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uch, Tyler" userId="b7f400c4-e928-4c74-8837-63b9a7d6105e" providerId="ADAL" clId="{FA6F5A47-F0C5-4519-B207-A3AD4AB1C062}"/>
    <pc:docChg chg="custSel modSld">
      <pc:chgData name="Keuch, Tyler" userId="b7f400c4-e928-4c74-8837-63b9a7d6105e" providerId="ADAL" clId="{FA6F5A47-F0C5-4519-B207-A3AD4AB1C062}" dt="2023-01-26T01:17:06.052" v="1252" actId="20577"/>
      <pc:docMkLst>
        <pc:docMk/>
      </pc:docMkLst>
      <pc:sldChg chg="addSp modSp mod">
        <pc:chgData name="Keuch, Tyler" userId="b7f400c4-e928-4c74-8837-63b9a7d6105e" providerId="ADAL" clId="{FA6F5A47-F0C5-4519-B207-A3AD4AB1C062}" dt="2023-01-26T01:12:24.495" v="302" actId="404"/>
        <pc:sldMkLst>
          <pc:docMk/>
          <pc:sldMk cId="1953362540" sldId="256"/>
        </pc:sldMkLst>
        <pc:spChg chg="mod">
          <ac:chgData name="Keuch, Tyler" userId="b7f400c4-e928-4c74-8837-63b9a7d6105e" providerId="ADAL" clId="{FA6F5A47-F0C5-4519-B207-A3AD4AB1C062}" dt="2023-01-26T01:12:24.495" v="302" actId="404"/>
          <ac:spMkLst>
            <pc:docMk/>
            <pc:sldMk cId="1953362540" sldId="256"/>
            <ac:spMk id="3" creationId="{71FE71D2-603F-F2BB-5855-D83F6FACDC4E}"/>
          </ac:spMkLst>
        </pc:spChg>
        <pc:picChg chg="add mod">
          <ac:chgData name="Keuch, Tyler" userId="b7f400c4-e928-4c74-8837-63b9a7d6105e" providerId="ADAL" clId="{FA6F5A47-F0C5-4519-B207-A3AD4AB1C062}" dt="2023-01-26T00:57:39.962" v="5" actId="1076"/>
          <ac:picMkLst>
            <pc:docMk/>
            <pc:sldMk cId="1953362540" sldId="256"/>
            <ac:picMk id="6" creationId="{D2878A25-005D-27EB-739C-B700AABDC8D8}"/>
          </ac:picMkLst>
        </pc:picChg>
      </pc:sldChg>
      <pc:sldChg chg="addSp modSp mod">
        <pc:chgData name="Keuch, Tyler" userId="b7f400c4-e928-4c74-8837-63b9a7d6105e" providerId="ADAL" clId="{FA6F5A47-F0C5-4519-B207-A3AD4AB1C062}" dt="2023-01-26T01:13:05.232" v="397" actId="404"/>
        <pc:sldMkLst>
          <pc:docMk/>
          <pc:sldMk cId="2074702340" sldId="259"/>
        </pc:sldMkLst>
        <pc:spChg chg="mod">
          <ac:chgData name="Keuch, Tyler" userId="b7f400c4-e928-4c74-8837-63b9a7d6105e" providerId="ADAL" clId="{FA6F5A47-F0C5-4519-B207-A3AD4AB1C062}" dt="2023-01-26T01:13:05.232" v="397" actId="404"/>
          <ac:spMkLst>
            <pc:docMk/>
            <pc:sldMk cId="2074702340" sldId="259"/>
            <ac:spMk id="8" creationId="{A6D699C6-DF86-5F46-D24B-11ED456A1CD6}"/>
          </ac:spMkLst>
        </pc:spChg>
        <pc:picChg chg="add mod">
          <ac:chgData name="Keuch, Tyler" userId="b7f400c4-e928-4c74-8837-63b9a7d6105e" providerId="ADAL" clId="{FA6F5A47-F0C5-4519-B207-A3AD4AB1C062}" dt="2023-01-26T00:59:43.356" v="8" actId="1076"/>
          <ac:picMkLst>
            <pc:docMk/>
            <pc:sldMk cId="2074702340" sldId="259"/>
            <ac:picMk id="3" creationId="{0C6F2E74-602C-6C55-F04A-90E9498F08C1}"/>
          </ac:picMkLst>
        </pc:picChg>
      </pc:sldChg>
      <pc:sldChg chg="addSp modSp mod">
        <pc:chgData name="Keuch, Tyler" userId="b7f400c4-e928-4c74-8837-63b9a7d6105e" providerId="ADAL" clId="{FA6F5A47-F0C5-4519-B207-A3AD4AB1C062}" dt="2023-01-26T01:14:33.146" v="550" actId="20577"/>
        <pc:sldMkLst>
          <pc:docMk/>
          <pc:sldMk cId="2132968020" sldId="262"/>
        </pc:sldMkLst>
        <pc:spChg chg="mod">
          <ac:chgData name="Keuch, Tyler" userId="b7f400c4-e928-4c74-8837-63b9a7d6105e" providerId="ADAL" clId="{FA6F5A47-F0C5-4519-B207-A3AD4AB1C062}" dt="2023-01-26T01:14:33.146" v="550" actId="20577"/>
          <ac:spMkLst>
            <pc:docMk/>
            <pc:sldMk cId="2132968020" sldId="262"/>
            <ac:spMk id="11" creationId="{89BA7AD5-915D-404C-85FE-4A0CC7F14065}"/>
          </ac:spMkLst>
        </pc:spChg>
        <pc:picChg chg="add mod">
          <ac:chgData name="Keuch, Tyler" userId="b7f400c4-e928-4c74-8837-63b9a7d6105e" providerId="ADAL" clId="{FA6F5A47-F0C5-4519-B207-A3AD4AB1C062}" dt="2023-01-26T00:54:54.379" v="2" actId="1076"/>
          <ac:picMkLst>
            <pc:docMk/>
            <pc:sldMk cId="2132968020" sldId="262"/>
            <ac:picMk id="5" creationId="{24ADA3A8-5B0F-5C97-4DA9-F8DEEC3F6363}"/>
          </ac:picMkLst>
        </pc:picChg>
      </pc:sldChg>
      <pc:sldChg chg="addSp modSp mod">
        <pc:chgData name="Keuch, Tyler" userId="b7f400c4-e928-4c74-8837-63b9a7d6105e" providerId="ADAL" clId="{FA6F5A47-F0C5-4519-B207-A3AD4AB1C062}" dt="2023-01-26T01:14:09.919" v="491" actId="20577"/>
        <pc:sldMkLst>
          <pc:docMk/>
          <pc:sldMk cId="861082683" sldId="263"/>
        </pc:sldMkLst>
        <pc:spChg chg="mod">
          <ac:chgData name="Keuch, Tyler" userId="b7f400c4-e928-4c74-8837-63b9a7d6105e" providerId="ADAL" clId="{FA6F5A47-F0C5-4519-B207-A3AD4AB1C062}" dt="2023-01-26T01:14:09.919" v="491" actId="20577"/>
          <ac:spMkLst>
            <pc:docMk/>
            <pc:sldMk cId="861082683" sldId="263"/>
            <ac:spMk id="8" creationId="{A6D699C6-DF86-5F46-D24B-11ED456A1CD6}"/>
          </ac:spMkLst>
        </pc:spChg>
        <pc:picChg chg="add mod">
          <ac:chgData name="Keuch, Tyler" userId="b7f400c4-e928-4c74-8837-63b9a7d6105e" providerId="ADAL" clId="{FA6F5A47-F0C5-4519-B207-A3AD4AB1C062}" dt="2023-01-26T01:00:36.832" v="11" actId="1076"/>
          <ac:picMkLst>
            <pc:docMk/>
            <pc:sldMk cId="861082683" sldId="263"/>
            <ac:picMk id="3" creationId="{E37E8D61-584D-716A-ABD9-736F3A71D2CB}"/>
          </ac:picMkLst>
        </pc:picChg>
      </pc:sldChg>
      <pc:sldChg chg="modSp mod">
        <pc:chgData name="Keuch, Tyler" userId="b7f400c4-e928-4c74-8837-63b9a7d6105e" providerId="ADAL" clId="{FA6F5A47-F0C5-4519-B207-A3AD4AB1C062}" dt="2023-01-26T01:17:06.052" v="1252" actId="20577"/>
        <pc:sldMkLst>
          <pc:docMk/>
          <pc:sldMk cId="1054727087" sldId="264"/>
        </pc:sldMkLst>
        <pc:spChg chg="mod">
          <ac:chgData name="Keuch, Tyler" userId="b7f400c4-e928-4c74-8837-63b9a7d6105e" providerId="ADAL" clId="{FA6F5A47-F0C5-4519-B207-A3AD4AB1C062}" dt="2023-01-26T01:15:25.921" v="783" actId="20577"/>
          <ac:spMkLst>
            <pc:docMk/>
            <pc:sldMk cId="1054727087" sldId="264"/>
            <ac:spMk id="6" creationId="{85F31718-A3B4-621F-29DD-333474CDAAB9}"/>
          </ac:spMkLst>
        </pc:spChg>
        <pc:spChg chg="mod">
          <ac:chgData name="Keuch, Tyler" userId="b7f400c4-e928-4c74-8837-63b9a7d6105e" providerId="ADAL" clId="{FA6F5A47-F0C5-4519-B207-A3AD4AB1C062}" dt="2023-01-26T01:17:06.052" v="1252" actId="20577"/>
          <ac:spMkLst>
            <pc:docMk/>
            <pc:sldMk cId="1054727087" sldId="264"/>
            <ac:spMk id="8" creationId="{A6D699C6-DF86-5F46-D24B-11ED456A1C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1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175432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here any patterns you see in the map. Use data from the map to describe characteristics of at least one community located within each of the three CCVI categories.</a:t>
            </a:r>
          </a:p>
          <a:p>
            <a:endParaRPr lang="en-US" dirty="0"/>
          </a:p>
          <a:p>
            <a:r>
              <a:rPr lang="en-US" dirty="0"/>
              <a:t>Notably, southwestern communities are the highest risk of all areas. The affluent northside has the least risk.</a:t>
            </a:r>
          </a:p>
        </p:txBody>
      </p:sp>
      <p:sp>
        <p:nvSpPr>
          <p:cNvPr id="2" name="Rectangle 1">
            <a:extLst>
              <a:ext uri="{FF2B5EF4-FFF2-40B4-BE49-F238E27FC236}">
                <a16:creationId xmlns:a16="http://schemas.microsoft.com/office/drawing/2014/main" id="{37F6E1CD-5A98-E379-2A81-F4F25403AA1E}"/>
              </a:ext>
            </a:extLst>
          </p:cNvPr>
          <p:cNvSpPr/>
          <p:nvPr/>
        </p:nvSpPr>
        <p:spPr>
          <a:xfrm>
            <a:off x="4919472" y="113556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ADA3A8-5B0F-5C97-4DA9-F8DEEC3F6363}"/>
              </a:ext>
            </a:extLst>
          </p:cNvPr>
          <p:cNvPicPr>
            <a:picLocks noChangeAspect="1"/>
          </p:cNvPicPr>
          <p:nvPr/>
        </p:nvPicPr>
        <p:blipFill>
          <a:blip r:embed="rId3"/>
          <a:stretch>
            <a:fillRect/>
          </a:stretch>
        </p:blipFill>
        <p:spPr>
          <a:xfrm>
            <a:off x="6089245" y="1135566"/>
            <a:ext cx="4573529" cy="3241995"/>
          </a:xfrm>
          <a:prstGeom prst="rect">
            <a:avLst/>
          </a:prstGeom>
        </p:spPr>
      </p:pic>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CEB55A-A1E4-4968-AB1F-0DA6E07E2274}"/>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 or 3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6" y="4566221"/>
            <a:ext cx="7143049" cy="224676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patterns in rail boardings between 1999 and 2022. What do you think explains some of the cyclical variations in the data? What other factors may explain ridership over this period? Draw from the daily ridership plot to characterize ridership trends during the pandemic.</a:t>
            </a:r>
          </a:p>
          <a:p>
            <a:endParaRPr lang="en-US" dirty="0"/>
          </a:p>
          <a:p>
            <a:r>
              <a:rPr lang="en-US" sz="1400" dirty="0"/>
              <a:t>Outside of the massive pandemic drop, I think I notice a seasonal pattern, with more use during warmer months? Outside of this ridership slowly rose overtime.</a:t>
            </a:r>
          </a:p>
        </p:txBody>
      </p:sp>
      <p:pic>
        <p:nvPicPr>
          <p:cNvPr id="6" name="Picture 5">
            <a:extLst>
              <a:ext uri="{FF2B5EF4-FFF2-40B4-BE49-F238E27FC236}">
                <a16:creationId xmlns:a16="http://schemas.microsoft.com/office/drawing/2014/main" id="{D2878A25-005D-27EB-739C-B700AABDC8D8}"/>
              </a:ext>
            </a:extLst>
          </p:cNvPr>
          <p:cNvPicPr>
            <a:picLocks noChangeAspect="1"/>
          </p:cNvPicPr>
          <p:nvPr/>
        </p:nvPicPr>
        <p:blipFill>
          <a:blip r:embed="rId3"/>
          <a:stretch>
            <a:fillRect/>
          </a:stretch>
        </p:blipFill>
        <p:spPr>
          <a:xfrm>
            <a:off x="6096000" y="743088"/>
            <a:ext cx="4981968" cy="3528176"/>
          </a:xfrm>
          <a:prstGeom prst="rect">
            <a:avLst/>
          </a:prstGeom>
        </p:spPr>
      </p:pic>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EC36BCD7-A85B-D5F9-3579-42C4D58C23C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1415772"/>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Are the waves and phases of the pandemic evident? Compare these pandemic phases to ridership trends over the same period. Do they appear to be related?  </a:t>
            </a:r>
          </a:p>
          <a:p>
            <a:endParaRPr lang="en-US" dirty="0"/>
          </a:p>
          <a:p>
            <a:r>
              <a:rPr lang="en-US" sz="1400" dirty="0"/>
              <a:t>They seem to be related, with a spike happening during each peak ridership phase.</a:t>
            </a:r>
          </a:p>
        </p:txBody>
      </p:sp>
      <p:pic>
        <p:nvPicPr>
          <p:cNvPr id="3" name="Picture 2">
            <a:extLst>
              <a:ext uri="{FF2B5EF4-FFF2-40B4-BE49-F238E27FC236}">
                <a16:creationId xmlns:a16="http://schemas.microsoft.com/office/drawing/2014/main" id="{0C6F2E74-602C-6C55-F04A-90E9498F08C1}"/>
              </a:ext>
            </a:extLst>
          </p:cNvPr>
          <p:cNvPicPr>
            <a:picLocks noChangeAspect="1"/>
          </p:cNvPicPr>
          <p:nvPr/>
        </p:nvPicPr>
        <p:blipFill>
          <a:blip r:embed="rId3"/>
          <a:stretch>
            <a:fillRect/>
          </a:stretch>
        </p:blipFill>
        <p:spPr>
          <a:xfrm>
            <a:off x="5895018" y="816489"/>
            <a:ext cx="4914856" cy="3537336"/>
          </a:xfrm>
          <a:prstGeom prst="rect">
            <a:avLst/>
          </a:prstGeom>
        </p:spPr>
      </p:pic>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5 or 6 from the exercise.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92333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station CCVI and 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They stay on trend with </a:t>
            </a:r>
            <a:r>
              <a:rPr kumimoji="0" lang="en-US" sz="1800" b="0" i="0" u="none" strike="noStrike" kern="1200" cap="none" spc="0" normalizeH="0" baseline="0" noProof="0" dirty="0" err="1">
                <a:ln>
                  <a:noFill/>
                </a:ln>
                <a:solidFill>
                  <a:prstClr val="black"/>
                </a:solidFill>
                <a:effectLst/>
                <a:uLnTx/>
                <a:uFillTx/>
                <a:latin typeface="Calisto MT" panose="02040603050505030304"/>
                <a:ea typeface="+mn-ea"/>
                <a:cs typeface="Courier New" panose="02070309020205020404" pitchFamily="49" charset="0"/>
              </a:rPr>
              <a:t>ris</a:t>
            </a:r>
            <a:r>
              <a:rPr lang="en-US" dirty="0"/>
              <a:t>k level. Low risk shows high ridership.</a:t>
            </a: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a:t>
            </a:r>
          </a:p>
        </p:txBody>
      </p:sp>
      <p:pic>
        <p:nvPicPr>
          <p:cNvPr id="3" name="Picture 2">
            <a:extLst>
              <a:ext uri="{FF2B5EF4-FFF2-40B4-BE49-F238E27FC236}">
                <a16:creationId xmlns:a16="http://schemas.microsoft.com/office/drawing/2014/main" id="{E37E8D61-584D-716A-ABD9-736F3A71D2CB}"/>
              </a:ext>
            </a:extLst>
          </p:cNvPr>
          <p:cNvPicPr>
            <a:picLocks noChangeAspect="1"/>
          </p:cNvPicPr>
          <p:nvPr/>
        </p:nvPicPr>
        <p:blipFill>
          <a:blip r:embed="rId3"/>
          <a:stretch>
            <a:fillRect/>
          </a:stretch>
        </p:blipFill>
        <p:spPr>
          <a:xfrm>
            <a:off x="5332992" y="793470"/>
            <a:ext cx="5468226" cy="3840852"/>
          </a:xfrm>
          <a:prstGeom prst="rect">
            <a:avLst/>
          </a:prstGeom>
        </p:spPr>
      </p:pic>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sto MT" panose="02040603050505030304"/>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The world discovered that many jobs can be done online, meaning ridership levels may never recover. Short term is lack of ridership, long term is lack of funding from lack of use.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2585323"/>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This is a hard question. Rather than rely on the workforce and the transit system being a utility, we should focus in on convenience, ease of use, and novelty (thinking ‘L’ trains). There isn’t a means to bring workers back to using it when they’re moved online, but we can encourage residents and visitors to utilize the system more than previously to try to bring </a:t>
            </a:r>
            <a:r>
              <a:rPr kumimoji="0" lang="en-US" sz="1800" b="0" i="0" u="none" strike="noStrike" kern="1200" cap="none" spc="0" normalizeH="0" baseline="0" noProof="0">
                <a:ln>
                  <a:noFill/>
                </a:ln>
                <a:solidFill>
                  <a:prstClr val="black"/>
                </a:solidFill>
                <a:effectLst/>
                <a:uLnTx/>
                <a:uFillTx/>
                <a:latin typeface="Calisto MT" panose="02040603050505030304"/>
                <a:ea typeface="+mn-ea"/>
                <a:cs typeface="Courier New" panose="02070309020205020404" pitchFamily="49" charset="0"/>
              </a:rPr>
              <a:t>levels up.</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Tree>
    <p:extLst>
      <p:ext uri="{BB962C8B-B14F-4D97-AF65-F5344CB8AC3E}">
        <p14:creationId xmlns:p14="http://schemas.microsoft.com/office/powerpoint/2010/main" val="105472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446</TotalTime>
  <Words>497</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Calisto MT</vt:lpstr>
      <vt:lpstr>Wingdings 2</vt:lpstr>
      <vt:lpstr>SlateVTI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Keuch, Tyler</cp:lastModifiedBy>
  <cp:revision>23</cp:revision>
  <dcterms:created xsi:type="dcterms:W3CDTF">2020-03-30T21:31:44Z</dcterms:created>
  <dcterms:modified xsi:type="dcterms:W3CDTF">2023-01-26T01:17:09Z</dcterms:modified>
</cp:coreProperties>
</file>