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2" r:id="rId2"/>
    <p:sldId id="256" r:id="rId3"/>
    <p:sldId id="259" r:id="rId4"/>
    <p:sldId id="263" r:id="rId5"/>
    <p:sldId id="264"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D29D5C-13A6-478C-9415-21956C102B93}" v="4" dt="2023-01-26T14:30:45.16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2" d="100"/>
          <a:sy n="62" d="100"/>
        </p:scale>
        <p:origin x="788" y="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ekanov, Alexey" userId="54203ba0-7cc0-43f7-870a-c06e278e1372" providerId="ADAL" clId="{01D29D5C-13A6-478C-9415-21956C102B93}"/>
    <pc:docChg chg="custSel modSld">
      <pc:chgData name="Chekanov, Alexey" userId="54203ba0-7cc0-43f7-870a-c06e278e1372" providerId="ADAL" clId="{01D29D5C-13A6-478C-9415-21956C102B93}" dt="2023-01-26T14:46:54.880" v="3138" actId="113"/>
      <pc:docMkLst>
        <pc:docMk/>
      </pc:docMkLst>
      <pc:sldChg chg="addSp delSp modSp mod">
        <pc:chgData name="Chekanov, Alexey" userId="54203ba0-7cc0-43f7-870a-c06e278e1372" providerId="ADAL" clId="{01D29D5C-13A6-478C-9415-21956C102B93}" dt="2023-01-26T14:23:47.889" v="661" actId="20577"/>
        <pc:sldMkLst>
          <pc:docMk/>
          <pc:sldMk cId="1953362540" sldId="256"/>
        </pc:sldMkLst>
        <pc:spChg chg="mod">
          <ac:chgData name="Chekanov, Alexey" userId="54203ba0-7cc0-43f7-870a-c06e278e1372" providerId="ADAL" clId="{01D29D5C-13A6-478C-9415-21956C102B93}" dt="2023-01-26T14:23:47.889" v="661" actId="20577"/>
          <ac:spMkLst>
            <pc:docMk/>
            <pc:sldMk cId="1953362540" sldId="256"/>
            <ac:spMk id="3" creationId="{71FE71D2-603F-F2BB-5855-D83F6FACDC4E}"/>
          </ac:spMkLst>
        </pc:spChg>
        <pc:picChg chg="add del mod">
          <ac:chgData name="Chekanov, Alexey" userId="54203ba0-7cc0-43f7-870a-c06e278e1372" providerId="ADAL" clId="{01D29D5C-13A6-478C-9415-21956C102B93}" dt="2023-01-26T14:20:14.310" v="14" actId="478"/>
          <ac:picMkLst>
            <pc:docMk/>
            <pc:sldMk cId="1953362540" sldId="256"/>
            <ac:picMk id="6" creationId="{5A87CC16-D2A9-9429-8D07-FD82D8C96BF2}"/>
          </ac:picMkLst>
        </pc:picChg>
        <pc:picChg chg="add mod">
          <ac:chgData name="Chekanov, Alexey" userId="54203ba0-7cc0-43f7-870a-c06e278e1372" providerId="ADAL" clId="{01D29D5C-13A6-478C-9415-21956C102B93}" dt="2023-01-26T14:20:41.732" v="19" actId="1076"/>
          <ac:picMkLst>
            <pc:docMk/>
            <pc:sldMk cId="1953362540" sldId="256"/>
            <ac:picMk id="9" creationId="{B7E85C84-5BD6-2018-AA3C-DF39F085E7DD}"/>
          </ac:picMkLst>
        </pc:picChg>
      </pc:sldChg>
      <pc:sldChg chg="addSp modSp mod">
        <pc:chgData name="Chekanov, Alexey" userId="54203ba0-7cc0-43f7-870a-c06e278e1372" providerId="ADAL" clId="{01D29D5C-13A6-478C-9415-21956C102B93}" dt="2023-01-26T14:29:57.208" v="950" actId="20577"/>
        <pc:sldMkLst>
          <pc:docMk/>
          <pc:sldMk cId="2074702340" sldId="259"/>
        </pc:sldMkLst>
        <pc:spChg chg="mod">
          <ac:chgData name="Chekanov, Alexey" userId="54203ba0-7cc0-43f7-870a-c06e278e1372" providerId="ADAL" clId="{01D29D5C-13A6-478C-9415-21956C102B93}" dt="2023-01-26T14:29:57.208" v="950" actId="20577"/>
          <ac:spMkLst>
            <pc:docMk/>
            <pc:sldMk cId="2074702340" sldId="259"/>
            <ac:spMk id="8" creationId="{A6D699C6-DF86-5F46-D24B-11ED456A1CD6}"/>
          </ac:spMkLst>
        </pc:spChg>
        <pc:picChg chg="add mod">
          <ac:chgData name="Chekanov, Alexey" userId="54203ba0-7cc0-43f7-870a-c06e278e1372" providerId="ADAL" clId="{01D29D5C-13A6-478C-9415-21956C102B93}" dt="2023-01-26T14:24:30.752" v="670" actId="1076"/>
          <ac:picMkLst>
            <pc:docMk/>
            <pc:sldMk cId="2074702340" sldId="259"/>
            <ac:picMk id="3" creationId="{07E13F56-C5AA-FAA0-4327-31B350D0C80F}"/>
          </ac:picMkLst>
        </pc:picChg>
      </pc:sldChg>
      <pc:sldChg chg="addSp delSp modSp mod">
        <pc:chgData name="Chekanov, Alexey" userId="54203ba0-7cc0-43f7-870a-c06e278e1372" providerId="ADAL" clId="{01D29D5C-13A6-478C-9415-21956C102B93}" dt="2023-01-26T14:46:29.928" v="3137" actId="20577"/>
        <pc:sldMkLst>
          <pc:docMk/>
          <pc:sldMk cId="2132968020" sldId="262"/>
        </pc:sldMkLst>
        <pc:spChg chg="mod">
          <ac:chgData name="Chekanov, Alexey" userId="54203ba0-7cc0-43f7-870a-c06e278e1372" providerId="ADAL" clId="{01D29D5C-13A6-478C-9415-21956C102B93}" dt="2023-01-26T14:46:29.928" v="3137" actId="20577"/>
          <ac:spMkLst>
            <pc:docMk/>
            <pc:sldMk cId="2132968020" sldId="262"/>
            <ac:spMk id="11" creationId="{89BA7AD5-915D-404C-85FE-4A0CC7F14065}"/>
          </ac:spMkLst>
        </pc:spChg>
        <pc:picChg chg="add del mod">
          <ac:chgData name="Chekanov, Alexey" userId="54203ba0-7cc0-43f7-870a-c06e278e1372" providerId="ADAL" clId="{01D29D5C-13A6-478C-9415-21956C102B93}" dt="2023-01-26T01:28:05.701" v="4" actId="478"/>
          <ac:picMkLst>
            <pc:docMk/>
            <pc:sldMk cId="2132968020" sldId="262"/>
            <ac:picMk id="5" creationId="{048E8EBE-3220-9C08-DB6B-FBD88EB4AD2A}"/>
          </ac:picMkLst>
        </pc:picChg>
        <pc:picChg chg="add mod">
          <ac:chgData name="Chekanov, Alexey" userId="54203ba0-7cc0-43f7-870a-c06e278e1372" providerId="ADAL" clId="{01D29D5C-13A6-478C-9415-21956C102B93}" dt="2023-01-26T01:28:14.369" v="8" actId="14100"/>
          <ac:picMkLst>
            <pc:docMk/>
            <pc:sldMk cId="2132968020" sldId="262"/>
            <ac:picMk id="7" creationId="{3D9E3926-C752-F751-98D4-257FC6910DA0}"/>
          </ac:picMkLst>
        </pc:picChg>
      </pc:sldChg>
      <pc:sldChg chg="addSp modSp mod">
        <pc:chgData name="Chekanov, Alexey" userId="54203ba0-7cc0-43f7-870a-c06e278e1372" providerId="ADAL" clId="{01D29D5C-13A6-478C-9415-21956C102B93}" dt="2023-01-26T14:32:52.497" v="1421" actId="20577"/>
        <pc:sldMkLst>
          <pc:docMk/>
          <pc:sldMk cId="861082683" sldId="263"/>
        </pc:sldMkLst>
        <pc:spChg chg="mod">
          <ac:chgData name="Chekanov, Alexey" userId="54203ba0-7cc0-43f7-870a-c06e278e1372" providerId="ADAL" clId="{01D29D5C-13A6-478C-9415-21956C102B93}" dt="2023-01-26T14:32:52.497" v="1421" actId="20577"/>
          <ac:spMkLst>
            <pc:docMk/>
            <pc:sldMk cId="861082683" sldId="263"/>
            <ac:spMk id="8" creationId="{A6D699C6-DF86-5F46-D24B-11ED456A1CD6}"/>
          </ac:spMkLst>
        </pc:spChg>
        <pc:picChg chg="add mod">
          <ac:chgData name="Chekanov, Alexey" userId="54203ba0-7cc0-43f7-870a-c06e278e1372" providerId="ADAL" clId="{01D29D5C-13A6-478C-9415-21956C102B93}" dt="2023-01-26T14:30:50.986" v="954" actId="1076"/>
          <ac:picMkLst>
            <pc:docMk/>
            <pc:sldMk cId="861082683" sldId="263"/>
            <ac:picMk id="3" creationId="{C7318232-EF64-E6A3-4EC6-C0291E8087F5}"/>
          </ac:picMkLst>
        </pc:picChg>
      </pc:sldChg>
      <pc:sldChg chg="modSp mod">
        <pc:chgData name="Chekanov, Alexey" userId="54203ba0-7cc0-43f7-870a-c06e278e1372" providerId="ADAL" clId="{01D29D5C-13A6-478C-9415-21956C102B93}" dt="2023-01-26T14:46:54.880" v="3138" actId="113"/>
        <pc:sldMkLst>
          <pc:docMk/>
          <pc:sldMk cId="1054727087" sldId="264"/>
        </pc:sldMkLst>
        <pc:spChg chg="mod">
          <ac:chgData name="Chekanov, Alexey" userId="54203ba0-7cc0-43f7-870a-c06e278e1372" providerId="ADAL" clId="{01D29D5C-13A6-478C-9415-21956C102B93}" dt="2023-01-26T14:37:28.986" v="1952" actId="33524"/>
          <ac:spMkLst>
            <pc:docMk/>
            <pc:sldMk cId="1054727087" sldId="264"/>
            <ac:spMk id="6" creationId="{85F31718-A3B4-621F-29DD-333474CDAAB9}"/>
          </ac:spMkLst>
        </pc:spChg>
        <pc:spChg chg="mod">
          <ac:chgData name="Chekanov, Alexey" userId="54203ba0-7cc0-43f7-870a-c06e278e1372" providerId="ADAL" clId="{01D29D5C-13A6-478C-9415-21956C102B93}" dt="2023-01-26T14:46:54.880" v="3138" actId="113"/>
          <ac:spMkLst>
            <pc:docMk/>
            <pc:sldMk cId="1054727087" sldId="264"/>
            <ac:spMk id="8" creationId="{A6D699C6-DF86-5F46-D24B-11ED456A1CD6}"/>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1/26/2023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5702468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1/26/2023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39605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1/26/2023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962332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1/26/2023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3019241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1/26/2023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721841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1/26/2023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64045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1/26/2023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606397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1/26/2023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769758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1/26/2023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606454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1/26/2023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743745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1/26/2023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7893470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1/26/2023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237071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49343D99-809A-49C0-96E5-4250D0B498EE}" type="datetime1">
              <a:rPr lang="en-US" smtClean="0"/>
              <a:t>1/26/2023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429143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1/26/2023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942027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1/26/2023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639778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1/26/2023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509344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1/26/2023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59223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1/26/2023</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857204451"/>
      </p:ext>
    </p:extLst>
  </p:cSld>
  <p:clrMap bg1="dk1" tx1="lt1" bg2="dk2" tx2="lt2" accent1="accent1" accent2="accent2" accent3="accent3" accent4="accent4" accent5="accent5" accent6="accent6" hlink="hlink" folHlink="folHlink"/>
  <p:sldLayoutIdLst>
    <p:sldLayoutId id="2147483677" r:id="rId1"/>
    <p:sldLayoutId id="2147483676" r:id="rId2"/>
    <p:sldLayoutId id="2147483675" r:id="rId3"/>
    <p:sldLayoutId id="2147483674" r:id="rId4"/>
    <p:sldLayoutId id="2147483673" r:id="rId5"/>
    <p:sldLayoutId id="2147483672" r:id="rId6"/>
    <p:sldLayoutId id="2147483671" r:id="rId7"/>
    <p:sldLayoutId id="2147483670" r:id="rId8"/>
    <p:sldLayoutId id="2147483669" r:id="rId9"/>
    <p:sldLayoutId id="2147483668" r:id="rId10"/>
    <p:sldLayoutId id="2147483661" r:id="rId11"/>
    <p:sldLayoutId id="2147483662" r:id="rId12"/>
    <p:sldLayoutId id="2147483663" r:id="rId13"/>
    <p:sldLayoutId id="2147483664" r:id="rId14"/>
    <p:sldLayoutId id="2147483665" r:id="rId15"/>
    <p:sldLayoutId id="2147483666" r:id="rId16"/>
    <p:sldLayoutId id="2147483667" r:id="rId17"/>
  </p:sldLayoutIdLst>
  <p:hf sldNum="0" hdr="0" ftr="0" dt="0"/>
  <p:txStyles>
    <p:titleStyle>
      <a:lvl1pPr algn="ctr" defTabSz="457200" rtl="0" eaLnBrk="1" latinLnBrk="0" hangingPunct="1">
        <a:lnSpc>
          <a:spcPct val="100000"/>
        </a:lnSpc>
        <a:spcBef>
          <a:spcPct val="0"/>
        </a:spcBef>
        <a:buNone/>
        <a:defRPr sz="4000" i="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00000"/>
        </a:lnSpc>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E70A317-DCED-4E80-AA2D-467D8702E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sto MT" panose="02040603050505030304"/>
              <a:ea typeface="+mn-ea"/>
              <a:cs typeface="+mn-cs"/>
            </a:endParaRPr>
          </a:p>
        </p:txBody>
      </p:sp>
      <p:sp>
        <p:nvSpPr>
          <p:cNvPr id="4" name="TextBox 3">
            <a:extLst>
              <a:ext uri="{FF2B5EF4-FFF2-40B4-BE49-F238E27FC236}">
                <a16:creationId xmlns:a16="http://schemas.microsoft.com/office/drawing/2014/main" id="{6FDEFC58-389A-49FA-BE63-20EA0C26EABD}"/>
              </a:ext>
            </a:extLst>
          </p:cNvPr>
          <p:cNvSpPr txBox="1"/>
          <p:nvPr/>
        </p:nvSpPr>
        <p:spPr>
          <a:xfrm>
            <a:off x="861791" y="835383"/>
            <a:ext cx="3382832" cy="3499549"/>
          </a:xfrm>
          <a:prstGeom prst="rect">
            <a:avLst/>
          </a:prstGeom>
        </p:spPr>
        <p:txBody>
          <a:bodyPr vert="horz" lIns="91440" tIns="45720" rIns="91440" bIns="45720" rtlCol="0" anchor="b">
            <a:normAutofit/>
          </a:bodyPr>
          <a:lstStyle/>
          <a:p>
            <a:pPr marL="0" marR="0" lvl="0" indent="0" algn="l" defTabSz="457200" rtl="0" eaLnBrk="1" fontAlgn="auto" latinLnBrk="0" hangingPunct="1">
              <a:lnSpc>
                <a:spcPct val="90000"/>
              </a:lnSpc>
              <a:spcBef>
                <a:spcPct val="0"/>
              </a:spcBef>
              <a:spcAft>
                <a:spcPts val="600"/>
              </a:spcAft>
              <a:buClrTx/>
              <a:buSzTx/>
              <a:buFontTx/>
              <a:buNone/>
              <a:tabLst/>
              <a:defRPr/>
            </a:pPr>
            <a:r>
              <a:rPr kumimoji="0" lang="en-US" sz="2900" b="0" i="0" u="none" strike="noStrike" kern="1200" cap="none" spc="0" normalizeH="0" baseline="0" noProof="0" dirty="0">
                <a:ln>
                  <a:solidFill>
                    <a:prstClr val="black">
                      <a:lumMod val="75000"/>
                      <a:lumOff val="25000"/>
                      <a:alpha val="10000"/>
                    </a:prstClr>
                  </a:solidFill>
                </a:ln>
                <a:solidFill>
                  <a:srgbClr val="DADADA"/>
                </a:solidFill>
                <a:effectLst>
                  <a:outerShdw blurRad="9525" dist="25400" dir="14640000" algn="tl" rotWithShape="0">
                    <a:prstClr val="black">
                      <a:alpha val="30000"/>
                    </a:prstClr>
                  </a:outerShdw>
                </a:effectLst>
                <a:uLnTx/>
                <a:uFillTx/>
                <a:latin typeface="Calisto MT" panose="02040603050505030304"/>
                <a:ea typeface="+mn-ea"/>
                <a:cs typeface="+mn-cs"/>
              </a:rPr>
              <a:t>GEO 3330 Sustainable Urban Transportation</a:t>
            </a:r>
          </a:p>
          <a:p>
            <a:pPr marL="0" marR="0" lvl="0" indent="0" algn="l" defTabSz="457200" rtl="0" eaLnBrk="1" fontAlgn="auto" latinLnBrk="0" hangingPunct="1">
              <a:lnSpc>
                <a:spcPct val="90000"/>
              </a:lnSpc>
              <a:spcBef>
                <a:spcPct val="0"/>
              </a:spcBef>
              <a:spcAft>
                <a:spcPts val="600"/>
              </a:spcAft>
              <a:buClrTx/>
              <a:buSzTx/>
              <a:buFontTx/>
              <a:buNone/>
              <a:tabLst/>
              <a:defRPr/>
            </a:pPr>
            <a:r>
              <a:rPr kumimoji="0" lang="en-US" sz="2900" b="0" i="0" u="none" strike="noStrike" kern="1200" cap="none" spc="0" normalizeH="0" baseline="0" noProof="0" dirty="0">
                <a:ln>
                  <a:solidFill>
                    <a:prstClr val="black">
                      <a:lumMod val="75000"/>
                      <a:lumOff val="25000"/>
                      <a:alpha val="10000"/>
                    </a:prstClr>
                  </a:solidFill>
                </a:ln>
                <a:solidFill>
                  <a:srgbClr val="DADADA"/>
                </a:solidFill>
                <a:effectLst>
                  <a:outerShdw blurRad="9525" dist="25400" dir="14640000" algn="tl" rotWithShape="0">
                    <a:prstClr val="black">
                      <a:alpha val="30000"/>
                    </a:prstClr>
                  </a:outerShdw>
                </a:effectLst>
                <a:uLnTx/>
                <a:uFillTx/>
                <a:latin typeface="Calisto MT" panose="02040603050505030304"/>
                <a:ea typeface="+mn-ea"/>
                <a:cs typeface="+mn-cs"/>
              </a:rPr>
              <a:t>Exercise #2: L Station Ridership Trends</a:t>
            </a:r>
          </a:p>
        </p:txBody>
      </p:sp>
      <p:sp>
        <p:nvSpPr>
          <p:cNvPr id="12" name="Rectangle 11">
            <a:extLst>
              <a:ext uri="{FF2B5EF4-FFF2-40B4-BE49-F238E27FC236}">
                <a16:creationId xmlns:a16="http://schemas.microsoft.com/office/drawing/2014/main" id="{A6D87845-294F-40CB-BC48-46455460D2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5671" y="0"/>
            <a:ext cx="753632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sto MT" panose="02040603050505030304"/>
              <a:ea typeface="+mn-ea"/>
              <a:cs typeface="+mn-cs"/>
            </a:endParaRPr>
          </a:p>
        </p:txBody>
      </p:sp>
      <p:sp>
        <p:nvSpPr>
          <p:cNvPr id="9" name="TextBox 8">
            <a:extLst>
              <a:ext uri="{FF2B5EF4-FFF2-40B4-BE49-F238E27FC236}">
                <a16:creationId xmlns:a16="http://schemas.microsoft.com/office/drawing/2014/main" id="{D87AC69C-C6CC-4FAB-A999-6457ACC399A4}"/>
              </a:ext>
            </a:extLst>
          </p:cNvPr>
          <p:cNvSpPr txBox="1"/>
          <p:nvPr/>
        </p:nvSpPr>
        <p:spPr>
          <a:xfrm>
            <a:off x="4845125" y="215240"/>
            <a:ext cx="7014643" cy="9233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prstClr val="black"/>
                </a:solidFill>
                <a:latin typeface="Calisto MT" panose="02040603050505030304"/>
                <a:cs typeface="Courier New" panose="02070309020205020404" pitchFamily="49" charset="0"/>
              </a:rPr>
              <a:t>In the space below to copy/paste/insert a custom version (new color palette) of Figure 1 (map  of CCVI Scores by Community Area) from the exercise.</a:t>
            </a:r>
            <a:endParaRPr kumimoji="0" lang="en-US" sz="1800" b="0" i="0" u="none" strike="noStrike" kern="1200" cap="none" spc="0" normalizeH="0" baseline="0" noProof="0" dirty="0">
              <a:ln>
                <a:noFill/>
              </a:ln>
              <a:solidFill>
                <a:prstClr val="black"/>
              </a:solidFill>
              <a:effectLst/>
              <a:uLnTx/>
              <a:uFillTx/>
              <a:latin typeface="Calisto MT" panose="02040603050505030304"/>
              <a:ea typeface="+mn-ea"/>
              <a:cs typeface="Courier New" panose="02070309020205020404" pitchFamily="49" charset="0"/>
            </a:endParaRPr>
          </a:p>
        </p:txBody>
      </p:sp>
      <p:sp>
        <p:nvSpPr>
          <p:cNvPr id="11" name="TextBox 10">
            <a:extLst>
              <a:ext uri="{FF2B5EF4-FFF2-40B4-BE49-F238E27FC236}">
                <a16:creationId xmlns:a16="http://schemas.microsoft.com/office/drawing/2014/main" id="{89BA7AD5-915D-404C-85FE-4A0CC7F14065}"/>
              </a:ext>
            </a:extLst>
          </p:cNvPr>
          <p:cNvSpPr txBox="1"/>
          <p:nvPr/>
        </p:nvSpPr>
        <p:spPr>
          <a:xfrm>
            <a:off x="4804486" y="4566221"/>
            <a:ext cx="7143049" cy="3693319"/>
          </a:xfrm>
          <a:prstGeom prst="rect">
            <a:avLst/>
          </a:prstGeom>
          <a:noFill/>
        </p:spPr>
        <p:txBody>
          <a:bodyPr wrap="square" rtlCol="0">
            <a:spAutoFit/>
          </a:bodyPr>
          <a:lstStyle>
            <a:defPPr>
              <a:defRPr lang="en-US"/>
            </a:defPPr>
            <a:lvl1pPr marR="0" lvl="0" indent="0" fontAlgn="auto">
              <a:lnSpc>
                <a:spcPct val="100000"/>
              </a:lnSpc>
              <a:spcBef>
                <a:spcPts val="0"/>
              </a:spcBef>
              <a:spcAft>
                <a:spcPts val="0"/>
              </a:spcAft>
              <a:buClrTx/>
              <a:buSzTx/>
              <a:buFontTx/>
              <a:buNone/>
              <a:tabLst/>
              <a:defRPr>
                <a:solidFill>
                  <a:prstClr val="black"/>
                </a:solidFill>
                <a:latin typeface="Calisto MT" panose="02040603050505030304"/>
                <a:cs typeface="Courier New" panose="02070309020205020404" pitchFamily="49" charset="0"/>
              </a:defRPr>
            </a:lvl1pPr>
          </a:lstStyle>
          <a:p>
            <a:r>
              <a:rPr lang="en-US" dirty="0"/>
              <a:t>Describe here any patterns you see in the map. Use data from the map to describe characteristics of at least one community located within each of the three CCVI categories.</a:t>
            </a:r>
          </a:p>
          <a:p>
            <a:r>
              <a:rPr lang="en-US" b="1" dirty="0"/>
              <a:t>Looking at the map, it seems like communities on the North side and center of the city have lower CCVI scores, while communities in the South and West sides have higher CCVI scores. An example of a community with a low CCVI score is Lincoln Park, which is ranked #3 in socioeconomic status, #2 in essential workers, and #1 in mobility.  An example of a community with a medium CCVI score is Douglas, which is ranked #38 in socioeconomic status, #11 in essential workers, and #31 in mobility.  An example of a community with a low CCVI score is West Englewood, which is ranked #72 in socioeconomic status, #11 in essential workers, and #74 in mobility.</a:t>
            </a:r>
          </a:p>
        </p:txBody>
      </p:sp>
      <p:sp>
        <p:nvSpPr>
          <p:cNvPr id="2" name="Rectangle 1">
            <a:extLst>
              <a:ext uri="{FF2B5EF4-FFF2-40B4-BE49-F238E27FC236}">
                <a16:creationId xmlns:a16="http://schemas.microsoft.com/office/drawing/2014/main" id="{37F6E1CD-5A98-E379-2A81-F4F25403AA1E}"/>
              </a:ext>
            </a:extLst>
          </p:cNvPr>
          <p:cNvSpPr/>
          <p:nvPr/>
        </p:nvSpPr>
        <p:spPr>
          <a:xfrm>
            <a:off x="4919472" y="1135566"/>
            <a:ext cx="7068704" cy="34201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3D9E3926-C752-F751-98D4-257FC6910DA0}"/>
              </a:ext>
            </a:extLst>
          </p:cNvPr>
          <p:cNvPicPr>
            <a:picLocks noChangeAspect="1"/>
          </p:cNvPicPr>
          <p:nvPr/>
        </p:nvPicPr>
        <p:blipFill>
          <a:blip r:embed="rId3"/>
          <a:stretch>
            <a:fillRect/>
          </a:stretch>
        </p:blipFill>
        <p:spPr>
          <a:xfrm>
            <a:off x="6893104" y="1149047"/>
            <a:ext cx="2500278" cy="3375376"/>
          </a:xfrm>
          <a:prstGeom prst="rect">
            <a:avLst/>
          </a:prstGeom>
        </p:spPr>
      </p:pic>
    </p:spTree>
    <p:extLst>
      <p:ext uri="{BB962C8B-B14F-4D97-AF65-F5344CB8AC3E}">
        <p14:creationId xmlns:p14="http://schemas.microsoft.com/office/powerpoint/2010/main" val="21329680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E70A317-DCED-4E80-AA2D-467D8702E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6FDEFC58-389A-49FA-BE63-20EA0C26EABD}"/>
              </a:ext>
            </a:extLst>
          </p:cNvPr>
          <p:cNvSpPr txBox="1"/>
          <p:nvPr/>
        </p:nvSpPr>
        <p:spPr>
          <a:xfrm>
            <a:off x="861791" y="835383"/>
            <a:ext cx="3382832" cy="3499549"/>
          </a:xfrm>
          <a:prstGeom prst="rect">
            <a:avLst/>
          </a:prstGeom>
        </p:spPr>
        <p:txBody>
          <a:bodyPr vert="horz" lIns="91440" tIns="45720" rIns="91440" bIns="45720" rtlCol="0" anchor="b">
            <a:normAutofit/>
          </a:bodyPr>
          <a:lstStyle/>
          <a:p>
            <a:pPr defTabSz="457200">
              <a:lnSpc>
                <a:spcPct val="90000"/>
              </a:lnSpc>
              <a:spcBef>
                <a:spcPct val="0"/>
              </a:spcBef>
              <a:spcAft>
                <a:spcPts val="600"/>
              </a:spcAft>
            </a:pPr>
            <a:r>
              <a:rPr lang="en-US" sz="29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rPr>
              <a:t>GEO 3330 Sustainable Urban Transportation</a:t>
            </a:r>
          </a:p>
          <a:p>
            <a:pPr defTabSz="457200">
              <a:lnSpc>
                <a:spcPct val="90000"/>
              </a:lnSpc>
              <a:spcBef>
                <a:spcPct val="0"/>
              </a:spcBef>
              <a:spcAft>
                <a:spcPts val="600"/>
              </a:spcAft>
            </a:pPr>
            <a:r>
              <a:rPr lang="en-US" sz="29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rPr>
              <a:t>Exercise #2: L Station Ridership Trends</a:t>
            </a:r>
          </a:p>
        </p:txBody>
      </p:sp>
      <p:sp>
        <p:nvSpPr>
          <p:cNvPr id="12" name="Rectangle 11">
            <a:extLst>
              <a:ext uri="{FF2B5EF4-FFF2-40B4-BE49-F238E27FC236}">
                <a16:creationId xmlns:a16="http://schemas.microsoft.com/office/drawing/2014/main" id="{A6D87845-294F-40CB-BC48-46455460D2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5671" y="0"/>
            <a:ext cx="753632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ABCEB55A-A1E4-4968-AB1F-0DA6E07E2274}"/>
              </a:ext>
            </a:extLst>
          </p:cNvPr>
          <p:cNvSpPr/>
          <p:nvPr/>
        </p:nvSpPr>
        <p:spPr>
          <a:xfrm>
            <a:off x="4919472" y="851086"/>
            <a:ext cx="7068704" cy="34201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6C353422-89E6-F3FF-06C2-B4E62917C837}"/>
              </a:ext>
            </a:extLst>
          </p:cNvPr>
          <p:cNvSpPr txBox="1"/>
          <p:nvPr/>
        </p:nvSpPr>
        <p:spPr>
          <a:xfrm>
            <a:off x="4845125" y="215240"/>
            <a:ext cx="7014643"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prstClr val="black"/>
                </a:solidFill>
                <a:latin typeface="Calisto MT" panose="02040603050505030304"/>
                <a:cs typeface="Courier New" panose="02070309020205020404" pitchFamily="49" charset="0"/>
              </a:rPr>
              <a:t>In the space below to copy/paste/insert Figure 2 or 3 from the exercise.</a:t>
            </a:r>
            <a:endParaRPr kumimoji="0" lang="en-US" sz="1800" b="0" i="0" u="none" strike="noStrike" kern="1200" cap="none" spc="0" normalizeH="0" baseline="0" noProof="0" dirty="0">
              <a:ln>
                <a:noFill/>
              </a:ln>
              <a:solidFill>
                <a:prstClr val="black"/>
              </a:solidFill>
              <a:effectLst/>
              <a:uLnTx/>
              <a:uFillTx/>
              <a:latin typeface="Calisto MT" panose="02040603050505030304"/>
              <a:ea typeface="+mn-ea"/>
              <a:cs typeface="Courier New" panose="02070309020205020404" pitchFamily="49" charset="0"/>
            </a:endParaRPr>
          </a:p>
        </p:txBody>
      </p:sp>
      <p:sp>
        <p:nvSpPr>
          <p:cNvPr id="3" name="TextBox 2">
            <a:extLst>
              <a:ext uri="{FF2B5EF4-FFF2-40B4-BE49-F238E27FC236}">
                <a16:creationId xmlns:a16="http://schemas.microsoft.com/office/drawing/2014/main" id="{71FE71D2-603F-F2BB-5855-D83F6FACDC4E}"/>
              </a:ext>
            </a:extLst>
          </p:cNvPr>
          <p:cNvSpPr txBox="1"/>
          <p:nvPr/>
        </p:nvSpPr>
        <p:spPr>
          <a:xfrm>
            <a:off x="4804486" y="4566221"/>
            <a:ext cx="7143049" cy="3693319"/>
          </a:xfrm>
          <a:prstGeom prst="rect">
            <a:avLst/>
          </a:prstGeom>
          <a:noFill/>
        </p:spPr>
        <p:txBody>
          <a:bodyPr wrap="square" rtlCol="0">
            <a:spAutoFit/>
          </a:bodyPr>
          <a:lstStyle>
            <a:defPPr>
              <a:defRPr lang="en-US"/>
            </a:defPPr>
            <a:lvl1pPr marR="0" lvl="0" indent="0" fontAlgn="auto">
              <a:lnSpc>
                <a:spcPct val="100000"/>
              </a:lnSpc>
              <a:spcBef>
                <a:spcPts val="0"/>
              </a:spcBef>
              <a:spcAft>
                <a:spcPts val="0"/>
              </a:spcAft>
              <a:buClrTx/>
              <a:buSzTx/>
              <a:buFontTx/>
              <a:buNone/>
              <a:tabLst/>
              <a:defRPr>
                <a:solidFill>
                  <a:prstClr val="black"/>
                </a:solidFill>
                <a:latin typeface="Calisto MT" panose="02040603050505030304"/>
                <a:cs typeface="Courier New" panose="02070309020205020404" pitchFamily="49" charset="0"/>
              </a:defRPr>
            </a:lvl1pPr>
          </a:lstStyle>
          <a:p>
            <a:r>
              <a:rPr lang="en-US" dirty="0"/>
              <a:t>Describe patterns in rail boardings between 1999 and 2022. What do you think explains some of the cyclical variations in the data? What other factors may explain ridership over this period? Draw from the daily ridership plot to characterize ridership trends during the pandemic.</a:t>
            </a:r>
          </a:p>
          <a:p>
            <a:r>
              <a:rPr lang="en-US" b="1" dirty="0"/>
              <a:t>To me, it seems like ridership has been increasing from 199 to about 2015, and has been decreasing gradually until 2020, where the COVID pandemic caused a huge drop in ridership.  Since then, ridership has been slowly increasing, but has yet to reach pre-pandemic levels.  Furthermore, I believe that the cyclical variations can be explained by the fact that people may take the train more during the summer and warmer months than colder months.  This trend was also evident during the pandemic as well.</a:t>
            </a:r>
          </a:p>
        </p:txBody>
      </p:sp>
      <p:pic>
        <p:nvPicPr>
          <p:cNvPr id="9" name="Picture 8" descr="Chart&#10;&#10;Description automatically generated">
            <a:extLst>
              <a:ext uri="{FF2B5EF4-FFF2-40B4-BE49-F238E27FC236}">
                <a16:creationId xmlns:a16="http://schemas.microsoft.com/office/drawing/2014/main" id="{B7E85C84-5BD6-2018-AA3C-DF39F085E7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71924" y="1117134"/>
            <a:ext cx="4208172" cy="3008616"/>
          </a:xfrm>
          <a:prstGeom prst="rect">
            <a:avLst/>
          </a:prstGeom>
        </p:spPr>
      </p:pic>
    </p:spTree>
    <p:extLst>
      <p:ext uri="{BB962C8B-B14F-4D97-AF65-F5344CB8AC3E}">
        <p14:creationId xmlns:p14="http://schemas.microsoft.com/office/powerpoint/2010/main" val="19533625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E70A317-DCED-4E80-AA2D-467D8702E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sto MT" panose="02040603050505030304"/>
              <a:ea typeface="+mn-ea"/>
              <a:cs typeface="+mn-cs"/>
            </a:endParaRPr>
          </a:p>
        </p:txBody>
      </p:sp>
      <p:sp>
        <p:nvSpPr>
          <p:cNvPr id="4" name="TextBox 3">
            <a:extLst>
              <a:ext uri="{FF2B5EF4-FFF2-40B4-BE49-F238E27FC236}">
                <a16:creationId xmlns:a16="http://schemas.microsoft.com/office/drawing/2014/main" id="{6FDEFC58-389A-49FA-BE63-20EA0C26EABD}"/>
              </a:ext>
            </a:extLst>
          </p:cNvPr>
          <p:cNvSpPr txBox="1"/>
          <p:nvPr/>
        </p:nvSpPr>
        <p:spPr>
          <a:xfrm>
            <a:off x="861791" y="835383"/>
            <a:ext cx="3382832" cy="3499549"/>
          </a:xfrm>
          <a:prstGeom prst="rect">
            <a:avLst/>
          </a:prstGeom>
        </p:spPr>
        <p:txBody>
          <a:bodyPr vert="horz" lIns="91440" tIns="45720" rIns="91440" bIns="45720" rtlCol="0" anchor="b">
            <a:normAutofit/>
          </a:bodyPr>
          <a:lstStyle/>
          <a:p>
            <a:pPr marL="0" marR="0" lvl="0" indent="0" algn="l" defTabSz="457200" rtl="0" eaLnBrk="1" fontAlgn="auto" latinLnBrk="0" hangingPunct="1">
              <a:lnSpc>
                <a:spcPct val="90000"/>
              </a:lnSpc>
              <a:spcBef>
                <a:spcPct val="0"/>
              </a:spcBef>
              <a:spcAft>
                <a:spcPts val="600"/>
              </a:spcAft>
              <a:buClrTx/>
              <a:buSzTx/>
              <a:buFontTx/>
              <a:buNone/>
              <a:tabLst/>
              <a:defRPr/>
            </a:pPr>
            <a:r>
              <a:rPr kumimoji="0" lang="en-US" sz="2900" b="0" i="0" u="none" strike="noStrike" kern="1200" cap="none" spc="0" normalizeH="0" baseline="0" noProof="0" dirty="0">
                <a:ln>
                  <a:solidFill>
                    <a:prstClr val="black">
                      <a:lumMod val="75000"/>
                      <a:lumOff val="25000"/>
                      <a:alpha val="10000"/>
                    </a:prstClr>
                  </a:solidFill>
                </a:ln>
                <a:solidFill>
                  <a:srgbClr val="DADADA"/>
                </a:solidFill>
                <a:effectLst>
                  <a:outerShdw blurRad="9525" dist="25400" dir="14640000" algn="tl" rotWithShape="0">
                    <a:prstClr val="black">
                      <a:alpha val="30000"/>
                    </a:prstClr>
                  </a:outerShdw>
                </a:effectLst>
                <a:uLnTx/>
                <a:uFillTx/>
                <a:latin typeface="Calisto MT" panose="02040603050505030304"/>
                <a:ea typeface="+mn-ea"/>
                <a:cs typeface="+mn-cs"/>
              </a:rPr>
              <a:t>GEO 3330 Sustainable Urban Transportation</a:t>
            </a:r>
          </a:p>
          <a:p>
            <a:pPr marL="0" marR="0" lvl="0" indent="0" algn="l" defTabSz="457200" rtl="0" eaLnBrk="1" fontAlgn="auto" latinLnBrk="0" hangingPunct="1">
              <a:lnSpc>
                <a:spcPct val="90000"/>
              </a:lnSpc>
              <a:spcBef>
                <a:spcPct val="0"/>
              </a:spcBef>
              <a:spcAft>
                <a:spcPts val="600"/>
              </a:spcAft>
              <a:buClrTx/>
              <a:buSzTx/>
              <a:buFontTx/>
              <a:buNone/>
              <a:tabLst/>
              <a:defRPr/>
            </a:pPr>
            <a:r>
              <a:rPr kumimoji="0" lang="en-US" sz="2900" b="0" i="0" u="none" strike="noStrike" kern="1200" cap="none" spc="0" normalizeH="0" baseline="0" noProof="0" dirty="0">
                <a:ln>
                  <a:solidFill>
                    <a:prstClr val="black">
                      <a:lumMod val="75000"/>
                      <a:lumOff val="25000"/>
                      <a:alpha val="10000"/>
                    </a:prstClr>
                  </a:solidFill>
                </a:ln>
                <a:solidFill>
                  <a:srgbClr val="DADADA"/>
                </a:solidFill>
                <a:effectLst>
                  <a:outerShdw blurRad="9525" dist="25400" dir="14640000" algn="tl" rotWithShape="0">
                    <a:prstClr val="black">
                      <a:alpha val="30000"/>
                    </a:prstClr>
                  </a:outerShdw>
                </a:effectLst>
                <a:uLnTx/>
                <a:uFillTx/>
                <a:latin typeface="Calisto MT" panose="02040603050505030304"/>
                <a:ea typeface="+mn-ea"/>
                <a:cs typeface="+mn-cs"/>
              </a:rPr>
              <a:t>Exercise #2: L Station Ridership Trends</a:t>
            </a:r>
          </a:p>
        </p:txBody>
      </p:sp>
      <p:sp>
        <p:nvSpPr>
          <p:cNvPr id="12" name="Rectangle 11">
            <a:extLst>
              <a:ext uri="{FF2B5EF4-FFF2-40B4-BE49-F238E27FC236}">
                <a16:creationId xmlns:a16="http://schemas.microsoft.com/office/drawing/2014/main" id="{A6D87845-294F-40CB-BC48-46455460D2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5671" y="0"/>
            <a:ext cx="753632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sto MT" panose="02040603050505030304"/>
              <a:ea typeface="+mn-ea"/>
              <a:cs typeface="+mn-cs"/>
            </a:endParaRPr>
          </a:p>
        </p:txBody>
      </p:sp>
      <p:sp>
        <p:nvSpPr>
          <p:cNvPr id="5" name="Rectangle 4">
            <a:extLst>
              <a:ext uri="{FF2B5EF4-FFF2-40B4-BE49-F238E27FC236}">
                <a16:creationId xmlns:a16="http://schemas.microsoft.com/office/drawing/2014/main" id="{EC36BCD7-A85B-D5F9-3579-42C4D58C23CC}"/>
              </a:ext>
            </a:extLst>
          </p:cNvPr>
          <p:cNvSpPr/>
          <p:nvPr/>
        </p:nvSpPr>
        <p:spPr>
          <a:xfrm>
            <a:off x="4919472" y="851086"/>
            <a:ext cx="7068704" cy="34201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85F31718-A3B4-621F-29DD-333474CDAAB9}"/>
              </a:ext>
            </a:extLst>
          </p:cNvPr>
          <p:cNvSpPr txBox="1"/>
          <p:nvPr/>
        </p:nvSpPr>
        <p:spPr>
          <a:xfrm>
            <a:off x="4845125" y="215240"/>
            <a:ext cx="701464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prstClr val="black"/>
                </a:solidFill>
                <a:latin typeface="Calisto MT" panose="02040603050505030304"/>
                <a:cs typeface="Courier New" panose="02070309020205020404" pitchFamily="49" charset="0"/>
              </a:rPr>
              <a:t>In the space below to copy/paste/insert Figure 4 from the exercise.</a:t>
            </a:r>
            <a:endParaRPr kumimoji="0" lang="en-US" sz="1800" b="0" i="0" u="none" strike="noStrike" kern="1200" cap="none" spc="0" normalizeH="0" baseline="0" noProof="0" dirty="0">
              <a:ln>
                <a:noFill/>
              </a:ln>
              <a:solidFill>
                <a:prstClr val="black"/>
              </a:solidFill>
              <a:effectLst/>
              <a:uLnTx/>
              <a:uFillTx/>
              <a:latin typeface="Calisto MT" panose="02040603050505030304"/>
              <a:ea typeface="+mn-ea"/>
              <a:cs typeface="Courier New" panose="02070309020205020404" pitchFamily="49" charset="0"/>
            </a:endParaRPr>
          </a:p>
        </p:txBody>
      </p:sp>
      <p:sp>
        <p:nvSpPr>
          <p:cNvPr id="8" name="TextBox 7">
            <a:extLst>
              <a:ext uri="{FF2B5EF4-FFF2-40B4-BE49-F238E27FC236}">
                <a16:creationId xmlns:a16="http://schemas.microsoft.com/office/drawing/2014/main" id="{A6D699C6-DF86-5F46-D24B-11ED456A1CD6}"/>
              </a:ext>
            </a:extLst>
          </p:cNvPr>
          <p:cNvSpPr txBox="1"/>
          <p:nvPr/>
        </p:nvSpPr>
        <p:spPr>
          <a:xfrm>
            <a:off x="4804486" y="4566221"/>
            <a:ext cx="7143049" cy="2031325"/>
          </a:xfrm>
          <a:prstGeom prst="rect">
            <a:avLst/>
          </a:prstGeom>
          <a:noFill/>
        </p:spPr>
        <p:txBody>
          <a:bodyPr wrap="square" rtlCol="0">
            <a:spAutoFit/>
          </a:bodyPr>
          <a:lstStyle>
            <a:defPPr>
              <a:defRPr lang="en-US"/>
            </a:defPPr>
            <a:lvl1pPr marR="0" lvl="0" indent="0" fontAlgn="auto">
              <a:lnSpc>
                <a:spcPct val="100000"/>
              </a:lnSpc>
              <a:spcBef>
                <a:spcPts val="0"/>
              </a:spcBef>
              <a:spcAft>
                <a:spcPts val="0"/>
              </a:spcAft>
              <a:buClrTx/>
              <a:buSzTx/>
              <a:buFontTx/>
              <a:buNone/>
              <a:tabLst/>
              <a:defRPr>
                <a:solidFill>
                  <a:prstClr val="black"/>
                </a:solidFill>
                <a:latin typeface="Calisto MT" panose="02040603050505030304"/>
                <a:cs typeface="Courier New" panose="02070309020205020404" pitchFamily="49" charset="0"/>
              </a:defRPr>
            </a:lvl1pPr>
          </a:lstStyle>
          <a:p>
            <a:r>
              <a:rPr lang="en-US" dirty="0"/>
              <a:t>Are the waves and phases of the pandemic evident? Compare these pandemic phases to ridership trends over the same period. Do they appear to be related?  </a:t>
            </a:r>
          </a:p>
          <a:p>
            <a:r>
              <a:rPr lang="en-US" b="1" dirty="0"/>
              <a:t>Looking at the chart, it seems that there are clear waves and phases of the pandemic.  Looking at both charts, it seems like there appears to be a correlation between COVID cases and ridership, with months with higher COVID cases also seeing a decrease in ridership.</a:t>
            </a:r>
          </a:p>
        </p:txBody>
      </p:sp>
      <p:pic>
        <p:nvPicPr>
          <p:cNvPr id="3" name="Picture 2" descr="Chart, line chart&#10;&#10;Description automatically generated">
            <a:extLst>
              <a:ext uri="{FF2B5EF4-FFF2-40B4-BE49-F238E27FC236}">
                <a16:creationId xmlns:a16="http://schemas.microsoft.com/office/drawing/2014/main" id="{07E13F56-C5AA-FAA0-4327-31B350D0C8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987952"/>
            <a:ext cx="4592391" cy="3283312"/>
          </a:xfrm>
          <a:prstGeom prst="rect">
            <a:avLst/>
          </a:prstGeom>
        </p:spPr>
      </p:pic>
    </p:spTree>
    <p:extLst>
      <p:ext uri="{BB962C8B-B14F-4D97-AF65-F5344CB8AC3E}">
        <p14:creationId xmlns:p14="http://schemas.microsoft.com/office/powerpoint/2010/main" val="20747023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E70A317-DCED-4E80-AA2D-467D8702E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sto MT" panose="02040603050505030304"/>
              <a:ea typeface="+mn-ea"/>
              <a:cs typeface="+mn-cs"/>
            </a:endParaRPr>
          </a:p>
        </p:txBody>
      </p:sp>
      <p:sp>
        <p:nvSpPr>
          <p:cNvPr id="4" name="TextBox 3">
            <a:extLst>
              <a:ext uri="{FF2B5EF4-FFF2-40B4-BE49-F238E27FC236}">
                <a16:creationId xmlns:a16="http://schemas.microsoft.com/office/drawing/2014/main" id="{6FDEFC58-389A-49FA-BE63-20EA0C26EABD}"/>
              </a:ext>
            </a:extLst>
          </p:cNvPr>
          <p:cNvSpPr txBox="1"/>
          <p:nvPr/>
        </p:nvSpPr>
        <p:spPr>
          <a:xfrm>
            <a:off x="861791" y="835383"/>
            <a:ext cx="3382832" cy="3499549"/>
          </a:xfrm>
          <a:prstGeom prst="rect">
            <a:avLst/>
          </a:prstGeom>
        </p:spPr>
        <p:txBody>
          <a:bodyPr vert="horz" lIns="91440" tIns="45720" rIns="91440" bIns="45720" rtlCol="0" anchor="b">
            <a:normAutofit/>
          </a:bodyPr>
          <a:lstStyle/>
          <a:p>
            <a:pPr marL="0" marR="0" lvl="0" indent="0" algn="l" defTabSz="457200" rtl="0" eaLnBrk="1" fontAlgn="auto" latinLnBrk="0" hangingPunct="1">
              <a:lnSpc>
                <a:spcPct val="90000"/>
              </a:lnSpc>
              <a:spcBef>
                <a:spcPct val="0"/>
              </a:spcBef>
              <a:spcAft>
                <a:spcPts val="600"/>
              </a:spcAft>
              <a:buClrTx/>
              <a:buSzTx/>
              <a:buFontTx/>
              <a:buNone/>
              <a:tabLst/>
              <a:defRPr/>
            </a:pPr>
            <a:r>
              <a:rPr kumimoji="0" lang="en-US" sz="2900" b="0" i="0" u="none" strike="noStrike" kern="1200" cap="none" spc="0" normalizeH="0" baseline="0" noProof="0" dirty="0">
                <a:ln>
                  <a:solidFill>
                    <a:prstClr val="black">
                      <a:lumMod val="75000"/>
                      <a:lumOff val="25000"/>
                      <a:alpha val="10000"/>
                    </a:prstClr>
                  </a:solidFill>
                </a:ln>
                <a:solidFill>
                  <a:srgbClr val="DADADA"/>
                </a:solidFill>
                <a:effectLst>
                  <a:outerShdw blurRad="9525" dist="25400" dir="14640000" algn="tl" rotWithShape="0">
                    <a:prstClr val="black">
                      <a:alpha val="30000"/>
                    </a:prstClr>
                  </a:outerShdw>
                </a:effectLst>
                <a:uLnTx/>
                <a:uFillTx/>
                <a:latin typeface="Calisto MT" panose="02040603050505030304"/>
                <a:ea typeface="+mn-ea"/>
                <a:cs typeface="+mn-cs"/>
              </a:rPr>
              <a:t>GEO 3330 Sustainable Urban Transportation</a:t>
            </a:r>
          </a:p>
          <a:p>
            <a:pPr marL="0" marR="0" lvl="0" indent="0" algn="l" defTabSz="457200" rtl="0" eaLnBrk="1" fontAlgn="auto" latinLnBrk="0" hangingPunct="1">
              <a:lnSpc>
                <a:spcPct val="90000"/>
              </a:lnSpc>
              <a:spcBef>
                <a:spcPct val="0"/>
              </a:spcBef>
              <a:spcAft>
                <a:spcPts val="600"/>
              </a:spcAft>
              <a:buClrTx/>
              <a:buSzTx/>
              <a:buFontTx/>
              <a:buNone/>
              <a:tabLst/>
              <a:defRPr/>
            </a:pPr>
            <a:r>
              <a:rPr kumimoji="0" lang="en-US" sz="2900" b="0" i="0" u="none" strike="noStrike" kern="1200" cap="none" spc="0" normalizeH="0" baseline="0" noProof="0" dirty="0">
                <a:ln>
                  <a:solidFill>
                    <a:prstClr val="black">
                      <a:lumMod val="75000"/>
                      <a:lumOff val="25000"/>
                      <a:alpha val="10000"/>
                    </a:prstClr>
                  </a:solidFill>
                </a:ln>
                <a:solidFill>
                  <a:srgbClr val="DADADA"/>
                </a:solidFill>
                <a:effectLst>
                  <a:outerShdw blurRad="9525" dist="25400" dir="14640000" algn="tl" rotWithShape="0">
                    <a:prstClr val="black">
                      <a:alpha val="30000"/>
                    </a:prstClr>
                  </a:outerShdw>
                </a:effectLst>
                <a:uLnTx/>
                <a:uFillTx/>
                <a:latin typeface="Calisto MT" panose="02040603050505030304"/>
                <a:ea typeface="+mn-ea"/>
                <a:cs typeface="+mn-cs"/>
              </a:rPr>
              <a:t>Exercise #2: L Station Ridership Trends</a:t>
            </a:r>
          </a:p>
        </p:txBody>
      </p:sp>
      <p:sp>
        <p:nvSpPr>
          <p:cNvPr id="12" name="Rectangle 11">
            <a:extLst>
              <a:ext uri="{FF2B5EF4-FFF2-40B4-BE49-F238E27FC236}">
                <a16:creationId xmlns:a16="http://schemas.microsoft.com/office/drawing/2014/main" id="{A6D87845-294F-40CB-BC48-46455460D2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5671" y="0"/>
            <a:ext cx="753632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sto MT" panose="02040603050505030304"/>
              <a:ea typeface="+mn-ea"/>
              <a:cs typeface="+mn-cs"/>
            </a:endParaRPr>
          </a:p>
        </p:txBody>
      </p:sp>
      <p:sp>
        <p:nvSpPr>
          <p:cNvPr id="6" name="TextBox 5">
            <a:extLst>
              <a:ext uri="{FF2B5EF4-FFF2-40B4-BE49-F238E27FC236}">
                <a16:creationId xmlns:a16="http://schemas.microsoft.com/office/drawing/2014/main" id="{85F31718-A3B4-621F-29DD-333474CDAAB9}"/>
              </a:ext>
            </a:extLst>
          </p:cNvPr>
          <p:cNvSpPr txBox="1"/>
          <p:nvPr/>
        </p:nvSpPr>
        <p:spPr>
          <a:xfrm>
            <a:off x="4845125" y="215240"/>
            <a:ext cx="7014643"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sto MT" panose="02040603050505030304"/>
                <a:ea typeface="+mn-ea"/>
                <a:cs typeface="Courier New" panose="02070309020205020404" pitchFamily="49" charset="0"/>
              </a:rPr>
              <a:t>In the space below to copy/paste/insert Figure 5 or 6 from the exercise.</a:t>
            </a:r>
          </a:p>
        </p:txBody>
      </p:sp>
      <p:sp>
        <p:nvSpPr>
          <p:cNvPr id="8" name="TextBox 7">
            <a:extLst>
              <a:ext uri="{FF2B5EF4-FFF2-40B4-BE49-F238E27FC236}">
                <a16:creationId xmlns:a16="http://schemas.microsoft.com/office/drawing/2014/main" id="{A6D699C6-DF86-5F46-D24B-11ED456A1CD6}"/>
              </a:ext>
            </a:extLst>
          </p:cNvPr>
          <p:cNvSpPr txBox="1"/>
          <p:nvPr/>
        </p:nvSpPr>
        <p:spPr>
          <a:xfrm>
            <a:off x="4804486" y="4566221"/>
            <a:ext cx="7143049" cy="2031325"/>
          </a:xfrm>
          <a:prstGeom prst="rect">
            <a:avLst/>
          </a:prstGeom>
          <a:noFill/>
        </p:spPr>
        <p:txBody>
          <a:bodyPr wrap="square" rtlCol="0">
            <a:spAutoFit/>
          </a:bodyPr>
          <a:lstStyle>
            <a:defPPr>
              <a:defRPr lang="en-US"/>
            </a:defPPr>
            <a:lvl1pPr marR="0" lvl="0" indent="0" fontAlgn="auto">
              <a:lnSpc>
                <a:spcPct val="100000"/>
              </a:lnSpc>
              <a:spcBef>
                <a:spcPts val="0"/>
              </a:spcBef>
              <a:spcAft>
                <a:spcPts val="0"/>
              </a:spcAft>
              <a:buClrTx/>
              <a:buSzTx/>
              <a:buFontTx/>
              <a:buNone/>
              <a:tabLst/>
              <a:defRPr>
                <a:solidFill>
                  <a:prstClr val="black"/>
                </a:solidFill>
                <a:latin typeface="Calisto MT" panose="02040603050505030304"/>
                <a:cs typeface="Courier New" panose="02070309020205020404" pitchFamily="49"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sto MT" panose="02040603050505030304"/>
                <a:ea typeface="+mn-ea"/>
                <a:cs typeface="Courier New" panose="02070309020205020404" pitchFamily="49" charset="0"/>
              </a:rPr>
              <a:t>How does ridership vary with respect to station CCVI and line?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noProof="0" dirty="0"/>
              <a:t>To me, it seems that stations with a high CCVI tend to have much lower ridership than stations with a lower CCVI.  It is also interesting to note that stations with a higher CCVI recovered their ridership much quicker during</a:t>
            </a:r>
            <a:r>
              <a:rPr lang="en-US" b="1" dirty="0"/>
              <a:t>g the pandemic than stations with a lower CCVI.</a:t>
            </a:r>
            <a:r>
              <a:rPr kumimoji="0" lang="en-US" sz="1800" b="0" i="0" u="none" strike="noStrike" kern="1200" cap="none" spc="0" normalizeH="0" baseline="0" noProof="0" dirty="0">
                <a:ln>
                  <a:noFill/>
                </a:ln>
                <a:solidFill>
                  <a:prstClr val="black"/>
                </a:solidFill>
                <a:effectLst/>
                <a:uLnTx/>
                <a:uFillTx/>
                <a:latin typeface="Calisto MT" panose="02040603050505030304"/>
                <a:ea typeface="+mn-ea"/>
                <a:cs typeface="Courier New" panose="02070309020205020404" pitchFamily="49" charset="0"/>
              </a:rPr>
              <a:t>  </a:t>
            </a:r>
            <a:r>
              <a:rPr kumimoji="0" lang="en-US" sz="1800" b="1" i="0" u="none" strike="noStrike" kern="1200" cap="none" spc="0" normalizeH="0" baseline="0" noProof="0" dirty="0">
                <a:ln>
                  <a:noFill/>
                </a:ln>
                <a:solidFill>
                  <a:prstClr val="black"/>
                </a:solidFill>
                <a:effectLst/>
                <a:uLnTx/>
                <a:uFillTx/>
                <a:latin typeface="Calisto MT" panose="02040603050505030304"/>
                <a:ea typeface="+mn-ea"/>
                <a:cs typeface="Courier New" panose="02070309020205020404" pitchFamily="49" charset="0"/>
              </a:rPr>
              <a:t>Furthermore, certain lines recovered much quicker as well, in particular the Red and Blue lines.</a:t>
            </a:r>
            <a:endParaRPr kumimoji="0" lang="en-US" sz="1800" b="0" i="0" u="none" strike="noStrike" kern="1200" cap="none" spc="0" normalizeH="0" baseline="0" noProof="0" dirty="0">
              <a:ln>
                <a:noFill/>
              </a:ln>
              <a:solidFill>
                <a:prstClr val="black"/>
              </a:solidFill>
              <a:effectLst/>
              <a:uLnTx/>
              <a:uFillTx/>
              <a:latin typeface="Calisto MT" panose="02040603050505030304"/>
              <a:ea typeface="+mn-ea"/>
              <a:cs typeface="Courier New" panose="02070309020205020404" pitchFamily="49" charset="0"/>
            </a:endParaRPr>
          </a:p>
        </p:txBody>
      </p:sp>
      <p:pic>
        <p:nvPicPr>
          <p:cNvPr id="3" name="Picture 2">
            <a:extLst>
              <a:ext uri="{FF2B5EF4-FFF2-40B4-BE49-F238E27FC236}">
                <a16:creationId xmlns:a16="http://schemas.microsoft.com/office/drawing/2014/main" id="{C7318232-EF64-E6A3-4EC6-C0291E8087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68335" y="834384"/>
            <a:ext cx="4896241" cy="3500548"/>
          </a:xfrm>
          <a:prstGeom prst="rect">
            <a:avLst/>
          </a:prstGeom>
        </p:spPr>
      </p:pic>
    </p:spTree>
    <p:extLst>
      <p:ext uri="{BB962C8B-B14F-4D97-AF65-F5344CB8AC3E}">
        <p14:creationId xmlns:p14="http://schemas.microsoft.com/office/powerpoint/2010/main" val="8610826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E70A317-DCED-4E80-AA2D-467D8702E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sto MT" panose="02040603050505030304"/>
              <a:ea typeface="+mn-ea"/>
              <a:cs typeface="+mn-cs"/>
            </a:endParaRPr>
          </a:p>
        </p:txBody>
      </p:sp>
      <p:sp>
        <p:nvSpPr>
          <p:cNvPr id="4" name="TextBox 3">
            <a:extLst>
              <a:ext uri="{FF2B5EF4-FFF2-40B4-BE49-F238E27FC236}">
                <a16:creationId xmlns:a16="http://schemas.microsoft.com/office/drawing/2014/main" id="{6FDEFC58-389A-49FA-BE63-20EA0C26EABD}"/>
              </a:ext>
            </a:extLst>
          </p:cNvPr>
          <p:cNvSpPr txBox="1"/>
          <p:nvPr/>
        </p:nvSpPr>
        <p:spPr>
          <a:xfrm>
            <a:off x="861791" y="835383"/>
            <a:ext cx="3382832" cy="3499549"/>
          </a:xfrm>
          <a:prstGeom prst="rect">
            <a:avLst/>
          </a:prstGeom>
        </p:spPr>
        <p:txBody>
          <a:bodyPr vert="horz" lIns="91440" tIns="45720" rIns="91440" bIns="45720" rtlCol="0" anchor="b">
            <a:normAutofit/>
          </a:bodyPr>
          <a:lstStyle/>
          <a:p>
            <a:pPr marL="0" marR="0" lvl="0" indent="0" algn="l" defTabSz="457200" rtl="0" eaLnBrk="1" fontAlgn="auto" latinLnBrk="0" hangingPunct="1">
              <a:lnSpc>
                <a:spcPct val="90000"/>
              </a:lnSpc>
              <a:spcBef>
                <a:spcPct val="0"/>
              </a:spcBef>
              <a:spcAft>
                <a:spcPts val="600"/>
              </a:spcAft>
              <a:buClrTx/>
              <a:buSzTx/>
              <a:buFontTx/>
              <a:buNone/>
              <a:tabLst/>
              <a:defRPr/>
            </a:pPr>
            <a:r>
              <a:rPr kumimoji="0" lang="en-US" sz="2900" b="0" i="0" u="none" strike="noStrike" kern="1200" cap="none" spc="0" normalizeH="0" baseline="0" noProof="0" dirty="0">
                <a:ln>
                  <a:solidFill>
                    <a:prstClr val="black">
                      <a:lumMod val="75000"/>
                      <a:lumOff val="25000"/>
                      <a:alpha val="10000"/>
                    </a:prstClr>
                  </a:solidFill>
                </a:ln>
                <a:solidFill>
                  <a:srgbClr val="DADADA"/>
                </a:solidFill>
                <a:effectLst>
                  <a:outerShdw blurRad="9525" dist="25400" dir="14640000" algn="tl" rotWithShape="0">
                    <a:prstClr val="black">
                      <a:alpha val="30000"/>
                    </a:prstClr>
                  </a:outerShdw>
                </a:effectLst>
                <a:uLnTx/>
                <a:uFillTx/>
                <a:latin typeface="Calisto MT" panose="02040603050505030304"/>
                <a:ea typeface="+mn-ea"/>
                <a:cs typeface="+mn-cs"/>
              </a:rPr>
              <a:t>GEO 3330 Sustainable Urban Transportation</a:t>
            </a:r>
          </a:p>
          <a:p>
            <a:pPr marL="0" marR="0" lvl="0" indent="0" algn="l" defTabSz="457200" rtl="0" eaLnBrk="1" fontAlgn="auto" latinLnBrk="0" hangingPunct="1">
              <a:lnSpc>
                <a:spcPct val="90000"/>
              </a:lnSpc>
              <a:spcBef>
                <a:spcPct val="0"/>
              </a:spcBef>
              <a:spcAft>
                <a:spcPts val="600"/>
              </a:spcAft>
              <a:buClrTx/>
              <a:buSzTx/>
              <a:buFontTx/>
              <a:buNone/>
              <a:tabLst/>
              <a:defRPr/>
            </a:pPr>
            <a:r>
              <a:rPr kumimoji="0" lang="en-US" sz="2900" b="0" i="0" u="none" strike="noStrike" kern="1200" cap="none" spc="0" normalizeH="0" baseline="0" noProof="0" dirty="0">
                <a:ln>
                  <a:solidFill>
                    <a:prstClr val="black">
                      <a:lumMod val="75000"/>
                      <a:lumOff val="25000"/>
                      <a:alpha val="10000"/>
                    </a:prstClr>
                  </a:solidFill>
                </a:ln>
                <a:solidFill>
                  <a:srgbClr val="DADADA"/>
                </a:solidFill>
                <a:effectLst>
                  <a:outerShdw blurRad="9525" dist="25400" dir="14640000" algn="tl" rotWithShape="0">
                    <a:prstClr val="black">
                      <a:alpha val="30000"/>
                    </a:prstClr>
                  </a:outerShdw>
                </a:effectLst>
                <a:uLnTx/>
                <a:uFillTx/>
                <a:latin typeface="Calisto MT" panose="02040603050505030304"/>
                <a:ea typeface="+mn-ea"/>
                <a:cs typeface="+mn-cs"/>
              </a:rPr>
              <a:t>Exercise #2: L Station Ridership Trends</a:t>
            </a:r>
          </a:p>
        </p:txBody>
      </p:sp>
      <p:sp>
        <p:nvSpPr>
          <p:cNvPr id="12" name="Rectangle 11">
            <a:extLst>
              <a:ext uri="{FF2B5EF4-FFF2-40B4-BE49-F238E27FC236}">
                <a16:creationId xmlns:a16="http://schemas.microsoft.com/office/drawing/2014/main" id="{A6D87845-294F-40CB-BC48-46455460D2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5671" y="0"/>
            <a:ext cx="753632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sto MT" panose="02040603050505030304"/>
              <a:ea typeface="+mn-ea"/>
              <a:cs typeface="+mn-cs"/>
            </a:endParaRPr>
          </a:p>
        </p:txBody>
      </p:sp>
      <p:sp>
        <p:nvSpPr>
          <p:cNvPr id="6" name="TextBox 5">
            <a:extLst>
              <a:ext uri="{FF2B5EF4-FFF2-40B4-BE49-F238E27FC236}">
                <a16:creationId xmlns:a16="http://schemas.microsoft.com/office/drawing/2014/main" id="{85F31718-A3B4-621F-29DD-333474CDAAB9}"/>
              </a:ext>
            </a:extLst>
          </p:cNvPr>
          <p:cNvSpPr txBox="1"/>
          <p:nvPr/>
        </p:nvSpPr>
        <p:spPr>
          <a:xfrm>
            <a:off x="4845125" y="215240"/>
            <a:ext cx="7014643" cy="313932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sto MT" panose="02040603050505030304"/>
                <a:ea typeface="+mn-ea"/>
                <a:cs typeface="Courier New" panose="02070309020205020404" pitchFamily="49" charset="0"/>
              </a:rPr>
              <a:t>Summarize some potential short- and longer-term implications the pandemic has had on sustainable transportation and public transit ridership?</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prstClr val="black"/>
                </a:solidFill>
                <a:latin typeface="Calisto MT" panose="02040603050505030304"/>
                <a:cs typeface="Courier New" panose="02070309020205020404" pitchFamily="49" charset="0"/>
              </a:rPr>
              <a:t>Some potential short-term implications that the pandemic may have is decreased ridership, as well as lower frequency of service due to transit operators getting sick.  Some longer-term implications could be more people working from home, which can also lead to decreased ridership due to many not needing to commute to work.  Another longer-term implication could be higher pay for transit workers due to transit agencies understanding their importance in regard to operations.</a:t>
            </a:r>
            <a:endParaRPr kumimoji="0" lang="en-US" sz="1800" b="1" i="0" u="none" strike="noStrike" kern="1200" cap="none" spc="0" normalizeH="0" baseline="0" noProof="0" dirty="0">
              <a:ln>
                <a:noFill/>
              </a:ln>
              <a:solidFill>
                <a:prstClr val="black"/>
              </a:solidFill>
              <a:effectLst/>
              <a:uLnTx/>
              <a:uFillTx/>
              <a:latin typeface="Calisto MT" panose="02040603050505030304"/>
              <a:ea typeface="+mn-ea"/>
              <a:cs typeface="Courier New" panose="02070309020205020404" pitchFamily="49" charset="0"/>
            </a:endParaRPr>
          </a:p>
        </p:txBody>
      </p:sp>
      <p:sp>
        <p:nvSpPr>
          <p:cNvPr id="8" name="TextBox 7">
            <a:extLst>
              <a:ext uri="{FF2B5EF4-FFF2-40B4-BE49-F238E27FC236}">
                <a16:creationId xmlns:a16="http://schemas.microsoft.com/office/drawing/2014/main" id="{A6D699C6-DF86-5F46-D24B-11ED456A1CD6}"/>
              </a:ext>
            </a:extLst>
          </p:cNvPr>
          <p:cNvSpPr txBox="1"/>
          <p:nvPr/>
        </p:nvSpPr>
        <p:spPr>
          <a:xfrm>
            <a:off x="4804486" y="3490954"/>
            <a:ext cx="7143049" cy="2862322"/>
          </a:xfrm>
          <a:prstGeom prst="rect">
            <a:avLst/>
          </a:prstGeom>
          <a:noFill/>
        </p:spPr>
        <p:txBody>
          <a:bodyPr wrap="square" rtlCol="0">
            <a:spAutoFit/>
          </a:bodyPr>
          <a:lstStyle>
            <a:defPPr>
              <a:defRPr lang="en-US"/>
            </a:defPPr>
            <a:lvl1pPr marR="0" lvl="0" indent="0" fontAlgn="auto">
              <a:lnSpc>
                <a:spcPct val="100000"/>
              </a:lnSpc>
              <a:spcBef>
                <a:spcPts val="0"/>
              </a:spcBef>
              <a:spcAft>
                <a:spcPts val="0"/>
              </a:spcAft>
              <a:buClrTx/>
              <a:buSzTx/>
              <a:buFontTx/>
              <a:buNone/>
              <a:tabLst/>
              <a:defRPr>
                <a:solidFill>
                  <a:prstClr val="black"/>
                </a:solidFill>
                <a:latin typeface="Calisto MT" panose="02040603050505030304"/>
                <a:cs typeface="Courier New" panose="02070309020205020404" pitchFamily="49"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sto MT" panose="02040603050505030304"/>
                <a:ea typeface="+mn-ea"/>
                <a:cs typeface="Courier New" panose="02070309020205020404" pitchFamily="49" charset="0"/>
              </a:rPr>
              <a:t>What strategies do you propose to help return transit to pre-pandemic levels?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t>Increase pay of transit operators in order to hire more so frequency can be increased</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1" i="0" u="none" strike="noStrike" kern="1200" cap="none" spc="0" normalizeH="0" baseline="0" noProof="0" dirty="0">
                <a:ln>
                  <a:noFill/>
                </a:ln>
                <a:solidFill>
                  <a:prstClr val="black"/>
                </a:solidFill>
                <a:effectLst/>
                <a:uLnTx/>
                <a:uFillTx/>
                <a:latin typeface="Calisto MT" panose="02040603050505030304"/>
                <a:ea typeface="+mn-ea"/>
                <a:cs typeface="Courier New" panose="02070309020205020404" pitchFamily="49" charset="0"/>
              </a:rPr>
              <a:t>F</a:t>
            </a:r>
            <a:r>
              <a:rPr lang="en-US" b="1" dirty="0"/>
              <a:t>or Metra in particular, switch away from commuter rail model toward regional rail model, so trains come at more consistent times throughout the day</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t>Attempt to increase ridership by ensuring stations and trains are clean, pleasant, and safe places to be in</a:t>
            </a:r>
            <a:endParaRPr kumimoji="0" lang="en-US" sz="1800" b="1" i="0" u="none" strike="noStrike" kern="1200" cap="none" spc="0" normalizeH="0" baseline="0" noProof="0" dirty="0">
              <a:ln>
                <a:noFill/>
              </a:ln>
              <a:solidFill>
                <a:prstClr val="black"/>
              </a:solidFill>
              <a:effectLst/>
              <a:uLnTx/>
              <a:uFillTx/>
              <a:latin typeface="Calisto MT" panose="02040603050505030304"/>
              <a:ea typeface="+mn-ea"/>
              <a:cs typeface="Courier New" panose="02070309020205020404" pitchFamily="49" charset="0"/>
            </a:endParaRPr>
          </a:p>
        </p:txBody>
      </p:sp>
    </p:spTree>
    <p:extLst>
      <p:ext uri="{BB962C8B-B14F-4D97-AF65-F5344CB8AC3E}">
        <p14:creationId xmlns:p14="http://schemas.microsoft.com/office/powerpoint/2010/main" val="105472708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docProps/app.xml><?xml version="1.0" encoding="utf-8"?>
<Properties xmlns="http://schemas.openxmlformats.org/officeDocument/2006/extended-properties" xmlns:vt="http://schemas.openxmlformats.org/officeDocument/2006/docPropsVTypes">
  <Template/>
  <TotalTime>484</TotalTime>
  <Words>796</Words>
  <Application>Microsoft Office PowerPoint</Application>
  <PresentationFormat>Widescreen</PresentationFormat>
  <Paragraphs>29</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Calisto MT</vt:lpstr>
      <vt:lpstr>Wingdings 2</vt:lpstr>
      <vt:lpstr>SlateVTI</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Smith, Christopher</dc:creator>
  <cp:lastModifiedBy>Chekanov, Alexey</cp:lastModifiedBy>
  <cp:revision>23</cp:revision>
  <dcterms:created xsi:type="dcterms:W3CDTF">2020-03-30T21:31:44Z</dcterms:created>
  <dcterms:modified xsi:type="dcterms:W3CDTF">2023-01-26T14:47:02Z</dcterms:modified>
</cp:coreProperties>
</file>