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9"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C1F8D7-EA66-4D2F-827B-EE7DC2DAC37F}" v="10" dt="2023-01-25T23:22:47.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02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960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623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1924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18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640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063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6975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064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437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93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70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91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420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397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93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1/30/2023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592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1/30/2023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57204451"/>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9" name="TextBox 8">
            <a:extLst>
              <a:ext uri="{FF2B5EF4-FFF2-40B4-BE49-F238E27FC236}">
                <a16:creationId xmlns:a16="http://schemas.microsoft.com/office/drawing/2014/main" id="{D87AC69C-C6CC-4FAB-A999-6457ACC399A4}"/>
              </a:ext>
            </a:extLst>
          </p:cNvPr>
          <p:cNvSpPr txBox="1"/>
          <p:nvPr/>
        </p:nvSpPr>
        <p:spPr>
          <a:xfrm>
            <a:off x="4845125" y="215240"/>
            <a:ext cx="70146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a custom version (new color palette) of Figure 1 (map  of CCVI Scores by Community Area)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11" name="TextBox 10">
            <a:extLst>
              <a:ext uri="{FF2B5EF4-FFF2-40B4-BE49-F238E27FC236}">
                <a16:creationId xmlns:a16="http://schemas.microsoft.com/office/drawing/2014/main" id="{89BA7AD5-915D-404C-85FE-4A0CC7F14065}"/>
              </a:ext>
            </a:extLst>
          </p:cNvPr>
          <p:cNvSpPr txBox="1"/>
          <p:nvPr/>
        </p:nvSpPr>
        <p:spPr>
          <a:xfrm>
            <a:off x="4804486" y="4566221"/>
            <a:ext cx="7143049" cy="249299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here any patterns you see in the map. Use data from the map to describe characteristics of at least one community located within each of the three CCVI categories.</a:t>
            </a:r>
          </a:p>
          <a:p>
            <a:endParaRPr lang="en-US" sz="1200" dirty="0"/>
          </a:p>
          <a:p>
            <a:r>
              <a:rPr lang="en-US" sz="1200" dirty="0"/>
              <a:t>Austin: CCVI is high, socioeconomic ranking is 59</a:t>
            </a:r>
          </a:p>
          <a:p>
            <a:r>
              <a:rPr lang="en-US" sz="1200" dirty="0"/>
              <a:t>South Shore: CCVI is med, SE ranking is 48</a:t>
            </a:r>
          </a:p>
          <a:p>
            <a:r>
              <a:rPr lang="en-US" sz="1200" dirty="0"/>
              <a:t>Hyde Park: CCVI is low, SE ranking is 16</a:t>
            </a:r>
          </a:p>
          <a:p>
            <a:endParaRPr lang="en-US" sz="1200" dirty="0"/>
          </a:p>
          <a:p>
            <a:r>
              <a:rPr lang="en-US" sz="1200" dirty="0"/>
              <a:t>I see a direct correlation between SE ranking and CCVI status</a:t>
            </a:r>
          </a:p>
          <a:p>
            <a:endParaRPr lang="en-US" sz="1200" dirty="0"/>
          </a:p>
          <a:p>
            <a:endParaRPr lang="en-US" dirty="0"/>
          </a:p>
        </p:txBody>
      </p:sp>
      <p:sp>
        <p:nvSpPr>
          <p:cNvPr id="2" name="Rectangle 1">
            <a:extLst>
              <a:ext uri="{FF2B5EF4-FFF2-40B4-BE49-F238E27FC236}">
                <a16:creationId xmlns:a16="http://schemas.microsoft.com/office/drawing/2014/main" id="{37F6E1CD-5A98-E379-2A81-F4F25403AA1E}"/>
              </a:ext>
            </a:extLst>
          </p:cNvPr>
          <p:cNvSpPr/>
          <p:nvPr/>
        </p:nvSpPr>
        <p:spPr>
          <a:xfrm>
            <a:off x="4919472" y="113556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A735057-6797-8E16-4D29-728CD56A7443}"/>
              </a:ext>
            </a:extLst>
          </p:cNvPr>
          <p:cNvPicPr>
            <a:picLocks noChangeAspect="1"/>
          </p:cNvPicPr>
          <p:nvPr/>
        </p:nvPicPr>
        <p:blipFill>
          <a:blip r:embed="rId3"/>
          <a:stretch>
            <a:fillRect/>
          </a:stretch>
        </p:blipFill>
        <p:spPr>
          <a:xfrm>
            <a:off x="6131735" y="1125089"/>
            <a:ext cx="4177193" cy="3413620"/>
          </a:xfrm>
          <a:prstGeom prst="rect">
            <a:avLst/>
          </a:prstGeom>
        </p:spPr>
      </p:pic>
    </p:spTree>
    <p:extLst>
      <p:ext uri="{BB962C8B-B14F-4D97-AF65-F5344CB8AC3E}">
        <p14:creationId xmlns:p14="http://schemas.microsoft.com/office/powerpoint/2010/main" val="213296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GEO 3330 Sustainable Urban Transportation</a:t>
            </a:r>
          </a:p>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CEB55A-A1E4-4968-AB1F-0DA6E07E2274}"/>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353422-89E6-F3FF-06C2-B4E62917C837}"/>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2 or 3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3" name="TextBox 2">
            <a:extLst>
              <a:ext uri="{FF2B5EF4-FFF2-40B4-BE49-F238E27FC236}">
                <a16:creationId xmlns:a16="http://schemas.microsoft.com/office/drawing/2014/main" id="{71FE71D2-603F-F2BB-5855-D83F6FACDC4E}"/>
              </a:ext>
            </a:extLst>
          </p:cNvPr>
          <p:cNvSpPr txBox="1"/>
          <p:nvPr/>
        </p:nvSpPr>
        <p:spPr>
          <a:xfrm>
            <a:off x="4804486" y="4566221"/>
            <a:ext cx="7143049" cy="230832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patterns in rail boardings between 1999 and 2022. What do you think explains some of the cyclical variations in the data? What other factors may explain ridership over this period? Draw from the daily ridership plot to characterize ridership trends during the pandemic.</a:t>
            </a:r>
          </a:p>
          <a:p>
            <a:endParaRPr lang="en-US" dirty="0"/>
          </a:p>
          <a:p>
            <a:r>
              <a:rPr lang="en-US" sz="1200" dirty="0"/>
              <a:t>The cyclical variations are definitely the difference in ridership between winters and summers. Some of the big peak days are big events like the cubs WS parade in 2016. The pandemic demolished ridership levels and they are still on the way back to where they were.</a:t>
            </a:r>
          </a:p>
        </p:txBody>
      </p:sp>
      <p:pic>
        <p:nvPicPr>
          <p:cNvPr id="9" name="Picture 8" descr="Chart, line chart">
            <a:extLst>
              <a:ext uri="{FF2B5EF4-FFF2-40B4-BE49-F238E27FC236}">
                <a16:creationId xmlns:a16="http://schemas.microsoft.com/office/drawing/2014/main" id="{E94D0F8F-185E-4380-C466-2AF043794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955" y="848185"/>
            <a:ext cx="5103932" cy="3495321"/>
          </a:xfrm>
          <a:prstGeom prst="rect">
            <a:avLst/>
          </a:prstGeom>
        </p:spPr>
      </p:pic>
    </p:spTree>
    <p:extLst>
      <p:ext uri="{BB962C8B-B14F-4D97-AF65-F5344CB8AC3E}">
        <p14:creationId xmlns:p14="http://schemas.microsoft.com/office/powerpoint/2010/main" val="195336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5" name="Rectangle 4">
            <a:extLst>
              <a:ext uri="{FF2B5EF4-FFF2-40B4-BE49-F238E27FC236}">
                <a16:creationId xmlns:a16="http://schemas.microsoft.com/office/drawing/2014/main" id="{EC36BCD7-A85B-D5F9-3579-42C4D58C23CC}"/>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4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1754326"/>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Are the waves and phases of the pandemic evident? Compare these pandemic phases to ridership trends over the same period. Do they appear to be related?  </a:t>
            </a:r>
          </a:p>
          <a:p>
            <a:endParaRPr lang="en-US" dirty="0"/>
          </a:p>
          <a:p>
            <a:r>
              <a:rPr lang="en-US" sz="1200" dirty="0"/>
              <a:t>It appears that the waves and phases are related. The first bump is the original strain, second few are delta, the biggest one and afterwards is omicron. There appears to be slight effects on ridership as there is a dip in ridership when delta and omicron hit respectively. </a:t>
            </a:r>
          </a:p>
        </p:txBody>
      </p:sp>
      <p:pic>
        <p:nvPicPr>
          <p:cNvPr id="7" name="Picture 6">
            <a:extLst>
              <a:ext uri="{FF2B5EF4-FFF2-40B4-BE49-F238E27FC236}">
                <a16:creationId xmlns:a16="http://schemas.microsoft.com/office/drawing/2014/main" id="{6899C27A-83D3-C284-6EA0-7386AC7FEDCC}"/>
              </a:ext>
            </a:extLst>
          </p:cNvPr>
          <p:cNvPicPr>
            <a:picLocks noChangeAspect="1"/>
          </p:cNvPicPr>
          <p:nvPr/>
        </p:nvPicPr>
        <p:blipFill>
          <a:blip r:embed="rId3"/>
          <a:stretch>
            <a:fillRect/>
          </a:stretch>
        </p:blipFill>
        <p:spPr>
          <a:xfrm>
            <a:off x="5747522" y="814495"/>
            <a:ext cx="5352626" cy="3667118"/>
          </a:xfrm>
          <a:prstGeom prst="rect">
            <a:avLst/>
          </a:prstGeom>
        </p:spPr>
      </p:pic>
    </p:spTree>
    <p:extLst>
      <p:ext uri="{BB962C8B-B14F-4D97-AF65-F5344CB8AC3E}">
        <p14:creationId xmlns:p14="http://schemas.microsoft.com/office/powerpoint/2010/main" val="207470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In the space below to copy/paste/insert Figure 5 or 6 from the exercise.</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1200329"/>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How does ridership vary with respect to station CCVI and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 believe the top 2 lines are red, blue, and idk what “ML” means. These lines run mainly through low CCVI areas and they have the most ridership. They are also bouncing back quicker than the others. Higher risk = lower ridership it seems.</a:t>
            </a:r>
          </a:p>
        </p:txBody>
      </p:sp>
      <p:pic>
        <p:nvPicPr>
          <p:cNvPr id="3" name="Picture 2">
            <a:extLst>
              <a:ext uri="{FF2B5EF4-FFF2-40B4-BE49-F238E27FC236}">
                <a16:creationId xmlns:a16="http://schemas.microsoft.com/office/drawing/2014/main" id="{D1D90198-BE1F-F0E4-B4F1-BF52F65FEB2C}"/>
              </a:ext>
            </a:extLst>
          </p:cNvPr>
          <p:cNvPicPr>
            <a:picLocks noChangeAspect="1"/>
          </p:cNvPicPr>
          <p:nvPr/>
        </p:nvPicPr>
        <p:blipFill>
          <a:blip r:embed="rId3"/>
          <a:stretch>
            <a:fillRect/>
          </a:stretch>
        </p:blipFill>
        <p:spPr>
          <a:xfrm>
            <a:off x="5714145" y="942071"/>
            <a:ext cx="5419379" cy="3543650"/>
          </a:xfrm>
          <a:prstGeom prst="rect">
            <a:avLst/>
          </a:prstGeom>
        </p:spPr>
      </p:pic>
    </p:spTree>
    <p:extLst>
      <p:ext uri="{BB962C8B-B14F-4D97-AF65-F5344CB8AC3E}">
        <p14:creationId xmlns:p14="http://schemas.microsoft.com/office/powerpoint/2010/main" val="86108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Summarize some potential short- and longer-term implications the pandemic has had on sustainable transportation and public transit ridership?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sto MT" panose="02040603050505030304"/>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 think it has made some people work from home more so there are less commuters, this is both short and long term. Then </a:t>
            </a:r>
            <a:r>
              <a:rPr kumimoji="0" lang="en-US" sz="1800" b="0" i="0" u="none" strike="noStrike" kern="1200" cap="none" spc="0" normalizeH="0" baseline="0" noProof="0" dirty="0" err="1">
                <a:ln>
                  <a:noFill/>
                </a:ln>
                <a:solidFill>
                  <a:prstClr val="black"/>
                </a:solidFill>
                <a:effectLst/>
                <a:uLnTx/>
                <a:uFillTx/>
                <a:latin typeface="Calisto MT" panose="02040603050505030304"/>
                <a:ea typeface="+mn-ea"/>
                <a:cs typeface="Courier New" panose="02070309020205020404" pitchFamily="49" charset="0"/>
              </a:rPr>
              <a:t>theres</a:t>
            </a: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 the fact that the pandemic made us develop habits and maybe being on public transit is seen as gross now because of the pandemic and being around other strangers. There also is greater wealth disparity because of covid, meaning that there may actually be more dependence on the L in poorer areas. </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3490954"/>
            <a:ext cx="7143049" cy="230832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What strategies do you propose to help return transit to pre-pandemic levels?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 believe we should decrease the fares, increase property taxes in the top richest neighborhoods to pay back the </a:t>
            </a:r>
            <a:r>
              <a:rPr kumimoji="0" lang="en-US" sz="1800" b="0" i="0" u="none" strike="noStrike" kern="1200" cap="none" spc="0" normalizeH="0" baseline="0" noProof="0" dirty="0" err="1">
                <a:ln>
                  <a:noFill/>
                </a:ln>
                <a:solidFill>
                  <a:prstClr val="black"/>
                </a:solidFill>
                <a:effectLst/>
                <a:uLnTx/>
                <a:uFillTx/>
                <a:latin typeface="Calisto MT" panose="02040603050505030304"/>
                <a:ea typeface="+mn-ea"/>
                <a:cs typeface="Courier New" panose="02070309020205020404" pitchFamily="49" charset="0"/>
              </a:rPr>
              <a:t>cta</a:t>
            </a: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 expand the L into the far south side and back to where it used to be on 63</a:t>
            </a:r>
            <a:r>
              <a:rPr kumimoji="0" lang="en-US" sz="1800" b="0" i="0" u="none" strike="noStrike" kern="1200" cap="none" spc="0" normalizeH="0" baseline="30000" noProof="0" dirty="0">
                <a:ln>
                  <a:noFill/>
                </a:ln>
                <a:solidFill>
                  <a:prstClr val="black"/>
                </a:solidFill>
                <a:effectLst/>
                <a:uLnTx/>
                <a:uFillTx/>
                <a:latin typeface="Calisto MT" panose="02040603050505030304"/>
                <a:ea typeface="+mn-ea"/>
                <a:cs typeface="Courier New" panose="02070309020205020404" pitchFamily="49" charset="0"/>
              </a:rPr>
              <a:t>rd</a:t>
            </a: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 and honestly do more promoting to remind people that the L is there. Maybe also offer free </a:t>
            </a:r>
            <a:r>
              <a:rPr kumimoji="0" lang="en-US" sz="1800" b="0" i="0" u="none" strike="noStrike" kern="1200" cap="none" spc="0" normalizeH="0" baseline="0" noProof="0" dirty="0" err="1">
                <a:ln>
                  <a:noFill/>
                </a:ln>
                <a:solidFill>
                  <a:prstClr val="black"/>
                </a:solidFill>
                <a:effectLst/>
                <a:uLnTx/>
                <a:uFillTx/>
                <a:latin typeface="Calisto MT" panose="02040603050505030304"/>
                <a:ea typeface="+mn-ea"/>
                <a:cs typeface="Courier New" panose="02070309020205020404" pitchFamily="49" charset="0"/>
              </a:rPr>
              <a:t>cta</a:t>
            </a: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 passes for the most vulnerable of the population. </a:t>
            </a:r>
          </a:p>
        </p:txBody>
      </p:sp>
    </p:spTree>
    <p:extLst>
      <p:ext uri="{BB962C8B-B14F-4D97-AF65-F5344CB8AC3E}">
        <p14:creationId xmlns:p14="http://schemas.microsoft.com/office/powerpoint/2010/main" val="1054727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
  <TotalTime>428</TotalTime>
  <Words>652</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Calisto MT</vt:lpstr>
      <vt:lpstr>Wingdings 2</vt:lpstr>
      <vt:lpstr>SlateVTI</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Christopher</dc:creator>
  <cp:lastModifiedBy>Glasser, Noah</cp:lastModifiedBy>
  <cp:revision>24</cp:revision>
  <dcterms:created xsi:type="dcterms:W3CDTF">2020-03-30T21:31:44Z</dcterms:created>
  <dcterms:modified xsi:type="dcterms:W3CDTF">2023-01-30T19:30:46Z</dcterms:modified>
</cp:coreProperties>
</file>