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7E2746AD-4EEA-4252-AC05-DBB2D8CF690B}"/>
    <pc:docChg chg="modSld">
      <pc:chgData name="Smith, Christopher" userId="f635bcaf-d701-437b-bffd-1a8f160c01d9" providerId="ADAL" clId="{7E2746AD-4EEA-4252-AC05-DBB2D8CF690B}" dt="2022-04-12T23:09:05.270" v="3" actId="20577"/>
      <pc:docMkLst>
        <pc:docMk/>
      </pc:docMkLst>
      <pc:sldChg chg="modSp mod">
        <pc:chgData name="Smith, Christopher" userId="f635bcaf-d701-437b-bffd-1a8f160c01d9" providerId="ADAL" clId="{7E2746AD-4EEA-4252-AC05-DBB2D8CF690B}" dt="2022-04-12T23:09:05.270" v="3" actId="20577"/>
        <pc:sldMkLst>
          <pc:docMk/>
          <pc:sldMk cId="3012321828" sldId="257"/>
        </pc:sldMkLst>
        <pc:spChg chg="mod">
          <ac:chgData name="Smith, Christopher" userId="f635bcaf-d701-437b-bffd-1a8f160c01d9" providerId="ADAL" clId="{7E2746AD-4EEA-4252-AC05-DBB2D8CF690B}" dt="2022-04-12T23:09:05.270" v="3" actId="20577"/>
          <ac:spMkLst>
            <pc:docMk/>
            <pc:sldMk cId="3012321828" sldId="257"/>
            <ac:spMk id="41" creationId="{F069AEA9-916E-4C98-BFED-A884409BD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methodology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561DDA4-1073-47B9-A903-859FAFE9324D}"/>
              </a:ext>
            </a:extLst>
          </p:cNvPr>
          <p:cNvSpPr/>
          <p:nvPr/>
        </p:nvSpPr>
        <p:spPr>
          <a:xfrm>
            <a:off x="4430942" y="1786958"/>
            <a:ext cx="1634489" cy="810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 (2021)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0D034C5-6FA5-49EE-A151-74FCCC8333BE}"/>
              </a:ext>
            </a:extLst>
          </p:cNvPr>
          <p:cNvSpPr/>
          <p:nvPr/>
        </p:nvSpPr>
        <p:spPr>
          <a:xfrm>
            <a:off x="4430942" y="2625095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B54B799-43E6-44AD-820F-3BDAFC944562}"/>
              </a:ext>
            </a:extLst>
          </p:cNvPr>
          <p:cNvSpPr/>
          <p:nvPr/>
        </p:nvSpPr>
        <p:spPr>
          <a:xfrm>
            <a:off x="4430942" y="3064332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 for CA facilities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E659AF7-A35C-457A-885D-325A94096927}"/>
              </a:ext>
            </a:extLst>
          </p:cNvPr>
          <p:cNvSpPr/>
          <p:nvPr/>
        </p:nvSpPr>
        <p:spPr>
          <a:xfrm>
            <a:off x="2619288" y="2233834"/>
            <a:ext cx="1634489" cy="810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(2020)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5DEBF0D2-6698-4720-AE1A-96B750AC0A66}"/>
              </a:ext>
            </a:extLst>
          </p:cNvPr>
          <p:cNvSpPr/>
          <p:nvPr/>
        </p:nvSpPr>
        <p:spPr>
          <a:xfrm>
            <a:off x="2619288" y="3081867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C0780B9-CEE4-43F8-B2BA-7F48E837785C}"/>
              </a:ext>
            </a:extLst>
          </p:cNvPr>
          <p:cNvSpPr/>
          <p:nvPr/>
        </p:nvSpPr>
        <p:spPr>
          <a:xfrm>
            <a:off x="2616430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for CA facilities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D4D67AC-04C4-4AFB-8D05-097221BA6046}"/>
              </a:ext>
            </a:extLst>
          </p:cNvPr>
          <p:cNvSpPr/>
          <p:nvPr/>
        </p:nvSpPr>
        <p:spPr>
          <a:xfrm>
            <a:off x="4271737" y="4546112"/>
            <a:ext cx="1952896" cy="1223816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NEI_2020.shp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TRI_2021_wtd.shp</a:t>
            </a:r>
          </a:p>
          <a:p>
            <a:pPr algn="ctr"/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CoAbDis.shp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BD9E5-13DC-4B4E-955E-DE9E1EAD88B8}"/>
              </a:ext>
            </a:extLst>
          </p:cNvPr>
          <p:cNvCxnSpPr>
            <a:cxnSpLocks/>
          </p:cNvCxnSpPr>
          <p:nvPr/>
        </p:nvCxnSpPr>
        <p:spPr>
          <a:xfrm>
            <a:off x="2146849" y="1806102"/>
            <a:ext cx="14161" cy="25493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5D0B15-67CD-413F-BCA1-76E1A7FBAFB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rot="16200000" flipH="1">
            <a:off x="4035969" y="3333896"/>
            <a:ext cx="609922" cy="1814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3B0978-2D15-4A5B-A406-3A9B04D50F1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rot="5400000">
            <a:off x="4947187" y="4245112"/>
            <a:ext cx="6019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A65530-BA71-4629-BF76-3906D618BFC5}"/>
              </a:ext>
            </a:extLst>
          </p:cNvPr>
          <p:cNvSpPr txBox="1"/>
          <p:nvPr/>
        </p:nvSpPr>
        <p:spPr>
          <a:xfrm>
            <a:off x="558109" y="1755768"/>
            <a:ext cx="1563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dplyr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tidyverse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other R data wrangling packages are used to import and transform NEI and  TRI data for facilities that have reported SO2 stack emissions in California. Combine TRI facilities with RSEI toxicity weights.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509111-49C0-44F4-834F-F896B9F34CB7}"/>
              </a:ext>
            </a:extLst>
          </p:cNvPr>
          <p:cNvSpPr txBox="1"/>
          <p:nvPr/>
        </p:nvSpPr>
        <p:spPr>
          <a:xfrm>
            <a:off x="10357634" y="2436410"/>
            <a:ext cx="1311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ArcGIS Pro and Excel are used to create input files for processing in AERMOD.</a:t>
            </a:r>
          </a:p>
          <a:p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AERMOD output files are processed and imported into ArcGIS Pro for visualization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41E14F-D919-4865-A06B-FF7DEEAAB6EF}"/>
              </a:ext>
            </a:extLst>
          </p:cNvPr>
          <p:cNvSpPr txBox="1"/>
          <p:nvPr/>
        </p:nvSpPr>
        <p:spPr>
          <a:xfrm>
            <a:off x="2616430" y="4580151"/>
            <a:ext cx="1529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 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ESRI shapefiles for import into ArcGIS Pro to visualize as reference files.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147A2D09-5D1A-E28C-4D5C-03DBBE2E10FA}"/>
              </a:ext>
            </a:extLst>
          </p:cNvPr>
          <p:cNvSpPr/>
          <p:nvPr/>
        </p:nvSpPr>
        <p:spPr>
          <a:xfrm>
            <a:off x="4430941" y="3532633"/>
            <a:ext cx="1634489" cy="4114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RSEI (2021)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DD57D8F-AB81-D7DC-62C4-27A6EF55084B}"/>
              </a:ext>
            </a:extLst>
          </p:cNvPr>
          <p:cNvSpPr/>
          <p:nvPr/>
        </p:nvSpPr>
        <p:spPr>
          <a:xfrm>
            <a:off x="6345099" y="3532633"/>
            <a:ext cx="1634489" cy="4114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Air Basins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B2EF747-9930-0AB5-3C37-F9B3D1B90BB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rot="5400000">
            <a:off x="5904266" y="3288033"/>
            <a:ext cx="601999" cy="1914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FCF75829-D8EC-F2A3-CB3B-ECD510922628}"/>
              </a:ext>
            </a:extLst>
          </p:cNvPr>
          <p:cNvSpPr/>
          <p:nvPr/>
        </p:nvSpPr>
        <p:spPr>
          <a:xfrm>
            <a:off x="7492933" y="1825370"/>
            <a:ext cx="1634489" cy="4114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study_area.shp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BAFF0A48-ACF6-A5EE-695F-2F117ED1C0C0}"/>
              </a:ext>
            </a:extLst>
          </p:cNvPr>
          <p:cNvSpPr/>
          <p:nvPr/>
        </p:nvSpPr>
        <p:spPr>
          <a:xfrm>
            <a:off x="9237853" y="1835487"/>
            <a:ext cx="1634489" cy="4114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 data text file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D956CB-884E-E12F-ABAC-DC3900090DAD}"/>
              </a:ext>
            </a:extLst>
          </p:cNvPr>
          <p:cNvSpPr/>
          <p:nvPr/>
        </p:nvSpPr>
        <p:spPr>
          <a:xfrm>
            <a:off x="8226072" y="3438616"/>
            <a:ext cx="1952896" cy="411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AERMOD</a:t>
            </a: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16A451FE-3160-8866-1580-B740387DD020}"/>
              </a:ext>
            </a:extLst>
          </p:cNvPr>
          <p:cNvSpPr/>
          <p:nvPr/>
        </p:nvSpPr>
        <p:spPr>
          <a:xfrm>
            <a:off x="8226072" y="2734002"/>
            <a:ext cx="1952896" cy="57629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AERMOD input file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8517D4F1-92BC-ABF0-862D-981A61413CB6}"/>
              </a:ext>
            </a:extLst>
          </p:cNvPr>
          <p:cNvSpPr/>
          <p:nvPr/>
        </p:nvSpPr>
        <p:spPr>
          <a:xfrm>
            <a:off x="8226072" y="3993157"/>
            <a:ext cx="1952896" cy="57629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AERMOD output file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5A8BEA-C5CA-0F28-5F08-536BA0A4ABB9}"/>
              </a:ext>
            </a:extLst>
          </p:cNvPr>
          <p:cNvSpPr/>
          <p:nvPr/>
        </p:nvSpPr>
        <p:spPr>
          <a:xfrm>
            <a:off x="8226072" y="4766015"/>
            <a:ext cx="1952896" cy="411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ArcGIS Pro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63102A-9538-17FE-0A6E-C56092387749}"/>
              </a:ext>
            </a:extLst>
          </p:cNvPr>
          <p:cNvCxnSpPr>
            <a:cxnSpLocks/>
          </p:cNvCxnSpPr>
          <p:nvPr/>
        </p:nvCxnSpPr>
        <p:spPr>
          <a:xfrm>
            <a:off x="10354687" y="2370709"/>
            <a:ext cx="0" cy="28471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24C310D-496B-882C-D694-A9176EAE84D3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rot="16200000" flipH="1">
            <a:off x="8507773" y="2039255"/>
            <a:ext cx="497152" cy="89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DCA1425-0A8A-46CF-F7FF-A30803CAA038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rot="5400000">
            <a:off x="9385292" y="2064195"/>
            <a:ext cx="487035" cy="852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307C2A-C69E-76BF-1DF2-EC89E428FBDA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>
            <a:off x="9202520" y="3310297"/>
            <a:ext cx="0" cy="1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F4A534-51BC-CEF3-D87D-1B5430197B2B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>
            <a:off x="9202520" y="3850097"/>
            <a:ext cx="0" cy="1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50242C-3B49-16DE-4B43-2FAF50496190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>
            <a:off x="9202520" y="4569452"/>
            <a:ext cx="0" cy="1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0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Study area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36085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your study area, including facility information (name, address, location coordinates, SO2 (tons/year), etc.</a:t>
            </a:r>
          </a:p>
          <a:p>
            <a:endParaRPr lang="en-US" sz="1600" i="1" dirty="0">
              <a:latin typeface="Abadi Extra Light" panose="020B0604020202020204" pitchFamily="34" charset="0"/>
            </a:endParaRPr>
          </a:p>
          <a:p>
            <a:r>
              <a:rPr lang="en-US" sz="1600" i="1" cap="none" dirty="0">
                <a:latin typeface="Abadi Extra Light" panose="020B0604020202020204" pitchFamily="34" charset="0"/>
              </a:rPr>
              <a:t>Also, indicate study area boundaries with left exten</a:t>
            </a:r>
            <a:r>
              <a:rPr lang="en-US" sz="1600" i="1" dirty="0">
                <a:latin typeface="Abadi Extra Light" panose="020B0604020202020204" pitchFamily="34" charset="0"/>
              </a:rPr>
              <a:t>t (x) and bottom extent (y).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5D987-B939-3DCD-11DB-DB188EA509C3}"/>
              </a:ext>
            </a:extLst>
          </p:cNvPr>
          <p:cNvSpPr txBox="1"/>
          <p:nvPr/>
        </p:nvSpPr>
        <p:spPr>
          <a:xfrm>
            <a:off x="7533402" y="3709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Study Area Map w/NEI Facilities by Annual SO2 Releases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3677F-7F18-E686-26AA-7FFEDD9BA220}"/>
              </a:ext>
            </a:extLst>
          </p:cNvPr>
          <p:cNvSpPr txBox="1"/>
          <p:nvPr/>
        </p:nvSpPr>
        <p:spPr>
          <a:xfrm>
            <a:off x="4634519" y="1632061"/>
            <a:ext cx="2483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Facility Information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Address: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(X,Y)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SO2 (tons/year):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year: 2017</a:t>
            </a:r>
          </a:p>
          <a:p>
            <a:endParaRPr lang="en-US" alt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Area Boundaries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Extent (X)</a:t>
            </a:r>
          </a:p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 Extent (Y)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2FD58-5DD5-5C59-D083-AEDED7A91487}"/>
              </a:ext>
            </a:extLst>
          </p:cNvPr>
          <p:cNvSpPr txBox="1"/>
          <p:nvPr/>
        </p:nvSpPr>
        <p:spPr>
          <a:xfrm>
            <a:off x="7623735" y="5848671"/>
            <a:ext cx="1047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Scale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sz="1200" dirty="0">
                <a:solidFill>
                  <a:schemeClr val="bg1"/>
                </a:solidFill>
              </a:rPr>
              <a:t>North Arrow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C5871F-3C36-38F0-DC43-F5968DC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1" y="918833"/>
            <a:ext cx="3885171" cy="52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Single </a:t>
            </a:r>
            <a:br>
              <a:rPr lang="en-US" sz="3400" dirty="0"/>
            </a:br>
            <a:r>
              <a:rPr lang="en-US" sz="3400" dirty="0"/>
              <a:t>Facility-Based </a:t>
            </a:r>
            <a:br>
              <a:rPr lang="en-US" sz="3400" dirty="0"/>
            </a:br>
            <a:r>
              <a:rPr lang="en-US" sz="3400" dirty="0"/>
              <a:t>Emissions Concentrations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3221664"/>
            <a:ext cx="3465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Summary and comparison of distributions, concentrations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5E743-060C-A228-64AA-F7562ADA3688}"/>
              </a:ext>
            </a:extLst>
          </p:cNvPr>
          <p:cNvGrpSpPr/>
          <p:nvPr/>
        </p:nvGrpSpPr>
        <p:grpSpPr>
          <a:xfrm>
            <a:off x="4667933" y="1277698"/>
            <a:ext cx="3219819" cy="4610381"/>
            <a:chOff x="140676" y="1089946"/>
            <a:chExt cx="3851031" cy="55141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B9AC3E-4279-4A4D-A84C-3C2F8D18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81EF8-7ABF-833C-83D9-7E31A6DE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FE3818-AA83-99A3-1E18-14467E636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03AC1-3084-5853-836B-6F80859F8DE6}"/>
              </a:ext>
            </a:extLst>
          </p:cNvPr>
          <p:cNvGrpSpPr/>
          <p:nvPr/>
        </p:nvGrpSpPr>
        <p:grpSpPr>
          <a:xfrm>
            <a:off x="8006463" y="1277698"/>
            <a:ext cx="3219819" cy="4610381"/>
            <a:chOff x="140676" y="1089946"/>
            <a:chExt cx="3851031" cy="5514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51A9CE-7C9D-B915-AB3C-574FD23B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72A69-F6C5-DB9A-9413-2355D0B2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C7DD6-952D-CD3F-BD4B-20CDD09B4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910076E6-E3F6-9D03-F5BE-AA0AF001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376" y="995362"/>
            <a:ext cx="3323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SO2—Max 3hr Concentrations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974C831D-0178-0F6C-672E-47365F45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063" y="995362"/>
            <a:ext cx="3382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latin typeface="+mj-lt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SO2—Max 1 </a:t>
            </a:r>
            <a:r>
              <a:rPr lang="en-US" altLang="en-US" dirty="0" err="1"/>
              <a:t>hr</a:t>
            </a:r>
            <a:r>
              <a:rPr lang="en-US" altLang="en-US" dirty="0"/>
              <a:t>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2314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3635643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Cumulative Emissions Concentrations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3221664"/>
            <a:ext cx="3465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Summary and comparison of distributions, concentrations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5E743-060C-A228-64AA-F7562ADA3688}"/>
              </a:ext>
            </a:extLst>
          </p:cNvPr>
          <p:cNvGrpSpPr/>
          <p:nvPr/>
        </p:nvGrpSpPr>
        <p:grpSpPr>
          <a:xfrm>
            <a:off x="4667933" y="1277698"/>
            <a:ext cx="3219819" cy="4610381"/>
            <a:chOff x="140676" y="1089946"/>
            <a:chExt cx="3851031" cy="55141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B9AC3E-4279-4A4D-A84C-3C2F8D18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81EF8-7ABF-833C-83D9-7E31A6DE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FE3818-AA83-99A3-1E18-14467E636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03AC1-3084-5853-836B-6F80859F8DE6}"/>
              </a:ext>
            </a:extLst>
          </p:cNvPr>
          <p:cNvGrpSpPr/>
          <p:nvPr/>
        </p:nvGrpSpPr>
        <p:grpSpPr>
          <a:xfrm>
            <a:off x="8006463" y="1277698"/>
            <a:ext cx="3219819" cy="4610381"/>
            <a:chOff x="140676" y="1089946"/>
            <a:chExt cx="3851031" cy="5514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51A9CE-7C9D-B915-AB3C-574FD23B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72A69-F6C5-DB9A-9413-2355D0B2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C7DD6-952D-CD3F-BD4B-20CDD09B4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910076E6-E3F6-9D03-F5BE-AA0AF001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376" y="995362"/>
            <a:ext cx="3323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SO2—Max 3hr Concentrations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974C831D-0178-0F6C-672E-47365F45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063" y="995362"/>
            <a:ext cx="3382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latin typeface="+mj-lt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SO2—Max 1 </a:t>
            </a:r>
            <a:r>
              <a:rPr lang="en-US" altLang="en-US" dirty="0" err="1"/>
              <a:t>hr</a:t>
            </a:r>
            <a:r>
              <a:rPr lang="en-US" altLang="en-US" dirty="0"/>
              <a:t>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3769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3635643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400" dirty="0"/>
              <a:t>Cumulative Emissions Concentrations + </a:t>
            </a:r>
            <a:r>
              <a:rPr lang="fr-FR" sz="3400" dirty="0" err="1"/>
              <a:t>Proposed</a:t>
            </a:r>
            <a:r>
              <a:rPr lang="fr-FR" sz="3400" dirty="0"/>
              <a:t> Expansion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3221664"/>
            <a:ext cx="3465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Summary and comparison of distributions, concentrations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5E743-060C-A228-64AA-F7562ADA3688}"/>
              </a:ext>
            </a:extLst>
          </p:cNvPr>
          <p:cNvGrpSpPr/>
          <p:nvPr/>
        </p:nvGrpSpPr>
        <p:grpSpPr>
          <a:xfrm>
            <a:off x="4667933" y="1277698"/>
            <a:ext cx="3219819" cy="4610381"/>
            <a:chOff x="140676" y="1089946"/>
            <a:chExt cx="3851031" cy="55141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B9AC3E-4279-4A4D-A84C-3C2F8D18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81EF8-7ABF-833C-83D9-7E31A6DE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FE3818-AA83-99A3-1E18-14467E636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03AC1-3084-5853-836B-6F80859F8DE6}"/>
              </a:ext>
            </a:extLst>
          </p:cNvPr>
          <p:cNvGrpSpPr/>
          <p:nvPr/>
        </p:nvGrpSpPr>
        <p:grpSpPr>
          <a:xfrm>
            <a:off x="8006463" y="1277698"/>
            <a:ext cx="3219819" cy="4610381"/>
            <a:chOff x="140676" y="1089946"/>
            <a:chExt cx="3851031" cy="5514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51A9CE-7C9D-B915-AB3C-574FD23B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76" y="1089946"/>
              <a:ext cx="3851031" cy="38751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72A69-F6C5-DB9A-9413-2355D0B2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62" y="4268345"/>
              <a:ext cx="929721" cy="6248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C7DD6-952D-CD3F-BD4B-20CDD09B4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8440" r="21497" b="27251"/>
            <a:stretch/>
          </p:blipFill>
          <p:spPr>
            <a:xfrm>
              <a:off x="140676" y="5081954"/>
              <a:ext cx="3851031" cy="1522190"/>
            </a:xfrm>
            <a:prstGeom prst="rect">
              <a:avLst/>
            </a:prstGeom>
          </p:spPr>
        </p:pic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910076E6-E3F6-9D03-F5BE-AA0AF001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376" y="995362"/>
            <a:ext cx="3323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SO2—Max 3hr Concentrations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974C831D-0178-0F6C-672E-47365F45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063" y="995362"/>
            <a:ext cx="3382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latin typeface="+mj-lt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SO2—Max 1 </a:t>
            </a:r>
            <a:r>
              <a:rPr lang="en-US" altLang="en-US" dirty="0" err="1"/>
              <a:t>hr</a:t>
            </a:r>
            <a:r>
              <a:rPr lang="en-US" altLang="en-US" dirty="0"/>
              <a:t>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64644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2658915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Summary Statistics by Model Category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E0D61D-C5BA-2172-F514-5F02DF10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7934"/>
              </p:ext>
            </p:extLst>
          </p:nvPr>
        </p:nvGraphicFramePr>
        <p:xfrm>
          <a:off x="3186155" y="1820436"/>
          <a:ext cx="8144990" cy="39744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3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04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Single Facility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 1hr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Single Facility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</a:t>
                      </a:r>
                      <a:r>
                        <a:rPr lang="en-US" sz="1500" b="1" baseline="0" dirty="0"/>
                        <a:t> 3hr</a:t>
                      </a:r>
                      <a:endParaRPr lang="en-US" sz="1500" b="1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Cumulative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 1hr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Cumulative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</a:t>
                      </a:r>
                      <a:r>
                        <a:rPr lang="en-US" sz="1500" b="1" baseline="0" dirty="0"/>
                        <a:t> 3hr</a:t>
                      </a:r>
                      <a:endParaRPr lang="en-US" sz="1500" b="1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Projected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</a:t>
                      </a:r>
                      <a:r>
                        <a:rPr lang="en-US" sz="1500" b="1" baseline="0" dirty="0"/>
                        <a:t> </a:t>
                      </a:r>
                      <a:r>
                        <a:rPr lang="en-US" sz="1500" b="1" dirty="0"/>
                        <a:t>1hr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Projected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SO2, 3hr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05">
                <a:tc>
                  <a:txBody>
                    <a:bodyPr/>
                    <a:lstStyle/>
                    <a:p>
                      <a:r>
                        <a:rPr lang="en-US" sz="1500" b="1" dirty="0"/>
                        <a:t>Max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Min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St</a:t>
                      </a:r>
                      <a:r>
                        <a:rPr lang="en-US" sz="1500" b="1" baseline="0" dirty="0"/>
                        <a:t> Dev</a:t>
                      </a:r>
                      <a:endParaRPr lang="en-US" sz="1500" b="1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Mean</a:t>
                      </a:r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20" marR="75520" marT="37755" marB="37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3675645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Summary by Model Category and 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B11EF-68D0-CAC9-DE37-2EE0A6BFBD92}"/>
              </a:ext>
            </a:extLst>
          </p:cNvPr>
          <p:cNvSpPr txBox="1"/>
          <p:nvPr/>
        </p:nvSpPr>
        <p:spPr>
          <a:xfrm>
            <a:off x="5127771" y="1447801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ipsum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iaculis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sollicitudin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viverra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Suspendisse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Fusce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viverra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sollicitudin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Phasellus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diam a eros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hendrerit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tincidunt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Maecenas et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nibh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Vivamus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Fusce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turpis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Aliquam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tincidunt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faucibus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Vestibulum ante ipsum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faucibus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ultrices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posuere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cubilia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Curae;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Suspendisse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tortor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tempus vitae,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pharetra,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viverra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mi.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Aliquam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feugiat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sollicitudin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Lorem ipsum dolor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consectetuer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adipiscing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Curabitur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elementum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Lorem ipsum dolor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consectetuer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adipiscing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Nam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vestibulum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volutpat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dolor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nibh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ornare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mauris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molestie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enim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Lorem ipsum dolor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consectetuer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adipiscing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Nunc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urna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laoreet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Sed at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enim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nibh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enim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molestie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interdum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Quisque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dictum, mi 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tincidunt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vestibulum, dui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turpis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dictum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enim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Praesent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ullamcorper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fringilla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Vestibulum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euismod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consequat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Nam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sapien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Morbi ac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Mauris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imperdiet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cursus.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Nullam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tristique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vel,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aliquam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tincidunt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vel,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bibendum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ipsum.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Suspendisse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aliquam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magna sit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Donec convallis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enim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sed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Mauris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ornare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vulputate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orci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Duis et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urna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bibendum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scelerisque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Praesent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turpis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ligula,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accumsan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porta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adipiscing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est.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Vivamus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adipiscing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arcu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Donec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accumsan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neque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Sed vitae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sed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ultricies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Nullam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faucibus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velit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vitae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imperdiet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luctus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sapien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odio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odio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hendrerit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sapien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nisl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fermentum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placerat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dui.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Vivamus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ultrices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Nullam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876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E2DFAF961F54A84E2255C106EB7C6" ma:contentTypeVersion="14" ma:contentTypeDescription="Create a new document." ma:contentTypeScope="" ma:versionID="37fda1044ea6fcdf3bd16bc3c94ad44f">
  <xsd:schema xmlns:xsd="http://www.w3.org/2001/XMLSchema" xmlns:xs="http://www.w3.org/2001/XMLSchema" xmlns:p="http://schemas.microsoft.com/office/2006/metadata/properties" xmlns:ns3="f1ca5527-4d73-4ce9-b1ce-36fa22ecda61" xmlns:ns4="3dc9000b-820f-4ca7-9747-1e0793ae1595" targetNamespace="http://schemas.microsoft.com/office/2006/metadata/properties" ma:root="true" ma:fieldsID="5af716157f5d25fba0ad372f267ba070" ns3:_="" ns4:_="">
    <xsd:import namespace="f1ca5527-4d73-4ce9-b1ce-36fa22ecda61"/>
    <xsd:import namespace="3dc9000b-820f-4ca7-9747-1e0793ae15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a5527-4d73-4ce9-b1ce-36fa22ecd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9000b-820f-4ca7-9747-1e0793ae15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6F009-DBF7-445D-86F2-D269D4D5C9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5681D8-D955-4FCC-9752-6E901C941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a5527-4d73-4ce9-b1ce-36fa22ecda61"/>
    <ds:schemaRef ds:uri="3dc9000b-820f-4ca7-9747-1e0793ae15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FC6B2-8F98-4431-99CC-7C9E3804CD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1ca5527-4d73-4ce9-b1ce-36fa22ecda61"/>
    <ds:schemaRef ds:uri="http://schemas.openxmlformats.org/package/2006/metadata/core-properties"/>
    <ds:schemaRef ds:uri="http://schemas.microsoft.com/office/2006/documentManagement/types"/>
    <ds:schemaRef ds:uri="3dc9000b-820f-4ca7-9747-1e0793ae159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</TotalTime>
  <Words>673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Extra Light</vt:lpstr>
      <vt:lpstr>Arial</vt:lpstr>
      <vt:lpstr>Calisto MT</vt:lpstr>
      <vt:lpstr>Tahoma</vt:lpstr>
      <vt:lpstr>Univers Condensed</vt:lpstr>
      <vt:lpstr>ChronicleVTI</vt:lpstr>
      <vt:lpstr>methodology   </vt:lpstr>
      <vt:lpstr>Study area</vt:lpstr>
      <vt:lpstr>Single  Facility-Based  Emissions Concentrations</vt:lpstr>
      <vt:lpstr>Cumulative Emissions Concentrations</vt:lpstr>
      <vt:lpstr>Cumulative Emissions Concentrations + Proposed Expansion</vt:lpstr>
      <vt:lpstr>Summary Statistics by Model Category</vt:lpstr>
      <vt:lpstr>Summary by Model Category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dependency Ratio City of Philadelphia, 2020 by census tract</dc:title>
  <dc:creator>Smith, Christopher</dc:creator>
  <cp:lastModifiedBy>Smith, Christopher</cp:lastModifiedBy>
  <cp:revision>13</cp:revision>
  <dcterms:created xsi:type="dcterms:W3CDTF">2022-04-04T19:58:17Z</dcterms:created>
  <dcterms:modified xsi:type="dcterms:W3CDTF">2023-09-27T22:27:37Z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0x010100C89E2DFAF961F54A84E2255C106EB7C6</vt:lpwstr>
  </property>
</Properties>
</file>