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8" r:id="rId6"/>
    <p:sldId id="261" r:id="rId7"/>
    <p:sldId id="260" r:id="rId8"/>
    <p:sldId id="257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7E2746AD-4EEA-4252-AC05-DBB2D8CF690B}"/>
    <pc:docChg chg="modSld">
      <pc:chgData name="Smith, Christopher" userId="f635bcaf-d701-437b-bffd-1a8f160c01d9" providerId="ADAL" clId="{7E2746AD-4EEA-4252-AC05-DBB2D8CF690B}" dt="2022-04-12T23:09:05.270" v="3" actId="20577"/>
      <pc:docMkLst>
        <pc:docMk/>
      </pc:docMkLst>
      <pc:sldChg chg="modSp mod">
        <pc:chgData name="Smith, Christopher" userId="f635bcaf-d701-437b-bffd-1a8f160c01d9" providerId="ADAL" clId="{7E2746AD-4EEA-4252-AC05-DBB2D8CF690B}" dt="2022-04-12T23:09:05.270" v="3" actId="20577"/>
        <pc:sldMkLst>
          <pc:docMk/>
          <pc:sldMk cId="3012321828" sldId="257"/>
        </pc:sldMkLst>
        <pc:spChg chg="mod">
          <ac:chgData name="Smith, Christopher" userId="f635bcaf-d701-437b-bffd-1a8f160c01d9" providerId="ADAL" clId="{7E2746AD-4EEA-4252-AC05-DBB2D8CF690B}" dt="2022-04-12T23:09:05.270" v="3" actId="20577"/>
          <ac:spMkLst>
            <pc:docMk/>
            <pc:sldMk cId="3012321828" sldId="257"/>
            <ac:spMk id="41" creationId="{F069AEA9-916E-4C98-BFED-A884409BD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methodology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561DDA4-1073-47B9-A903-859FAFE9324D}"/>
              </a:ext>
            </a:extLst>
          </p:cNvPr>
          <p:cNvSpPr/>
          <p:nvPr/>
        </p:nvSpPr>
        <p:spPr>
          <a:xfrm>
            <a:off x="4408035" y="2247336"/>
            <a:ext cx="1634489" cy="810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and SVI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CDC data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0D034C5-6FA5-49EE-A151-74FCCC8333BE}"/>
              </a:ext>
            </a:extLst>
          </p:cNvPr>
          <p:cNvSpPr/>
          <p:nvPr/>
        </p:nvSpPr>
        <p:spPr>
          <a:xfrm>
            <a:off x="4408035" y="3085473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 tables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B54B799-43E6-44AD-820F-3BDAFC944562}"/>
              </a:ext>
            </a:extLst>
          </p:cNvPr>
          <p:cNvSpPr/>
          <p:nvPr/>
        </p:nvSpPr>
        <p:spPr>
          <a:xfrm>
            <a:off x="4408035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indicators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E659AF7-A35C-457A-885D-325A94096927}"/>
              </a:ext>
            </a:extLst>
          </p:cNvPr>
          <p:cNvSpPr/>
          <p:nvPr/>
        </p:nvSpPr>
        <p:spPr>
          <a:xfrm>
            <a:off x="2619288" y="2233834"/>
            <a:ext cx="1634489" cy="810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Census TIGER/Line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5DEBF0D2-6698-4720-AE1A-96B750AC0A66}"/>
              </a:ext>
            </a:extLst>
          </p:cNvPr>
          <p:cNvSpPr/>
          <p:nvPr/>
        </p:nvSpPr>
        <p:spPr>
          <a:xfrm>
            <a:off x="2619288" y="3081867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tracts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C0780B9-CEE4-43F8-B2BA-7F48E837785C}"/>
              </a:ext>
            </a:extLst>
          </p:cNvPr>
          <p:cNvSpPr/>
          <p:nvPr/>
        </p:nvSpPr>
        <p:spPr>
          <a:xfrm>
            <a:off x="2616430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Census tracts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D4D67AC-04C4-4AFB-8D05-097221BA6046}"/>
              </a:ext>
            </a:extLst>
          </p:cNvPr>
          <p:cNvSpPr/>
          <p:nvPr/>
        </p:nvSpPr>
        <p:spPr>
          <a:xfrm>
            <a:off x="3525115" y="4702494"/>
            <a:ext cx="1634489" cy="1097876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PLACES/SVI indicators by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tract</a:t>
            </a:r>
          </a:p>
        </p:txBody>
      </p:sp>
      <p:sp>
        <p:nvSpPr>
          <p:cNvPr id="33" name="Flowchart: Internal Storage 32">
            <a:extLst>
              <a:ext uri="{FF2B5EF4-FFF2-40B4-BE49-F238E27FC236}">
                <a16:creationId xmlns:a16="http://schemas.microsoft.com/office/drawing/2014/main" id="{9D45DC01-92D6-4B1E-95DC-D47BA6E0A1F4}"/>
              </a:ext>
            </a:extLst>
          </p:cNvPr>
          <p:cNvSpPr/>
          <p:nvPr/>
        </p:nvSpPr>
        <p:spPr>
          <a:xfrm>
            <a:off x="9463727" y="1899487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Household composition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2B6243DF-AFCA-42CB-882A-63A878790E74}"/>
              </a:ext>
            </a:extLst>
          </p:cNvPr>
          <p:cNvSpPr/>
          <p:nvPr/>
        </p:nvSpPr>
        <p:spPr>
          <a:xfrm>
            <a:off x="9463727" y="2482039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Flowchart: Internal Storage 42">
            <a:extLst>
              <a:ext uri="{FF2B5EF4-FFF2-40B4-BE49-F238E27FC236}">
                <a16:creationId xmlns:a16="http://schemas.microsoft.com/office/drawing/2014/main" id="{0FDA492F-A30E-4D82-BE95-81BBE775EE24}"/>
              </a:ext>
            </a:extLst>
          </p:cNvPr>
          <p:cNvSpPr/>
          <p:nvPr/>
        </p:nvSpPr>
        <p:spPr>
          <a:xfrm>
            <a:off x="9463727" y="3064482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Flowchart: Internal Storage 43">
            <a:extLst>
              <a:ext uri="{FF2B5EF4-FFF2-40B4-BE49-F238E27FC236}">
                <a16:creationId xmlns:a16="http://schemas.microsoft.com/office/drawing/2014/main" id="{060F7CEE-E75A-4143-97F3-77AF878CB287}"/>
              </a:ext>
            </a:extLst>
          </p:cNvPr>
          <p:cNvSpPr/>
          <p:nvPr/>
        </p:nvSpPr>
        <p:spPr>
          <a:xfrm>
            <a:off x="9463727" y="3629968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291BF5E6-6EDA-4C27-BA75-5A112F8BBFD1}"/>
              </a:ext>
            </a:extLst>
          </p:cNvPr>
          <p:cNvSpPr/>
          <p:nvPr/>
        </p:nvSpPr>
        <p:spPr>
          <a:xfrm>
            <a:off x="7672123" y="1912413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Coronary heart disease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C3CD08F1-1DD5-4AED-B8E8-B4CC5A30F0DC}"/>
              </a:ext>
            </a:extLst>
          </p:cNvPr>
          <p:cNvSpPr/>
          <p:nvPr/>
        </p:nvSpPr>
        <p:spPr>
          <a:xfrm>
            <a:off x="7672123" y="2494965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Flowchart: Internal Storage 52">
            <a:extLst>
              <a:ext uri="{FF2B5EF4-FFF2-40B4-BE49-F238E27FC236}">
                <a16:creationId xmlns:a16="http://schemas.microsoft.com/office/drawing/2014/main" id="{45288353-368E-4BE3-873D-36A4FFDE062E}"/>
              </a:ext>
            </a:extLst>
          </p:cNvPr>
          <p:cNvSpPr/>
          <p:nvPr/>
        </p:nvSpPr>
        <p:spPr>
          <a:xfrm>
            <a:off x="7672123" y="3077408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B46A2D3A-BE62-42A4-B898-EEA1F9211F9C}"/>
              </a:ext>
            </a:extLst>
          </p:cNvPr>
          <p:cNvSpPr/>
          <p:nvPr/>
        </p:nvSpPr>
        <p:spPr>
          <a:xfrm>
            <a:off x="7672123" y="3642894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BD9E5-13DC-4B4E-955E-DE9E1EAD88B8}"/>
              </a:ext>
            </a:extLst>
          </p:cNvPr>
          <p:cNvCxnSpPr>
            <a:cxnSpLocks/>
          </p:cNvCxnSpPr>
          <p:nvPr/>
        </p:nvCxnSpPr>
        <p:spPr>
          <a:xfrm>
            <a:off x="2146849" y="1806102"/>
            <a:ext cx="11395" cy="20514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5D0B15-67CD-413F-BCA1-76E1A7FBAFB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rot="16200000" flipH="1">
            <a:off x="3504865" y="3864999"/>
            <a:ext cx="766304" cy="908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3B0978-2D15-4A5B-A406-3A9B04D50F1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rot="5400000">
            <a:off x="4400668" y="3877882"/>
            <a:ext cx="766304" cy="882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46CD214-E693-49F1-A9A6-596D03916819}"/>
              </a:ext>
            </a:extLst>
          </p:cNvPr>
          <p:cNvCxnSpPr>
            <a:cxnSpLocks/>
            <a:stCxn id="27" idx="4"/>
          </p:cNvCxnSpPr>
          <p:nvPr/>
        </p:nvCxnSpPr>
        <p:spPr>
          <a:xfrm flipV="1">
            <a:off x="5159604" y="3459493"/>
            <a:ext cx="2259574" cy="1791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A65530-BA71-4629-BF76-3906D618BFC5}"/>
              </a:ext>
            </a:extLst>
          </p:cNvPr>
          <p:cNvSpPr txBox="1"/>
          <p:nvPr/>
        </p:nvSpPr>
        <p:spPr>
          <a:xfrm>
            <a:off x="673105" y="1806102"/>
            <a:ext cx="1473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tigris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sf,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dplyr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other R data wrangling packages were used to import and transform US Census and CDC public health and vulnerability data for a selected US county.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509111-49C0-44F4-834F-F896B9F34CB7}"/>
              </a:ext>
            </a:extLst>
          </p:cNvPr>
          <p:cNvSpPr txBox="1"/>
          <p:nvPr/>
        </p:nvSpPr>
        <p:spPr>
          <a:xfrm>
            <a:off x="6107345" y="1519511"/>
            <a:ext cx="1311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ggplot2,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biscale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other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Rstudio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cartographc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packages were used to create component and bivariate maps of the following indicators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7AAE73-3275-4004-B3CE-F3D9629BA0CC}"/>
              </a:ext>
            </a:extLst>
          </p:cNvPr>
          <p:cNvSpPr txBox="1"/>
          <p:nvPr/>
        </p:nvSpPr>
        <p:spPr>
          <a:xfrm>
            <a:off x="9463727" y="1575168"/>
            <a:ext cx="159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9A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 factors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41E14F-D919-4865-A06B-FF7DEEAAB6EF}"/>
              </a:ext>
            </a:extLst>
          </p:cNvPr>
          <p:cNvSpPr txBox="1"/>
          <p:nvPr/>
        </p:nvSpPr>
        <p:spPr>
          <a:xfrm>
            <a:off x="1825779" y="4604586"/>
            <a:ext cx="162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PLACES and SVI indicator data were attached to census tract geometries via attribute joins.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0511D-1C88-3F85-0D12-6C2D2697E77D}"/>
              </a:ext>
            </a:extLst>
          </p:cNvPr>
          <p:cNvSpPr txBox="1"/>
          <p:nvPr/>
        </p:nvSpPr>
        <p:spPr>
          <a:xfrm>
            <a:off x="7716207" y="1565008"/>
            <a:ext cx="159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9A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measures</a:t>
            </a:r>
          </a:p>
        </p:txBody>
      </p:sp>
    </p:spTree>
    <p:extLst>
      <p:ext uri="{BB962C8B-B14F-4D97-AF65-F5344CB8AC3E}">
        <p14:creationId xmlns:p14="http://schemas.microsoft.com/office/powerpoint/2010/main" val="119630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1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2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Us map of counties by population and selected county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your county, including FIPS code, associated state, region of the country, number of tracts and total population.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US Census Bureau TIGER/Line; ACS 5-Year Estimates.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correlation plot of </a:t>
            </a:r>
            <a:r>
              <a:rPr lang="en-US" sz="3400" dirty="0" err="1"/>
              <a:t>svi</a:t>
            </a:r>
            <a:r>
              <a:rPr lang="en-US" sz="3400" dirty="0"/>
              <a:t> and places variables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Analysis of the correlation plot.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4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E2DFAF961F54A84E2255C106EB7C6" ma:contentTypeVersion="14" ma:contentTypeDescription="Create a new document." ma:contentTypeScope="" ma:versionID="37fda1044ea6fcdf3bd16bc3c94ad44f">
  <xsd:schema xmlns:xsd="http://www.w3.org/2001/XMLSchema" xmlns:xs="http://www.w3.org/2001/XMLSchema" xmlns:p="http://schemas.microsoft.com/office/2006/metadata/properties" xmlns:ns3="f1ca5527-4d73-4ce9-b1ce-36fa22ecda61" xmlns:ns4="3dc9000b-820f-4ca7-9747-1e0793ae1595" targetNamespace="http://schemas.microsoft.com/office/2006/metadata/properties" ma:root="true" ma:fieldsID="5af716157f5d25fba0ad372f267ba070" ns3:_="" ns4:_="">
    <xsd:import namespace="f1ca5527-4d73-4ce9-b1ce-36fa22ecda61"/>
    <xsd:import namespace="3dc9000b-820f-4ca7-9747-1e0793ae15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a5527-4d73-4ce9-b1ce-36fa22ecd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9000b-820f-4ca7-9747-1e0793ae15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FC6B2-8F98-4431-99CC-7C9E3804CD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1ca5527-4d73-4ce9-b1ce-36fa22ecda61"/>
    <ds:schemaRef ds:uri="http://schemas.openxmlformats.org/package/2006/metadata/core-properties"/>
    <ds:schemaRef ds:uri="http://schemas.microsoft.com/office/2006/documentManagement/types"/>
    <ds:schemaRef ds:uri="3dc9000b-820f-4ca7-9747-1e0793ae159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5681D8-D955-4FCC-9752-6E901C941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a5527-4d73-4ce9-b1ce-36fa22ecda61"/>
    <ds:schemaRef ds:uri="3dc9000b-820f-4ca7-9747-1e0793ae15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6F009-DBF7-445D-86F2-D269D4D5C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496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Extra Light</vt:lpstr>
      <vt:lpstr>Arial</vt:lpstr>
      <vt:lpstr>Calisto MT</vt:lpstr>
      <vt:lpstr>Tahoma</vt:lpstr>
      <vt:lpstr>Univers Condensed</vt:lpstr>
      <vt:lpstr>ChronicleVTI</vt:lpstr>
      <vt:lpstr>methodology   </vt:lpstr>
      <vt:lpstr>Us map of counties by population and selected county</vt:lpstr>
      <vt:lpstr>Bivariate correlation plot of svi and places variables</vt:lpstr>
      <vt:lpstr>Cdc places measure title units</vt:lpstr>
      <vt:lpstr>Cdc SVI factor title units  </vt:lpstr>
      <vt:lpstr>BIVARIATE MAP TITLE UNITS OF COMPONENT VARIABLES  </vt:lpstr>
      <vt:lpstr>Cdc places measure title units</vt:lpstr>
      <vt:lpstr>Cdc SVI factor title units  </vt:lpstr>
      <vt:lpstr>BIVARIATE MAP TITLE UNITS OF COMPONENT VARIABLES  </vt:lpstr>
      <vt:lpstr>Cdc places measure title units</vt:lpstr>
      <vt:lpstr>Cdc SVI factor title units  </vt:lpstr>
      <vt:lpstr>BIVARIATE MAP TITLE UNITS OF COMPONENT VARIABLES  </vt:lpstr>
      <vt:lpstr>Cdc places measure title units</vt:lpstr>
      <vt:lpstr>Cdc SVI factor title units  </vt:lpstr>
      <vt:lpstr>BIVARIATE MAP TITLE UNITS OF COMPONENT VARIABLES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dependency Ratio City of Philadelphia, 2020 by census tract</dc:title>
  <dc:creator>Smith, Christopher</dc:creator>
  <cp:lastModifiedBy>C. Scott Smith</cp:lastModifiedBy>
  <cp:revision>9</cp:revision>
  <dcterms:created xsi:type="dcterms:W3CDTF">2022-04-04T19:58:17Z</dcterms:created>
  <dcterms:modified xsi:type="dcterms:W3CDTF">2022-09-19T22:29:43Z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0x010100C89E2DFAF961F54A84E2255C106EB7C6</vt:lpwstr>
  </property>
</Properties>
</file>