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0e1a439e7_0_65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0e1a439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0e1a439e7_0_25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0e1a439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e1a439e7_0_9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0e1a439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e1a439e7_0_133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e1a439e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0e1a439e7_0_15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0e1a439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e1a439e7_0_126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e1a439e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Include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Birthrate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Low birthweight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Received needed care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e1a439e7_0_0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e1a43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0e1a439e7_0_59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0e1a439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emphasize the most up-to-date statistics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0e1a439e7_0_83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0e1a439e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emphasize the most up-to-date statistics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0e1a439e7_0_91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0e1a439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emphasize the most up-to-date statistics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0e1a439e7_0_99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0e1a439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emphasize the most up-to-date statistics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e1a439e7_0_107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e1a439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emphasize the most up-to-date statistics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e1a439e7_0_115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0e1a439e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indicators: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hospitals, clinics, CBT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49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uchicagomedicine.org/about-us/community/benefit/health-needs/chna" TargetMode="External"/><Relationship Id="rId4" Type="http://schemas.openxmlformats.org/officeDocument/2006/relationships/hyperlink" Target="https://assets.americashealthrankings.org/app/uploads/allstatesummaries-ahr23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assets.americashealthrankings.org/app/uploads/allstatesummaries-ahr23.pdf" TargetMode="External"/><Relationship Id="rId5" Type="http://schemas.openxmlformats.org/officeDocument/2006/relationships/hyperlink" Target="https://assets.americashealthrankings.org/app/uploads/allstatesummaries-ahr23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5375" y="336875"/>
            <a:ext cx="72321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0" y="1079675"/>
            <a:ext cx="7772400" cy="19494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Does the formatting need to be landscape? Is landscape an option? 16:9?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it possible to generate dynamic graphics of the selected region?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regions to be strictly defined by zip code or county jurisdiction?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you upload the excel sheet of indicators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expansive do we want this?</a:t>
            </a:r>
            <a:endParaRPr sz="18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275450" y="2989325"/>
            <a:ext cx="72321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Presenting:</a:t>
            </a:r>
            <a:endParaRPr/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0" y="3780150"/>
            <a:ext cx="7772400" cy="3486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Two Mark-ups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based 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UC Medicine’s community profiles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Pros: room for elaboration, </a:t>
            </a:r>
            <a:r>
              <a:rPr lang="en" sz="1800"/>
              <a:t>graphics or data visualizations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Cons: longer, more work is needed to make it look visually appealing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One based on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America’s health rankings</a:t>
            </a:r>
            <a:r>
              <a:rPr lang="en" sz="1800"/>
              <a:t> 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Pros: short, condensed, easy to compare against other community profiles in this format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Cons: no graphics or data visualizations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Third option – combine the two formats</a:t>
            </a:r>
            <a:endParaRPr sz="1800"/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275450" y="7436675"/>
            <a:ext cx="7232100" cy="993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0" y="8197500"/>
            <a:ext cx="7772400" cy="993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feedback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Determine which health indicators to include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Suburban Cook County Region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64950" y="2253725"/>
            <a:ext cx="2195700" cy="7804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Summary</a:t>
            </a:r>
            <a:endParaRPr b="1" u="sng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Strengths</a:t>
            </a:r>
            <a:endParaRPr b="1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  <a:p>
            <a:pPr indent="0" lvl="0" marL="0" rtl="0" algn="ctr"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en" u="sng"/>
              <a:t>Highlights</a:t>
            </a:r>
            <a:endParaRPr b="1" u="sng"/>
          </a:p>
        </p:txBody>
      </p:sp>
      <p:sp>
        <p:nvSpPr>
          <p:cNvPr id="130" name="Google Shape;130;p22"/>
          <p:cNvSpPr txBox="1"/>
          <p:nvPr/>
        </p:nvSpPr>
        <p:spPr>
          <a:xfrm>
            <a:off x="3042450" y="2253725"/>
            <a:ext cx="4189500" cy="7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dk2"/>
                </a:solidFill>
              </a:rPr>
              <a:t>Measures</a:t>
            </a:r>
            <a:endParaRPr b="1" sz="22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8250"/>
            <a:ext cx="7620000" cy="93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28600" y="9501200"/>
            <a:ext cx="7467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Source: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America's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 Health Rankings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88375" cy="983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871"/>
            <a:ext cx="230505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 b="2760" l="6950" r="0" t="5831"/>
          <a:stretch/>
        </p:blipFill>
        <p:spPr>
          <a:xfrm>
            <a:off x="3709300" y="2142875"/>
            <a:ext cx="2220025" cy="2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760" l="6950" r="0" t="5831"/>
          <a:stretch/>
        </p:blipFill>
        <p:spPr>
          <a:xfrm>
            <a:off x="6054075" y="257175"/>
            <a:ext cx="1718326" cy="19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7200" y="257175"/>
            <a:ext cx="529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Community Profile: Suburban Cook County, IL 6000, 6001, 6002 | 2010-2020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7075" y="7872375"/>
            <a:ext cx="7386900" cy="19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Summary</a:t>
            </a:r>
            <a:endParaRPr b="1" sz="22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Change in median household income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Change in average life expectancy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Leading cause of infant mortality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Leading cause of mortality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57200" y="2443025"/>
            <a:ext cx="7386900" cy="528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All Measures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257200" y="7847225"/>
            <a:ext cx="7272300" cy="188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50050" y="109575"/>
            <a:ext cx="7272300" cy="60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Demographics | Who Lives Here?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6225"/>
            <a:ext cx="7772399" cy="3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</a:t>
            </a:r>
            <a:r>
              <a:rPr lang="en" sz="2200">
                <a:solidFill>
                  <a:schemeClr val="dk2"/>
                </a:solidFill>
              </a:rPr>
              <a:t> </a:t>
            </a:r>
            <a:r>
              <a:rPr lang="en" sz="2200">
                <a:solidFill>
                  <a:schemeClr val="dk2"/>
                </a:solidFill>
              </a:rPr>
              <a:t>Summary </a:t>
            </a:r>
            <a:r>
              <a:rPr i="1" lang="en" sz="2200">
                <a:solidFill>
                  <a:schemeClr val="dk2"/>
                </a:solidFill>
              </a:rPr>
              <a:t>(</a:t>
            </a:r>
            <a:r>
              <a:rPr i="1" lang="en" sz="2200">
                <a:solidFill>
                  <a:schemeClr val="dk2"/>
                </a:solidFill>
              </a:rPr>
              <a:t>also</a:t>
            </a:r>
            <a:r>
              <a:rPr i="1" lang="en" sz="2200">
                <a:solidFill>
                  <a:schemeClr val="dk2"/>
                </a:solidFill>
              </a:rPr>
              <a:t>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Socioeconomic Status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775"/>
            <a:ext cx="71532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Natality &amp; Infant Mortality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775"/>
            <a:ext cx="7467600" cy="317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Mortality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775"/>
            <a:ext cx="6275920" cy="357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Reportable Diseases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775"/>
            <a:ext cx="7467600" cy="149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Access to Health Care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73150" y="1611375"/>
            <a:ext cx="71532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Uninsured Rate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Primary Care Providers per capita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Mental Health Providers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Received</a:t>
            </a:r>
            <a:r>
              <a:rPr lang="en" sz="2200">
                <a:solidFill>
                  <a:schemeClr val="dk2"/>
                </a:solidFill>
              </a:rPr>
              <a:t> needed care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Routine check-up rate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257200" y="7858125"/>
            <a:ext cx="7272300" cy="18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Summary </a:t>
            </a:r>
            <a:r>
              <a:rPr i="1" lang="en" sz="2200">
                <a:solidFill>
                  <a:schemeClr val="dk2"/>
                </a:solidFill>
              </a:rPr>
              <a:t>(also highlights changes in trends)</a:t>
            </a:r>
            <a:endParaRPr i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50050" y="109575"/>
            <a:ext cx="7272300" cy="114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Built Environment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Narrative Description in regards to the SDOH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54425" y="5139450"/>
            <a:ext cx="7153200" cy="232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Space for graphics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73150" y="1611375"/>
            <a:ext cx="7153200" cy="3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Drinking water quality rate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Low food access (%)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Housing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>
                <a:solidFill>
                  <a:schemeClr val="dk2"/>
                </a:solidFill>
              </a:rPr>
              <a:t>Crowded 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>
                <a:solidFill>
                  <a:schemeClr val="dk2"/>
                </a:solidFill>
              </a:rPr>
              <a:t>Eviction Rate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>
                <a:solidFill>
                  <a:schemeClr val="dk2"/>
                </a:solidFill>
              </a:rPr>
              <a:t>Median Home value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>
                <a:solidFill>
                  <a:schemeClr val="dk2"/>
                </a:solidFill>
              </a:rPr>
              <a:t>Housing cost burden</a:t>
            </a:r>
            <a:endParaRPr sz="2200">
              <a:solidFill>
                <a:schemeClr val="dk2"/>
              </a:solidFill>
            </a:endParaRPr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>
                <a:solidFill>
                  <a:schemeClr val="dk2"/>
                </a:solidFill>
              </a:rPr>
              <a:t>Severe housing cost burden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Neighborhood violence rate 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Particulate matter concentration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2200">
                <a:solidFill>
                  <a:schemeClr val="dk2"/>
                </a:solidFill>
              </a:rPr>
              <a:t>Reliable internet access rate</a:t>
            </a:r>
            <a:endParaRPr sz="2200">
              <a:solidFill>
                <a:schemeClr val="dk2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