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Derek Bo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30T01:13:13.078">
    <p:pos x="0" y="291"/>
    <p:text>make side bar is hide-able</p:text>
  </p:cm>
  <p:cm authorId="0" idx="2" dt="2024-12-30T01:12:49.905">
    <p:pos x="1141" y="70"/>
    <p:text>tool bar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2-30T01:13:13.078">
    <p:pos x="0" y="0"/>
    <p:text>make side bar is hide-able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2-30T04:30:08.756">
    <p:pos x="3570" y="686"/>
    <p:text>this would be ai generated as well</p:text>
  </p:cm>
  <p:cm authorId="0" idx="5" dt="2024-12-30T11:34:53.071">
    <p:pos x="1143" y="2638"/>
    <p:text>This map would be much larger but is shrunken to fit on this slide.</p:text>
  </p:cm>
  <p:cm authorId="0" idx="6" dt="2024-12-30T01:12:49.905">
    <p:pos x="1141" y="70"/>
    <p:text>tool bar</p:text>
  </p:cm>
  <p:cm authorId="0" idx="7" dt="2024-12-30T01:28:43.257">
    <p:pos x="1077" y="2357"/>
    <p:text>map of suburban cook county, the community of interest, community x, will be highlighted on the map</p:text>
  </p:cm>
  <p:cm authorId="0" idx="8" dt="2024-12-30T04:26:39.439">
    <p:pos x="1143" y="686"/>
    <p:text>strengths and weaknesses would be AI generated (if included)</p:text>
  </p:cm>
  <p:cm authorId="0" idx="9" dt="2024-12-30T01:13:13.078">
    <p:pos x="0" y="432"/>
    <p:text>make side bar is hide-able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24b178b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24b178b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24b178ba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24b178ba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24b178ba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24b178b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24b178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24b178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acd70d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acd70d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224b178ba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224b178ba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24b178ba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24b178ba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ripped right off of the CCHA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24b178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24b178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landing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 PA LHD community profiles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strengths and weaknesses box would actually be placed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Hovering over each indicator with cursor provides the indicator’s definition</a:t>
            </a:r>
            <a:endParaRPr>
              <a:solidFill>
                <a:schemeClr val="dk1"/>
              </a:solidFill>
            </a:endParaRPr>
          </a:p>
          <a:p>
            <a:pPr indent="0" lvl="0" marL="0" rtl="0" algn="l">
              <a:spcBef>
                <a:spcPts val="0"/>
              </a:spcBef>
              <a:spcAft>
                <a:spcPts val="0"/>
              </a:spcAft>
              <a:buNone/>
            </a:pPr>
            <a:r>
              <a:rPr lang="en">
                <a:solidFill>
                  <a:schemeClr val="dk1"/>
                </a:solidFill>
              </a:rPr>
              <a:t>Racial &amp; ethnic composition mirrors what is included in the CCHA</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8d24d3c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8d24d3c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Hovering over each indicator with cursor provides the indicator’s definition</a:t>
            </a:r>
            <a:endParaRPr>
              <a:solidFill>
                <a:schemeClr val="dk1"/>
              </a:solidFill>
            </a:endParaRPr>
          </a:p>
          <a:p>
            <a:pPr indent="0" lvl="0" marL="0" rtl="0" algn="l">
              <a:spcBef>
                <a:spcPts val="0"/>
              </a:spcBef>
              <a:spcAft>
                <a:spcPts val="0"/>
              </a:spcAft>
              <a:buNone/>
            </a:pPr>
            <a:r>
              <a:rPr lang="en">
                <a:solidFill>
                  <a:schemeClr val="dk1"/>
                </a:solidFill>
              </a:rPr>
              <a:t>Racial &amp; ethnic composition mirrors what is included in the CCHA</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acd70da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acd70da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Fictional data is used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24b178b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24b178b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24b178ba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24b178ba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140500" y="485300"/>
            <a:ext cx="668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55" name="Google Shape;55;p13"/>
          <p:cNvSpPr txBox="1"/>
          <p:nvPr>
            <p:ph idx="1" type="body"/>
          </p:nvPr>
        </p:nvSpPr>
        <p:spPr>
          <a:xfrm>
            <a:off x="2140500" y="1000075"/>
            <a:ext cx="6681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300">
                <a:solidFill>
                  <a:schemeClr val="dk1"/>
                </a:solidFill>
              </a:rPr>
              <a:t>This report presents a wide variety of health health indicators for every community in </a:t>
            </a:r>
            <a:r>
              <a:rPr lang="en" sz="1300">
                <a:solidFill>
                  <a:schemeClr val="dk1"/>
                </a:solidFill>
              </a:rPr>
              <a:t>suburban</a:t>
            </a:r>
            <a:r>
              <a:rPr lang="en" sz="1300">
                <a:solidFill>
                  <a:schemeClr val="dk1"/>
                </a:solidFill>
              </a:rPr>
              <a:t> Cook County, Illinois. The report contains the measures for one community per page. You can go to a community’s page by clicking on the county name in the navigation box to the left or on a community in the map below.</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The community health indicators are accompanied by both numbers and rates. The most up-to-date health data is compared against past health data to show changes or patterns. For more information, please see the methodology.</a:t>
            </a:r>
            <a:endParaRPr sz="1300">
              <a:solidFill>
                <a:schemeClr val="dk1"/>
              </a:solidFill>
            </a:endParaRPr>
          </a:p>
          <a:p>
            <a:pPr indent="0" lvl="0" marL="0" rtl="0" algn="l">
              <a:spcBef>
                <a:spcPts val="1200"/>
              </a:spcBef>
              <a:spcAft>
                <a:spcPts val="1200"/>
              </a:spcAft>
              <a:buNone/>
            </a:pPr>
            <a:r>
              <a:t/>
            </a:r>
            <a:endParaRPr/>
          </a:p>
        </p:txBody>
      </p:sp>
      <p:sp>
        <p:nvSpPr>
          <p:cNvPr id="56" name="Google Shape;56;p13"/>
          <p:cNvSpPr txBox="1"/>
          <p:nvPr>
            <p:ph idx="1" type="body"/>
          </p:nvPr>
        </p:nvSpPr>
        <p:spPr>
          <a:xfrm>
            <a:off x="0" y="462750"/>
            <a:ext cx="972600" cy="4680900"/>
          </a:xfrm>
          <a:prstGeom prst="rect">
            <a:avLst/>
          </a:prstGeom>
          <a:solidFill>
            <a:schemeClr val="lt2"/>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900"/>
              <a:t>I</a:t>
            </a:r>
            <a:r>
              <a:rPr b="1" lang="en" sz="900"/>
              <a:t>ntroduction</a:t>
            </a:r>
            <a:endParaRPr b="1" sz="900"/>
          </a:p>
          <a:p>
            <a:pPr indent="0" lvl="0" marL="0" rtl="0" algn="l">
              <a:lnSpc>
                <a:spcPct val="100000"/>
              </a:lnSpc>
              <a:spcBef>
                <a:spcPts val="1200"/>
              </a:spcBef>
              <a:spcAft>
                <a:spcPts val="0"/>
              </a:spcAft>
              <a:buNone/>
            </a:pPr>
            <a:r>
              <a:rPr b="1" lang="en" sz="900"/>
              <a:t>Methods</a:t>
            </a:r>
            <a:endParaRPr b="1" sz="900"/>
          </a:p>
          <a:p>
            <a:pPr indent="0" lvl="0" marL="0" rtl="0" algn="l">
              <a:lnSpc>
                <a:spcPct val="100000"/>
              </a:lnSpc>
              <a:spcBef>
                <a:spcPts val="1200"/>
              </a:spcBef>
              <a:spcAft>
                <a:spcPts val="0"/>
              </a:spcAft>
              <a:buNone/>
            </a:pPr>
            <a:r>
              <a:rPr b="1" lang="en" sz="900"/>
              <a:t>Communities</a:t>
            </a:r>
            <a:endParaRPr b="1" sz="900"/>
          </a:p>
          <a:p>
            <a:pPr indent="0" lvl="0" marL="0" rtl="0" algn="l">
              <a:lnSpc>
                <a:spcPct val="100000"/>
              </a:lnSpc>
              <a:spcBef>
                <a:spcPts val="1200"/>
              </a:spcBef>
              <a:spcAft>
                <a:spcPts val="0"/>
              </a:spcAft>
              <a:buNone/>
            </a:pPr>
            <a:r>
              <a:rPr lang="en" sz="900"/>
              <a:t>[search bar]</a:t>
            </a:r>
            <a:endParaRPr sz="900"/>
          </a:p>
          <a:p>
            <a:pPr indent="0" lvl="0" marL="0" rtl="0" algn="l">
              <a:lnSpc>
                <a:spcPct val="100000"/>
              </a:lnSpc>
              <a:spcBef>
                <a:spcPts val="1200"/>
              </a:spcBef>
              <a:spcAft>
                <a:spcPts val="0"/>
              </a:spcAft>
              <a:buNone/>
            </a:pPr>
            <a:r>
              <a:rPr lang="en" sz="900"/>
              <a:t>Alsip</a:t>
            </a:r>
            <a:endParaRPr sz="900"/>
          </a:p>
          <a:p>
            <a:pPr indent="0" lvl="0" marL="0" rtl="0" algn="l">
              <a:lnSpc>
                <a:spcPct val="100000"/>
              </a:lnSpc>
              <a:spcBef>
                <a:spcPts val="1200"/>
              </a:spcBef>
              <a:spcAft>
                <a:spcPts val="0"/>
              </a:spcAft>
              <a:buClr>
                <a:schemeClr val="dk1"/>
              </a:buClr>
              <a:buSzPts val="1100"/>
              <a:buFont typeface="Arial"/>
              <a:buNone/>
            </a:pPr>
            <a:r>
              <a:rPr lang="en" sz="900"/>
              <a:t>Arlington Heights</a:t>
            </a:r>
            <a:endParaRPr sz="900"/>
          </a:p>
          <a:p>
            <a:pPr indent="0" lvl="0" marL="0" rtl="0" algn="l">
              <a:lnSpc>
                <a:spcPct val="100000"/>
              </a:lnSpc>
              <a:spcBef>
                <a:spcPts val="1200"/>
              </a:spcBef>
              <a:spcAft>
                <a:spcPts val="0"/>
              </a:spcAft>
              <a:buNone/>
            </a:pPr>
            <a:r>
              <a:rPr lang="en" sz="900"/>
              <a:t>Barrington</a:t>
            </a:r>
            <a:endParaRPr sz="900"/>
          </a:p>
          <a:p>
            <a:pPr indent="0" lvl="0" marL="0" rtl="0" algn="l">
              <a:lnSpc>
                <a:spcPct val="100000"/>
              </a:lnSpc>
              <a:spcBef>
                <a:spcPts val="1200"/>
              </a:spcBef>
              <a:spcAft>
                <a:spcPts val="0"/>
              </a:spcAft>
              <a:buClr>
                <a:schemeClr val="dk1"/>
              </a:buClr>
              <a:buSzPts val="1100"/>
              <a:buFont typeface="Arial"/>
              <a:buNone/>
            </a:pPr>
            <a:r>
              <a:rPr lang="en" sz="900"/>
              <a:t>Barrington Hills</a:t>
            </a:r>
            <a:endParaRPr sz="900"/>
          </a:p>
          <a:p>
            <a:pPr indent="0" lvl="0" marL="0" rtl="0" algn="l">
              <a:lnSpc>
                <a:spcPct val="100000"/>
              </a:lnSpc>
              <a:spcBef>
                <a:spcPts val="1200"/>
              </a:spcBef>
              <a:spcAft>
                <a:spcPts val="0"/>
              </a:spcAft>
              <a:buNone/>
            </a:pPr>
            <a:r>
              <a:rPr lang="en" sz="900"/>
              <a:t>Bartlett</a:t>
            </a:r>
            <a:endParaRPr sz="900"/>
          </a:p>
          <a:p>
            <a:pPr indent="0" lvl="0" marL="0" rtl="0" algn="l">
              <a:lnSpc>
                <a:spcPct val="100000"/>
              </a:lnSpc>
              <a:spcBef>
                <a:spcPts val="1200"/>
              </a:spcBef>
              <a:spcAft>
                <a:spcPts val="0"/>
              </a:spcAft>
              <a:buClr>
                <a:schemeClr val="dk1"/>
              </a:buClr>
              <a:buSzPts val="1100"/>
              <a:buFont typeface="Arial"/>
              <a:buNone/>
            </a:pPr>
            <a:r>
              <a:rPr lang="en" sz="900"/>
              <a:t>Bedford Park</a:t>
            </a:r>
            <a:endParaRPr sz="900"/>
          </a:p>
          <a:p>
            <a:pPr indent="0" lvl="0" marL="0" rtl="0" algn="l">
              <a:lnSpc>
                <a:spcPct val="100000"/>
              </a:lnSpc>
              <a:spcBef>
                <a:spcPts val="1200"/>
              </a:spcBef>
              <a:spcAft>
                <a:spcPts val="0"/>
              </a:spcAft>
              <a:buClr>
                <a:schemeClr val="dk1"/>
              </a:buClr>
              <a:buSzPts val="1100"/>
              <a:buFont typeface="Arial"/>
              <a:buNone/>
            </a:pPr>
            <a:r>
              <a:rPr lang="en" sz="900"/>
              <a:t>Bellwood</a:t>
            </a:r>
            <a:endParaRPr sz="900"/>
          </a:p>
          <a:p>
            <a:pPr indent="0" lvl="0" marL="0" rtl="0" algn="l">
              <a:lnSpc>
                <a:spcPct val="100000"/>
              </a:lnSpc>
              <a:spcBef>
                <a:spcPts val="1200"/>
              </a:spcBef>
              <a:spcAft>
                <a:spcPts val="0"/>
              </a:spcAft>
              <a:buNone/>
            </a:pPr>
            <a:r>
              <a:rPr lang="en" sz="900"/>
              <a:t>Bensenville</a:t>
            </a:r>
            <a:endParaRPr sz="900"/>
          </a:p>
          <a:p>
            <a:pPr indent="0" lvl="0" marL="0" rtl="0" algn="l">
              <a:lnSpc>
                <a:spcPct val="100000"/>
              </a:lnSpc>
              <a:spcBef>
                <a:spcPts val="1200"/>
              </a:spcBef>
              <a:spcAft>
                <a:spcPts val="0"/>
              </a:spcAft>
              <a:buNone/>
            </a:pPr>
            <a:r>
              <a:rPr lang="en" sz="900"/>
              <a:t>Berkeley</a:t>
            </a:r>
            <a:endParaRPr sz="900"/>
          </a:p>
          <a:p>
            <a:pPr indent="0" lvl="0" marL="0" rtl="0" algn="l">
              <a:lnSpc>
                <a:spcPct val="100000"/>
              </a:lnSpc>
              <a:spcBef>
                <a:spcPts val="1200"/>
              </a:spcBef>
              <a:spcAft>
                <a:spcPts val="0"/>
              </a:spcAft>
              <a:buNone/>
            </a:pPr>
            <a:r>
              <a:rPr lang="en" sz="900"/>
              <a:t>Community X</a:t>
            </a:r>
            <a:endParaRPr sz="900"/>
          </a:p>
          <a:p>
            <a:pPr indent="0" lvl="0" marL="0" rtl="0" algn="l">
              <a:lnSpc>
                <a:spcPct val="100000"/>
              </a:lnSpc>
              <a:spcBef>
                <a:spcPts val="1200"/>
              </a:spcBef>
              <a:spcAft>
                <a:spcPts val="1200"/>
              </a:spcAft>
              <a:buNone/>
            </a:pPr>
            <a:r>
              <a:rPr b="1" lang="en" sz="900"/>
              <a:t>…</a:t>
            </a:r>
            <a:endParaRPr b="1" sz="900"/>
          </a:p>
        </p:txBody>
      </p:sp>
      <p:pic>
        <p:nvPicPr>
          <p:cNvPr id="57" name="Google Shape;57;p13"/>
          <p:cNvPicPr preferRelativeResize="0"/>
          <p:nvPr/>
        </p:nvPicPr>
        <p:blipFill>
          <a:blip r:embed="rId4">
            <a:alphaModFix/>
          </a:blip>
          <a:stretch>
            <a:fillRect/>
          </a:stretch>
        </p:blipFill>
        <p:spPr>
          <a:xfrm>
            <a:off x="2828374" y="2953800"/>
            <a:ext cx="3797426" cy="2239400"/>
          </a:xfrm>
          <a:prstGeom prst="rect">
            <a:avLst/>
          </a:prstGeom>
          <a:noFill/>
          <a:ln>
            <a:noFill/>
          </a:ln>
        </p:spPr>
      </p:pic>
      <p:pic>
        <p:nvPicPr>
          <p:cNvPr descr="Home - Cook County Department of Public Health" id="58" name="Google Shape;58;p13"/>
          <p:cNvPicPr preferRelativeResize="0"/>
          <p:nvPr/>
        </p:nvPicPr>
        <p:blipFill>
          <a:blip r:embed="rId5">
            <a:alphaModFix/>
          </a:blip>
          <a:stretch>
            <a:fillRect/>
          </a:stretch>
        </p:blipFill>
        <p:spPr>
          <a:xfrm>
            <a:off x="0" y="0"/>
            <a:ext cx="1411950" cy="427300"/>
          </a:xfrm>
          <a:prstGeom prst="rect">
            <a:avLst/>
          </a:prstGeom>
          <a:noFill/>
          <a:ln>
            <a:noFill/>
          </a:ln>
        </p:spPr>
      </p:pic>
      <p:sp>
        <p:nvSpPr>
          <p:cNvPr id="59" name="Google Shape;59;p13"/>
          <p:cNvSpPr txBox="1"/>
          <p:nvPr/>
        </p:nvSpPr>
        <p:spPr>
          <a:xfrm>
            <a:off x="1811500" y="112625"/>
            <a:ext cx="67485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t>
            </a:r>
            <a:r>
              <a:rPr lang="en">
                <a:solidFill>
                  <a:schemeClr val="dk2"/>
                </a:solidFill>
              </a:rPr>
              <a:t>font settings] [zoom] [audio reader] [search bar] [download pdf] [share]</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39" name="Google Shape;139;p22"/>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Behaviors</a:t>
            </a:r>
            <a:endParaRPr b="1" sz="1800">
              <a:solidFill>
                <a:schemeClr val="dk1"/>
              </a:solidFill>
            </a:endParaRPr>
          </a:p>
          <a:p>
            <a:pPr indent="0" lvl="0" marL="0" rtl="0" algn="l">
              <a:spcBef>
                <a:spcPts val="0"/>
              </a:spcBef>
              <a:spcAft>
                <a:spcPts val="0"/>
              </a:spcAft>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Health behaviors are individual actions we take to prevent illnesses and stay healthy, such as exercising and eating a balanced diet. These habits are greatly influenced by the social and economic conditions in which people live. For example, it’s hard to go outside for a walk to exercise if you don’t feel safe in your neighborhood.</a:t>
            </a:r>
            <a:endParaRPr i="1" sz="1200">
              <a:solidFill>
                <a:schemeClr val="dk1"/>
              </a:solidFill>
            </a:endParaRPr>
          </a:p>
        </p:txBody>
      </p:sp>
      <p:sp>
        <p:nvSpPr>
          <p:cNvPr id="140" name="Google Shape;140;p22"/>
          <p:cNvSpPr txBox="1"/>
          <p:nvPr/>
        </p:nvSpPr>
        <p:spPr>
          <a:xfrm>
            <a:off x="1330500" y="4254125"/>
            <a:ext cx="7154400" cy="703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41" name="Google Shape;141;p22"/>
          <p:cNvSpPr txBox="1"/>
          <p:nvPr/>
        </p:nvSpPr>
        <p:spPr>
          <a:xfrm>
            <a:off x="5597700" y="1912000"/>
            <a:ext cx="2887200" cy="22977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Infographics</a:t>
            </a:r>
            <a:endParaRPr sz="1800">
              <a:solidFill>
                <a:schemeClr val="dk1"/>
              </a:solidFill>
            </a:endParaRPr>
          </a:p>
          <a:p>
            <a:pPr indent="0" lvl="0" marL="0" rtl="0" algn="ctr">
              <a:spcBef>
                <a:spcPts val="0"/>
              </a:spcBef>
              <a:spcAft>
                <a:spcPts val="0"/>
              </a:spcAft>
              <a:buNone/>
            </a:pPr>
            <a:r>
              <a:rPr lang="en" sz="1800">
                <a:solidFill>
                  <a:schemeClr val="dk1"/>
                </a:solidFill>
              </a:rPr>
              <a:t>(charts, graphs,illustrations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42" name="Google Shape;142;p22"/>
          <p:cNvSpPr txBox="1"/>
          <p:nvPr/>
        </p:nvSpPr>
        <p:spPr>
          <a:xfrm>
            <a:off x="1330500" y="1912000"/>
            <a:ext cx="4009800" cy="2297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3-5</a:t>
            </a:r>
            <a:r>
              <a:rPr lang="en" sz="1200">
                <a:solidFill>
                  <a:schemeClr val="dk2"/>
                </a:solidFill>
              </a:rPr>
              <a:t> insights interpreting the raw data found in the data table below</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48" name="Google Shape;148;p23"/>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Neighborhood and Physical Environment</a:t>
            </a:r>
            <a:endParaRPr b="1"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The neighborhood and physical environment refer to the natural and man-made surroundings in which people live, work, and play. This includes This includes factors like air and water quality, housing, and neighborhood safety.</a:t>
            </a:r>
            <a:endParaRPr sz="1300">
              <a:solidFill>
                <a:schemeClr val="dk1"/>
              </a:solidFill>
            </a:endParaRPr>
          </a:p>
        </p:txBody>
      </p:sp>
      <p:sp>
        <p:nvSpPr>
          <p:cNvPr id="149" name="Google Shape;149;p23"/>
          <p:cNvSpPr txBox="1"/>
          <p:nvPr/>
        </p:nvSpPr>
        <p:spPr>
          <a:xfrm>
            <a:off x="1330500" y="4254125"/>
            <a:ext cx="7154400" cy="703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50" name="Google Shape;150;p23"/>
          <p:cNvSpPr txBox="1"/>
          <p:nvPr/>
        </p:nvSpPr>
        <p:spPr>
          <a:xfrm>
            <a:off x="5597700" y="1912000"/>
            <a:ext cx="2887200" cy="22977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Infographics</a:t>
            </a:r>
            <a:endParaRPr sz="1800">
              <a:solidFill>
                <a:schemeClr val="dk1"/>
              </a:solidFill>
            </a:endParaRPr>
          </a:p>
          <a:p>
            <a:pPr indent="0" lvl="0" marL="0" rtl="0" algn="ctr">
              <a:spcBef>
                <a:spcPts val="0"/>
              </a:spcBef>
              <a:spcAft>
                <a:spcPts val="0"/>
              </a:spcAft>
              <a:buNone/>
            </a:pPr>
            <a:r>
              <a:rPr lang="en" sz="1800">
                <a:solidFill>
                  <a:schemeClr val="dk1"/>
                </a:solidFill>
              </a:rPr>
              <a:t>(charts, graphs,illustrations etc.)</a:t>
            </a:r>
            <a:endParaRPr sz="18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51" name="Google Shape;151;p23"/>
          <p:cNvSpPr txBox="1"/>
          <p:nvPr/>
        </p:nvSpPr>
        <p:spPr>
          <a:xfrm>
            <a:off x="1330500" y="1912000"/>
            <a:ext cx="4009800" cy="2297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3-5</a:t>
            </a:r>
            <a:r>
              <a:rPr lang="en" sz="1200">
                <a:solidFill>
                  <a:schemeClr val="dk2"/>
                </a:solidFill>
              </a:rPr>
              <a:t> insights interpreting the raw data found in the data table below</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 View</a:t>
            </a:r>
            <a:endParaRPr/>
          </a:p>
        </p:txBody>
      </p:sp>
      <p:sp>
        <p:nvSpPr>
          <p:cNvPr id="157" name="Google Shape;157;p24"/>
          <p:cNvSpPr txBox="1"/>
          <p:nvPr/>
        </p:nvSpPr>
        <p:spPr>
          <a:xfrm>
            <a:off x="408725" y="1017725"/>
            <a:ext cx="8375700" cy="3757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Single table of all health indicators without any narrative text or figures.</a:t>
            </a:r>
            <a:endParaRPr i="1"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Notes</a:t>
            </a:r>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AI-generated infographics to summarize the content of each data table per topic area (e.g., demographics, socioeconomics, health outcomes)</a:t>
            </a:r>
            <a:endParaRPr/>
          </a:p>
          <a:p>
            <a:pPr indent="-342900" lvl="0" marL="457200" rtl="0" algn="l">
              <a:spcBef>
                <a:spcPts val="0"/>
              </a:spcBef>
              <a:spcAft>
                <a:spcPts val="0"/>
              </a:spcAft>
              <a:buSzPts val="1800"/>
              <a:buChar char="●"/>
            </a:pPr>
            <a:r>
              <a:rPr lang="en"/>
              <a:t>Ai-</a:t>
            </a:r>
            <a:r>
              <a:rPr lang="en"/>
              <a:t>generate three bullet pointed</a:t>
            </a:r>
            <a:r>
              <a:rPr lang="en"/>
              <a:t> “insights” using the data table as an input </a:t>
            </a:r>
            <a:endParaRPr/>
          </a:p>
          <a:p>
            <a:pPr indent="-342900" lvl="0" marL="457200" rtl="0" algn="l">
              <a:spcBef>
                <a:spcPts val="0"/>
              </a:spcBef>
              <a:spcAft>
                <a:spcPts val="0"/>
              </a:spcAft>
              <a:buSzPts val="1800"/>
              <a:buChar char="●"/>
            </a:pPr>
            <a:r>
              <a:rPr lang="en"/>
              <a:t>Insights align with the infographics </a:t>
            </a:r>
            <a:endParaRPr/>
          </a:p>
          <a:p>
            <a:pPr indent="-342900" lvl="0" marL="457200" rtl="0" algn="l">
              <a:spcBef>
                <a:spcPts val="0"/>
              </a:spcBef>
              <a:spcAft>
                <a:spcPts val="0"/>
              </a:spcAft>
              <a:buSzPts val="1800"/>
              <a:buChar char="●"/>
            </a:pPr>
            <a:r>
              <a:rPr lang="en"/>
              <a:t>Insights and infographics appear side-by-side on the website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Larger Example of the Map</a:t>
            </a:r>
            <a:endParaRPr i="1"/>
          </a:p>
        </p:txBody>
      </p:sp>
      <p:pic>
        <p:nvPicPr>
          <p:cNvPr id="65" name="Google Shape;65;p14"/>
          <p:cNvPicPr preferRelativeResize="0"/>
          <p:nvPr/>
        </p:nvPicPr>
        <p:blipFill>
          <a:blip r:embed="rId3">
            <a:alphaModFix/>
          </a:blip>
          <a:stretch>
            <a:fillRect/>
          </a:stretch>
        </p:blipFill>
        <p:spPr>
          <a:xfrm>
            <a:off x="367325" y="1162725"/>
            <a:ext cx="647936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308925" y="25"/>
            <a:ext cx="6681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Methodologies</a:t>
            </a:r>
            <a:endParaRPr sz="1800"/>
          </a:p>
        </p:txBody>
      </p:sp>
      <p:sp>
        <p:nvSpPr>
          <p:cNvPr id="71" name="Google Shape;71;p15"/>
          <p:cNvSpPr txBox="1"/>
          <p:nvPr>
            <p:ph idx="1" type="body"/>
          </p:nvPr>
        </p:nvSpPr>
        <p:spPr>
          <a:xfrm>
            <a:off x="1308925" y="344125"/>
            <a:ext cx="7513200" cy="4799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900">
                <a:solidFill>
                  <a:schemeClr val="dk1"/>
                </a:solidFill>
              </a:rPr>
              <a:t>Data sources</a:t>
            </a:r>
            <a:endParaRPr b="1" sz="900">
              <a:solidFill>
                <a:schemeClr val="dk1"/>
              </a:solidFill>
            </a:endParaRPr>
          </a:p>
          <a:p>
            <a:pPr indent="0" lvl="0" marL="0" rtl="0" algn="l">
              <a:lnSpc>
                <a:spcPct val="100000"/>
              </a:lnSpc>
              <a:spcBef>
                <a:spcPts val="1000"/>
              </a:spcBef>
              <a:spcAft>
                <a:spcPts val="0"/>
              </a:spcAft>
              <a:buNone/>
            </a:pPr>
            <a:r>
              <a:rPr lang="en" sz="900">
                <a:solidFill>
                  <a:schemeClr val="dk1"/>
                </a:solidFill>
              </a:rPr>
              <a:t>All of the health data on the Cook County community profiles has been analyzed and interpreted by Cook County Department of Public Health Health from the following sources: </a:t>
            </a:r>
            <a:endParaRPr sz="900">
              <a:solidFill>
                <a:schemeClr val="dk1"/>
              </a:solidFill>
            </a:endParaRPr>
          </a:p>
          <a:p>
            <a:pPr indent="-285750" lvl="0" marL="457200" rtl="0" algn="l">
              <a:spcBef>
                <a:spcPts val="1000"/>
              </a:spcBef>
              <a:spcAft>
                <a:spcPts val="0"/>
              </a:spcAft>
              <a:buClr>
                <a:schemeClr val="dk1"/>
              </a:buClr>
              <a:buSzPts val="900"/>
              <a:buChar char="●"/>
            </a:pPr>
            <a:r>
              <a:rPr lang="en" sz="900">
                <a:solidFill>
                  <a:schemeClr val="dk1"/>
                </a:solidFill>
              </a:rPr>
              <a:t>Cook County Health Atlas</a:t>
            </a:r>
            <a:endParaRPr sz="900">
              <a:solidFill>
                <a:schemeClr val="dk1"/>
              </a:solidFill>
            </a:endParaRPr>
          </a:p>
          <a:p>
            <a:pPr indent="-285750" lvl="0" marL="457200" rtl="0" algn="l">
              <a:spcBef>
                <a:spcPts val="0"/>
              </a:spcBef>
              <a:spcAft>
                <a:spcPts val="0"/>
              </a:spcAft>
              <a:buClr>
                <a:schemeClr val="dk1"/>
              </a:buClr>
              <a:buSzPts val="900"/>
              <a:buChar char="●"/>
            </a:pPr>
            <a:r>
              <a:rPr i="1" lang="en" sz="900">
                <a:solidFill>
                  <a:schemeClr val="dk1"/>
                </a:solidFill>
              </a:rPr>
              <a:t>[list data sources]</a:t>
            </a:r>
            <a:endParaRPr i="1" sz="900">
              <a:solidFill>
                <a:schemeClr val="dk1"/>
              </a:solidFill>
            </a:endParaRPr>
          </a:p>
          <a:p>
            <a:pPr indent="0" lvl="0" marL="0" rtl="0" algn="l">
              <a:spcBef>
                <a:spcPts val="1200"/>
              </a:spcBef>
              <a:spcAft>
                <a:spcPts val="0"/>
              </a:spcAft>
              <a:buNone/>
            </a:pPr>
            <a:r>
              <a:rPr lang="en" sz="900">
                <a:solidFill>
                  <a:schemeClr val="dk1"/>
                </a:solidFill>
              </a:rPr>
              <a:t>Data are updated whenever new data are provided by the original source. For data provided by federal government agencies, this is usually on an annual basis.</a:t>
            </a:r>
            <a:endParaRPr sz="900">
              <a:solidFill>
                <a:schemeClr val="dk1"/>
              </a:solidFill>
            </a:endParaRPr>
          </a:p>
          <a:p>
            <a:pPr indent="0" lvl="0" marL="0" rtl="0" algn="l">
              <a:spcBef>
                <a:spcPts val="1200"/>
              </a:spcBef>
              <a:spcAft>
                <a:spcPts val="0"/>
              </a:spcAft>
              <a:buClr>
                <a:schemeClr val="dk1"/>
              </a:buClr>
              <a:buSzPts val="1100"/>
              <a:buFont typeface="Arial"/>
              <a:buNone/>
            </a:pPr>
            <a:r>
              <a:rPr b="1" lang="en" sz="900">
                <a:solidFill>
                  <a:schemeClr val="dk1"/>
                </a:solidFill>
              </a:rPr>
              <a:t>Site Disclaimer</a:t>
            </a:r>
            <a:endParaRPr b="1" sz="900">
              <a:solidFill>
                <a:schemeClr val="dk1"/>
              </a:solidFill>
            </a:endParaRPr>
          </a:p>
          <a:p>
            <a:pPr indent="0" lvl="0" marL="0" rtl="0" algn="l">
              <a:spcBef>
                <a:spcPts val="200"/>
              </a:spcBef>
              <a:spcAft>
                <a:spcPts val="0"/>
              </a:spcAft>
              <a:buNone/>
            </a:pPr>
            <a:r>
              <a:rPr lang="en" sz="900">
                <a:solidFill>
                  <a:schemeClr val="dk1"/>
                </a:solidFill>
              </a:rPr>
              <a:t>This site provides summary data that may have been modified for use from its original source.</a:t>
            </a:r>
            <a:endParaRPr sz="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900">
                <a:solidFill>
                  <a:schemeClr val="dk1"/>
                </a:solidFill>
              </a:rPr>
              <a:t>Note about ZIP Codes</a:t>
            </a:r>
            <a:endParaRPr b="1" sz="900">
              <a:solidFill>
                <a:schemeClr val="dk1"/>
              </a:solidFill>
            </a:endParaRPr>
          </a:p>
          <a:p>
            <a:pPr indent="0" lvl="0" marL="0" rtl="0" algn="l">
              <a:lnSpc>
                <a:spcPct val="100000"/>
              </a:lnSpc>
              <a:spcBef>
                <a:spcPts val="1000"/>
              </a:spcBef>
              <a:spcAft>
                <a:spcPts val="0"/>
              </a:spcAft>
              <a:buNone/>
            </a:pPr>
            <a:r>
              <a:rPr lang="en" sz="900">
                <a:solidFill>
                  <a:schemeClr val="dk1"/>
                </a:solidFill>
              </a:rPr>
              <a:t>U.S. Postal Service ZIP Codes are designed to meet the day-to-day operational needs of the U.S. Postal Service and tend to change frequently. To account for this instability, the USPS defines ZIP Code Tabulation Areas (ZCTAs) which mark the land generally covered by each ZIP code. For this reason, some ZIP codes may be available under a different ZCTA if they are very small or only used by P.O. Boxes. </a:t>
            </a:r>
            <a:endParaRPr sz="900">
              <a:solidFill>
                <a:schemeClr val="dk1"/>
              </a:solidFill>
            </a:endParaRPr>
          </a:p>
          <a:p>
            <a:pPr indent="0" lvl="0" marL="0" rtl="0" algn="l">
              <a:spcBef>
                <a:spcPts val="1000"/>
              </a:spcBef>
              <a:spcAft>
                <a:spcPts val="0"/>
              </a:spcAft>
              <a:buClr>
                <a:schemeClr val="dk1"/>
              </a:buClr>
              <a:buSzPts val="1100"/>
              <a:buFont typeface="Arial"/>
              <a:buNone/>
            </a:pPr>
            <a:r>
              <a:rPr b="1" lang="en" sz="900">
                <a:solidFill>
                  <a:schemeClr val="dk1"/>
                </a:solidFill>
              </a:rPr>
              <a:t>Data Suppression and Reliability</a:t>
            </a:r>
            <a:endParaRPr b="1" sz="900">
              <a:solidFill>
                <a:schemeClr val="dk1"/>
              </a:solidFill>
            </a:endParaRPr>
          </a:p>
          <a:p>
            <a:pPr indent="0" lvl="0" marL="0" rtl="0" algn="l">
              <a:spcBef>
                <a:spcPts val="1200"/>
              </a:spcBef>
              <a:spcAft>
                <a:spcPts val="0"/>
              </a:spcAft>
              <a:buNone/>
            </a:pPr>
            <a:r>
              <a:rPr lang="en" sz="900">
                <a:solidFill>
                  <a:schemeClr val="dk1"/>
                </a:solidFill>
              </a:rPr>
              <a:t>Some counts and rates are suppressed (not shown) due to small counts or small population denominators which might make the rate unstable or affect privacy. Data are suppressed and thus unavailable when specific thresholds for minimum counts, minimum population-at-risk (denominator), or maximum relative standard error are not met. Protection of an individual’s confidentiality is of paramount importance to this effort and no attempt should be made to identify individuals or households within locations and/or zip codes. Specific guidelines used for flagging and suppressing data vary by indicator and can be found within the technical notes for each indicator.</a:t>
            </a:r>
            <a:endParaRPr sz="900">
              <a:solidFill>
                <a:schemeClr val="dk1"/>
              </a:solidFill>
            </a:endParaRPr>
          </a:p>
          <a:p>
            <a:pPr indent="0" lvl="0" marL="0" rtl="0" algn="l">
              <a:spcBef>
                <a:spcPts val="1200"/>
              </a:spcBef>
              <a:spcAft>
                <a:spcPts val="0"/>
              </a:spcAft>
              <a:buNone/>
            </a:pPr>
            <a:r>
              <a:rPr b="1" lang="en" sz="900">
                <a:solidFill>
                  <a:schemeClr val="dk1"/>
                </a:solidFill>
              </a:rPr>
              <a:t>Note about generative AI usage/ automation</a:t>
            </a:r>
            <a:endParaRPr b="1" sz="900">
              <a:solidFill>
                <a:schemeClr val="dk1"/>
              </a:solidFill>
            </a:endParaRPr>
          </a:p>
          <a:p>
            <a:pPr indent="0" lvl="0" marL="0" rtl="0" algn="l">
              <a:spcBef>
                <a:spcPts val="1200"/>
              </a:spcBef>
              <a:spcAft>
                <a:spcPts val="1200"/>
              </a:spcAft>
              <a:buNone/>
            </a:pPr>
            <a:r>
              <a:rPr lang="en" sz="900">
                <a:solidFill>
                  <a:schemeClr val="dk1"/>
                </a:solidFill>
              </a:rPr>
              <a:t>Generative AI/ automation is used to write the summative strengths, challenges, and highlights of each community profile.</a:t>
            </a:r>
            <a:endParaRPr sz="900">
              <a:solidFill>
                <a:schemeClr val="dk1"/>
              </a:solidFill>
            </a:endParaRPr>
          </a:p>
        </p:txBody>
      </p:sp>
      <p:sp>
        <p:nvSpPr>
          <p:cNvPr id="72" name="Google Shape;72;p15"/>
          <p:cNvSpPr txBox="1"/>
          <p:nvPr>
            <p:ph idx="1" type="body"/>
          </p:nvPr>
        </p:nvSpPr>
        <p:spPr>
          <a:xfrm>
            <a:off x="0" y="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None/>
            </a:pPr>
            <a:r>
              <a:rPr lang="en" sz="900"/>
              <a:t>Bedford Park</a:t>
            </a:r>
            <a:endParaRPr sz="900"/>
          </a:p>
          <a:p>
            <a:pPr indent="0" lvl="0" marL="0" rtl="0" algn="l">
              <a:spcBef>
                <a:spcPts val="1200"/>
              </a:spcBef>
              <a:spcAft>
                <a:spcPts val="0"/>
              </a:spcAft>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657650" y="501650"/>
            <a:ext cx="339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Community X </a:t>
            </a:r>
            <a:r>
              <a:rPr lang="en"/>
              <a:t>Profile</a:t>
            </a:r>
            <a:endParaRPr/>
          </a:p>
        </p:txBody>
      </p:sp>
      <p:pic>
        <p:nvPicPr>
          <p:cNvPr id="78" name="Google Shape;78;p16"/>
          <p:cNvPicPr preferRelativeResize="0"/>
          <p:nvPr/>
        </p:nvPicPr>
        <p:blipFill>
          <a:blip r:embed="rId4">
            <a:alphaModFix/>
          </a:blip>
          <a:stretch>
            <a:fillRect/>
          </a:stretch>
        </p:blipFill>
        <p:spPr>
          <a:xfrm>
            <a:off x="1814821" y="4187950"/>
            <a:ext cx="976203" cy="955550"/>
          </a:xfrm>
          <a:prstGeom prst="rect">
            <a:avLst/>
          </a:prstGeom>
          <a:noFill/>
          <a:ln>
            <a:noFill/>
          </a:ln>
        </p:spPr>
      </p:pic>
      <p:sp>
        <p:nvSpPr>
          <p:cNvPr id="79" name="Google Shape;79;p16"/>
          <p:cNvSpPr txBox="1"/>
          <p:nvPr/>
        </p:nvSpPr>
        <p:spPr>
          <a:xfrm>
            <a:off x="1710313" y="3742700"/>
            <a:ext cx="26127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Community</a:t>
            </a:r>
            <a:r>
              <a:rPr lang="en" sz="1800">
                <a:solidFill>
                  <a:schemeClr val="dk1"/>
                </a:solidFill>
              </a:rPr>
              <a:t> Location</a:t>
            </a:r>
            <a:endParaRPr sz="1800">
              <a:solidFill>
                <a:schemeClr val="dk1"/>
              </a:solidFill>
            </a:endParaRPr>
          </a:p>
        </p:txBody>
      </p:sp>
      <p:sp>
        <p:nvSpPr>
          <p:cNvPr id="80" name="Google Shape;80;p16"/>
          <p:cNvSpPr txBox="1"/>
          <p:nvPr/>
        </p:nvSpPr>
        <p:spPr>
          <a:xfrm>
            <a:off x="1710313" y="2298013"/>
            <a:ext cx="7277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Source</a:t>
            </a:r>
            <a:endParaRPr sz="1800">
              <a:solidFill>
                <a:schemeClr val="dk1"/>
              </a:solidFill>
            </a:endParaRPr>
          </a:p>
          <a:p>
            <a:pPr indent="0" lvl="0" marL="0" rtl="0" algn="l">
              <a:spcBef>
                <a:spcPts val="0"/>
              </a:spcBef>
              <a:spcAft>
                <a:spcPts val="0"/>
              </a:spcAft>
              <a:buNone/>
            </a:pPr>
            <a:r>
              <a:rPr lang="en" sz="1100">
                <a:solidFill>
                  <a:schemeClr val="dk1"/>
                </a:solidFill>
              </a:rPr>
              <a:t>This page is the community profile for </a:t>
            </a:r>
            <a:r>
              <a:rPr i="1" lang="en" sz="1100">
                <a:solidFill>
                  <a:schemeClr val="dk1"/>
                </a:solidFill>
              </a:rPr>
              <a:t>Community X</a:t>
            </a:r>
            <a:r>
              <a:rPr lang="en" sz="1100">
                <a:solidFill>
                  <a:schemeClr val="dk1"/>
                </a:solidFill>
              </a:rPr>
              <a:t>. It contains health statistical measures for the community. The data is sourced from the Cook County Health Atlas. For more information, please see the methodology page. </a:t>
            </a:r>
            <a:endParaRPr sz="1100">
              <a:solidFill>
                <a:schemeClr val="dk1"/>
              </a:solidFill>
            </a:endParaRPr>
          </a:p>
        </p:txBody>
      </p:sp>
      <p:pic>
        <p:nvPicPr>
          <p:cNvPr descr="Home - Cook County Department of Public Health" id="81" name="Google Shape;81;p16"/>
          <p:cNvPicPr preferRelativeResize="0"/>
          <p:nvPr/>
        </p:nvPicPr>
        <p:blipFill>
          <a:blip r:embed="rId5">
            <a:alphaModFix/>
          </a:blip>
          <a:stretch>
            <a:fillRect/>
          </a:stretch>
        </p:blipFill>
        <p:spPr>
          <a:xfrm>
            <a:off x="0" y="0"/>
            <a:ext cx="1411950" cy="427300"/>
          </a:xfrm>
          <a:prstGeom prst="rect">
            <a:avLst/>
          </a:prstGeom>
          <a:noFill/>
          <a:ln>
            <a:noFill/>
          </a:ln>
        </p:spPr>
      </p:pic>
      <p:sp>
        <p:nvSpPr>
          <p:cNvPr id="82" name="Google Shape;82;p16"/>
          <p:cNvSpPr txBox="1"/>
          <p:nvPr/>
        </p:nvSpPr>
        <p:spPr>
          <a:xfrm>
            <a:off x="1811500" y="112625"/>
            <a:ext cx="67485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t>
            </a:r>
            <a:r>
              <a:rPr lang="en">
                <a:solidFill>
                  <a:schemeClr val="dk2"/>
                </a:solidFill>
              </a:rPr>
              <a:t>font</a:t>
            </a:r>
            <a:r>
              <a:rPr lang="en">
                <a:solidFill>
                  <a:schemeClr val="dk2"/>
                </a:solidFill>
              </a:rPr>
              <a:t> settings] [zoom] [audio reader] [search bar] [download pdf] [share]</a:t>
            </a:r>
            <a:endParaRPr>
              <a:solidFill>
                <a:schemeClr val="dk2"/>
              </a:solidFill>
            </a:endParaRPr>
          </a:p>
        </p:txBody>
      </p:sp>
      <p:sp>
        <p:nvSpPr>
          <p:cNvPr id="83" name="Google Shape;83;p16"/>
          <p:cNvSpPr txBox="1"/>
          <p:nvPr/>
        </p:nvSpPr>
        <p:spPr>
          <a:xfrm>
            <a:off x="1710313" y="3127625"/>
            <a:ext cx="7277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Simplified View</a:t>
            </a:r>
            <a:endParaRPr sz="1800">
              <a:solidFill>
                <a:schemeClr val="dk1"/>
              </a:solidFill>
            </a:endParaRPr>
          </a:p>
          <a:p>
            <a:pPr indent="0" lvl="0" marL="0" rtl="0" algn="l">
              <a:spcBef>
                <a:spcPts val="0"/>
              </a:spcBef>
              <a:spcAft>
                <a:spcPts val="0"/>
              </a:spcAft>
              <a:buNone/>
            </a:pPr>
            <a:r>
              <a:rPr lang="en" sz="1100">
                <a:solidFill>
                  <a:schemeClr val="dk1"/>
                </a:solidFill>
              </a:rPr>
              <a:t>View all tables</a:t>
            </a:r>
            <a:endParaRPr sz="1100">
              <a:solidFill>
                <a:schemeClr val="dk1"/>
              </a:solidFill>
            </a:endParaRPr>
          </a:p>
        </p:txBody>
      </p:sp>
      <p:sp>
        <p:nvSpPr>
          <p:cNvPr id="84" name="Google Shape;84;p16"/>
          <p:cNvSpPr txBox="1"/>
          <p:nvPr/>
        </p:nvSpPr>
        <p:spPr>
          <a:xfrm>
            <a:off x="1814822" y="1090475"/>
            <a:ext cx="3233400" cy="126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Strengths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rPr lang="en" sz="1200">
                <a:solidFill>
                  <a:schemeClr val="dk2"/>
                </a:solidFill>
              </a:rPr>
              <a:t>Challenges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85" name="Google Shape;85;p16"/>
          <p:cNvSpPr txBox="1"/>
          <p:nvPr/>
        </p:nvSpPr>
        <p:spPr>
          <a:xfrm>
            <a:off x="2638580" y="3016650"/>
            <a:ext cx="54240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6" name="Google Shape;86;p16"/>
          <p:cNvSpPr txBox="1"/>
          <p:nvPr/>
        </p:nvSpPr>
        <p:spPr>
          <a:xfrm>
            <a:off x="5667400" y="1090500"/>
            <a:ext cx="3165000" cy="126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Highlights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87" name="Google Shape;87;p16"/>
          <p:cNvSpPr txBox="1"/>
          <p:nvPr>
            <p:ph idx="1" type="body"/>
          </p:nvPr>
        </p:nvSpPr>
        <p:spPr>
          <a:xfrm>
            <a:off x="0" y="6858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Clr>
                <a:schemeClr val="dk1"/>
              </a:buClr>
              <a:buSzPts val="1100"/>
              <a:buFont typeface="Arial"/>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Clr>
                <a:schemeClr val="dk1"/>
              </a:buClr>
              <a:buSzPts val="1100"/>
              <a:buFont typeface="Arial"/>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Clr>
                <a:schemeClr val="dk1"/>
              </a:buClr>
              <a:buSzPts val="1100"/>
              <a:buFont typeface="Arial"/>
              <a:buNone/>
            </a:pPr>
            <a:r>
              <a:rPr lang="en" sz="900"/>
              <a:t>Bedford Park</a:t>
            </a:r>
            <a:endParaRPr sz="900"/>
          </a:p>
          <a:p>
            <a:pPr indent="0" lvl="0" marL="0" rtl="0" algn="l">
              <a:spcBef>
                <a:spcPts val="1200"/>
              </a:spcBef>
              <a:spcAft>
                <a:spcPts val="0"/>
              </a:spcAft>
              <a:buClr>
                <a:schemeClr val="dk1"/>
              </a:buClr>
              <a:buSzPts val="1100"/>
              <a:buFont typeface="Arial"/>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4294967295" type="body"/>
          </p:nvPr>
        </p:nvSpPr>
        <p:spPr>
          <a:xfrm>
            <a:off x="0" y="0"/>
            <a:ext cx="1110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0"/>
              </a:spcAft>
              <a:buNone/>
            </a:pPr>
            <a:r>
              <a:rPr lang="en" sz="900"/>
              <a:t>• Physical Environment</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t/>
            </a:r>
            <a:endParaRPr sz="900"/>
          </a:p>
        </p:txBody>
      </p:sp>
      <p:sp>
        <p:nvSpPr>
          <p:cNvPr id="93" name="Google Shape;93;p17"/>
          <p:cNvSpPr txBox="1"/>
          <p:nvPr/>
        </p:nvSpPr>
        <p:spPr>
          <a:xfrm>
            <a:off x="1265600" y="333075"/>
            <a:ext cx="7706400" cy="24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Demographics</a:t>
            </a:r>
            <a:endParaRPr b="1" sz="1800">
              <a:solidFill>
                <a:schemeClr val="dk1"/>
              </a:solidFill>
            </a:endParaRPr>
          </a:p>
          <a:p>
            <a:pPr indent="0" lvl="0" marL="0" rtl="0" algn="l">
              <a:spcBef>
                <a:spcPts val="0"/>
              </a:spcBef>
              <a:spcAft>
                <a:spcPts val="0"/>
              </a:spcAft>
              <a:buNone/>
            </a:pPr>
            <a:r>
              <a:rPr lang="en" sz="1300">
                <a:solidFill>
                  <a:schemeClr val="dk1"/>
                </a:solidFill>
              </a:rPr>
              <a:t>Who lives here?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Demographics refer to the statistical characteristics of a community, such as age, gender, race or ethnicity, and family structure. These factors can impact health outcomes by influencing access to resources, experiences of discrimination, and social support – all of which play a role in shaping a person’s overall health and well-being.</a:t>
            </a:r>
            <a:endParaRPr sz="1300">
              <a:solidFill>
                <a:schemeClr val="dk1"/>
              </a:solidFill>
            </a:endParaRPr>
          </a:p>
        </p:txBody>
      </p:sp>
      <p:sp>
        <p:nvSpPr>
          <p:cNvPr id="94" name="Google Shape;94;p17"/>
          <p:cNvSpPr txBox="1"/>
          <p:nvPr/>
        </p:nvSpPr>
        <p:spPr>
          <a:xfrm>
            <a:off x="1330500" y="4254125"/>
            <a:ext cx="7154400" cy="703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a:t>
            </a:r>
            <a:r>
              <a:rPr i="1" lang="en" sz="1800">
                <a:solidFill>
                  <a:schemeClr val="dk1"/>
                </a:solidFill>
              </a:rPr>
              <a:t>spreadsheet</a:t>
            </a:r>
            <a:r>
              <a:rPr i="1" lang="en" sz="1800">
                <a:solidFill>
                  <a:schemeClr val="dk1"/>
                </a:solidFill>
              </a:rPr>
              <a:t>)</a:t>
            </a:r>
            <a:endParaRPr i="1" sz="1800">
              <a:solidFill>
                <a:schemeClr val="dk1"/>
              </a:solidFill>
            </a:endParaRPr>
          </a:p>
        </p:txBody>
      </p:sp>
      <p:sp>
        <p:nvSpPr>
          <p:cNvPr id="95" name="Google Shape;95;p17"/>
          <p:cNvSpPr txBox="1"/>
          <p:nvPr/>
        </p:nvSpPr>
        <p:spPr>
          <a:xfrm>
            <a:off x="5597700" y="1912000"/>
            <a:ext cx="2887200" cy="22977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Infographics</a:t>
            </a:r>
            <a:endParaRPr sz="1800">
              <a:solidFill>
                <a:schemeClr val="dk1"/>
              </a:solidFill>
            </a:endParaRPr>
          </a:p>
          <a:p>
            <a:pPr indent="0" lvl="0" marL="0" rtl="0" algn="ctr">
              <a:spcBef>
                <a:spcPts val="0"/>
              </a:spcBef>
              <a:spcAft>
                <a:spcPts val="0"/>
              </a:spcAft>
              <a:buNone/>
            </a:pPr>
            <a:r>
              <a:rPr lang="en" sz="1800">
                <a:solidFill>
                  <a:schemeClr val="dk1"/>
                </a:solidFill>
              </a:rPr>
              <a:t>(charts, graphs,</a:t>
            </a:r>
            <a:r>
              <a:rPr lang="en" sz="1800">
                <a:solidFill>
                  <a:schemeClr val="dk1"/>
                </a:solidFill>
              </a:rPr>
              <a:t>illustrations</a:t>
            </a:r>
            <a:r>
              <a:rPr lang="en" sz="1800">
                <a:solidFill>
                  <a:schemeClr val="dk1"/>
                </a:solidFill>
              </a:rPr>
              <a:t>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000">
                <a:solidFill>
                  <a:schemeClr val="dk1"/>
                </a:solidFill>
              </a:rPr>
              <a:t>Ideas: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Age distribution bar graph</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Race &amp; ethnicity composition pie chart</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Man &amp; Woman symbols accompanied by %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 49% | 👩🏻 51%</a:t>
            </a:r>
            <a:endParaRPr sz="1000">
              <a:solidFill>
                <a:schemeClr val="dk1"/>
              </a:solidFill>
            </a:endParaRPr>
          </a:p>
        </p:txBody>
      </p:sp>
      <p:sp>
        <p:nvSpPr>
          <p:cNvPr id="96" name="Google Shape;96;p17"/>
          <p:cNvSpPr txBox="1"/>
          <p:nvPr/>
        </p:nvSpPr>
        <p:spPr>
          <a:xfrm>
            <a:off x="1330500" y="1912000"/>
            <a:ext cx="4009800" cy="2297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3-5 insights interpreting the raw data found in the data table below</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4294967295" type="body"/>
          </p:nvPr>
        </p:nvSpPr>
        <p:spPr>
          <a:xfrm>
            <a:off x="0" y="0"/>
            <a:ext cx="1110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0"/>
              </a:spcAft>
              <a:buNone/>
            </a:pPr>
            <a:r>
              <a:rPr lang="en" sz="900"/>
              <a:t>• Physical Environment</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t/>
            </a:r>
            <a:endParaRPr sz="900"/>
          </a:p>
        </p:txBody>
      </p:sp>
      <p:sp>
        <p:nvSpPr>
          <p:cNvPr id="102" name="Google Shape;102;p18"/>
          <p:cNvSpPr txBox="1"/>
          <p:nvPr/>
        </p:nvSpPr>
        <p:spPr>
          <a:xfrm>
            <a:off x="1265600" y="333075"/>
            <a:ext cx="7706400" cy="24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Socioeconomics (Updated Example 1/12/2025)</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Socioeconomic status refers to a person's economic and social position. Factors such as race or ethnicity, income, education, and occupation influence a person’s socioeconomic status and affect access to resources such as healthcare, housing, and food, which in turn influence their overall health and well-being.</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r>
              <a:rPr i="1" lang="en" sz="1100">
                <a:solidFill>
                  <a:schemeClr val="dk1"/>
                </a:solidFill>
              </a:rPr>
              <a:t>explanatory section</a:t>
            </a:r>
            <a:r>
              <a:rPr lang="en" sz="1100">
                <a:solidFill>
                  <a:schemeClr val="dk1"/>
                </a:solidFill>
              </a:rPr>
              <a:t>] ….</a:t>
            </a:r>
            <a:endParaRPr b="1" sz="1800">
              <a:solidFill>
                <a:schemeClr val="dk1"/>
              </a:solidFill>
            </a:endParaRPr>
          </a:p>
        </p:txBody>
      </p:sp>
      <p:sp>
        <p:nvSpPr>
          <p:cNvPr id="103" name="Google Shape;103;p18"/>
          <p:cNvSpPr txBox="1"/>
          <p:nvPr/>
        </p:nvSpPr>
        <p:spPr>
          <a:xfrm>
            <a:off x="1330500" y="4254125"/>
            <a:ext cx="7154400" cy="703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04" name="Google Shape;104;p18"/>
          <p:cNvSpPr txBox="1"/>
          <p:nvPr/>
        </p:nvSpPr>
        <p:spPr>
          <a:xfrm>
            <a:off x="5597700" y="1912000"/>
            <a:ext cx="2887200" cy="22977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Infographics</a:t>
            </a:r>
            <a:endParaRPr sz="1800">
              <a:solidFill>
                <a:schemeClr val="dk1"/>
              </a:solidFill>
            </a:endParaRPr>
          </a:p>
          <a:p>
            <a:pPr indent="0" lvl="0" marL="0" rtl="0" algn="ctr">
              <a:spcBef>
                <a:spcPts val="0"/>
              </a:spcBef>
              <a:spcAft>
                <a:spcPts val="0"/>
              </a:spcAft>
              <a:buNone/>
            </a:pPr>
            <a:r>
              <a:rPr lang="en" sz="1800">
                <a:solidFill>
                  <a:schemeClr val="dk1"/>
                </a:solidFill>
              </a:rPr>
              <a:t>(charts, graphs,illustrations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000">
                <a:solidFill>
                  <a:schemeClr val="dk1"/>
                </a:solidFill>
              </a:rPr>
              <a:t>Ideas: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Age distribution bar graph</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Race &amp; ethnicity composition pie chart</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Man &amp; Woman symbols accompanied by %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 49% | 👩🏻 51%</a:t>
            </a:r>
            <a:endParaRPr sz="1000">
              <a:solidFill>
                <a:schemeClr val="dk1"/>
              </a:solidFill>
            </a:endParaRPr>
          </a:p>
        </p:txBody>
      </p:sp>
      <p:sp>
        <p:nvSpPr>
          <p:cNvPr id="105" name="Google Shape;105;p18"/>
          <p:cNvSpPr txBox="1"/>
          <p:nvPr/>
        </p:nvSpPr>
        <p:spPr>
          <a:xfrm>
            <a:off x="1330500" y="1912000"/>
            <a:ext cx="4009800" cy="2297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3-5 insights interpreting the raw data found in the data table below</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11" name="Google Shape;111;p19"/>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Socioeconomics (Updated Example 1/12/2025)</a:t>
            </a:r>
            <a:endParaRPr b="1" sz="18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100">
                <a:solidFill>
                  <a:schemeClr val="dk1"/>
                </a:solidFill>
              </a:rPr>
              <a:t>Socioeconomic status refers to a person's economic and social position. Factors such as race or ethnicity, income, education, and occupation influence a person’s socioeconomic status and affect access to resources such as healthcare, housing, and food, which in turn influence their overall health and well-being.</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r>
              <a:rPr i="1" lang="en" sz="1100">
                <a:solidFill>
                  <a:schemeClr val="dk1"/>
                </a:solidFill>
              </a:rPr>
              <a:t>explanatory section</a:t>
            </a:r>
            <a:r>
              <a:rPr lang="en" sz="1100">
                <a:solidFill>
                  <a:schemeClr val="dk1"/>
                </a:solidFill>
              </a:rPr>
              <a:t>] The median household income of [</a:t>
            </a:r>
            <a:r>
              <a:rPr i="1" lang="en" sz="1100">
                <a:solidFill>
                  <a:schemeClr val="dk1"/>
                </a:solidFill>
                <a:highlight>
                  <a:srgbClr val="FFF2CC"/>
                </a:highlight>
              </a:rPr>
              <a:t>Community X</a:t>
            </a:r>
            <a:r>
              <a:rPr lang="en" sz="1100">
                <a:solidFill>
                  <a:schemeClr val="dk1"/>
                </a:solidFill>
              </a:rPr>
              <a:t>] was [</a:t>
            </a:r>
            <a:r>
              <a:rPr lang="en" sz="1100">
                <a:solidFill>
                  <a:schemeClr val="dk1"/>
                </a:solidFill>
                <a:highlight>
                  <a:srgbClr val="FFF2CC"/>
                </a:highlight>
              </a:rPr>
              <a:t>$29,285</a:t>
            </a:r>
            <a:r>
              <a:rPr lang="en" sz="1100">
                <a:solidFill>
                  <a:schemeClr val="dk1"/>
                </a:solidFill>
              </a:rPr>
              <a:t>] in [</a:t>
            </a:r>
            <a:r>
              <a:rPr lang="en" sz="1100">
                <a:solidFill>
                  <a:schemeClr val="dk1"/>
                </a:solidFill>
                <a:highlight>
                  <a:srgbClr val="FFF2CC"/>
                </a:highlight>
              </a:rPr>
              <a:t>2022</a:t>
            </a:r>
            <a:r>
              <a:rPr lang="en" sz="1100">
                <a:solidFill>
                  <a:schemeClr val="dk1"/>
                </a:solidFill>
              </a:rPr>
              <a:t>]. Approximately [</a:t>
            </a:r>
            <a:r>
              <a:rPr lang="en" sz="1100">
                <a:solidFill>
                  <a:schemeClr val="dk1"/>
                </a:solidFill>
                <a:highlight>
                  <a:srgbClr val="FFF2CC"/>
                </a:highlight>
              </a:rPr>
              <a:t>29%</a:t>
            </a:r>
            <a:r>
              <a:rPr lang="en" sz="1100">
                <a:solidFill>
                  <a:schemeClr val="dk1"/>
                </a:solidFill>
              </a:rPr>
              <a:t>] of the community is living in poverty, and [</a:t>
            </a:r>
            <a:r>
              <a:rPr lang="en" sz="1100">
                <a:solidFill>
                  <a:schemeClr val="dk1"/>
                </a:solidFill>
                <a:highlight>
                  <a:srgbClr val="FFF2CC"/>
                </a:highlight>
              </a:rPr>
              <a:t>24%</a:t>
            </a:r>
            <a:r>
              <a:rPr lang="en" sz="1100">
                <a:solidFill>
                  <a:schemeClr val="dk1"/>
                </a:solidFill>
              </a:rPr>
              <a:t>] is experiencing unemployment. The income inequality ratio comes out to [</a:t>
            </a:r>
            <a:r>
              <a:rPr lang="en" sz="1100">
                <a:solidFill>
                  <a:schemeClr val="dk1"/>
                </a:solidFill>
                <a:highlight>
                  <a:srgbClr val="FFF2CC"/>
                </a:highlight>
              </a:rPr>
              <a:t>0.30</a:t>
            </a:r>
            <a:r>
              <a:rPr lang="en" sz="1100">
                <a:solidFill>
                  <a:schemeClr val="dk1"/>
                </a:solidFill>
              </a:rPr>
              <a:t>]. Approximately [87%] of the community has obtained a high school degree or equivalent.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12" name="Google Shape;112;p19"/>
          <p:cNvSpPr txBox="1"/>
          <p:nvPr/>
        </p:nvSpPr>
        <p:spPr>
          <a:xfrm>
            <a:off x="1496300" y="4427175"/>
            <a:ext cx="4526700" cy="6720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rPr>
              <a:t>Table of selected characteristics </a:t>
            </a:r>
            <a:endParaRPr sz="1600">
              <a:solidFill>
                <a:schemeClr val="dk1"/>
              </a:solidFill>
            </a:endParaRPr>
          </a:p>
          <a:p>
            <a:pPr indent="0" lvl="0" marL="0" rtl="0" algn="ctr">
              <a:spcBef>
                <a:spcPts val="0"/>
              </a:spcBef>
              <a:spcAft>
                <a:spcPts val="0"/>
              </a:spcAft>
              <a:buNone/>
            </a:pPr>
            <a:r>
              <a:rPr i="1" lang="en" sz="1600">
                <a:solidFill>
                  <a:schemeClr val="dk1"/>
                </a:solidFill>
              </a:rPr>
              <a:t>(see spreadsheet)</a:t>
            </a:r>
            <a:endParaRPr i="1" sz="1600">
              <a:solidFill>
                <a:schemeClr val="dk1"/>
              </a:solidFill>
            </a:endParaRPr>
          </a:p>
        </p:txBody>
      </p:sp>
      <p:pic>
        <p:nvPicPr>
          <p:cNvPr id="113" name="Google Shape;113;p19"/>
          <p:cNvPicPr preferRelativeResize="0"/>
          <p:nvPr/>
        </p:nvPicPr>
        <p:blipFill>
          <a:blip r:embed="rId3">
            <a:alphaModFix/>
          </a:blip>
          <a:stretch>
            <a:fillRect/>
          </a:stretch>
        </p:blipFill>
        <p:spPr>
          <a:xfrm>
            <a:off x="6023000" y="2382626"/>
            <a:ext cx="3090625" cy="1489949"/>
          </a:xfrm>
          <a:prstGeom prst="rect">
            <a:avLst/>
          </a:prstGeom>
          <a:noFill/>
          <a:ln>
            <a:noFill/>
          </a:ln>
        </p:spPr>
      </p:pic>
      <p:sp>
        <p:nvSpPr>
          <p:cNvPr id="114" name="Google Shape;114;p19"/>
          <p:cNvSpPr txBox="1"/>
          <p:nvPr/>
        </p:nvSpPr>
        <p:spPr>
          <a:xfrm>
            <a:off x="622550" y="2143050"/>
            <a:ext cx="5225100" cy="2328600"/>
          </a:xfrm>
          <a:prstGeom prst="rect">
            <a:avLst/>
          </a:prstGeom>
          <a:noFill/>
          <a:ln>
            <a:noFill/>
          </a:ln>
        </p:spPr>
        <p:txBody>
          <a:bodyPr anchorCtr="0" anchor="t" bIns="91425" lIns="91425" spcFirstLastPara="1" rIns="91425" wrap="square" tIns="91425">
            <a:noAutofit/>
          </a:bodyPr>
          <a:lstStyle/>
          <a:p>
            <a:pPr indent="-292100" lvl="0" marL="914400" rtl="0" algn="l">
              <a:lnSpc>
                <a:spcPct val="107916"/>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 large percentage of the Community X population is living in poverty. 29% of </a:t>
            </a:r>
            <a:r>
              <a:rPr lang="en" sz="1000">
                <a:solidFill>
                  <a:schemeClr val="dk1"/>
                </a:solidFill>
                <a:latin typeface="Calibri"/>
                <a:ea typeface="Calibri"/>
                <a:cs typeface="Calibri"/>
                <a:sym typeface="Calibri"/>
              </a:rPr>
              <a:t>Community X </a:t>
            </a:r>
            <a:r>
              <a:rPr lang="en" sz="1000">
                <a:solidFill>
                  <a:schemeClr val="dk1"/>
                </a:solidFill>
                <a:latin typeface="Calibri"/>
                <a:ea typeface="Calibri"/>
                <a:cs typeface="Calibri"/>
                <a:sym typeface="Calibri"/>
              </a:rPr>
              <a:t>residents live below the poverty line, with 40% of children in the area living in poverty. This high poverty rate likely contributes to other socioeconomic issues faced by residents.</a:t>
            </a:r>
            <a:endParaRPr sz="1000">
              <a:solidFill>
                <a:schemeClr val="dk1"/>
              </a:solidFill>
              <a:latin typeface="Calibri"/>
              <a:ea typeface="Calibri"/>
              <a:cs typeface="Calibri"/>
              <a:sym typeface="Calibri"/>
            </a:endParaRPr>
          </a:p>
          <a:p>
            <a:pPr indent="-292100" lvl="0" marL="914400" rtl="0" algn="l">
              <a:lnSpc>
                <a:spcPct val="107916"/>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High unemployment contributes to financial hardship in </a:t>
            </a:r>
            <a:r>
              <a:rPr lang="en" sz="1000">
                <a:solidFill>
                  <a:schemeClr val="dk1"/>
                </a:solidFill>
                <a:latin typeface="Calibri"/>
                <a:ea typeface="Calibri"/>
                <a:cs typeface="Calibri"/>
                <a:sym typeface="Calibri"/>
              </a:rPr>
              <a:t>Community X</a:t>
            </a:r>
            <a:r>
              <a:rPr lang="en" sz="1000">
                <a:solidFill>
                  <a:schemeClr val="dk1"/>
                </a:solidFill>
                <a:latin typeface="Calibri"/>
                <a:ea typeface="Calibri"/>
                <a:cs typeface="Calibri"/>
                <a:sym typeface="Calibri"/>
              </a:rPr>
              <a:t>. The unemployment rate in </a:t>
            </a:r>
            <a:r>
              <a:rPr lang="en" sz="1000">
                <a:solidFill>
                  <a:schemeClr val="dk1"/>
                </a:solidFill>
                <a:latin typeface="Calibri"/>
                <a:ea typeface="Calibri"/>
                <a:cs typeface="Calibri"/>
                <a:sym typeface="Calibri"/>
              </a:rPr>
              <a:t>Community X</a:t>
            </a:r>
            <a:r>
              <a:rPr lang="en" sz="1000">
                <a:solidFill>
                  <a:schemeClr val="dk1"/>
                </a:solidFill>
                <a:latin typeface="Calibri"/>
                <a:ea typeface="Calibri"/>
                <a:cs typeface="Calibri"/>
                <a:sym typeface="Calibri"/>
              </a:rPr>
              <a:t> is 21%, more than double the rate of Chicago.This lack of employment opportunities can make it difficult for residents to improve their economic standing.</a:t>
            </a:r>
            <a:endParaRPr sz="1000">
              <a:solidFill>
                <a:schemeClr val="dk1"/>
              </a:solidFill>
              <a:latin typeface="Calibri"/>
              <a:ea typeface="Calibri"/>
              <a:cs typeface="Calibri"/>
              <a:sym typeface="Calibri"/>
            </a:endParaRPr>
          </a:p>
          <a:p>
            <a:pPr indent="-292100" lvl="0" marL="914400" rtl="0" algn="l">
              <a:lnSpc>
                <a:spcPct val="107916"/>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Housing costs place a heavy burden on </a:t>
            </a:r>
            <a:r>
              <a:rPr lang="en" sz="1000">
                <a:solidFill>
                  <a:schemeClr val="dk1"/>
                </a:solidFill>
                <a:latin typeface="Calibri"/>
                <a:ea typeface="Calibri"/>
                <a:cs typeface="Calibri"/>
                <a:sym typeface="Calibri"/>
              </a:rPr>
              <a:t>Community X </a:t>
            </a:r>
            <a:r>
              <a:rPr lang="en" sz="1000">
                <a:solidFill>
                  <a:schemeClr val="dk1"/>
                </a:solidFill>
                <a:latin typeface="Calibri"/>
                <a:ea typeface="Calibri"/>
                <a:cs typeface="Calibri"/>
                <a:sym typeface="Calibri"/>
              </a:rPr>
              <a:t>residents. 33% of </a:t>
            </a:r>
            <a:r>
              <a:rPr lang="en" sz="1000">
                <a:solidFill>
                  <a:schemeClr val="dk1"/>
                </a:solidFill>
                <a:latin typeface="Calibri"/>
                <a:ea typeface="Calibri"/>
                <a:cs typeface="Calibri"/>
                <a:sym typeface="Calibri"/>
              </a:rPr>
              <a:t>Community X </a:t>
            </a:r>
            <a:r>
              <a:rPr lang="en" sz="1000">
                <a:solidFill>
                  <a:schemeClr val="dk1"/>
                </a:solidFill>
                <a:latin typeface="Calibri"/>
                <a:ea typeface="Calibri"/>
                <a:cs typeface="Calibri"/>
                <a:sym typeface="Calibri"/>
              </a:rPr>
              <a:t>households spend 30% or more of their annual income on housing costs. This high housing cost burden can further strain already limited finances.</a:t>
            </a:r>
            <a:endParaRPr sz="1000">
              <a:solidFill>
                <a:schemeClr val="dk1"/>
              </a:solidFill>
              <a:latin typeface="Calibri"/>
              <a:ea typeface="Calibri"/>
              <a:cs typeface="Calibri"/>
              <a:sym typeface="Calibri"/>
            </a:endParaRPr>
          </a:p>
          <a:p>
            <a:pPr indent="0" lvl="0" marL="457200" rtl="0" algn="l">
              <a:spcBef>
                <a:spcPts val="800"/>
              </a:spcBef>
              <a:spcAft>
                <a:spcPts val="0"/>
              </a:spcAft>
              <a:buNone/>
            </a:pPr>
            <a:r>
              <a:t/>
            </a:r>
            <a:endParaRPr sz="900">
              <a:solidFill>
                <a:schemeClr val="dk2"/>
              </a:solidFill>
            </a:endParaRPr>
          </a:p>
        </p:txBody>
      </p:sp>
      <p:pic>
        <p:nvPicPr>
          <p:cNvPr id="115" name="Google Shape;115;p19"/>
          <p:cNvPicPr preferRelativeResize="0"/>
          <p:nvPr/>
        </p:nvPicPr>
        <p:blipFill>
          <a:blip r:embed="rId4">
            <a:alphaModFix/>
          </a:blip>
          <a:stretch>
            <a:fillRect/>
          </a:stretch>
        </p:blipFill>
        <p:spPr>
          <a:xfrm>
            <a:off x="1017151" y="2225401"/>
            <a:ext cx="157225" cy="15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u="sng"/>
              <a:t>Community X</a:t>
            </a:r>
            <a:endParaRPr sz="900" u="sng"/>
          </a:p>
          <a:p>
            <a:pPr indent="0" lvl="0" marL="0" rtl="0" algn="l">
              <a:spcBef>
                <a:spcPts val="1200"/>
              </a:spcBef>
              <a:spcAft>
                <a:spcPts val="0"/>
              </a:spcAft>
              <a:buNone/>
            </a:pPr>
            <a:r>
              <a:rPr lang="en" sz="900"/>
              <a:t>•Demographics</a:t>
            </a:r>
            <a:endParaRPr sz="900"/>
          </a:p>
          <a:p>
            <a:pPr indent="0" lvl="0" marL="0" rtl="0" algn="l">
              <a:spcBef>
                <a:spcPts val="1200"/>
              </a:spcBef>
              <a:spcAft>
                <a:spcPts val="0"/>
              </a:spcAft>
              <a:buNone/>
            </a:pPr>
            <a:r>
              <a:rPr lang="en" sz="900"/>
              <a:t>•Socioeconomics</a:t>
            </a:r>
            <a:endParaRPr sz="900"/>
          </a:p>
          <a:p>
            <a:pPr indent="0" lvl="0" marL="0" rtl="0" algn="l">
              <a:spcBef>
                <a:spcPts val="1200"/>
              </a:spcBef>
              <a:spcAft>
                <a:spcPts val="0"/>
              </a:spcAft>
              <a:buNone/>
            </a:pPr>
            <a:r>
              <a:rPr lang="en" sz="900"/>
              <a:t>• Health Outcomes</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21" name="Google Shape;121;p20"/>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Outcomes</a:t>
            </a:r>
            <a:endParaRPr b="1" sz="18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lang="en" sz="1300">
                <a:solidFill>
                  <a:schemeClr val="dk1"/>
                </a:solidFill>
              </a:rPr>
              <a:t>Health outcomes are the ways we measure the health and well-being of a community. They are influenced by factors like social conditions, access to medical care, and the health choices people make.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122" name="Google Shape;122;p20"/>
          <p:cNvSpPr txBox="1"/>
          <p:nvPr/>
        </p:nvSpPr>
        <p:spPr>
          <a:xfrm>
            <a:off x="1330500" y="4254125"/>
            <a:ext cx="7154400" cy="703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23" name="Google Shape;123;p20"/>
          <p:cNvSpPr txBox="1"/>
          <p:nvPr/>
        </p:nvSpPr>
        <p:spPr>
          <a:xfrm>
            <a:off x="5597700" y="1912000"/>
            <a:ext cx="2887200" cy="22977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Infographics</a:t>
            </a:r>
            <a:endParaRPr sz="1800">
              <a:solidFill>
                <a:schemeClr val="dk1"/>
              </a:solidFill>
            </a:endParaRPr>
          </a:p>
          <a:p>
            <a:pPr indent="0" lvl="0" marL="0" rtl="0" algn="ctr">
              <a:spcBef>
                <a:spcPts val="0"/>
              </a:spcBef>
              <a:spcAft>
                <a:spcPts val="0"/>
              </a:spcAft>
              <a:buNone/>
            </a:pPr>
            <a:r>
              <a:rPr lang="en" sz="1800">
                <a:solidFill>
                  <a:schemeClr val="dk1"/>
                </a:solidFill>
              </a:rPr>
              <a:t>(charts, graphs,illustrations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24" name="Google Shape;124;p20"/>
          <p:cNvSpPr txBox="1"/>
          <p:nvPr/>
        </p:nvSpPr>
        <p:spPr>
          <a:xfrm>
            <a:off x="1330500" y="1912000"/>
            <a:ext cx="4009800" cy="2297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3-5 </a:t>
            </a:r>
            <a:r>
              <a:rPr lang="en" sz="1200">
                <a:solidFill>
                  <a:schemeClr val="dk2"/>
                </a:solidFill>
              </a:rPr>
              <a:t>insights interpreting the raw data found in the data table below</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30" name="Google Shape;130;p21"/>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Care</a:t>
            </a:r>
            <a:endParaRPr b="1" sz="1800">
              <a:solidFill>
                <a:schemeClr val="dk1"/>
              </a:solidFill>
            </a:endParaRPr>
          </a:p>
          <a:p>
            <a:pPr indent="0" lvl="0" marL="0" rtl="0" algn="l">
              <a:spcBef>
                <a:spcPts val="0"/>
              </a:spcBef>
              <a:spcAft>
                <a:spcPts val="0"/>
              </a:spcAft>
              <a:buNone/>
            </a:pPr>
            <a:r>
              <a:rPr lang="en" sz="1300">
                <a:solidFill>
                  <a:schemeClr val="dk1"/>
                </a:solidFill>
              </a:rPr>
              <a:t>Community members’ access to quality health care.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Access to quality healthcare services plays a vital role in preventing and managing diseases while promoting health equity.</a:t>
            </a:r>
            <a:r>
              <a:rPr lang="en" sz="1300">
                <a:solidFill>
                  <a:schemeClr val="dk1"/>
                </a:solidFill>
              </a:rPr>
              <a:t> However, high costs, insufficient insurance coverage, and limited availability of quality services often create significant barriers to clinical care.</a:t>
            </a:r>
            <a:endParaRPr sz="1300">
              <a:solidFill>
                <a:schemeClr val="dk1"/>
              </a:solidFill>
            </a:endParaRPr>
          </a:p>
        </p:txBody>
      </p:sp>
      <p:sp>
        <p:nvSpPr>
          <p:cNvPr id="131" name="Google Shape;131;p21"/>
          <p:cNvSpPr txBox="1"/>
          <p:nvPr/>
        </p:nvSpPr>
        <p:spPr>
          <a:xfrm>
            <a:off x="1330500" y="4254125"/>
            <a:ext cx="7154400" cy="703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32" name="Google Shape;132;p21"/>
          <p:cNvSpPr txBox="1"/>
          <p:nvPr/>
        </p:nvSpPr>
        <p:spPr>
          <a:xfrm>
            <a:off x="5597700" y="1912000"/>
            <a:ext cx="2887200" cy="22977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Infographics</a:t>
            </a:r>
            <a:endParaRPr sz="1800">
              <a:solidFill>
                <a:schemeClr val="dk1"/>
              </a:solidFill>
            </a:endParaRPr>
          </a:p>
          <a:p>
            <a:pPr indent="0" lvl="0" marL="0" rtl="0" algn="ctr">
              <a:spcBef>
                <a:spcPts val="0"/>
              </a:spcBef>
              <a:spcAft>
                <a:spcPts val="0"/>
              </a:spcAft>
              <a:buNone/>
            </a:pPr>
            <a:r>
              <a:rPr lang="en" sz="1800">
                <a:solidFill>
                  <a:schemeClr val="dk1"/>
                </a:solidFill>
              </a:rPr>
              <a:t>(charts, graphs,illustrations etc.)</a:t>
            </a:r>
            <a:endParaRPr sz="18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33" name="Google Shape;133;p21"/>
          <p:cNvSpPr txBox="1"/>
          <p:nvPr/>
        </p:nvSpPr>
        <p:spPr>
          <a:xfrm>
            <a:off x="1330500" y="1912000"/>
            <a:ext cx="4009800" cy="2297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3-5</a:t>
            </a:r>
            <a:r>
              <a:rPr lang="en" sz="1200">
                <a:solidFill>
                  <a:schemeClr val="dk2"/>
                </a:solidFill>
              </a:rPr>
              <a:t> insights interpreting the raw data found in the data table below</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