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321" r:id="rId2"/>
    <p:sldId id="318" r:id="rId3"/>
    <p:sldId id="32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1D5"/>
    <a:srgbClr val="A6758D"/>
    <a:srgbClr val="EADABB"/>
    <a:srgbClr val="FBA2A2"/>
    <a:srgbClr val="99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1D83-4F18-40C4-8E3A-5E3A131E6399}" v="9" dt="2021-04-07T20:54:4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6" autoAdjust="0"/>
    <p:restoredTop sz="84236" autoAdjust="0"/>
  </p:normalViewPr>
  <p:slideViewPr>
    <p:cSldViewPr snapToGrid="0">
      <p:cViewPr varScale="1">
        <p:scale>
          <a:sx n="57" d="100"/>
          <a:sy n="57" d="100"/>
        </p:scale>
        <p:origin x="10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25DE8-1F5A-4804-9C8B-E35032BBE87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2EC3-D140-403F-B707-56EF8D37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no association, we would expect each cell to be the percentage of the total population, adjusted for the frequency of the respective row and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2EC3-D140-403F-B707-56EF8D378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no association, we would expect each cell to be the percentage of the total population, adjusted for the frequency of the respective row and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2EC3-D140-403F-B707-56EF8D3789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no association, we would expect each cell to be the percentage of the total population, adjusted for the frequency of the respective row and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2EC3-D140-403F-B707-56EF8D378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itle 1105">
            <a:extLst>
              <a:ext uri="{FF2B5EF4-FFF2-40B4-BE49-F238E27FC236}">
                <a16:creationId xmlns:a16="http://schemas.microsoft.com/office/drawing/2014/main" id="{74B8FFD5-259B-408C-8871-5B4F7FD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08461"/>
            <a:ext cx="364236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COVID-19 VACCINATION CHARACTERISTICS BY COMMUNITY POPULATION,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83E98-DF30-427F-924E-A5193879B250}"/>
              </a:ext>
            </a:extLst>
          </p:cNvPr>
          <p:cNvSpPr txBox="1"/>
          <p:nvPr/>
        </p:nvSpPr>
        <p:spPr>
          <a:xfrm>
            <a:off x="606625" y="753811"/>
            <a:ext cx="706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Cumulative Total, First and Second Vaccinations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(2/1/2021 to 4/6/2021) and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Select Population Totals</a:t>
            </a:r>
            <a:r>
              <a:rPr lang="en-US" b="1" i="1" dirty="0">
                <a:latin typeface="Futura Std Medium" panose="020B0502020204020303" pitchFamily="34" charset="0"/>
              </a:rPr>
              <a:t>, </a:t>
            </a:r>
            <a:r>
              <a:rPr lang="en-US" b="1" dirty="0">
                <a:latin typeface="Futura Std Medium" panose="020B0502020204020303" pitchFamily="34" charset="0"/>
              </a:rPr>
              <a:t>Shares by Community Category</a:t>
            </a:r>
            <a:r>
              <a:rPr lang="en-US" b="1" i="1" dirty="0">
                <a:latin typeface="Futura Std Medium" panose="020B0502020204020303" pitchFamily="34" charset="0"/>
              </a:rPr>
              <a:t> </a:t>
            </a:r>
            <a:endParaRPr lang="en-US" b="1" dirty="0">
              <a:latin typeface="Futura Std Medium" panose="020B05020202040203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28D54-CF5D-4D74-86BD-654674AF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3" y="1864963"/>
            <a:ext cx="6990476" cy="249523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E6D970-4A77-4525-BA1D-D6A83DE1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A996A6-599E-404A-B7F1-C823BCC81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1"/>
          <a:stretch/>
        </p:blipFill>
        <p:spPr>
          <a:xfrm>
            <a:off x="393481" y="1037064"/>
            <a:ext cx="5660152" cy="3612097"/>
          </a:xfrm>
          <a:prstGeom prst="rect">
            <a:avLst/>
          </a:prstGeom>
        </p:spPr>
      </p:pic>
      <p:sp>
        <p:nvSpPr>
          <p:cNvPr id="1106" name="Title 1105">
            <a:extLst>
              <a:ext uri="{FF2B5EF4-FFF2-40B4-BE49-F238E27FC236}">
                <a16:creationId xmlns:a16="http://schemas.microsoft.com/office/drawing/2014/main" id="{74B8FFD5-259B-408C-8871-5B4F7FD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08461"/>
            <a:ext cx="364236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of independence, </a:t>
            </a:r>
            <a:r>
              <a:rPr lang="en-US" u="sng" dirty="0"/>
              <a:t>(first) COVID19 VACCINATIONS </a:t>
            </a:r>
            <a:r>
              <a:rPr lang="en-US" dirty="0"/>
              <a:t>by Community CATEGORY</a:t>
            </a:r>
          </a:p>
        </p:txBody>
      </p:sp>
      <p:sp>
        <p:nvSpPr>
          <p:cNvPr id="1109" name="Text Placeholder 1108">
            <a:extLst>
              <a:ext uri="{FF2B5EF4-FFF2-40B4-BE49-F238E27FC236}">
                <a16:creationId xmlns:a16="http://schemas.microsoft.com/office/drawing/2014/main" id="{235090D6-87CB-4EDF-B90E-9C2B1A007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93082"/>
            <a:ext cx="3358342" cy="375710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H0: There is no association between the distribution of COVID-19 vaccinations and whether the community is prioritized under “Protect Chicago Plus.”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H0 is rejected for all 130 time periods. </a:t>
            </a:r>
            <a:r>
              <a:rPr lang="en-US" sz="1600" dirty="0"/>
              <a:t>The chi-square statistic </a:t>
            </a:r>
            <a:r>
              <a:rPr lang="en-US" sz="1600" i="1" dirty="0"/>
              <a:t>fluctuated </a:t>
            </a:r>
            <a:r>
              <a:rPr lang="en-US" sz="1600" dirty="0"/>
              <a:t>across the study period from a high of 14,143 (df =1, p&lt;0.01) on 2/2/2021 to a low of 4,254 (df =1, p&lt;0.01) on March 10,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8E012-CF5E-457D-AFC4-E5C91AA51C7E}"/>
              </a:ext>
            </a:extLst>
          </p:cNvPr>
          <p:cNvSpPr/>
          <p:nvPr/>
        </p:nvSpPr>
        <p:spPr>
          <a:xfrm>
            <a:off x="1288076" y="1382753"/>
            <a:ext cx="4677826" cy="13046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83E98-DF30-427F-924E-A5193879B250}"/>
              </a:ext>
            </a:extLst>
          </p:cNvPr>
          <p:cNvSpPr txBox="1"/>
          <p:nvPr/>
        </p:nvSpPr>
        <p:spPr>
          <a:xfrm>
            <a:off x="1142837" y="150978"/>
            <a:ext cx="592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Observed vs Predicted Cumulative First Vaccinations as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Share of </a:t>
            </a:r>
            <a:r>
              <a:rPr lang="en-US" b="1" i="1" dirty="0">
                <a:latin typeface="Futura Std Medium" panose="020B0502020204020303" pitchFamily="34" charset="0"/>
              </a:rPr>
              <a:t>Total Population, </a:t>
            </a:r>
            <a:r>
              <a:rPr lang="en-US" b="1" dirty="0">
                <a:latin typeface="Futura Std Medium" panose="020B0502020204020303" pitchFamily="34" charset="0"/>
              </a:rPr>
              <a:t>2/1/2021 to 4/6/2021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6F20F-EE4F-47A6-B79E-EF4B089AA4E9}"/>
              </a:ext>
            </a:extLst>
          </p:cNvPr>
          <p:cNvSpPr txBox="1"/>
          <p:nvPr/>
        </p:nvSpPr>
        <p:spPr>
          <a:xfrm>
            <a:off x="6089228" y="1940777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Observed &gt; Predicted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(underpredicted)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509DA-C6ED-43C5-99C4-7380EF107DA5}"/>
              </a:ext>
            </a:extLst>
          </p:cNvPr>
          <p:cNvSpPr txBox="1"/>
          <p:nvPr/>
        </p:nvSpPr>
        <p:spPr>
          <a:xfrm>
            <a:off x="6089228" y="3204760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Predicted &lt; Observed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(overpredicted)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6C9E-CB01-46D8-86B1-0E5A5DA811A5}"/>
              </a:ext>
            </a:extLst>
          </p:cNvPr>
          <p:cNvCxnSpPr>
            <a:cxnSpLocks/>
          </p:cNvCxnSpPr>
          <p:nvPr/>
        </p:nvCxnSpPr>
        <p:spPr>
          <a:xfrm>
            <a:off x="6089228" y="2827265"/>
            <a:ext cx="167199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B344B-032A-4248-8538-D4724C8E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85" y="5586861"/>
            <a:ext cx="4580952" cy="8380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BE7B6-74A9-4036-87E5-322A034927A9}"/>
              </a:ext>
            </a:extLst>
          </p:cNvPr>
          <p:cNvSpPr txBox="1"/>
          <p:nvPr/>
        </p:nvSpPr>
        <p:spPr>
          <a:xfrm>
            <a:off x="1288076" y="5139368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Example contingency table for 4/6/2021</a:t>
            </a:r>
          </a:p>
        </p:txBody>
      </p:sp>
    </p:spTree>
    <p:extLst>
      <p:ext uri="{BB962C8B-B14F-4D97-AF65-F5344CB8AC3E}">
        <p14:creationId xmlns:p14="http://schemas.microsoft.com/office/powerpoint/2010/main" val="35994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A750C-EBC7-43DF-B0FB-867FC304D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0"/>
          <a:stretch/>
        </p:blipFill>
        <p:spPr>
          <a:xfrm>
            <a:off x="367413" y="1048215"/>
            <a:ext cx="5660136" cy="3585097"/>
          </a:xfrm>
          <a:prstGeom prst="rect">
            <a:avLst/>
          </a:prstGeom>
        </p:spPr>
      </p:pic>
      <p:sp>
        <p:nvSpPr>
          <p:cNvPr id="1106" name="Title 1105">
            <a:extLst>
              <a:ext uri="{FF2B5EF4-FFF2-40B4-BE49-F238E27FC236}">
                <a16:creationId xmlns:a16="http://schemas.microsoft.com/office/drawing/2014/main" id="{74B8FFD5-259B-408C-8871-5B4F7FD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08461"/>
            <a:ext cx="364236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of independence, </a:t>
            </a:r>
            <a:r>
              <a:rPr lang="en-US" u="sng" dirty="0"/>
              <a:t>(first) COVID19 VACCINATIONS </a:t>
            </a:r>
            <a:r>
              <a:rPr lang="en-US" dirty="0"/>
              <a:t>by Community CATEGORY</a:t>
            </a:r>
          </a:p>
        </p:txBody>
      </p:sp>
      <p:sp>
        <p:nvSpPr>
          <p:cNvPr id="1109" name="Text Placeholder 1108">
            <a:extLst>
              <a:ext uri="{FF2B5EF4-FFF2-40B4-BE49-F238E27FC236}">
                <a16:creationId xmlns:a16="http://schemas.microsoft.com/office/drawing/2014/main" id="{235090D6-87CB-4EDF-B90E-9C2B1A007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93082"/>
            <a:ext cx="3358342" cy="375710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H0: There is no association between the distribution of COVID-19 vaccinations and whether the community is prioritized under “Protect Chicago Plus.”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H0 is rejected for all 130 time periods. </a:t>
            </a:r>
            <a:r>
              <a:rPr lang="en-US" sz="1600" dirty="0"/>
              <a:t>The chi-square statistic </a:t>
            </a:r>
            <a:r>
              <a:rPr lang="en-US" sz="1600" i="1" dirty="0"/>
              <a:t>fluctuated </a:t>
            </a:r>
            <a:r>
              <a:rPr lang="en-US" sz="1600" dirty="0"/>
              <a:t>across the study period from a high of 10,877 (df =1, p&lt;0.01) on 2/1/2021 to a low of 1,190 (df =1, p&lt;0.01) on March 14,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8E012-CF5E-457D-AFC4-E5C91AA51C7E}"/>
              </a:ext>
            </a:extLst>
          </p:cNvPr>
          <p:cNvSpPr/>
          <p:nvPr/>
        </p:nvSpPr>
        <p:spPr>
          <a:xfrm>
            <a:off x="1288076" y="1382753"/>
            <a:ext cx="4677826" cy="13046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83E98-DF30-427F-924E-A5193879B250}"/>
              </a:ext>
            </a:extLst>
          </p:cNvPr>
          <p:cNvSpPr txBox="1"/>
          <p:nvPr/>
        </p:nvSpPr>
        <p:spPr>
          <a:xfrm>
            <a:off x="1142837" y="150978"/>
            <a:ext cx="637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Observed vs Predicted Cumulative First Vaccinations as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Share of </a:t>
            </a:r>
            <a:r>
              <a:rPr lang="en-US" b="1" i="1" dirty="0">
                <a:latin typeface="Futura Std Medium" panose="020B0502020204020303" pitchFamily="34" charset="0"/>
              </a:rPr>
              <a:t>Population 18 and Older, </a:t>
            </a:r>
            <a:r>
              <a:rPr lang="en-US" b="1" dirty="0">
                <a:latin typeface="Futura Std Medium" panose="020B0502020204020303" pitchFamily="34" charset="0"/>
              </a:rPr>
              <a:t>2/1/2021 to 4/6/2021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6F20F-EE4F-47A6-B79E-EF4B089AA4E9}"/>
              </a:ext>
            </a:extLst>
          </p:cNvPr>
          <p:cNvSpPr txBox="1"/>
          <p:nvPr/>
        </p:nvSpPr>
        <p:spPr>
          <a:xfrm>
            <a:off x="6089228" y="1940777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Observed &gt; Predicted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(underpredicted)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509DA-C6ED-43C5-99C4-7380EF107DA5}"/>
              </a:ext>
            </a:extLst>
          </p:cNvPr>
          <p:cNvSpPr txBox="1"/>
          <p:nvPr/>
        </p:nvSpPr>
        <p:spPr>
          <a:xfrm>
            <a:off x="6089228" y="3204760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Predicted &lt; Observed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(overpredicted)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6C9E-CB01-46D8-86B1-0E5A5DA811A5}"/>
              </a:ext>
            </a:extLst>
          </p:cNvPr>
          <p:cNvCxnSpPr>
            <a:cxnSpLocks/>
          </p:cNvCxnSpPr>
          <p:nvPr/>
        </p:nvCxnSpPr>
        <p:spPr>
          <a:xfrm>
            <a:off x="6089228" y="2827265"/>
            <a:ext cx="167199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8BE7B6-74A9-4036-87E5-322A034927A9}"/>
              </a:ext>
            </a:extLst>
          </p:cNvPr>
          <p:cNvSpPr txBox="1"/>
          <p:nvPr/>
        </p:nvSpPr>
        <p:spPr>
          <a:xfrm>
            <a:off x="1288076" y="5139368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Example contingency table for 4/6/2021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5DD52-4D51-4F39-912F-47BCB97D2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04" y="5586183"/>
            <a:ext cx="458095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9000</TotalTime>
  <Words>370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Futura Std Medium</vt:lpstr>
      <vt:lpstr>Rockwell</vt:lpstr>
      <vt:lpstr>Rockwell Condensed</vt:lpstr>
      <vt:lpstr>Wingdings</vt:lpstr>
      <vt:lpstr>Wood Type</vt:lpstr>
      <vt:lpstr>SUMMARY COVID-19 VACCINATION CHARACTERISTICS BY COMMUNITY POPULATION, CATEGORY</vt:lpstr>
      <vt:lpstr>Tests of independence, (first) COVID19 VACCINATIONS by Community CATEGORY</vt:lpstr>
      <vt:lpstr>Tests of independence, (first) COVID19 VACCINATIONS by Community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Smith, Christopher</cp:lastModifiedBy>
  <cp:revision>170</cp:revision>
  <dcterms:created xsi:type="dcterms:W3CDTF">2020-03-20T16:42:48Z</dcterms:created>
  <dcterms:modified xsi:type="dcterms:W3CDTF">2021-04-07T21:40:59Z</dcterms:modified>
</cp:coreProperties>
</file>