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p:cViewPr>
        <p:scale>
          <a:sx n="75" d="100"/>
          <a:sy n="75" d="100"/>
        </p:scale>
        <p:origin x="-12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6%BB%A1%E4%BA%8C%E5%8F%89%E6%A0%9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红黑树与</a:t>
            </a:r>
            <a:r>
              <a:rPr lang="zh-CN" altLang="en-US" b="1" dirty="0" smtClean="0"/>
              <a:t>关</a:t>
            </a:r>
            <a:r>
              <a:rPr lang="zh-CN" altLang="en-US" b="1" dirty="0" smtClean="0"/>
              <a:t>联容器</a:t>
            </a:r>
            <a:r>
              <a:rPr lang="en-US" altLang="zh-CN" b="1" dirty="0" smtClean="0"/>
              <a:t>--</a:t>
            </a:r>
            <a:r>
              <a:rPr lang="zh-CN" altLang="en-US" b="1" dirty="0" smtClean="0"/>
              <a:t>解读</a:t>
            </a:r>
            <a:r>
              <a:rPr lang="zh-CN" altLang="en-US" b="1" dirty="0" smtClean="0"/>
              <a:t/>
            </a:r>
            <a:br>
              <a:rPr lang="zh-CN" altLang="en-US" b="1" dirty="0" smtClean="0"/>
            </a:b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descr="D:\用户目录\下载\1258519-20171101104826998-2133273743.jpg"/>
          <p:cNvPicPr>
            <a:picLocks noGrp="1" noChangeAspect="1" noChangeArrowheads="1"/>
          </p:cNvPicPr>
          <p:nvPr>
            <p:ph idx="1"/>
          </p:nvPr>
        </p:nvPicPr>
        <p:blipFill>
          <a:blip r:embed="rId2" cstate="print"/>
          <a:srcRect/>
          <a:stretch>
            <a:fillRect/>
          </a:stretch>
        </p:blipFill>
        <p:spPr bwMode="auto">
          <a:xfrm>
            <a:off x="689620" y="1484784"/>
            <a:ext cx="7770812" cy="493570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122" name="Picture 2" descr="D:\用户目录\下载\1258519-20171101104826138-358742940.jpg"/>
          <p:cNvPicPr>
            <a:picLocks noGrp="1" noChangeAspect="1" noChangeArrowheads="1"/>
          </p:cNvPicPr>
          <p:nvPr>
            <p:ph idx="1"/>
          </p:nvPr>
        </p:nvPicPr>
        <p:blipFill>
          <a:blip r:embed="rId2" cstate="print"/>
          <a:srcRect/>
          <a:stretch>
            <a:fillRect/>
          </a:stretch>
        </p:blipFill>
        <p:spPr bwMode="auto">
          <a:xfrm>
            <a:off x="683568" y="1484784"/>
            <a:ext cx="7776864" cy="489654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a:t>
            </a:r>
            <a:r>
              <a:rPr lang="zh-CN" altLang="en-US" dirty="0" smtClean="0"/>
              <a:t>衡二叉树</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AVL</a:t>
            </a:r>
          </a:p>
          <a:p>
            <a:r>
              <a:rPr lang="en-US" altLang="zh-CN" dirty="0" smtClean="0"/>
              <a:t>2 </a:t>
            </a:r>
            <a:r>
              <a:rPr lang="en-US" altLang="zh-CN" dirty="0" smtClean="0">
                <a:solidFill>
                  <a:srgbClr val="FF0000"/>
                </a:solidFill>
              </a:rPr>
              <a:t>RB</a:t>
            </a:r>
            <a:r>
              <a:rPr lang="en-US" altLang="zh-CN" dirty="0" smtClean="0"/>
              <a:t>-Tree</a:t>
            </a:r>
          </a:p>
          <a:p>
            <a:pPr>
              <a:buNone/>
            </a:pPr>
            <a:r>
              <a:rPr lang="zh-CN" altLang="en-US" sz="3000" dirty="0" smtClean="0"/>
              <a:t>一</a:t>
            </a:r>
            <a:r>
              <a:rPr lang="zh-CN" altLang="en-US" sz="3000" dirty="0" smtClean="0"/>
              <a:t>个二叉查找树如满足下面的红黑性质，则为一颗红黑树：</a:t>
            </a:r>
            <a:endParaRPr lang="en-US" altLang="zh-CN" sz="3000" dirty="0" smtClean="0"/>
          </a:p>
          <a:p>
            <a:pPr>
              <a:buNone/>
            </a:pPr>
            <a:r>
              <a:rPr lang="en-US" altLang="zh-CN" sz="3000" dirty="0" smtClean="0"/>
              <a:t>1) </a:t>
            </a:r>
            <a:r>
              <a:rPr lang="zh-CN" altLang="en-US" sz="3000" dirty="0" smtClean="0"/>
              <a:t>每个结点非红即黑。</a:t>
            </a:r>
            <a:endParaRPr lang="en-US" altLang="zh-CN" sz="3000" dirty="0" smtClean="0"/>
          </a:p>
          <a:p>
            <a:pPr>
              <a:buNone/>
            </a:pPr>
            <a:r>
              <a:rPr lang="en-US" altLang="zh-CN" sz="3000" dirty="0" smtClean="0"/>
              <a:t>2) </a:t>
            </a:r>
            <a:r>
              <a:rPr lang="zh-CN" altLang="en-US" sz="3000" dirty="0" smtClean="0"/>
              <a:t>根节点是黑的。</a:t>
            </a:r>
            <a:endParaRPr lang="en-US" altLang="zh-CN" sz="3000" dirty="0" smtClean="0"/>
          </a:p>
          <a:p>
            <a:pPr>
              <a:buNone/>
            </a:pPr>
            <a:r>
              <a:rPr lang="en-US" altLang="zh-CN" sz="3000" dirty="0" smtClean="0"/>
              <a:t>3) </a:t>
            </a:r>
            <a:r>
              <a:rPr lang="zh-CN" altLang="en-US" sz="3000" dirty="0" smtClean="0"/>
              <a:t>每个叶结点</a:t>
            </a:r>
            <a:r>
              <a:rPr lang="en-US" altLang="zh-CN" sz="3000" dirty="0" smtClean="0"/>
              <a:t>(NIL)</a:t>
            </a:r>
            <a:r>
              <a:rPr lang="zh-CN" altLang="en-US" sz="3000" dirty="0" smtClean="0"/>
              <a:t>是黑的。</a:t>
            </a:r>
            <a:endParaRPr lang="en-US" altLang="zh-CN" sz="3000" dirty="0" smtClean="0"/>
          </a:p>
          <a:p>
            <a:pPr>
              <a:buNone/>
            </a:pPr>
            <a:r>
              <a:rPr lang="en-US" altLang="zh-CN" sz="3000" dirty="0" smtClean="0"/>
              <a:t>4) </a:t>
            </a:r>
            <a:r>
              <a:rPr lang="zh-CN" altLang="en-US" sz="3000" dirty="0" smtClean="0"/>
              <a:t>如果一个结点是红的，则它两个儿子都是黑的。</a:t>
            </a:r>
            <a:endParaRPr lang="en-US" altLang="zh-CN" sz="3000" dirty="0" smtClean="0"/>
          </a:p>
          <a:p>
            <a:pPr>
              <a:buNone/>
            </a:pPr>
            <a:r>
              <a:rPr lang="en-US" altLang="zh-CN" sz="3000" dirty="0" smtClean="0"/>
              <a:t>5) </a:t>
            </a:r>
            <a:r>
              <a:rPr lang="zh-CN" altLang="en-US" sz="3000" dirty="0" smtClean="0"/>
              <a:t>对每个结点，从该结点到其孙子结点的所有路径上包含相同数目的黑结点。</a:t>
            </a:r>
            <a:endParaRPr lang="zh-CN" altLang="en-US"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红黑树的相关操作</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0 </a:t>
            </a:r>
            <a:r>
              <a:rPr lang="zh-CN" altLang="en-US" dirty="0" smtClean="0"/>
              <a:t>先看</a:t>
            </a:r>
            <a:r>
              <a:rPr lang="zh-CN" altLang="en-US" dirty="0" smtClean="0"/>
              <a:t>树的初始</a:t>
            </a:r>
            <a:r>
              <a:rPr lang="zh-CN" altLang="en-US" dirty="0" smtClean="0"/>
              <a:t>化</a:t>
            </a:r>
            <a:endParaRPr lang="en-US" altLang="zh-CN" dirty="0" smtClean="0"/>
          </a:p>
          <a:p>
            <a:pPr>
              <a:buNone/>
            </a:pPr>
            <a:endParaRPr lang="en-US" altLang="zh-CN" dirty="0" smtClean="0"/>
          </a:p>
          <a:p>
            <a:r>
              <a:rPr lang="en-US" altLang="zh-CN" dirty="0" smtClean="0"/>
              <a:t>1 </a:t>
            </a:r>
            <a:r>
              <a:rPr lang="zh-CN" altLang="en-US" dirty="0" smtClean="0"/>
              <a:t>搜索</a:t>
            </a:r>
            <a:endParaRPr lang="en-US" altLang="zh-CN" dirty="0" smtClean="0"/>
          </a:p>
          <a:p>
            <a:endParaRPr lang="en-US" altLang="zh-CN" dirty="0" smtClean="0"/>
          </a:p>
          <a:p>
            <a:r>
              <a:rPr lang="en-US" altLang="zh-CN" dirty="0" smtClean="0"/>
              <a:t>2 </a:t>
            </a:r>
            <a:r>
              <a:rPr lang="zh-CN" altLang="en-US" dirty="0" smtClean="0"/>
              <a:t>插入</a:t>
            </a:r>
            <a:endParaRPr lang="en-US" altLang="zh-CN" dirty="0" smtClean="0"/>
          </a:p>
          <a:p>
            <a:endParaRPr lang="en-US" altLang="zh-CN" dirty="0" smtClean="0"/>
          </a:p>
          <a:p>
            <a:r>
              <a:rPr lang="en-US" altLang="zh-CN" dirty="0" smtClean="0"/>
              <a:t>3 </a:t>
            </a:r>
            <a:r>
              <a:rPr lang="zh-CN" altLang="en-US" dirty="0" smtClean="0"/>
              <a:t>删除</a:t>
            </a:r>
            <a:endParaRPr lang="en-US" altLang="zh-CN"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树的概念</a:t>
            </a:r>
            <a:endParaRPr lang="zh-CN" altLang="en-US" dirty="0"/>
          </a:p>
        </p:txBody>
      </p:sp>
      <p:sp>
        <p:nvSpPr>
          <p:cNvPr id="3" name="内容占位符 2"/>
          <p:cNvSpPr>
            <a:spLocks noGrp="1"/>
          </p:cNvSpPr>
          <p:nvPr>
            <p:ph idx="1"/>
          </p:nvPr>
        </p:nvSpPr>
        <p:spPr/>
        <p:txBody>
          <a:bodyPr/>
          <a:lstStyle/>
          <a:p>
            <a:r>
              <a:rPr lang="zh-CN" altLang="en-US" b="1" dirty="0" smtClean="0"/>
              <a:t>树</a:t>
            </a:r>
            <a:r>
              <a:rPr lang="zh-CN" altLang="en-US" dirty="0" smtClean="0"/>
              <a:t>（</a:t>
            </a:r>
            <a:r>
              <a:rPr lang="en-US" altLang="zh-CN" dirty="0" smtClean="0"/>
              <a:t>Tree</a:t>
            </a:r>
            <a:r>
              <a:rPr lang="zh-CN" altLang="en-US" dirty="0" smtClean="0"/>
              <a:t>）是</a:t>
            </a:r>
            <a:r>
              <a:rPr lang="en-US" altLang="zh-CN" dirty="0" smtClean="0"/>
              <a:t>n</a:t>
            </a:r>
            <a:r>
              <a:rPr lang="zh-CN" altLang="en-US" dirty="0" smtClean="0"/>
              <a:t>（</a:t>
            </a:r>
            <a:r>
              <a:rPr lang="en-US" altLang="zh-CN" dirty="0" smtClean="0"/>
              <a:t>n&gt;=0</a:t>
            </a:r>
            <a:r>
              <a:rPr lang="zh-CN" altLang="en-US" dirty="0" smtClean="0"/>
              <a:t>）个结点的有限集</a:t>
            </a:r>
            <a:r>
              <a:rPr lang="zh-CN" altLang="en-US" dirty="0" smtClean="0"/>
              <a:t>。</a:t>
            </a:r>
            <a:endParaRPr lang="en-US" altLang="zh-CN" dirty="0" smtClean="0"/>
          </a:p>
          <a:p>
            <a:pPr latinLnBrk="1"/>
            <a:r>
              <a:rPr lang="zh-CN" altLang="en-US" dirty="0" smtClean="0"/>
              <a:t>在任意一棵非空树中：</a:t>
            </a:r>
          </a:p>
          <a:p>
            <a:pPr latinLnBrk="1"/>
            <a:r>
              <a:rPr lang="zh-CN" altLang="en-US" dirty="0" smtClean="0"/>
              <a:t>（</a:t>
            </a:r>
            <a:r>
              <a:rPr lang="en-US" altLang="zh-CN" dirty="0" smtClean="0"/>
              <a:t>1</a:t>
            </a:r>
            <a:r>
              <a:rPr lang="zh-CN" altLang="en-US" dirty="0" smtClean="0"/>
              <a:t>）有且仅有一个特定的称为</a:t>
            </a:r>
            <a:r>
              <a:rPr lang="zh-CN" altLang="en-US" b="1" dirty="0" smtClean="0"/>
              <a:t>根</a:t>
            </a:r>
            <a:r>
              <a:rPr lang="zh-CN" altLang="en-US" dirty="0" smtClean="0"/>
              <a:t>（</a:t>
            </a:r>
            <a:r>
              <a:rPr lang="en-US" altLang="zh-CN" dirty="0" smtClean="0"/>
              <a:t>Root</a:t>
            </a:r>
            <a:r>
              <a:rPr lang="zh-CN" altLang="en-US" dirty="0" smtClean="0"/>
              <a:t>）的结点；</a:t>
            </a:r>
          </a:p>
          <a:p>
            <a:pPr latinLnBrk="1"/>
            <a:r>
              <a:rPr lang="zh-CN" altLang="en-US" dirty="0" smtClean="0"/>
              <a:t>（</a:t>
            </a:r>
            <a:r>
              <a:rPr lang="en-US" altLang="zh-CN" dirty="0" smtClean="0"/>
              <a:t>2</a:t>
            </a:r>
            <a:r>
              <a:rPr lang="zh-CN" altLang="en-US" dirty="0" smtClean="0"/>
              <a:t>）当</a:t>
            </a:r>
            <a:r>
              <a:rPr lang="en-US" altLang="zh-CN" dirty="0" smtClean="0"/>
              <a:t>n&gt;1</a:t>
            </a:r>
            <a:r>
              <a:rPr lang="zh-CN" altLang="en-US" dirty="0" smtClean="0"/>
              <a:t>时，其余结点可分为</a:t>
            </a:r>
            <a:r>
              <a:rPr lang="en-US" altLang="zh-CN" dirty="0" smtClean="0"/>
              <a:t>m</a:t>
            </a:r>
            <a:r>
              <a:rPr lang="zh-CN" altLang="en-US" dirty="0" smtClean="0"/>
              <a:t>（</a:t>
            </a:r>
            <a:r>
              <a:rPr lang="en-US" altLang="zh-CN" dirty="0" smtClean="0"/>
              <a:t>m&gt;0</a:t>
            </a:r>
            <a:r>
              <a:rPr lang="zh-CN" altLang="en-US" dirty="0" smtClean="0"/>
              <a:t>）个互不相交的有限集</a:t>
            </a:r>
            <a:r>
              <a:rPr lang="en-US" altLang="zh-CN" dirty="0" smtClean="0"/>
              <a:t>T1</a:t>
            </a:r>
            <a:r>
              <a:rPr lang="zh-CN" altLang="en-US" dirty="0" smtClean="0"/>
              <a:t>，</a:t>
            </a:r>
            <a:r>
              <a:rPr lang="en-US" altLang="zh-CN" dirty="0" smtClean="0"/>
              <a:t>T2</a:t>
            </a:r>
            <a:r>
              <a:rPr lang="zh-CN" altLang="en-US" dirty="0" smtClean="0"/>
              <a:t>，</a:t>
            </a:r>
            <a:r>
              <a:rPr lang="en-US" altLang="zh-CN" dirty="0" smtClean="0"/>
              <a:t>...</a:t>
            </a:r>
            <a:r>
              <a:rPr lang="zh-CN" altLang="en-US" dirty="0" smtClean="0"/>
              <a:t>，</a:t>
            </a:r>
            <a:r>
              <a:rPr lang="en-US" altLang="zh-CN" dirty="0" err="1" smtClean="0"/>
              <a:t>Tn</a:t>
            </a:r>
            <a:r>
              <a:rPr lang="zh-CN" altLang="en-US" dirty="0" smtClean="0"/>
              <a:t>，其中每个集合本身又是一棵树，并称为根的</a:t>
            </a:r>
            <a:r>
              <a:rPr lang="zh-CN" altLang="en-US" b="1" dirty="0" smtClean="0"/>
              <a:t>子树</a:t>
            </a:r>
            <a:r>
              <a:rPr lang="zh-CN" altLang="en-US" dirty="0" smtClean="0"/>
              <a:t>（</a:t>
            </a:r>
            <a:r>
              <a:rPr lang="en-US" altLang="zh-CN" dirty="0" err="1" smtClean="0"/>
              <a:t>SubTree</a:t>
            </a:r>
            <a:r>
              <a:rPr lang="zh-CN" altLang="en-US" dirty="0" smtClean="0"/>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a:t>
            </a:r>
            <a:r>
              <a:rPr lang="zh-CN" altLang="en-US" dirty="0" smtClean="0"/>
              <a:t>本概念及术语</a:t>
            </a:r>
            <a:endParaRPr lang="zh-CN" altLang="en-US" dirty="0"/>
          </a:p>
        </p:txBody>
      </p:sp>
      <p:sp>
        <p:nvSpPr>
          <p:cNvPr id="3" name="内容占位符 2"/>
          <p:cNvSpPr>
            <a:spLocks noGrp="1"/>
          </p:cNvSpPr>
          <p:nvPr>
            <p:ph idx="1"/>
          </p:nvPr>
        </p:nvSpPr>
        <p:spPr/>
        <p:txBody>
          <a:bodyPr/>
          <a:lstStyle/>
          <a:p>
            <a:pPr latinLnBrk="1"/>
            <a:r>
              <a:rPr lang="zh-CN" altLang="en-US" b="1" dirty="0" smtClean="0"/>
              <a:t>度</a:t>
            </a:r>
            <a:endParaRPr lang="zh-CN" altLang="en-US" dirty="0" smtClean="0"/>
          </a:p>
          <a:p>
            <a:pPr latinLnBrk="1"/>
            <a:r>
              <a:rPr lang="zh-CN" altLang="en-US" dirty="0" smtClean="0"/>
              <a:t>结点拥有的子</a:t>
            </a:r>
            <a:r>
              <a:rPr lang="zh-CN" altLang="en-US" dirty="0" smtClean="0"/>
              <a:t>树数称</a:t>
            </a:r>
            <a:r>
              <a:rPr lang="zh-CN" altLang="en-US" dirty="0" smtClean="0"/>
              <a:t>为</a:t>
            </a:r>
            <a:r>
              <a:rPr lang="zh-CN" altLang="en-US" b="1" dirty="0" smtClean="0"/>
              <a:t>结点的度</a:t>
            </a:r>
            <a:r>
              <a:rPr lang="zh-CN" altLang="en-US" dirty="0" smtClean="0"/>
              <a:t>（</a:t>
            </a:r>
            <a:r>
              <a:rPr lang="en-US" altLang="zh-CN" dirty="0" smtClean="0"/>
              <a:t>Degree</a:t>
            </a:r>
            <a:r>
              <a:rPr lang="zh-CN" altLang="en-US" dirty="0" smtClean="0"/>
              <a:t>）</a:t>
            </a:r>
          </a:p>
          <a:p>
            <a:r>
              <a:rPr lang="zh-CN" altLang="en-US" dirty="0" smtClean="0"/>
              <a:t>度为</a:t>
            </a:r>
            <a:r>
              <a:rPr lang="en-US" altLang="zh-CN" dirty="0" smtClean="0"/>
              <a:t>0</a:t>
            </a:r>
            <a:r>
              <a:rPr lang="zh-CN" altLang="en-US" dirty="0" smtClean="0"/>
              <a:t>的结点</a:t>
            </a:r>
            <a:r>
              <a:rPr lang="zh-CN" altLang="en-US" dirty="0" smtClean="0"/>
              <a:t>称为</a:t>
            </a:r>
            <a:r>
              <a:rPr lang="zh-CN" altLang="en-US" b="1" dirty="0" smtClean="0"/>
              <a:t>叶子</a:t>
            </a:r>
            <a:r>
              <a:rPr lang="zh-CN" altLang="en-US" dirty="0" smtClean="0"/>
              <a:t>（</a:t>
            </a:r>
            <a:r>
              <a:rPr lang="en-US" altLang="zh-CN" dirty="0" smtClean="0"/>
              <a:t>Leaf</a:t>
            </a:r>
            <a:r>
              <a:rPr lang="zh-CN" altLang="en-US" dirty="0" smtClean="0"/>
              <a:t>）或</a:t>
            </a:r>
            <a:r>
              <a:rPr lang="zh-CN" altLang="en-US" b="1" dirty="0" smtClean="0"/>
              <a:t>终端结</a:t>
            </a:r>
            <a:r>
              <a:rPr lang="zh-CN" altLang="en-US" b="1" dirty="0" smtClean="0"/>
              <a:t>点</a:t>
            </a:r>
            <a:endParaRPr lang="en-US" altLang="zh-CN" b="1" dirty="0" smtClean="0"/>
          </a:p>
          <a:p>
            <a:r>
              <a:rPr lang="zh-CN" altLang="en-US" dirty="0" smtClean="0"/>
              <a:t>度不为</a:t>
            </a:r>
            <a:r>
              <a:rPr lang="en-US" altLang="zh-CN" dirty="0" smtClean="0"/>
              <a:t>0</a:t>
            </a:r>
            <a:r>
              <a:rPr lang="zh-CN" altLang="en-US" dirty="0" smtClean="0"/>
              <a:t>的</a:t>
            </a:r>
            <a:r>
              <a:rPr lang="zh-CN" altLang="en-US" dirty="0" smtClean="0"/>
              <a:t>结点</a:t>
            </a:r>
            <a:r>
              <a:rPr lang="zh-CN" altLang="en-US" dirty="0" smtClean="0"/>
              <a:t>称</a:t>
            </a:r>
            <a:r>
              <a:rPr lang="zh-CN" altLang="en-US" dirty="0" smtClean="0"/>
              <a:t>为</a:t>
            </a:r>
            <a:r>
              <a:rPr lang="zh-CN" altLang="en-US" b="1" dirty="0" smtClean="0"/>
              <a:t>分支结</a:t>
            </a:r>
            <a:r>
              <a:rPr lang="zh-CN" altLang="en-US" b="1" dirty="0" smtClean="0"/>
              <a:t>点</a:t>
            </a:r>
            <a:r>
              <a:rPr lang="zh-CN" altLang="en-US" dirty="0" smtClean="0"/>
              <a:t>或</a:t>
            </a:r>
            <a:r>
              <a:rPr lang="zh-CN" altLang="en-US" b="1" dirty="0" smtClean="0"/>
              <a:t>非终端结</a:t>
            </a:r>
            <a:r>
              <a:rPr lang="zh-CN" altLang="en-US" b="1" dirty="0" smtClean="0"/>
              <a:t>点</a:t>
            </a:r>
            <a:endParaRPr lang="en-US" altLang="zh-CN" b="1" dirty="0" smtClean="0"/>
          </a:p>
          <a:p>
            <a:pPr>
              <a:buNone/>
            </a:pPr>
            <a:endParaRPr lang="en-US" altLang="zh-CN" dirty="0" smtClean="0"/>
          </a:p>
          <a:p>
            <a:pPr>
              <a:buNone/>
            </a:pPr>
            <a:r>
              <a:rPr lang="zh-CN" altLang="en-US" b="1" dirty="0" smtClean="0"/>
              <a:t>树</a:t>
            </a:r>
            <a:r>
              <a:rPr lang="zh-CN" altLang="en-US" b="1" dirty="0" smtClean="0"/>
              <a:t>的度</a:t>
            </a:r>
            <a:r>
              <a:rPr lang="zh-CN" altLang="en-US" dirty="0" smtClean="0"/>
              <a:t>是树内各节点的度的最大</a:t>
            </a:r>
            <a:r>
              <a:rPr lang="zh-CN" altLang="en-US" dirty="0" smtClean="0"/>
              <a:t>值。</a:t>
            </a:r>
            <a:endParaRPr lang="en-US" altLang="zh-CN" dirty="0" smtClean="0"/>
          </a:p>
          <a:p>
            <a:pPr>
              <a:buNone/>
            </a:pPr>
            <a:r>
              <a:rPr lang="zh-CN" altLang="en-US" b="1" dirty="0" smtClean="0"/>
              <a:t>孩子、双亲、祖先、叔伯</a:t>
            </a:r>
            <a:r>
              <a:rPr lang="zh-CN" altLang="en-US" dirty="0" smtClean="0"/>
              <a:t>节点。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a:t>
            </a:r>
            <a:r>
              <a:rPr lang="zh-CN" altLang="en-US" dirty="0" smtClean="0"/>
              <a:t>树</a:t>
            </a:r>
            <a:r>
              <a:rPr lang="en-US" altLang="zh-CN" dirty="0" smtClean="0"/>
              <a:t>(Binary Tree)</a:t>
            </a:r>
            <a:endParaRPr lang="zh-CN" altLang="en-US" dirty="0"/>
          </a:p>
        </p:txBody>
      </p:sp>
      <p:sp>
        <p:nvSpPr>
          <p:cNvPr id="3" name="内容占位符 2"/>
          <p:cNvSpPr>
            <a:spLocks noGrp="1"/>
          </p:cNvSpPr>
          <p:nvPr>
            <p:ph idx="1"/>
          </p:nvPr>
        </p:nvSpPr>
        <p:spPr/>
        <p:txBody>
          <a:bodyPr/>
          <a:lstStyle/>
          <a:p>
            <a:pPr latinLnBrk="1"/>
            <a:r>
              <a:rPr lang="zh-CN" altLang="en-US" dirty="0" smtClean="0"/>
              <a:t>二叉树的</a:t>
            </a:r>
            <a:r>
              <a:rPr lang="zh-CN" altLang="en-US" b="1" dirty="0" smtClean="0"/>
              <a:t>特点</a:t>
            </a:r>
            <a:r>
              <a:rPr lang="zh-CN" altLang="en-US" dirty="0" smtClean="0"/>
              <a:t>是</a:t>
            </a:r>
            <a:r>
              <a:rPr lang="zh-CN" altLang="en-US" dirty="0" smtClean="0"/>
              <a:t>：</a:t>
            </a:r>
            <a:endParaRPr lang="en-US" altLang="zh-CN" dirty="0" smtClean="0"/>
          </a:p>
          <a:p>
            <a:pPr latinLnBrk="1">
              <a:buNone/>
            </a:pPr>
            <a:r>
              <a:rPr lang="zh-CN" altLang="en-US" dirty="0" smtClean="0"/>
              <a:t>（</a:t>
            </a:r>
            <a:r>
              <a:rPr lang="en-US" altLang="zh-CN" dirty="0" smtClean="0"/>
              <a:t>1</a:t>
            </a:r>
            <a:r>
              <a:rPr lang="zh-CN" altLang="en-US" dirty="0" smtClean="0"/>
              <a:t>）每个结点至多只有两棵子树（即二叉树中不存在度大于</a:t>
            </a:r>
            <a:r>
              <a:rPr lang="en-US" altLang="zh-CN" dirty="0" smtClean="0"/>
              <a:t>2</a:t>
            </a:r>
            <a:r>
              <a:rPr lang="zh-CN" altLang="en-US" dirty="0" smtClean="0"/>
              <a:t>的结点</a:t>
            </a:r>
            <a:r>
              <a:rPr lang="zh-CN" altLang="en-US" dirty="0" smtClean="0"/>
              <a:t>）</a:t>
            </a:r>
            <a:r>
              <a:rPr lang="zh-CN" altLang="en-US" dirty="0" smtClean="0"/>
              <a:t>。</a:t>
            </a:r>
          </a:p>
          <a:p>
            <a:pPr latinLnBrk="1">
              <a:buNone/>
            </a:pPr>
            <a:r>
              <a:rPr lang="zh-CN" altLang="en-US" dirty="0" smtClean="0"/>
              <a:t>（</a:t>
            </a:r>
            <a:r>
              <a:rPr lang="en-US" altLang="zh-CN" dirty="0" smtClean="0"/>
              <a:t>2</a:t>
            </a:r>
            <a:r>
              <a:rPr lang="zh-CN" altLang="en-US" dirty="0" smtClean="0"/>
              <a:t>）二叉树的子树有左右之分，其次序不能随意颠倒</a:t>
            </a:r>
            <a:r>
              <a:rPr lang="zh-CN" altLang="en-US" dirty="0" smtClean="0"/>
              <a:t>。</a:t>
            </a:r>
            <a:endParaRPr lang="en-US" altLang="zh-CN" dirty="0" smtClean="0"/>
          </a:p>
          <a:p>
            <a:pPr latinLnBrk="1">
              <a:buNone/>
            </a:pPr>
            <a:r>
              <a:rPr lang="zh-CN" altLang="en-US" dirty="0" smtClean="0"/>
              <a:t>（</a:t>
            </a:r>
            <a:r>
              <a:rPr lang="en-US" altLang="zh-CN" dirty="0" smtClean="0"/>
              <a:t>3</a:t>
            </a:r>
            <a:r>
              <a:rPr lang="zh-CN" altLang="en-US" dirty="0" smtClean="0"/>
              <a:t>）二</a:t>
            </a:r>
            <a:r>
              <a:rPr lang="zh-CN" altLang="en-US" dirty="0" smtClean="0"/>
              <a:t>叉</a:t>
            </a:r>
            <a:r>
              <a:rPr lang="zh-CN" altLang="en-US" dirty="0" smtClean="0"/>
              <a:t>树可</a:t>
            </a:r>
            <a:r>
              <a:rPr lang="zh-CN" altLang="en-US" dirty="0" smtClean="0"/>
              <a:t>以</a:t>
            </a:r>
            <a:r>
              <a:rPr lang="zh-CN" altLang="en-US" dirty="0" smtClean="0"/>
              <a:t>为空。</a:t>
            </a:r>
            <a:r>
              <a:rPr lang="en-US" altLang="zh-CN" dirty="0" smtClean="0"/>
              <a:t>// -&gt; </a:t>
            </a:r>
            <a:r>
              <a:rPr lang="zh-CN" altLang="en-US" dirty="0" smtClean="0"/>
              <a:t>对象的性与质</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满二叉树</a:t>
            </a:r>
          </a:p>
        </p:txBody>
      </p:sp>
      <p:sp>
        <p:nvSpPr>
          <p:cNvPr id="3" name="内容占位符 2"/>
          <p:cNvSpPr>
            <a:spLocks noGrp="1"/>
          </p:cNvSpPr>
          <p:nvPr>
            <p:ph idx="1"/>
          </p:nvPr>
        </p:nvSpPr>
        <p:spPr/>
        <p:txBody>
          <a:bodyPr/>
          <a:lstStyle/>
          <a:p>
            <a:r>
              <a:rPr lang="zh-CN" altLang="en-US" dirty="0" smtClean="0"/>
              <a:t>一棵深度为</a:t>
            </a:r>
            <a:r>
              <a:rPr lang="en-US" altLang="zh-CN" dirty="0" smtClean="0"/>
              <a:t>k</a:t>
            </a:r>
            <a:r>
              <a:rPr lang="zh-CN" altLang="en-US" dirty="0" smtClean="0"/>
              <a:t>，且有</a:t>
            </a:r>
            <a:r>
              <a:rPr lang="en-US" altLang="zh-CN" dirty="0" smtClean="0"/>
              <a:t>2^k-1</a:t>
            </a:r>
            <a:r>
              <a:rPr lang="zh-CN" altLang="en-US" dirty="0" smtClean="0"/>
              <a:t>个节点的树是满二叉树。</a:t>
            </a:r>
          </a:p>
          <a:p>
            <a:r>
              <a:rPr lang="zh-CN" altLang="en-US" dirty="0" smtClean="0"/>
              <a:t>另一种定义：除了叶结点外每一个结点都有左右子叶且叶子结点都处在最底层的二叉树。</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完全二叉树</a:t>
            </a:r>
            <a:r>
              <a:rPr lang="en-US" altLang="zh-CN" dirty="0" smtClean="0"/>
              <a:t>(Complete Binary Tree)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若设二叉树的深度为</a:t>
            </a:r>
            <a:r>
              <a:rPr lang="en-US" altLang="zh-CN" dirty="0" smtClean="0"/>
              <a:t>h</a:t>
            </a:r>
            <a:r>
              <a:rPr lang="zh-CN" altLang="en-US" dirty="0" smtClean="0"/>
              <a:t>，除第 </a:t>
            </a:r>
            <a:r>
              <a:rPr lang="en-US" altLang="zh-CN" dirty="0" smtClean="0"/>
              <a:t>h </a:t>
            </a:r>
            <a:r>
              <a:rPr lang="zh-CN" altLang="en-US" dirty="0" smtClean="0"/>
              <a:t>层外，其它各层 </a:t>
            </a:r>
            <a:r>
              <a:rPr lang="en-US" altLang="zh-CN" dirty="0" smtClean="0"/>
              <a:t>(1</a:t>
            </a:r>
            <a:r>
              <a:rPr lang="zh-CN" altLang="en-US" dirty="0" smtClean="0"/>
              <a:t>～</a:t>
            </a:r>
            <a:r>
              <a:rPr lang="en-US" altLang="zh-CN" dirty="0" smtClean="0"/>
              <a:t>h-1) </a:t>
            </a:r>
            <a:r>
              <a:rPr lang="zh-CN" altLang="en-US" dirty="0" smtClean="0"/>
              <a:t>的结点数都达到最大个数，第 </a:t>
            </a:r>
            <a:r>
              <a:rPr lang="en-US" altLang="zh-CN" dirty="0" smtClean="0"/>
              <a:t>h </a:t>
            </a:r>
            <a:r>
              <a:rPr lang="zh-CN" altLang="en-US" dirty="0" smtClean="0"/>
              <a:t>层所有的结点都连续集中在最左边，这就是完全二叉树。</a:t>
            </a:r>
          </a:p>
          <a:p>
            <a:r>
              <a:rPr lang="zh-CN" altLang="en-US" dirty="0" smtClean="0"/>
              <a:t>完全二叉树是由</a:t>
            </a:r>
            <a:r>
              <a:rPr lang="zh-CN" altLang="en-US" dirty="0" smtClean="0">
                <a:hlinkClick r:id="rId2"/>
              </a:rPr>
              <a:t>满二叉树</a:t>
            </a:r>
            <a:r>
              <a:rPr lang="zh-CN" altLang="en-US" dirty="0" smtClean="0"/>
              <a:t>而引出来的。对于深度为</a:t>
            </a:r>
            <a:r>
              <a:rPr lang="en-US" altLang="zh-CN" dirty="0" smtClean="0"/>
              <a:t>K</a:t>
            </a:r>
            <a:r>
              <a:rPr lang="zh-CN" altLang="en-US" dirty="0" smtClean="0"/>
              <a:t>的，有</a:t>
            </a:r>
            <a:r>
              <a:rPr lang="en-US" altLang="zh-CN" dirty="0" smtClean="0"/>
              <a:t>n</a:t>
            </a:r>
            <a:r>
              <a:rPr lang="zh-CN" altLang="en-US" dirty="0" smtClean="0"/>
              <a:t>个结点的二叉树，当且仅当其每一个结点都与深度为</a:t>
            </a:r>
            <a:r>
              <a:rPr lang="en-US" altLang="zh-CN" dirty="0" smtClean="0"/>
              <a:t>K</a:t>
            </a:r>
            <a:r>
              <a:rPr lang="zh-CN" altLang="en-US" dirty="0" smtClean="0"/>
              <a:t>的满二叉树中编号从</a:t>
            </a:r>
            <a:r>
              <a:rPr lang="en-US" altLang="zh-CN" dirty="0" smtClean="0"/>
              <a:t>1</a:t>
            </a:r>
            <a:r>
              <a:rPr lang="zh-CN" altLang="en-US" dirty="0" smtClean="0"/>
              <a:t>至</a:t>
            </a:r>
            <a:r>
              <a:rPr lang="en-US" altLang="zh-CN" dirty="0" smtClean="0"/>
              <a:t>n</a:t>
            </a:r>
            <a:r>
              <a:rPr lang="zh-CN" altLang="en-US" dirty="0" smtClean="0"/>
              <a:t>的结点一一对应时称之为完全二叉树。</a:t>
            </a:r>
          </a:p>
          <a:p>
            <a:r>
              <a:rPr lang="zh-CN" altLang="en-US" dirty="0" smtClean="0"/>
              <a:t>一棵二叉树至多只有最下面的一层上的结点的度数可以小于</a:t>
            </a:r>
            <a:r>
              <a:rPr lang="en-US" altLang="zh-CN" dirty="0" smtClean="0"/>
              <a:t>2</a:t>
            </a:r>
            <a:r>
              <a:rPr lang="zh-CN" altLang="en-US" dirty="0" smtClean="0"/>
              <a:t>，并且最下层上的结点都集中在该层最左边的若干位置上，而在最后一层上，右边的若干结点缺失的二叉树，则此二叉树成为完全二叉树。</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a:t>
            </a:r>
            <a:r>
              <a:rPr lang="zh-CN" altLang="en-US" dirty="0" smtClean="0"/>
              <a:t>殊形态的二叉树</a:t>
            </a:r>
            <a:endParaRPr lang="zh-CN" altLang="en-US" dirty="0"/>
          </a:p>
        </p:txBody>
      </p:sp>
      <p:pic>
        <p:nvPicPr>
          <p:cNvPr id="4" name="Picture 2" descr="D:\用户目录\下载\b03533fa828ba61e0a41f8d24b34970a314e599b.jpg"/>
          <p:cNvPicPr>
            <a:picLocks noGrp="1" noChangeAspect="1" noChangeArrowheads="1"/>
          </p:cNvPicPr>
          <p:nvPr>
            <p:ph idx="1"/>
          </p:nvPr>
        </p:nvPicPr>
        <p:blipFill>
          <a:blip r:embed="rId2" cstate="print"/>
          <a:srcRect/>
          <a:stretch>
            <a:fillRect/>
          </a:stretch>
        </p:blipFill>
        <p:spPr bwMode="auto">
          <a:xfrm>
            <a:off x="827584" y="1340768"/>
            <a:ext cx="7272808" cy="511256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二叉树的遍历</a:t>
            </a:r>
            <a:endParaRPr lang="zh-CN" altLang="en-US" dirty="0"/>
          </a:p>
        </p:txBody>
      </p:sp>
      <p:sp>
        <p:nvSpPr>
          <p:cNvPr id="3" name="内容占位符 2"/>
          <p:cNvSpPr>
            <a:spLocks noGrp="1"/>
          </p:cNvSpPr>
          <p:nvPr>
            <p:ph idx="1"/>
          </p:nvPr>
        </p:nvSpPr>
        <p:spPr/>
        <p:txBody>
          <a:bodyPr/>
          <a:lstStyle/>
          <a:p>
            <a:r>
              <a:rPr lang="zh-CN" altLang="en-US" dirty="0" smtClean="0"/>
              <a:t>前</a:t>
            </a:r>
            <a:r>
              <a:rPr lang="zh-CN" altLang="en-US" dirty="0" smtClean="0"/>
              <a:t>序 中 左 右 </a:t>
            </a:r>
            <a:endParaRPr lang="en-US" altLang="zh-CN" dirty="0" smtClean="0"/>
          </a:p>
          <a:p>
            <a:r>
              <a:rPr lang="zh-CN" altLang="en-US" dirty="0" smtClean="0"/>
              <a:t>中序 左 中 右</a:t>
            </a:r>
            <a:endParaRPr lang="en-US" altLang="zh-CN" dirty="0" smtClean="0"/>
          </a:p>
          <a:p>
            <a:r>
              <a:rPr lang="zh-CN" altLang="en-US" dirty="0" smtClean="0"/>
              <a:t>后序 左 右 中</a:t>
            </a:r>
            <a:r>
              <a:rPr lang="zh-CN" altLang="en-US" dirty="0" smtClean="0"/>
              <a:t/>
            </a:r>
            <a:br>
              <a:rPr lang="zh-CN" altLang="en-US" dirty="0" smtClean="0"/>
            </a:b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-&gt; </a:t>
            </a:r>
            <a:r>
              <a:rPr lang="en-US" altLang="zh-CN" dirty="0" err="1" smtClean="0"/>
              <a:t>ldj</a:t>
            </a:r>
            <a:endParaRPr lang="zh-CN" altLang="en-US" dirty="0"/>
          </a:p>
        </p:txBody>
      </p:sp>
      <p:pic>
        <p:nvPicPr>
          <p:cNvPr id="3074" name="Picture 2" descr="D:\用户目录\下载\1258519-20171101104826138-904063732.jpg"/>
          <p:cNvPicPr>
            <a:picLocks noGrp="1" noChangeAspect="1" noChangeArrowheads="1"/>
          </p:cNvPicPr>
          <p:nvPr>
            <p:ph idx="1"/>
          </p:nvPr>
        </p:nvPicPr>
        <p:blipFill>
          <a:blip r:embed="rId2" cstate="print"/>
          <a:srcRect/>
          <a:stretch>
            <a:fillRect/>
          </a:stretch>
        </p:blipFill>
        <p:spPr bwMode="auto">
          <a:xfrm>
            <a:off x="683568" y="1459862"/>
            <a:ext cx="7704856" cy="4993474"/>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799</Words>
  <Application>Microsoft Office PowerPoint</Application>
  <PresentationFormat>全屏显示(4:3)</PresentationFormat>
  <Paragraphs>49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红黑树与关联容器--解读 </vt:lpstr>
      <vt:lpstr>树的概念</vt:lpstr>
      <vt:lpstr>基本概念及术语</vt:lpstr>
      <vt:lpstr>二叉树(Binary Tree)</vt:lpstr>
      <vt:lpstr>满二叉树</vt:lpstr>
      <vt:lpstr>完全二叉树(Complete Binary Tree)</vt:lpstr>
      <vt:lpstr>特殊形态的二叉树</vt:lpstr>
      <vt:lpstr>二叉树的遍历</vt:lpstr>
      <vt:lpstr>// -&gt; ldj</vt:lpstr>
      <vt:lpstr>幻灯片 10</vt:lpstr>
      <vt:lpstr>幻灯片 11</vt:lpstr>
      <vt:lpstr>平衡二叉树</vt:lpstr>
      <vt:lpstr>红黑树的相关操作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Map容器与红黑树 </dc:title>
  <cp:lastModifiedBy>Administrator</cp:lastModifiedBy>
  <cp:revision>69</cp:revision>
  <dcterms:modified xsi:type="dcterms:W3CDTF">2018-07-23T13:00:23Z</dcterms:modified>
</cp:coreProperties>
</file>