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4" r:id="rId4"/>
    <p:sldId id="257" r:id="rId5"/>
    <p:sldId id="258" r:id="rId6"/>
    <p:sldId id="259" r:id="rId7"/>
    <p:sldId id="269" r:id="rId8"/>
    <p:sldId id="260" r:id="rId9"/>
    <p:sldId id="261" r:id="rId10"/>
    <p:sldId id="262" r:id="rId11"/>
    <p:sldId id="263" r:id="rId12"/>
    <p:sldId id="264" r:id="rId13"/>
    <p:sldId id="265" r:id="rId14"/>
    <p:sldId id="266" r:id="rId15"/>
    <p:sldId id="267" r:id="rId16"/>
    <p:sldId id="268" r:id="rId17"/>
    <p:sldId id="275" r:id="rId18"/>
    <p:sldId id="270" r:id="rId19"/>
    <p:sldId id="271" r:id="rId20"/>
    <p:sldId id="27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p:cViewPr>
        <p:scale>
          <a:sx n="75" d="100"/>
          <a:sy n="75" d="100"/>
        </p:scale>
        <p:origin x="-122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2018/7/25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aike.baidu.com/item/%E6%BB%A1%E4%BA%8C%E5%8F%89%E6%A0%9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标准库关联容器解读</a:t>
            </a:r>
            <a:br>
              <a:rPr lang="zh-CN" altLang="en-US" b="1" dirty="0" smtClean="0"/>
            </a:br>
            <a:endParaRPr lang="zh-CN" altLang="en-US" dirty="0"/>
          </a:p>
        </p:txBody>
      </p:sp>
      <p:sp>
        <p:nvSpPr>
          <p:cNvPr id="3" name="副标题 2"/>
          <p:cNvSpPr>
            <a:spLocks noGrp="1"/>
          </p:cNvSpPr>
          <p:nvPr>
            <p:ph type="subTitle" idx="1"/>
          </p:nvPr>
        </p:nvSpPr>
        <p:spPr/>
        <p:txBody>
          <a:bodyPr/>
          <a:lstStyle/>
          <a:p>
            <a:r>
              <a:rPr lang="en-US" altLang="zh-CN" dirty="0" smtClean="0"/>
              <a:t>By </a:t>
            </a:r>
            <a:r>
              <a:rPr lang="zh-CN" altLang="en-US" dirty="0" smtClean="0"/>
              <a:t>蒋鑫登</a:t>
            </a:r>
            <a:endParaRPr lang="en-US" altLang="zh-CN" dirty="0" smtClean="0"/>
          </a:p>
          <a:p>
            <a:r>
              <a:rPr lang="en-US" altLang="zh-CN" dirty="0" smtClean="0"/>
              <a:t>2018.7.25</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特殊形态的二叉树</a:t>
            </a:r>
            <a:endParaRPr lang="zh-CN" altLang="en-US" dirty="0"/>
          </a:p>
        </p:txBody>
      </p:sp>
      <p:pic>
        <p:nvPicPr>
          <p:cNvPr id="4" name="Picture 2" descr="D:\用户目录\下载\b03533fa828ba61e0a41f8d24b34970a314e599b.jpg"/>
          <p:cNvPicPr>
            <a:picLocks noGrp="1" noChangeAspect="1" noChangeArrowheads="1"/>
          </p:cNvPicPr>
          <p:nvPr>
            <p:ph idx="1"/>
          </p:nvPr>
        </p:nvPicPr>
        <p:blipFill>
          <a:blip r:embed="rId2" cstate="print"/>
          <a:srcRect/>
          <a:stretch>
            <a:fillRect/>
          </a:stretch>
        </p:blipFill>
        <p:spPr bwMode="auto">
          <a:xfrm>
            <a:off x="827584" y="2060848"/>
            <a:ext cx="7272808" cy="439248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二叉树的遍历</a:t>
            </a:r>
            <a:endParaRPr lang="zh-CN" altLang="en-US" dirty="0"/>
          </a:p>
        </p:txBody>
      </p:sp>
      <p:sp>
        <p:nvSpPr>
          <p:cNvPr id="3" name="内容占位符 2"/>
          <p:cNvSpPr>
            <a:spLocks noGrp="1"/>
          </p:cNvSpPr>
          <p:nvPr>
            <p:ph idx="1"/>
          </p:nvPr>
        </p:nvSpPr>
        <p:spPr/>
        <p:txBody>
          <a:bodyPr/>
          <a:lstStyle/>
          <a:p>
            <a:r>
              <a:rPr lang="zh-CN" altLang="en-US" dirty="0" smtClean="0"/>
              <a:t>前序 中 左 右 </a:t>
            </a:r>
            <a:endParaRPr lang="en-US" altLang="zh-CN" dirty="0" smtClean="0"/>
          </a:p>
          <a:p>
            <a:r>
              <a:rPr lang="zh-CN" altLang="en-US" dirty="0" smtClean="0"/>
              <a:t>中序 左 中 右</a:t>
            </a:r>
            <a:endParaRPr lang="en-US" altLang="zh-CN" dirty="0" smtClean="0"/>
          </a:p>
          <a:p>
            <a:r>
              <a:rPr lang="zh-CN" altLang="en-US" dirty="0" smtClean="0"/>
              <a:t>后序 左 右 中</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-&gt; </a:t>
            </a:r>
            <a:r>
              <a:rPr lang="en-US" altLang="zh-CN" dirty="0" err="1" smtClean="0"/>
              <a:t>ldj</a:t>
            </a:r>
            <a:endParaRPr lang="zh-CN" altLang="en-US" dirty="0"/>
          </a:p>
        </p:txBody>
      </p:sp>
      <p:pic>
        <p:nvPicPr>
          <p:cNvPr id="3074" name="Picture 2" descr="D:\用户目录\下载\1258519-20171101104826138-904063732.jpg"/>
          <p:cNvPicPr>
            <a:picLocks noGrp="1" noChangeAspect="1" noChangeArrowheads="1"/>
          </p:cNvPicPr>
          <p:nvPr>
            <p:ph idx="1"/>
          </p:nvPr>
        </p:nvPicPr>
        <p:blipFill>
          <a:blip r:embed="rId2" cstate="print"/>
          <a:srcRect/>
          <a:stretch>
            <a:fillRect/>
          </a:stretch>
        </p:blipFill>
        <p:spPr bwMode="auto">
          <a:xfrm>
            <a:off x="1187624" y="2060848"/>
            <a:ext cx="6840760" cy="439248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descr="D:\用户目录\下载\1258519-20171101104826998-2133273743.jpg"/>
          <p:cNvPicPr>
            <a:picLocks noGrp="1" noChangeAspect="1" noChangeArrowheads="1"/>
          </p:cNvPicPr>
          <p:nvPr>
            <p:ph idx="1"/>
          </p:nvPr>
        </p:nvPicPr>
        <p:blipFill>
          <a:blip r:embed="rId2" cstate="print"/>
          <a:stretch>
            <a:fillRect/>
          </a:stretch>
        </p:blipFill>
        <p:spPr bwMode="auto">
          <a:xfrm>
            <a:off x="1409700" y="1981994"/>
            <a:ext cx="6324600" cy="42957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122" name="Picture 2" descr="D:\用户目录\下载\1258519-20171101104826138-358742940.jpg"/>
          <p:cNvPicPr>
            <a:picLocks noGrp="1" noChangeAspect="1" noChangeArrowheads="1"/>
          </p:cNvPicPr>
          <p:nvPr>
            <p:ph idx="1"/>
          </p:nvPr>
        </p:nvPicPr>
        <p:blipFill>
          <a:blip r:embed="rId2" cstate="print"/>
          <a:stretch>
            <a:fillRect/>
          </a:stretch>
        </p:blipFill>
        <p:spPr bwMode="auto">
          <a:xfrm>
            <a:off x="1419225" y="2001044"/>
            <a:ext cx="6305550" cy="42576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平衡二叉树</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AVL</a:t>
            </a:r>
          </a:p>
          <a:p>
            <a:r>
              <a:rPr lang="en-US" altLang="zh-CN" dirty="0" smtClean="0"/>
              <a:t>2 </a:t>
            </a:r>
            <a:r>
              <a:rPr lang="en-US" altLang="zh-CN" dirty="0" smtClean="0">
                <a:solidFill>
                  <a:srgbClr val="FF0000"/>
                </a:solidFill>
              </a:rPr>
              <a:t>RB</a:t>
            </a:r>
            <a:r>
              <a:rPr lang="en-US" altLang="zh-CN" dirty="0" smtClean="0"/>
              <a:t>-Tree</a:t>
            </a:r>
          </a:p>
          <a:p>
            <a:pPr>
              <a:buNone/>
            </a:pPr>
            <a:r>
              <a:rPr lang="zh-CN" altLang="en-US" sz="3000" dirty="0" smtClean="0"/>
              <a:t>一个二叉查找树如满足下面的红黑性质，则为一颗红黑树：</a:t>
            </a:r>
            <a:endParaRPr lang="en-US" altLang="zh-CN" sz="3000" dirty="0" smtClean="0"/>
          </a:p>
          <a:p>
            <a:pPr>
              <a:buNone/>
            </a:pPr>
            <a:r>
              <a:rPr lang="en-US" altLang="zh-CN" sz="3000" dirty="0" smtClean="0"/>
              <a:t>1) </a:t>
            </a:r>
            <a:r>
              <a:rPr lang="zh-CN" altLang="en-US" sz="3000" dirty="0" smtClean="0"/>
              <a:t>每个结点非红即黑。</a:t>
            </a:r>
            <a:endParaRPr lang="en-US" altLang="zh-CN" sz="3000" dirty="0" smtClean="0"/>
          </a:p>
          <a:p>
            <a:pPr>
              <a:buNone/>
            </a:pPr>
            <a:r>
              <a:rPr lang="en-US" altLang="zh-CN" sz="3000" dirty="0" smtClean="0"/>
              <a:t>2) </a:t>
            </a:r>
            <a:r>
              <a:rPr lang="zh-CN" altLang="en-US" sz="3000" dirty="0" smtClean="0"/>
              <a:t>根节点是黑的。</a:t>
            </a:r>
            <a:endParaRPr lang="en-US" altLang="zh-CN" sz="3000" dirty="0" smtClean="0"/>
          </a:p>
          <a:p>
            <a:pPr>
              <a:buNone/>
            </a:pPr>
            <a:r>
              <a:rPr lang="en-US" altLang="zh-CN" sz="3000" dirty="0" smtClean="0"/>
              <a:t>3) </a:t>
            </a:r>
            <a:r>
              <a:rPr lang="zh-CN" altLang="en-US" sz="3000" dirty="0" smtClean="0"/>
              <a:t>每个叶结点</a:t>
            </a:r>
            <a:r>
              <a:rPr lang="en-US" altLang="zh-CN" sz="3000" dirty="0" smtClean="0"/>
              <a:t>(NIL)</a:t>
            </a:r>
            <a:r>
              <a:rPr lang="zh-CN" altLang="en-US" sz="3000" dirty="0" smtClean="0"/>
              <a:t>是黑的。</a:t>
            </a:r>
            <a:endParaRPr lang="en-US" altLang="zh-CN" sz="3000" dirty="0" smtClean="0"/>
          </a:p>
          <a:p>
            <a:pPr>
              <a:buNone/>
            </a:pPr>
            <a:r>
              <a:rPr lang="en-US" altLang="zh-CN" sz="3000" dirty="0" smtClean="0"/>
              <a:t>4) </a:t>
            </a:r>
            <a:r>
              <a:rPr lang="zh-CN" altLang="en-US" sz="3000" dirty="0" smtClean="0"/>
              <a:t>如果一个结点是红的，则它两个儿子都是黑的。</a:t>
            </a:r>
            <a:endParaRPr lang="en-US" altLang="zh-CN" sz="3000" dirty="0" smtClean="0"/>
          </a:p>
          <a:p>
            <a:pPr>
              <a:buNone/>
            </a:pPr>
            <a:r>
              <a:rPr lang="en-US" altLang="zh-CN" sz="3000" dirty="0" smtClean="0"/>
              <a:t>5) </a:t>
            </a:r>
            <a:r>
              <a:rPr lang="zh-CN" altLang="en-US" sz="3000" dirty="0" smtClean="0"/>
              <a:t>对每个结点，从该结点到其孙子结点的所有路径上包含相同数目的黑结点。</a:t>
            </a:r>
            <a:endParaRPr lang="zh-CN" altLang="en-US" sz="3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红黑树的相关操作</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0 </a:t>
            </a:r>
            <a:r>
              <a:rPr lang="zh-CN" altLang="en-US" dirty="0" smtClean="0"/>
              <a:t>先看树的初始化</a:t>
            </a:r>
            <a:endParaRPr lang="en-US" altLang="zh-CN" dirty="0" smtClean="0"/>
          </a:p>
          <a:p>
            <a:pPr>
              <a:buNone/>
            </a:pPr>
            <a:endParaRPr lang="en-US" altLang="zh-CN" dirty="0" smtClean="0"/>
          </a:p>
          <a:p>
            <a:r>
              <a:rPr lang="en-US" altLang="zh-CN" dirty="0" smtClean="0"/>
              <a:t>1 </a:t>
            </a:r>
            <a:r>
              <a:rPr lang="zh-CN" altLang="en-US" dirty="0" smtClean="0"/>
              <a:t>搜索</a:t>
            </a:r>
            <a:endParaRPr lang="en-US" altLang="zh-CN" dirty="0" smtClean="0"/>
          </a:p>
          <a:p>
            <a:endParaRPr lang="en-US" altLang="zh-CN" dirty="0" smtClean="0"/>
          </a:p>
          <a:p>
            <a:r>
              <a:rPr lang="en-US" altLang="zh-CN" dirty="0" smtClean="0"/>
              <a:t>2 </a:t>
            </a:r>
            <a:r>
              <a:rPr lang="zh-CN" altLang="en-US" dirty="0" smtClean="0"/>
              <a:t>插入</a:t>
            </a:r>
            <a:endParaRPr lang="en-US" altLang="zh-CN" dirty="0" smtClean="0"/>
          </a:p>
          <a:p>
            <a:endParaRPr lang="en-US" altLang="zh-CN" dirty="0" smtClean="0"/>
          </a:p>
          <a:p>
            <a:r>
              <a:rPr lang="en-US" altLang="zh-CN" dirty="0" smtClean="0"/>
              <a:t>3 </a:t>
            </a:r>
            <a:r>
              <a:rPr lang="zh-CN" altLang="en-US" dirty="0" smtClean="0"/>
              <a:t>删除</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492789" y="1985964"/>
            <a:ext cx="8183667" cy="37009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插入</a:t>
            </a:r>
            <a:r>
              <a:rPr lang="zh-CN" altLang="en-US" smtClean="0"/>
              <a:t>操作的</a:t>
            </a:r>
            <a:r>
              <a:rPr lang="zh-CN" altLang="en-US" dirty="0" smtClean="0"/>
              <a:t>情况</a:t>
            </a:r>
            <a:endParaRPr lang="zh-CN" altLang="en-US" dirty="0"/>
          </a:p>
        </p:txBody>
      </p:sp>
      <p:sp>
        <p:nvSpPr>
          <p:cNvPr id="3" name="内容占位符 2"/>
          <p:cNvSpPr>
            <a:spLocks noGrp="1"/>
          </p:cNvSpPr>
          <p:nvPr>
            <p:ph idx="1"/>
          </p:nvPr>
        </p:nvSpPr>
        <p:spPr>
          <a:xfrm>
            <a:off x="467544" y="1844824"/>
            <a:ext cx="8229600" cy="1180728"/>
          </a:xfrm>
        </p:spPr>
        <p:txBody>
          <a:bodyPr/>
          <a:lstStyle/>
          <a:p>
            <a:r>
              <a:rPr lang="en-US" altLang="zh-CN" dirty="0" smtClean="0"/>
              <a:t>Case 1</a:t>
            </a:r>
            <a:r>
              <a:rPr lang="zh-CN" altLang="en-US" dirty="0" smtClean="0"/>
              <a:t>：</a:t>
            </a:r>
            <a:endParaRPr lang="en-US" altLang="zh-CN" dirty="0" smtClean="0"/>
          </a:p>
          <a:p>
            <a:endParaRPr lang="en-US" altLang="zh-CN" dirty="0" smtClean="0"/>
          </a:p>
          <a:p>
            <a:pPr>
              <a:buNone/>
            </a:pPr>
            <a:endParaRPr lang="en-US" altLang="zh-CN" dirty="0" smtClean="0"/>
          </a:p>
        </p:txBody>
      </p:sp>
      <p:pic>
        <p:nvPicPr>
          <p:cNvPr id="1029" name="Picture 5"/>
          <p:cNvPicPr>
            <a:picLocks noChangeAspect="1" noChangeArrowheads="1"/>
          </p:cNvPicPr>
          <p:nvPr/>
        </p:nvPicPr>
        <p:blipFill>
          <a:blip r:embed="rId2" cstate="print"/>
          <a:srcRect/>
          <a:stretch>
            <a:fillRect/>
          </a:stretch>
        </p:blipFill>
        <p:spPr bwMode="auto">
          <a:xfrm>
            <a:off x="395536" y="2564904"/>
            <a:ext cx="7920880"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插入操作的情况</a:t>
            </a:r>
            <a:endParaRPr lang="zh-CN" altLang="en-US" dirty="0"/>
          </a:p>
        </p:txBody>
      </p:sp>
      <p:sp>
        <p:nvSpPr>
          <p:cNvPr id="3" name="内容占位符 2"/>
          <p:cNvSpPr>
            <a:spLocks noGrp="1"/>
          </p:cNvSpPr>
          <p:nvPr>
            <p:ph idx="1"/>
          </p:nvPr>
        </p:nvSpPr>
        <p:spPr>
          <a:xfrm>
            <a:off x="467544" y="1844824"/>
            <a:ext cx="8229600" cy="1180728"/>
          </a:xfrm>
        </p:spPr>
        <p:txBody>
          <a:bodyPr/>
          <a:lstStyle/>
          <a:p>
            <a:r>
              <a:rPr lang="en-US" altLang="zh-CN" dirty="0" smtClean="0"/>
              <a:t>Case 2 ,3</a:t>
            </a:r>
            <a:r>
              <a:rPr lang="zh-CN" altLang="en-US" dirty="0" smtClean="0"/>
              <a:t>：</a:t>
            </a:r>
            <a:endParaRPr lang="en-US" altLang="zh-CN" dirty="0" smtClean="0"/>
          </a:p>
          <a:p>
            <a:endParaRPr lang="en-US" altLang="zh-CN" dirty="0" smtClean="0"/>
          </a:p>
          <a:p>
            <a:pPr>
              <a:buNone/>
            </a:pPr>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473488" y="2492896"/>
            <a:ext cx="8274976" cy="279052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标准库组件概览</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899592" y="1988840"/>
            <a:ext cx="6840760"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熟悉标准库的好处</a:t>
            </a:r>
            <a:endParaRPr lang="zh-CN" altLang="en-US" dirty="0"/>
          </a:p>
        </p:txBody>
      </p:sp>
      <p:sp>
        <p:nvSpPr>
          <p:cNvPr id="3" name="内容占位符 2"/>
          <p:cNvSpPr>
            <a:spLocks noGrp="1"/>
          </p:cNvSpPr>
          <p:nvPr>
            <p:ph idx="1"/>
          </p:nvPr>
        </p:nvSpPr>
        <p:spPr/>
        <p:txBody>
          <a:bodyPr/>
          <a:lstStyle/>
          <a:p>
            <a:r>
              <a:rPr lang="zh-CN" altLang="en-US" dirty="0" smtClean="0"/>
              <a:t>容器的使用更加精准</a:t>
            </a:r>
            <a:endParaRPr lang="en-US" altLang="zh-CN" dirty="0" smtClean="0"/>
          </a:p>
          <a:p>
            <a:endParaRPr lang="en-US" altLang="zh-CN" dirty="0" smtClean="0"/>
          </a:p>
          <a:p>
            <a:r>
              <a:rPr lang="zh-CN" altLang="en-US" dirty="0" smtClean="0"/>
              <a:t>避免踩雷与制造雷区。</a:t>
            </a:r>
            <a:endParaRPr lang="en-US" altLang="zh-CN" dirty="0" smtClean="0"/>
          </a:p>
          <a:p>
            <a:endParaRPr lang="en-US" altLang="zh-CN" dirty="0" smtClean="0"/>
          </a:p>
          <a:p>
            <a:r>
              <a:rPr lang="zh-CN" altLang="en-US" dirty="0" smtClean="0"/>
              <a:t>山珍海味，偶尔一品还是比较补的。</a:t>
            </a:r>
            <a:endParaRPr lang="en-US" altLang="zh-CN" dirty="0" smtClean="0"/>
          </a:p>
          <a:p>
            <a:endParaRPr lang="en-US" altLang="zh-CN" dirty="0" smtClean="0"/>
          </a:p>
          <a:p>
            <a:r>
              <a:rPr lang="zh-CN" altLang="en-US" dirty="0" smtClean="0"/>
              <a:t>领悟思想，继往开来。</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标准库中的关联容器</a:t>
            </a:r>
            <a:endParaRPr lang="zh-CN" altLang="en-US" dirty="0"/>
          </a:p>
        </p:txBody>
      </p:sp>
      <p:sp>
        <p:nvSpPr>
          <p:cNvPr id="3" name="内容占位符 2"/>
          <p:cNvSpPr>
            <a:spLocks noGrp="1"/>
          </p:cNvSpPr>
          <p:nvPr>
            <p:ph idx="1"/>
          </p:nvPr>
        </p:nvSpPr>
        <p:spPr/>
        <p:txBody>
          <a:bodyPr/>
          <a:lstStyle/>
          <a:p>
            <a:r>
              <a:rPr lang="en-US" altLang="zh-CN" dirty="0" smtClean="0"/>
              <a:t>Set</a:t>
            </a:r>
          </a:p>
          <a:p>
            <a:endParaRPr lang="en-US" altLang="zh-CN" dirty="0" smtClean="0"/>
          </a:p>
          <a:p>
            <a:r>
              <a:rPr lang="en-US" altLang="zh-CN" dirty="0" err="1" smtClean="0"/>
              <a:t>Multiset</a:t>
            </a:r>
            <a:endParaRPr lang="en-US" altLang="zh-CN" dirty="0" smtClean="0"/>
          </a:p>
          <a:p>
            <a:endParaRPr lang="en-US" altLang="zh-CN" dirty="0" smtClean="0"/>
          </a:p>
          <a:p>
            <a:r>
              <a:rPr lang="en-US" altLang="zh-CN" dirty="0" smtClean="0"/>
              <a:t>Map</a:t>
            </a:r>
          </a:p>
          <a:p>
            <a:endParaRPr lang="en-US" altLang="zh-CN" dirty="0" smtClean="0"/>
          </a:p>
          <a:p>
            <a:r>
              <a:rPr lang="en-US" altLang="zh-CN" dirty="0" err="1" smtClean="0"/>
              <a:t>Multimap</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树的概念</a:t>
            </a:r>
            <a:endParaRPr lang="zh-CN" altLang="en-US" dirty="0"/>
          </a:p>
        </p:txBody>
      </p:sp>
      <p:sp>
        <p:nvSpPr>
          <p:cNvPr id="3" name="内容占位符 2"/>
          <p:cNvSpPr>
            <a:spLocks noGrp="1"/>
          </p:cNvSpPr>
          <p:nvPr>
            <p:ph idx="1"/>
          </p:nvPr>
        </p:nvSpPr>
        <p:spPr/>
        <p:txBody>
          <a:bodyPr/>
          <a:lstStyle/>
          <a:p>
            <a:r>
              <a:rPr lang="zh-CN" altLang="en-US" b="1" dirty="0" smtClean="0"/>
              <a:t>树</a:t>
            </a:r>
            <a:r>
              <a:rPr lang="zh-CN" altLang="en-US" dirty="0" smtClean="0"/>
              <a:t>（</a:t>
            </a:r>
            <a:r>
              <a:rPr lang="en-US" altLang="zh-CN" dirty="0" smtClean="0"/>
              <a:t>Tree</a:t>
            </a:r>
            <a:r>
              <a:rPr lang="zh-CN" altLang="en-US" dirty="0" smtClean="0"/>
              <a:t>）是</a:t>
            </a:r>
            <a:r>
              <a:rPr lang="en-US" altLang="zh-CN" dirty="0" smtClean="0"/>
              <a:t>n</a:t>
            </a:r>
            <a:r>
              <a:rPr lang="zh-CN" altLang="en-US" dirty="0" smtClean="0"/>
              <a:t>（</a:t>
            </a:r>
            <a:r>
              <a:rPr lang="en-US" altLang="zh-CN" dirty="0" smtClean="0"/>
              <a:t>n&gt;=0</a:t>
            </a:r>
            <a:r>
              <a:rPr lang="zh-CN" altLang="en-US" dirty="0" smtClean="0"/>
              <a:t>）个结点的有限集。</a:t>
            </a:r>
            <a:endParaRPr lang="en-US" altLang="zh-CN" dirty="0" smtClean="0"/>
          </a:p>
          <a:p>
            <a:pPr latinLnBrk="1"/>
            <a:r>
              <a:rPr lang="zh-CN" altLang="en-US" dirty="0" smtClean="0"/>
              <a:t>在任意一棵非空树中：</a:t>
            </a:r>
          </a:p>
          <a:p>
            <a:pPr latinLnBrk="1"/>
            <a:r>
              <a:rPr lang="zh-CN" altLang="en-US" dirty="0" smtClean="0"/>
              <a:t>（</a:t>
            </a:r>
            <a:r>
              <a:rPr lang="en-US" altLang="zh-CN" dirty="0" smtClean="0"/>
              <a:t>1</a:t>
            </a:r>
            <a:r>
              <a:rPr lang="zh-CN" altLang="en-US" dirty="0" smtClean="0"/>
              <a:t>）有且仅有一个特定的称为</a:t>
            </a:r>
            <a:r>
              <a:rPr lang="zh-CN" altLang="en-US" b="1" dirty="0" smtClean="0"/>
              <a:t>根</a:t>
            </a:r>
            <a:r>
              <a:rPr lang="zh-CN" altLang="en-US" dirty="0" smtClean="0"/>
              <a:t>（</a:t>
            </a:r>
            <a:r>
              <a:rPr lang="en-US" altLang="zh-CN" dirty="0" smtClean="0"/>
              <a:t>Root</a:t>
            </a:r>
            <a:r>
              <a:rPr lang="zh-CN" altLang="en-US" dirty="0" smtClean="0"/>
              <a:t>）的结点；</a:t>
            </a:r>
          </a:p>
          <a:p>
            <a:pPr latinLnBrk="1"/>
            <a:r>
              <a:rPr lang="zh-CN" altLang="en-US" dirty="0" smtClean="0"/>
              <a:t>（</a:t>
            </a:r>
            <a:r>
              <a:rPr lang="en-US" altLang="zh-CN" dirty="0" smtClean="0"/>
              <a:t>2</a:t>
            </a:r>
            <a:r>
              <a:rPr lang="zh-CN" altLang="en-US" dirty="0" smtClean="0"/>
              <a:t>）当</a:t>
            </a:r>
            <a:r>
              <a:rPr lang="en-US" altLang="zh-CN" dirty="0" smtClean="0"/>
              <a:t>n&gt;1</a:t>
            </a:r>
            <a:r>
              <a:rPr lang="zh-CN" altLang="en-US" dirty="0" smtClean="0"/>
              <a:t>时，其余结点可分为</a:t>
            </a:r>
            <a:r>
              <a:rPr lang="en-US" altLang="zh-CN" dirty="0" smtClean="0"/>
              <a:t>m</a:t>
            </a:r>
            <a:r>
              <a:rPr lang="zh-CN" altLang="en-US" dirty="0" smtClean="0"/>
              <a:t>（</a:t>
            </a:r>
            <a:r>
              <a:rPr lang="en-US" altLang="zh-CN" dirty="0" smtClean="0"/>
              <a:t>m&gt;0</a:t>
            </a:r>
            <a:r>
              <a:rPr lang="zh-CN" altLang="en-US" dirty="0" smtClean="0"/>
              <a:t>）个互不相交的有限集</a:t>
            </a:r>
            <a:r>
              <a:rPr lang="en-US" altLang="zh-CN" dirty="0" smtClean="0"/>
              <a:t>T1</a:t>
            </a:r>
            <a:r>
              <a:rPr lang="zh-CN" altLang="en-US" dirty="0" smtClean="0"/>
              <a:t>，</a:t>
            </a:r>
            <a:r>
              <a:rPr lang="en-US" altLang="zh-CN" dirty="0" smtClean="0"/>
              <a:t>T2</a:t>
            </a:r>
            <a:r>
              <a:rPr lang="zh-CN" altLang="en-US" dirty="0" smtClean="0"/>
              <a:t>，</a:t>
            </a:r>
            <a:r>
              <a:rPr lang="en-US" altLang="zh-CN" dirty="0" smtClean="0"/>
              <a:t>...</a:t>
            </a:r>
            <a:r>
              <a:rPr lang="zh-CN" altLang="en-US" dirty="0" smtClean="0"/>
              <a:t>，</a:t>
            </a:r>
            <a:r>
              <a:rPr lang="en-US" altLang="zh-CN" dirty="0" err="1" smtClean="0"/>
              <a:t>Tn</a:t>
            </a:r>
            <a:r>
              <a:rPr lang="zh-CN" altLang="en-US" dirty="0" smtClean="0"/>
              <a:t>，其中每个集合本身又是一棵树，并称为根的</a:t>
            </a:r>
            <a:r>
              <a:rPr lang="zh-CN" altLang="en-US" b="1" dirty="0" smtClean="0"/>
              <a:t>子树</a:t>
            </a:r>
            <a:r>
              <a:rPr lang="zh-CN" altLang="en-US" dirty="0" smtClean="0"/>
              <a:t>（</a:t>
            </a:r>
            <a:r>
              <a:rPr lang="en-US" altLang="zh-CN" dirty="0" err="1" smtClean="0"/>
              <a:t>SubTree</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基本概念及术语</a:t>
            </a:r>
            <a:endParaRPr lang="zh-CN" altLang="en-US" dirty="0"/>
          </a:p>
        </p:txBody>
      </p:sp>
      <p:sp>
        <p:nvSpPr>
          <p:cNvPr id="3" name="内容占位符 2"/>
          <p:cNvSpPr>
            <a:spLocks noGrp="1"/>
          </p:cNvSpPr>
          <p:nvPr>
            <p:ph idx="1"/>
          </p:nvPr>
        </p:nvSpPr>
        <p:spPr/>
        <p:txBody>
          <a:bodyPr/>
          <a:lstStyle/>
          <a:p>
            <a:pPr latinLnBrk="1"/>
            <a:r>
              <a:rPr lang="zh-CN" altLang="en-US" b="1" dirty="0" smtClean="0"/>
              <a:t>度</a:t>
            </a:r>
            <a:endParaRPr lang="zh-CN" altLang="en-US" dirty="0" smtClean="0"/>
          </a:p>
          <a:p>
            <a:pPr latinLnBrk="1"/>
            <a:r>
              <a:rPr lang="zh-CN" altLang="en-US" dirty="0" smtClean="0"/>
              <a:t>结点拥有的子树数称为</a:t>
            </a:r>
            <a:r>
              <a:rPr lang="zh-CN" altLang="en-US" b="1" dirty="0" smtClean="0"/>
              <a:t>结点的度</a:t>
            </a:r>
            <a:r>
              <a:rPr lang="zh-CN" altLang="en-US" dirty="0" smtClean="0"/>
              <a:t>（</a:t>
            </a:r>
            <a:r>
              <a:rPr lang="en-US" altLang="zh-CN" dirty="0" smtClean="0"/>
              <a:t>Degree</a:t>
            </a:r>
            <a:r>
              <a:rPr lang="zh-CN" altLang="en-US" dirty="0" smtClean="0"/>
              <a:t>）</a:t>
            </a:r>
          </a:p>
          <a:p>
            <a:r>
              <a:rPr lang="zh-CN" altLang="en-US" dirty="0" smtClean="0"/>
              <a:t>度为</a:t>
            </a:r>
            <a:r>
              <a:rPr lang="en-US" altLang="zh-CN" dirty="0" smtClean="0"/>
              <a:t>0</a:t>
            </a:r>
            <a:r>
              <a:rPr lang="zh-CN" altLang="en-US" dirty="0" smtClean="0"/>
              <a:t>的结点称为</a:t>
            </a:r>
            <a:r>
              <a:rPr lang="zh-CN" altLang="en-US" b="1" dirty="0" smtClean="0"/>
              <a:t>叶子</a:t>
            </a:r>
            <a:r>
              <a:rPr lang="zh-CN" altLang="en-US" dirty="0" smtClean="0"/>
              <a:t>（</a:t>
            </a:r>
            <a:r>
              <a:rPr lang="en-US" altLang="zh-CN" dirty="0" smtClean="0"/>
              <a:t>Leaf</a:t>
            </a:r>
            <a:r>
              <a:rPr lang="zh-CN" altLang="en-US" dirty="0" smtClean="0"/>
              <a:t>）或</a:t>
            </a:r>
            <a:r>
              <a:rPr lang="zh-CN" altLang="en-US" b="1" dirty="0" smtClean="0"/>
              <a:t>终端结点</a:t>
            </a:r>
            <a:endParaRPr lang="en-US" altLang="zh-CN" b="1" dirty="0" smtClean="0"/>
          </a:p>
          <a:p>
            <a:r>
              <a:rPr lang="zh-CN" altLang="en-US" dirty="0" smtClean="0"/>
              <a:t>度不为</a:t>
            </a:r>
            <a:r>
              <a:rPr lang="en-US" altLang="zh-CN" dirty="0" smtClean="0"/>
              <a:t>0</a:t>
            </a:r>
            <a:r>
              <a:rPr lang="zh-CN" altLang="en-US" dirty="0" smtClean="0"/>
              <a:t>的结点称为</a:t>
            </a:r>
            <a:r>
              <a:rPr lang="zh-CN" altLang="en-US" b="1" dirty="0" smtClean="0"/>
              <a:t>分支结点</a:t>
            </a:r>
            <a:r>
              <a:rPr lang="zh-CN" altLang="en-US" dirty="0" smtClean="0"/>
              <a:t>或</a:t>
            </a:r>
            <a:r>
              <a:rPr lang="zh-CN" altLang="en-US" b="1" dirty="0" smtClean="0"/>
              <a:t>非终端结点</a:t>
            </a:r>
            <a:endParaRPr lang="en-US" altLang="zh-CN" b="1" dirty="0" smtClean="0"/>
          </a:p>
          <a:p>
            <a:pPr>
              <a:buNone/>
            </a:pPr>
            <a:endParaRPr lang="en-US" altLang="zh-CN" dirty="0" smtClean="0"/>
          </a:p>
          <a:p>
            <a:pPr>
              <a:buNone/>
            </a:pPr>
            <a:r>
              <a:rPr lang="zh-CN" altLang="en-US" b="1" dirty="0" smtClean="0"/>
              <a:t>树的度</a:t>
            </a:r>
            <a:r>
              <a:rPr lang="zh-CN" altLang="en-US" dirty="0" smtClean="0"/>
              <a:t>是树内各节点的度的最大值。</a:t>
            </a:r>
            <a:endParaRPr lang="en-US" altLang="zh-CN" dirty="0" smtClean="0"/>
          </a:p>
          <a:p>
            <a:pPr>
              <a:buNone/>
            </a:pPr>
            <a:r>
              <a:rPr lang="zh-CN" altLang="en-US" b="1" dirty="0" smtClean="0"/>
              <a:t>孩子、双亲、祖先、叔伯</a:t>
            </a:r>
            <a:r>
              <a:rPr lang="zh-CN" altLang="en-US" dirty="0" smtClean="0"/>
              <a:t>节点。</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a:t>
            </a:r>
            <a:r>
              <a:rPr lang="en-US" altLang="zh-CN" dirty="0" smtClean="0"/>
              <a:t>(Binary Tree)</a:t>
            </a:r>
            <a:endParaRPr lang="zh-CN" altLang="en-US" dirty="0"/>
          </a:p>
        </p:txBody>
      </p:sp>
      <p:sp>
        <p:nvSpPr>
          <p:cNvPr id="3" name="内容占位符 2"/>
          <p:cNvSpPr>
            <a:spLocks noGrp="1"/>
          </p:cNvSpPr>
          <p:nvPr>
            <p:ph idx="1"/>
          </p:nvPr>
        </p:nvSpPr>
        <p:spPr/>
        <p:txBody>
          <a:bodyPr/>
          <a:lstStyle/>
          <a:p>
            <a:pPr latinLnBrk="1"/>
            <a:r>
              <a:rPr lang="zh-CN" altLang="en-US" dirty="0" smtClean="0"/>
              <a:t>二叉树的</a:t>
            </a:r>
            <a:r>
              <a:rPr lang="zh-CN" altLang="en-US" b="1" dirty="0" smtClean="0"/>
              <a:t>特点</a:t>
            </a:r>
            <a:r>
              <a:rPr lang="zh-CN" altLang="en-US" dirty="0" smtClean="0"/>
              <a:t>是：</a:t>
            </a:r>
            <a:endParaRPr lang="en-US" altLang="zh-CN" dirty="0" smtClean="0"/>
          </a:p>
          <a:p>
            <a:pPr latinLnBrk="1">
              <a:buNone/>
            </a:pPr>
            <a:r>
              <a:rPr lang="zh-CN" altLang="en-US" dirty="0" smtClean="0"/>
              <a:t>（</a:t>
            </a:r>
            <a:r>
              <a:rPr lang="en-US" altLang="zh-CN" dirty="0" smtClean="0"/>
              <a:t>1</a:t>
            </a:r>
            <a:r>
              <a:rPr lang="zh-CN" altLang="en-US" dirty="0" smtClean="0"/>
              <a:t>）每个结点至多只有两棵子树（即二叉树中不存在度大于</a:t>
            </a:r>
            <a:r>
              <a:rPr lang="en-US" altLang="zh-CN" dirty="0" smtClean="0"/>
              <a:t>2</a:t>
            </a:r>
            <a:r>
              <a:rPr lang="zh-CN" altLang="en-US" dirty="0" smtClean="0"/>
              <a:t>的结点）。</a:t>
            </a:r>
          </a:p>
          <a:p>
            <a:pPr latinLnBrk="1">
              <a:buNone/>
            </a:pPr>
            <a:r>
              <a:rPr lang="zh-CN" altLang="en-US" dirty="0" smtClean="0"/>
              <a:t>（</a:t>
            </a:r>
            <a:r>
              <a:rPr lang="en-US" altLang="zh-CN" dirty="0" smtClean="0"/>
              <a:t>2</a:t>
            </a:r>
            <a:r>
              <a:rPr lang="zh-CN" altLang="en-US" dirty="0" smtClean="0"/>
              <a:t>）二叉树的子树有左右之分，其次序不能随意颠倒。</a:t>
            </a:r>
            <a:endParaRPr lang="en-US" altLang="zh-CN" dirty="0" smtClean="0"/>
          </a:p>
          <a:p>
            <a:pPr latinLnBrk="1">
              <a:buNone/>
            </a:pPr>
            <a:r>
              <a:rPr lang="zh-CN" altLang="en-US" dirty="0" smtClean="0"/>
              <a:t>（</a:t>
            </a:r>
            <a:r>
              <a:rPr lang="en-US" altLang="zh-CN" dirty="0" smtClean="0"/>
              <a:t>3</a:t>
            </a:r>
            <a:r>
              <a:rPr lang="zh-CN" altLang="en-US" dirty="0" smtClean="0"/>
              <a:t>）二叉树可以为空。</a:t>
            </a:r>
            <a:r>
              <a:rPr lang="en-US" altLang="zh-CN" dirty="0" smtClean="0"/>
              <a:t>// -&gt; </a:t>
            </a:r>
            <a:r>
              <a:rPr lang="zh-CN" altLang="en-US" dirty="0" smtClean="0"/>
              <a:t>对象的性与质</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二叉排序树</a:t>
            </a:r>
            <a:endParaRPr lang="zh-CN" altLang="en-US" dirty="0"/>
          </a:p>
        </p:txBody>
      </p:sp>
      <p:sp>
        <p:nvSpPr>
          <p:cNvPr id="3" name="内容占位符 2"/>
          <p:cNvSpPr>
            <a:spLocks noGrp="1"/>
          </p:cNvSpPr>
          <p:nvPr>
            <p:ph idx="1"/>
          </p:nvPr>
        </p:nvSpPr>
        <p:spPr/>
        <p:txBody>
          <a:bodyPr/>
          <a:lstStyle/>
          <a:p>
            <a:pPr latinLnBrk="1"/>
            <a:r>
              <a:rPr lang="zh-CN" altLang="en-US" dirty="0" smtClean="0"/>
              <a:t>二叉排序树又叫</a:t>
            </a:r>
            <a:r>
              <a:rPr lang="zh-CN" altLang="en-US" b="1" dirty="0" smtClean="0"/>
              <a:t>二叉查找树或者二叉搜索树</a:t>
            </a:r>
            <a:r>
              <a:rPr lang="zh-CN" altLang="en-US" dirty="0" smtClean="0"/>
              <a:t>，它首先是一个二叉树，而且必须满足下面的条件：</a:t>
            </a:r>
          </a:p>
          <a:p>
            <a:pPr latinLnBrk="1"/>
            <a:r>
              <a:rPr lang="en-US" altLang="zh-CN" dirty="0" smtClean="0"/>
              <a:t>1</a:t>
            </a:r>
            <a:r>
              <a:rPr lang="zh-CN" altLang="en-US" dirty="0" smtClean="0"/>
              <a:t>）若左子树不空，则左子树上所有结点的值均小于它的根节点的值；</a:t>
            </a:r>
          </a:p>
          <a:p>
            <a:pPr latinLnBrk="1"/>
            <a:r>
              <a:rPr lang="en-US" altLang="zh-CN" dirty="0" smtClean="0"/>
              <a:t>2</a:t>
            </a:r>
            <a:r>
              <a:rPr lang="zh-CN" altLang="en-US" dirty="0" smtClean="0"/>
              <a:t>）若右子树不空，则右子树上所有结点的值均大于它的根结点的值</a:t>
            </a:r>
          </a:p>
          <a:p>
            <a:pPr latinLnBrk="1"/>
            <a:r>
              <a:rPr lang="en-US" altLang="zh-CN" dirty="0" smtClean="0"/>
              <a:t>3</a:t>
            </a:r>
            <a:r>
              <a:rPr lang="zh-CN" altLang="en-US" dirty="0" smtClean="0"/>
              <a:t>）左、右子树也分别为二叉排序树</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满二叉树</a:t>
            </a:r>
          </a:p>
        </p:txBody>
      </p:sp>
      <p:sp>
        <p:nvSpPr>
          <p:cNvPr id="3" name="内容占位符 2"/>
          <p:cNvSpPr>
            <a:spLocks noGrp="1"/>
          </p:cNvSpPr>
          <p:nvPr>
            <p:ph idx="1"/>
          </p:nvPr>
        </p:nvSpPr>
        <p:spPr/>
        <p:txBody>
          <a:bodyPr/>
          <a:lstStyle/>
          <a:p>
            <a:r>
              <a:rPr lang="zh-CN" altLang="en-US" dirty="0" smtClean="0"/>
              <a:t>一棵深度为</a:t>
            </a:r>
            <a:r>
              <a:rPr lang="en-US" altLang="zh-CN" dirty="0" smtClean="0"/>
              <a:t>k</a:t>
            </a:r>
            <a:r>
              <a:rPr lang="zh-CN" altLang="en-US" dirty="0" smtClean="0"/>
              <a:t>，且有</a:t>
            </a:r>
            <a:r>
              <a:rPr lang="en-US" altLang="zh-CN" dirty="0" smtClean="0"/>
              <a:t>2^k-1</a:t>
            </a:r>
            <a:r>
              <a:rPr lang="zh-CN" altLang="en-US" dirty="0" smtClean="0"/>
              <a:t>个节点的树是满二叉树。</a:t>
            </a:r>
          </a:p>
          <a:p>
            <a:r>
              <a:rPr lang="zh-CN" altLang="en-US" dirty="0" smtClean="0"/>
              <a:t>另一种定义：除了叶结点外每一个结点都有左右子叶且叶子结点都处在最底层的二叉树。</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完全二叉树</a:t>
            </a:r>
            <a:r>
              <a:rPr lang="en-US" altLang="zh-CN" dirty="0" smtClean="0"/>
              <a:t>(Complete Binary Tree)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若设二叉树的深度为</a:t>
            </a:r>
            <a:r>
              <a:rPr lang="en-US" altLang="zh-CN" dirty="0" smtClean="0"/>
              <a:t>h</a:t>
            </a:r>
            <a:r>
              <a:rPr lang="zh-CN" altLang="en-US" dirty="0" smtClean="0"/>
              <a:t>，除第 </a:t>
            </a:r>
            <a:r>
              <a:rPr lang="en-US" altLang="zh-CN" dirty="0" smtClean="0"/>
              <a:t>h </a:t>
            </a:r>
            <a:r>
              <a:rPr lang="zh-CN" altLang="en-US" dirty="0" smtClean="0"/>
              <a:t>层外，其它各层 </a:t>
            </a:r>
            <a:r>
              <a:rPr lang="en-US" altLang="zh-CN" dirty="0" smtClean="0"/>
              <a:t>(1</a:t>
            </a:r>
            <a:r>
              <a:rPr lang="zh-CN" altLang="en-US" dirty="0" smtClean="0"/>
              <a:t>～</a:t>
            </a:r>
            <a:r>
              <a:rPr lang="en-US" altLang="zh-CN" dirty="0" smtClean="0"/>
              <a:t>h-1) </a:t>
            </a:r>
            <a:r>
              <a:rPr lang="zh-CN" altLang="en-US" dirty="0" smtClean="0"/>
              <a:t>的结点数都达到最大个数，第 </a:t>
            </a:r>
            <a:r>
              <a:rPr lang="en-US" altLang="zh-CN" dirty="0" smtClean="0"/>
              <a:t>h </a:t>
            </a:r>
            <a:r>
              <a:rPr lang="zh-CN" altLang="en-US" dirty="0" smtClean="0"/>
              <a:t>层所有的结点都连续集中在最左边，这就是完全二叉树。</a:t>
            </a:r>
          </a:p>
          <a:p>
            <a:r>
              <a:rPr lang="zh-CN" altLang="en-US" dirty="0" smtClean="0"/>
              <a:t>完全二叉树是由</a:t>
            </a:r>
            <a:r>
              <a:rPr lang="zh-CN" altLang="en-US" dirty="0" smtClean="0">
                <a:hlinkClick r:id="rId2"/>
              </a:rPr>
              <a:t>满二叉树</a:t>
            </a:r>
            <a:r>
              <a:rPr lang="zh-CN" altLang="en-US" dirty="0" smtClean="0"/>
              <a:t>而引出来的。对于深度为</a:t>
            </a:r>
            <a:r>
              <a:rPr lang="en-US" altLang="zh-CN" dirty="0" smtClean="0"/>
              <a:t>K</a:t>
            </a:r>
            <a:r>
              <a:rPr lang="zh-CN" altLang="en-US" dirty="0" smtClean="0"/>
              <a:t>的，有</a:t>
            </a:r>
            <a:r>
              <a:rPr lang="en-US" altLang="zh-CN" dirty="0" smtClean="0"/>
              <a:t>n</a:t>
            </a:r>
            <a:r>
              <a:rPr lang="zh-CN" altLang="en-US" dirty="0" smtClean="0"/>
              <a:t>个结点的二叉树，当且仅当其每一个结点都与深度为</a:t>
            </a:r>
            <a:r>
              <a:rPr lang="en-US" altLang="zh-CN" dirty="0" smtClean="0"/>
              <a:t>K</a:t>
            </a:r>
            <a:r>
              <a:rPr lang="zh-CN" altLang="en-US" dirty="0" smtClean="0"/>
              <a:t>的满二叉树中编号从</a:t>
            </a:r>
            <a:r>
              <a:rPr lang="en-US" altLang="zh-CN" dirty="0" smtClean="0"/>
              <a:t>1</a:t>
            </a:r>
            <a:r>
              <a:rPr lang="zh-CN" altLang="en-US" dirty="0" smtClean="0"/>
              <a:t>至</a:t>
            </a:r>
            <a:r>
              <a:rPr lang="en-US" altLang="zh-CN" dirty="0" smtClean="0"/>
              <a:t>n</a:t>
            </a:r>
            <a:r>
              <a:rPr lang="zh-CN" altLang="en-US" dirty="0" smtClean="0"/>
              <a:t>的结点一一对应时称之为完全二叉树。</a:t>
            </a:r>
          </a:p>
          <a:p>
            <a:r>
              <a:rPr lang="zh-CN" altLang="en-US" dirty="0" smtClean="0"/>
              <a:t>一棵二叉树至多只有最下面的一层上的结点的度数可以小于</a:t>
            </a:r>
            <a:r>
              <a:rPr lang="en-US" altLang="zh-CN" dirty="0" smtClean="0"/>
              <a:t>2</a:t>
            </a:r>
            <a:r>
              <a:rPr lang="zh-CN" altLang="en-US" dirty="0" smtClean="0"/>
              <a:t>，并且最下层上的结点都集中在该层最左边的若干位置上，而在最后一层上，右边的若干结点缺失的二叉树，则此二叉树成为完全二叉树。</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704</TotalTime>
  <Words>1021</Words>
  <Application>Microsoft Office PowerPoint</Application>
  <PresentationFormat>全屏显示(4:3)</PresentationFormat>
  <Paragraphs>77</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流畅</vt:lpstr>
      <vt:lpstr>标准库关联容器解读 </vt:lpstr>
      <vt:lpstr>标准库组件概览</vt:lpstr>
      <vt:lpstr>标准库中的关联容器</vt:lpstr>
      <vt:lpstr>树的概念</vt:lpstr>
      <vt:lpstr>基本概念及术语</vt:lpstr>
      <vt:lpstr>二叉树(Binary Tree)</vt:lpstr>
      <vt:lpstr>二叉排序树</vt:lpstr>
      <vt:lpstr>满二叉树</vt:lpstr>
      <vt:lpstr>完全二叉树(Complete Binary Tree)</vt:lpstr>
      <vt:lpstr>特殊形态的二叉树</vt:lpstr>
      <vt:lpstr>二叉树的遍历</vt:lpstr>
      <vt:lpstr>// -&gt; ldj</vt:lpstr>
      <vt:lpstr>幻灯片 13</vt:lpstr>
      <vt:lpstr>幻灯片 14</vt:lpstr>
      <vt:lpstr>平衡二叉树</vt:lpstr>
      <vt:lpstr>红黑树的相关操作 </vt:lpstr>
      <vt:lpstr>幻灯片 17</vt:lpstr>
      <vt:lpstr>插入操作的情况</vt:lpstr>
      <vt:lpstr>插入操作的情况</vt:lpstr>
      <vt:lpstr>熟悉标准库的好处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Map容器与红黑树 </dc:title>
  <cp:lastModifiedBy>Administrator</cp:lastModifiedBy>
  <cp:revision>118</cp:revision>
  <dcterms:modified xsi:type="dcterms:W3CDTF">2018-07-25T12:56:18Z</dcterms:modified>
</cp:coreProperties>
</file>