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6" r:id="rId11"/>
    <p:sldId id="305" r:id="rId12"/>
    <p:sldId id="3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9333" y="1263807"/>
            <a:ext cx="3635925" cy="3113121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Recommendations on Arrondissement / Neighbourhoods to open a new restaurant in Paris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A Capstone project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424" y="1083077"/>
            <a:ext cx="10058400" cy="68091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Business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E0E3C9-73B3-4E53-B1C1-68EEB231C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 contractor is looking towards opening a restaurant in the city of Paris.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contractor has not yet decided on 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neighbourhood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where he is going to open the restaurant.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He is looking for recommendations on the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neighbourhoods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to open a restaurant in Paris.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contractor is also interested in knowing the cuisine that would attract the most customers in that area. 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424" y="1083077"/>
            <a:ext cx="10058400" cy="68091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Data Acquisition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E0E3C9-73B3-4E53-B1C1-68EEB231C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 public dataset from Kaggle containing food preferences information was one of the datasets used in thi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s project.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The information regarding the population densities among the various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neighbourhood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in Paris have been taken from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wikipedia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FourSquare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API would be used to fetch the venue and restaurant details for the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neighbourhoods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/ arrondissements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7557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424" y="1083077"/>
            <a:ext cx="10058400" cy="6809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Cuisine preference of people who frequent eat at restaurants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CCA428-79F3-4EC9-9994-2B5D9EDFA8F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905" y="2014135"/>
            <a:ext cx="7345564" cy="3760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C598ED-4D20-4828-8782-E20821531FCD}"/>
              </a:ext>
            </a:extLst>
          </p:cNvPr>
          <p:cNvSpPr txBox="1"/>
          <p:nvPr/>
        </p:nvSpPr>
        <p:spPr>
          <a:xfrm>
            <a:off x="8016536" y="3000652"/>
            <a:ext cx="2982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 :</a:t>
            </a:r>
          </a:p>
          <a:p>
            <a:r>
              <a:rPr lang="en-IN" dirty="0"/>
              <a:t>The section of people who frequently visit restaurants favour Italian / French/ Greek cuisines the most</a:t>
            </a:r>
          </a:p>
        </p:txBody>
      </p:sp>
    </p:spTree>
    <p:extLst>
      <p:ext uri="{BB962C8B-B14F-4D97-AF65-F5344CB8AC3E}">
        <p14:creationId xmlns:p14="http://schemas.microsoft.com/office/powerpoint/2010/main" val="325585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03838"/>
            <a:ext cx="10058400" cy="6809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Most densely populated </a:t>
            </a:r>
            <a:r>
              <a:rPr lang="en-US" sz="2400" dirty="0" err="1"/>
              <a:t>neighbourhoods</a:t>
            </a:r>
            <a:r>
              <a:rPr lang="en-US" sz="2400" dirty="0"/>
              <a:t> of Paris: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598ED-4D20-4828-8782-E20821531FCD}"/>
              </a:ext>
            </a:extLst>
          </p:cNvPr>
          <p:cNvSpPr txBox="1"/>
          <p:nvPr/>
        </p:nvSpPr>
        <p:spPr>
          <a:xfrm>
            <a:off x="8025414" y="2441359"/>
            <a:ext cx="39949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 :</a:t>
            </a:r>
          </a:p>
          <a:p>
            <a:r>
              <a:rPr lang="en-IN" dirty="0"/>
              <a:t>The following are the most densely populated neighbourhoods / arrondissements of Paris :</a:t>
            </a:r>
          </a:p>
          <a:p>
            <a:endParaRPr lang="en-IN" dirty="0"/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Batignolles-Monceau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Butte-Montmartre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Entrepôt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Ménilmontant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Popincourt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Temple </a:t>
            </a:r>
          </a:p>
          <a:p>
            <a:r>
              <a:rPr lang="en-IN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CC336D-380C-46B7-91DA-810B3C7501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100" y="1933345"/>
            <a:ext cx="6724264" cy="33475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42CD0-AA2A-45EB-952B-288BFC76C7A2}"/>
              </a:ext>
            </a:extLst>
          </p:cNvPr>
          <p:cNvSpPr txBox="1"/>
          <p:nvPr/>
        </p:nvSpPr>
        <p:spPr>
          <a:xfrm>
            <a:off x="825623" y="5280856"/>
            <a:ext cx="6249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Please note : In this diagram, only the neighbourhoods that had population of over 6% of the total population density of Paris are shown.</a:t>
            </a:r>
          </a:p>
        </p:txBody>
      </p:sp>
    </p:spTree>
    <p:extLst>
      <p:ext uri="{BB962C8B-B14F-4D97-AF65-F5344CB8AC3E}">
        <p14:creationId xmlns:p14="http://schemas.microsoft.com/office/powerpoint/2010/main" val="345662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03838"/>
            <a:ext cx="10058400" cy="6809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Hotels’ Distribution in most populated </a:t>
            </a:r>
            <a:r>
              <a:rPr lang="en-US" sz="2400" dirty="0" err="1"/>
              <a:t>neighbourhoods</a:t>
            </a:r>
            <a:r>
              <a:rPr lang="en-US" sz="2400" dirty="0"/>
              <a:t> in Paris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598ED-4D20-4828-8782-E20821531FCD}"/>
              </a:ext>
            </a:extLst>
          </p:cNvPr>
          <p:cNvSpPr txBox="1"/>
          <p:nvPr/>
        </p:nvSpPr>
        <p:spPr>
          <a:xfrm>
            <a:off x="7164280" y="2441359"/>
            <a:ext cx="48560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 :</a:t>
            </a:r>
          </a:p>
          <a:p>
            <a:pPr algn="l"/>
            <a:r>
              <a:rPr lang="en-IN" dirty="0"/>
              <a:t>It can be seen that the </a:t>
            </a:r>
            <a:endParaRPr lang="en-IN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</a:rPr>
              <a:t>Ménilmontant</a:t>
            </a:r>
            <a:r>
              <a:rPr lang="en-IN" sz="1800" b="0" i="0" u="none" strike="noStrike" baseline="0" dirty="0">
                <a:solidFill>
                  <a:srgbClr val="000000"/>
                </a:solidFill>
              </a:rPr>
              <a:t> has less number of restaurants with Italian , Greek or French cuisines.</a:t>
            </a:r>
          </a:p>
          <a:p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This neighbourhood has high population density and less number of Italian/Greek/French cuisines.</a:t>
            </a:r>
          </a:p>
          <a:p>
            <a:r>
              <a:rPr lang="en-I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4E527A-EB2C-449F-A574-D5128BCFBD44}"/>
              </a:ext>
            </a:extLst>
          </p:cNvPr>
          <p:cNvPicPr/>
          <p:nvPr/>
        </p:nvPicPr>
        <p:blipFill rotWithShape="1">
          <a:blip r:embed="rId2"/>
          <a:srcRect l="25526" t="7564" r="20364" b="9474"/>
          <a:stretch/>
        </p:blipFill>
        <p:spPr bwMode="auto">
          <a:xfrm>
            <a:off x="794256" y="2001729"/>
            <a:ext cx="6217920" cy="4381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018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03838"/>
            <a:ext cx="10058400" cy="6809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Hotels’ Distribution in most populated </a:t>
            </a:r>
            <a:r>
              <a:rPr lang="en-US" sz="2400" dirty="0" err="1"/>
              <a:t>neighbourhoods</a:t>
            </a:r>
            <a:r>
              <a:rPr lang="en-US" sz="2400" dirty="0"/>
              <a:t> in Paris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598ED-4D20-4828-8782-E20821531FCD}"/>
              </a:ext>
            </a:extLst>
          </p:cNvPr>
          <p:cNvSpPr txBox="1"/>
          <p:nvPr/>
        </p:nvSpPr>
        <p:spPr>
          <a:xfrm>
            <a:off x="7164280" y="2441359"/>
            <a:ext cx="48560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 :</a:t>
            </a:r>
          </a:p>
          <a:p>
            <a:pPr algn="l"/>
            <a:r>
              <a:rPr lang="en-IN" dirty="0"/>
              <a:t>The restaurants in our target neighbourhood </a:t>
            </a:r>
            <a:r>
              <a:rPr lang="en-IN" sz="1800" b="0" i="0" u="none" strike="noStrike" baseline="0" dirty="0" err="1">
                <a:solidFill>
                  <a:srgbClr val="000000"/>
                </a:solidFill>
              </a:rPr>
              <a:t>Ménilmontant</a:t>
            </a:r>
            <a:r>
              <a:rPr lang="en-IN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IN" dirty="0"/>
              <a:t>are highlighted as a black dot with a yellow outline.</a:t>
            </a:r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354E9-85E1-4F38-83DB-82C3AA3A1D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2214367"/>
            <a:ext cx="5731510" cy="343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0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03838"/>
            <a:ext cx="10058400" cy="6809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Inference: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89A29-96F6-4C37-804F-CDF2E63B28E9}"/>
              </a:ext>
            </a:extLst>
          </p:cNvPr>
          <p:cNvSpPr txBox="1"/>
          <p:nvPr/>
        </p:nvSpPr>
        <p:spPr>
          <a:xfrm>
            <a:off x="204187" y="2210540"/>
            <a:ext cx="115232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Based on the plots discussed, the following observations were made: 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 can be clearly seen that the Italian/Greek/French cuisine is the cuisine that this section of people who dine out frequently prefer. </a:t>
            </a:r>
          </a:p>
          <a:p>
            <a:pPr marL="342900" indent="-342900">
              <a:buAutoNum type="arabicParenR"/>
            </a:pP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2) It can be understood that most densely populated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neighbourhoods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endParaRPr lang="en-IN" sz="1800" b="0" i="0" u="none" strike="noStrike" baseline="0" dirty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Batignolles-Monceau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Butte-Montmartre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Entrepôt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Ménilmontant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Popincourt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Temple </a:t>
            </a:r>
          </a:p>
          <a:p>
            <a:endParaRPr lang="en-IN" dirty="0"/>
          </a:p>
          <a:p>
            <a:r>
              <a:rPr lang="en-IN" dirty="0"/>
              <a:t>3)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This shows that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Ménilmontant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has the least amount of Italian/Greek/French cuisine restaurant. Hence it is most probable that the people might need a new Italian/French/Greek cuisine restaurant in this area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60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03838"/>
            <a:ext cx="10058400" cy="6809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89A29-96F6-4C37-804F-CDF2E63B28E9}"/>
              </a:ext>
            </a:extLst>
          </p:cNvPr>
          <p:cNvSpPr txBox="1"/>
          <p:nvPr/>
        </p:nvSpPr>
        <p:spPr>
          <a:xfrm>
            <a:off x="204187" y="2210540"/>
            <a:ext cx="115232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frequent restaurant </a:t>
            </a:r>
            <a:r>
              <a:rPr lang="en-IN"/>
              <a:t>goers preferences were </a:t>
            </a:r>
            <a:r>
              <a:rPr lang="en-IN" dirty="0"/>
              <a:t>analysed and their food preferences were analysed.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It could be seen that regular customers favour Italian, Greek and French cuisines.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population distribution across the various neighbourhoods across Paris was analysed.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Ménilmontant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is one among the top densely populated neighbourhoods of Paris.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Based on those analysis, it is recommended to open a restaurant that specializes on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Italian/Greek/French cuisines in the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Ménilmontant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 neighbourhood / arrondissement.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753954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{624C7A95-792A-4B78-AAE4-2D915F0F70FA}tf22712842_win32</Template>
  <TotalTime>102</TotalTime>
  <Words>500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Bookman Old Style</vt:lpstr>
      <vt:lpstr>Calibri</vt:lpstr>
      <vt:lpstr>Courier New</vt:lpstr>
      <vt:lpstr>Franklin Gothic Book</vt:lpstr>
      <vt:lpstr>Symbol</vt:lpstr>
      <vt:lpstr>Wingdings</vt:lpstr>
      <vt:lpstr>1_RetrospectVTI</vt:lpstr>
      <vt:lpstr>Recommendations on Arrondissement / Neighbourhoods to open a new restaurant in Paris</vt:lpstr>
      <vt:lpstr>Business Problem</vt:lpstr>
      <vt:lpstr>Data Acquisition </vt:lpstr>
      <vt:lpstr>Cuisine preference of people who frequent eat at restaurants </vt:lpstr>
      <vt:lpstr>Most densely populated neighbourhoods of Paris:</vt:lpstr>
      <vt:lpstr>Hotels’ Distribution in most populated neighbourhoods in Paris</vt:lpstr>
      <vt:lpstr>Hotels’ Distribution in most populated neighbourhoods in Paris</vt:lpstr>
      <vt:lpstr>Inference: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Recommendations on Arrondissement / Neighbourhoods to open a new restaurant in Paris</dc:title>
  <dc:creator>Naveen Bhuvaneswaran</dc:creator>
  <cp:lastModifiedBy>Naveen Bhuvaneswaran</cp:lastModifiedBy>
  <cp:revision>9</cp:revision>
  <dcterms:created xsi:type="dcterms:W3CDTF">2020-12-19T12:48:42Z</dcterms:created>
  <dcterms:modified xsi:type="dcterms:W3CDTF">2020-12-19T14:30:55Z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