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12-Mar-19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12-Mar-19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12-Mar-19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12-Mar-19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12-Mar-19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12-Mar-19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12-Mar-19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12-Mar-19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12-Mar-19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12-Mar-19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12-Mar-19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12-Mar-19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12-Mar-19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12-Mar-19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12-Mar-19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12-Mar-19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12-Mar-19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12-Mar-19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algolist.net/Data_structures/Binary_search_tree/Lookup"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B9425-833A-BE48-BA26-84451D827454}"/>
              </a:ext>
            </a:extLst>
          </p:cNvPr>
          <p:cNvSpPr>
            <a:spLocks noGrp="1"/>
          </p:cNvSpPr>
          <p:nvPr>
            <p:ph type="ctrTitle"/>
          </p:nvPr>
        </p:nvSpPr>
        <p:spPr/>
        <p:txBody>
          <a:bodyPr/>
          <a:lstStyle/>
          <a:p>
            <a:r>
              <a:rPr lang="en-IN"/>
              <a:t>Binary search tree</a:t>
            </a:r>
            <a:endParaRPr lang="en-US"/>
          </a:p>
        </p:txBody>
      </p:sp>
    </p:spTree>
    <p:extLst>
      <p:ext uri="{BB962C8B-B14F-4D97-AF65-F5344CB8AC3E}">
        <p14:creationId xmlns:p14="http://schemas.microsoft.com/office/powerpoint/2010/main" val="130673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xit" presetSubtype="21" fill="hold" nodeType="clickEffect">
                                  <p:stCondLst>
                                    <p:cond delay="0"/>
                                  </p:stCondLst>
                                  <p:childTnLst>
                                    <p:animEffect transition="out" filter="barn(inVertical)">
                                      <p:cBhvr>
                                        <p:cTn id="12" dur="500"/>
                                        <p:tgtEl>
                                          <p:spTgt spid="2"/>
                                        </p:tgtEl>
                                      </p:cBhvr>
                                    </p:animEffect>
                                    <p:set>
                                      <p:cBhvr>
                                        <p:cTn id="13"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355498-4EB0-2846-B756-14F303C2711D}"/>
              </a:ext>
            </a:extLst>
          </p:cNvPr>
          <p:cNvSpPr>
            <a:spLocks noGrp="1"/>
          </p:cNvSpPr>
          <p:nvPr>
            <p:ph idx="1"/>
          </p:nvPr>
        </p:nvSpPr>
        <p:spPr>
          <a:xfrm>
            <a:off x="910258" y="896064"/>
            <a:ext cx="11043202" cy="1631156"/>
          </a:xfrm>
        </p:spPr>
        <p:txBody>
          <a:bodyPr>
            <a:noAutofit/>
          </a:bodyPr>
          <a:lstStyle/>
          <a:p>
            <a:pPr marL="0" indent="0">
              <a:buNone/>
            </a:pPr>
            <a:r>
              <a:rPr lang="en-IN" sz="3200" i="0" dirty="0">
                <a:solidFill>
                  <a:srgbClr val="FFFF00"/>
                </a:solidFill>
                <a:effectLst/>
                <a:latin typeface="Roboto"/>
              </a:rPr>
              <a:t>Binary</a:t>
            </a:r>
            <a:r>
              <a:rPr lang="en-IN" sz="3200" i="0" dirty="0">
                <a:effectLst/>
                <a:latin typeface="Roboto"/>
              </a:rPr>
              <a:t> </a:t>
            </a:r>
            <a:r>
              <a:rPr lang="en-IN" sz="3200" i="0" dirty="0">
                <a:solidFill>
                  <a:srgbClr val="FF0000"/>
                </a:solidFill>
                <a:effectLst/>
                <a:latin typeface="Roboto"/>
              </a:rPr>
              <a:t>Search</a:t>
            </a:r>
            <a:r>
              <a:rPr lang="en-IN" sz="3200" i="0" dirty="0">
                <a:effectLst/>
                <a:latin typeface="Roboto"/>
              </a:rPr>
              <a:t> </a:t>
            </a:r>
            <a:r>
              <a:rPr lang="en-IN" sz="3200" dirty="0">
                <a:solidFill>
                  <a:srgbClr val="92D050"/>
                </a:solidFill>
                <a:effectLst/>
                <a:latin typeface="Roboto"/>
              </a:rPr>
              <a:t>Tree</a:t>
            </a:r>
            <a:r>
              <a:rPr lang="en-IN" sz="3200" i="0" dirty="0">
                <a:effectLst/>
                <a:latin typeface="Roboto"/>
              </a:rPr>
              <a:t>, is a node-based binary tree data structure which has the following properties:</a:t>
            </a:r>
          </a:p>
          <a:p>
            <a:pPr marL="0" indent="0">
              <a:buNone/>
            </a:pPr>
            <a:endParaRPr lang="en-IN" sz="3200" dirty="0"/>
          </a:p>
          <a:p>
            <a:pPr marL="0" indent="0">
              <a:buNone/>
            </a:pPr>
            <a:endParaRPr lang="en-US" sz="3200" dirty="0"/>
          </a:p>
        </p:txBody>
      </p:sp>
      <p:sp>
        <p:nvSpPr>
          <p:cNvPr id="4" name="TextBox 3">
            <a:extLst>
              <a:ext uri="{FF2B5EF4-FFF2-40B4-BE49-F238E27FC236}">
                <a16:creationId xmlns:a16="http://schemas.microsoft.com/office/drawing/2014/main" id="{861AA363-0928-0E42-9F37-CF96E091767C}"/>
              </a:ext>
            </a:extLst>
          </p:cNvPr>
          <p:cNvSpPr txBox="1"/>
          <p:nvPr/>
        </p:nvSpPr>
        <p:spPr>
          <a:xfrm>
            <a:off x="630410" y="2422506"/>
            <a:ext cx="10931180" cy="3539430"/>
          </a:xfrm>
          <a:prstGeom prst="rect">
            <a:avLst/>
          </a:prstGeom>
          <a:noFill/>
        </p:spPr>
        <p:txBody>
          <a:bodyPr wrap="square">
            <a:spAutoFit/>
          </a:bodyPr>
          <a:lstStyle/>
          <a:p>
            <a:pPr marL="514350" indent="-514350">
              <a:buFont typeface="+mj-lt"/>
              <a:buAutoNum type="arabicPeriod"/>
            </a:pPr>
            <a:r>
              <a:rPr lang="en-IN" sz="3200" b="1" dirty="0"/>
              <a:t>The Smaller Elements is compare to root node is always in </a:t>
            </a:r>
            <a:r>
              <a:rPr lang="en-IN" sz="3200" b="1" dirty="0">
                <a:solidFill>
                  <a:schemeClr val="tx2">
                    <a:lumMod val="75000"/>
                  </a:schemeClr>
                </a:solidFill>
              </a:rPr>
              <a:t>LEFT</a:t>
            </a:r>
            <a:r>
              <a:rPr lang="en-IN" sz="3200" b="1" dirty="0"/>
              <a:t> side of the tree .</a:t>
            </a:r>
          </a:p>
          <a:p>
            <a:pPr marL="514350" indent="-514350">
              <a:buFont typeface="+mj-lt"/>
              <a:buAutoNum type="arabicPeriod"/>
            </a:pPr>
            <a:endParaRPr lang="en-IN" sz="3200" b="1" dirty="0"/>
          </a:p>
          <a:p>
            <a:pPr marL="514350" indent="-514350">
              <a:buFont typeface="+mj-lt"/>
              <a:buAutoNum type="arabicPeriod"/>
            </a:pPr>
            <a:r>
              <a:rPr lang="en-IN" sz="3200" b="1" dirty="0"/>
              <a:t>The Bigger Element Compare to root node is always in the </a:t>
            </a:r>
            <a:r>
              <a:rPr lang="en-IN" sz="3200" b="1" dirty="0">
                <a:solidFill>
                  <a:srgbClr val="00B050"/>
                </a:solidFill>
              </a:rPr>
              <a:t>RIGHT</a:t>
            </a:r>
            <a:r>
              <a:rPr lang="en-IN" sz="3200" b="1" dirty="0"/>
              <a:t> side of the tree.</a:t>
            </a:r>
          </a:p>
          <a:p>
            <a:pPr marL="514350" indent="-514350">
              <a:buFont typeface="+mj-lt"/>
              <a:buAutoNum type="arabicPeriod"/>
            </a:pPr>
            <a:endParaRPr lang="en-IN" sz="3200" b="1" dirty="0"/>
          </a:p>
          <a:p>
            <a:pPr marL="514350" indent="-514350">
              <a:buFont typeface="+mj-lt"/>
              <a:buAutoNum type="arabicPeriod"/>
            </a:pPr>
            <a:r>
              <a:rPr lang="en-IN" sz="3200" b="1" dirty="0"/>
              <a:t>Each node has Only </a:t>
            </a:r>
            <a:r>
              <a:rPr lang="en-IN" sz="3200" b="1" dirty="0">
                <a:solidFill>
                  <a:srgbClr val="FF0000"/>
                </a:solidFill>
              </a:rPr>
              <a:t>2child</a:t>
            </a:r>
            <a:r>
              <a:rPr lang="en-IN" sz="3200" b="1" dirty="0"/>
              <a:t> node.</a:t>
            </a:r>
            <a:endParaRPr lang="en-US" sz="3200" dirty="0"/>
          </a:p>
        </p:txBody>
      </p:sp>
    </p:spTree>
    <p:extLst>
      <p:ext uri="{BB962C8B-B14F-4D97-AF65-F5344CB8AC3E}">
        <p14:creationId xmlns:p14="http://schemas.microsoft.com/office/powerpoint/2010/main" val="214488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grpId="0" nodeType="clickEffect">
                                  <p:stCondLst>
                                    <p:cond delay="0"/>
                                  </p:stCondLst>
                                  <p:childTnLst>
                                    <p:animClr clrSpc="rgb" dir="cw">
                                      <p:cBhvr>
                                        <p:cTn id="14" dur="2000" fill="hold"/>
                                        <p:tgtEl>
                                          <p:spTgt spid="3">
                                            <p:txEl>
                                              <p:pRg st="0" end="0"/>
                                            </p:txEl>
                                          </p:spTgt>
                                        </p:tgtEl>
                                        <p:attrNameLst>
                                          <p:attrName>fillcolor</p:attrName>
                                        </p:attrNameLst>
                                      </p:cBhvr>
                                      <p:to>
                                        <a:schemeClr val="accent2"/>
                                      </p:to>
                                    </p:animClr>
                                    <p:set>
                                      <p:cBhvr>
                                        <p:cTn id="15" dur="2000" fill="hold"/>
                                        <p:tgtEl>
                                          <p:spTgt spid="3">
                                            <p:txEl>
                                              <p:pRg st="0" end="0"/>
                                            </p:txEl>
                                          </p:spTgt>
                                        </p:tgtEl>
                                        <p:attrNameLst>
                                          <p:attrName>fill.type</p:attrName>
                                        </p:attrNameLst>
                                      </p:cBhvr>
                                      <p:to>
                                        <p:strVal val="solid"/>
                                      </p:to>
                                    </p:set>
                                    <p:set>
                                      <p:cBhvr>
                                        <p:cTn id="16" dur="2000" fill="hold"/>
                                        <p:tgtEl>
                                          <p:spTgt spid="3">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D12647-E59F-6C42-A670-E46FE5650A36}"/>
              </a:ext>
            </a:extLst>
          </p:cNvPr>
          <p:cNvSpPr txBox="1"/>
          <p:nvPr/>
        </p:nvSpPr>
        <p:spPr>
          <a:xfrm>
            <a:off x="750093" y="458270"/>
            <a:ext cx="11156157" cy="769441"/>
          </a:xfrm>
          <a:prstGeom prst="rect">
            <a:avLst/>
          </a:prstGeom>
          <a:noFill/>
        </p:spPr>
        <p:txBody>
          <a:bodyPr wrap="square">
            <a:spAutoFit/>
          </a:bodyPr>
          <a:lstStyle/>
          <a:p>
            <a:r>
              <a:rPr lang="en-IN" sz="4400" b="1">
                <a:solidFill>
                  <a:srgbClr val="C00000"/>
                </a:solidFill>
              </a:rPr>
              <a:t>SIMPLE DIAGRAM OF BINARY SEARCH TREE</a:t>
            </a:r>
            <a:endParaRPr lang="en-US" sz="4400" b="1">
              <a:solidFill>
                <a:srgbClr val="C00000"/>
              </a:solidFill>
            </a:endParaRPr>
          </a:p>
        </p:txBody>
      </p:sp>
      <p:pic>
        <p:nvPicPr>
          <p:cNvPr id="4" name="Picture 5">
            <a:extLst>
              <a:ext uri="{FF2B5EF4-FFF2-40B4-BE49-F238E27FC236}">
                <a16:creationId xmlns:a16="http://schemas.microsoft.com/office/drawing/2014/main" id="{93259D1B-AEFF-8141-BCE8-669735AD5720}"/>
              </a:ext>
            </a:extLst>
          </p:cNvPr>
          <p:cNvPicPr>
            <a:picLocks noChangeAspect="1"/>
          </p:cNvPicPr>
          <p:nvPr/>
        </p:nvPicPr>
        <p:blipFill>
          <a:blip r:embed="rId2"/>
          <a:stretch>
            <a:fillRect/>
          </a:stretch>
        </p:blipFill>
        <p:spPr>
          <a:xfrm>
            <a:off x="4183846" y="2208650"/>
            <a:ext cx="4312464" cy="3752848"/>
          </a:xfrm>
          <a:prstGeom prst="rect">
            <a:avLst/>
          </a:prstGeom>
        </p:spPr>
      </p:pic>
      <p:sp>
        <p:nvSpPr>
          <p:cNvPr id="10" name="Arrow: Left 9">
            <a:extLst>
              <a:ext uri="{FF2B5EF4-FFF2-40B4-BE49-F238E27FC236}">
                <a16:creationId xmlns:a16="http://schemas.microsoft.com/office/drawing/2014/main" id="{49500A5D-FDCF-FA41-8272-9A25CFEEAFE1}"/>
              </a:ext>
            </a:extLst>
          </p:cNvPr>
          <p:cNvSpPr/>
          <p:nvPr/>
        </p:nvSpPr>
        <p:spPr>
          <a:xfrm>
            <a:off x="6570153" y="1741837"/>
            <a:ext cx="3171541" cy="1032319"/>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5B52578-9AD8-E046-B24C-8B40115E7A00}"/>
              </a:ext>
            </a:extLst>
          </p:cNvPr>
          <p:cNvSpPr txBox="1"/>
          <p:nvPr/>
        </p:nvSpPr>
        <p:spPr>
          <a:xfrm>
            <a:off x="9741694" y="1728787"/>
            <a:ext cx="2045494" cy="769441"/>
          </a:xfrm>
          <a:prstGeom prst="rect">
            <a:avLst/>
          </a:prstGeom>
          <a:noFill/>
        </p:spPr>
        <p:txBody>
          <a:bodyPr wrap="square" rtlCol="0">
            <a:spAutoFit/>
          </a:bodyPr>
          <a:lstStyle/>
          <a:p>
            <a:pPr algn="l"/>
            <a:r>
              <a:rPr lang="en-IN" sz="4400" b="1" dirty="0">
                <a:solidFill>
                  <a:srgbClr val="FF0000"/>
                </a:solidFill>
              </a:rPr>
              <a:t>ROOT</a:t>
            </a:r>
            <a:endParaRPr lang="en-US" sz="4400" b="1" dirty="0">
              <a:solidFill>
                <a:srgbClr val="FF0000"/>
              </a:solidFill>
            </a:endParaRPr>
          </a:p>
        </p:txBody>
      </p:sp>
      <p:sp>
        <p:nvSpPr>
          <p:cNvPr id="2" name="TextBox 1">
            <a:extLst>
              <a:ext uri="{FF2B5EF4-FFF2-40B4-BE49-F238E27FC236}">
                <a16:creationId xmlns:a16="http://schemas.microsoft.com/office/drawing/2014/main" id="{343205F8-6C2A-E14A-82E8-3FB5BCED4CAF}"/>
              </a:ext>
            </a:extLst>
          </p:cNvPr>
          <p:cNvSpPr txBox="1"/>
          <p:nvPr/>
        </p:nvSpPr>
        <p:spPr>
          <a:xfrm>
            <a:off x="5181600" y="2514600"/>
            <a:ext cx="1828800" cy="369332"/>
          </a:xfrm>
          <a:prstGeom prst="rect">
            <a:avLst/>
          </a:prstGeom>
          <a:noFill/>
        </p:spPr>
        <p:txBody>
          <a:bodyPr wrap="square" rtlCol="0">
            <a:spAutoFit/>
          </a:bodyPr>
          <a:lstStyle/>
          <a:p>
            <a:pPr algn="l"/>
            <a:endParaRPr lang="en-US" u="sng"/>
          </a:p>
        </p:txBody>
      </p:sp>
      <p:sp>
        <p:nvSpPr>
          <p:cNvPr id="6" name="Arrow: Right 5">
            <a:extLst>
              <a:ext uri="{FF2B5EF4-FFF2-40B4-BE49-F238E27FC236}">
                <a16:creationId xmlns:a16="http://schemas.microsoft.com/office/drawing/2014/main" id="{FC9CF816-A55D-D142-9ABC-0D083E9F7545}"/>
              </a:ext>
            </a:extLst>
          </p:cNvPr>
          <p:cNvSpPr/>
          <p:nvPr/>
        </p:nvSpPr>
        <p:spPr>
          <a:xfrm>
            <a:off x="2700623" y="2968181"/>
            <a:ext cx="1956816" cy="969264"/>
          </a:xfrm>
          <a:prstGeom prst="rightArrow">
            <a:avLst>
              <a:gd name="adj1" fmla="val 37716"/>
              <a:gd name="adj2" fmla="val 50000"/>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90548F3-E9B0-BA4C-BFB2-F2C3D6044709}"/>
              </a:ext>
            </a:extLst>
          </p:cNvPr>
          <p:cNvSpPr txBox="1"/>
          <p:nvPr/>
        </p:nvSpPr>
        <p:spPr>
          <a:xfrm>
            <a:off x="502750" y="3129647"/>
            <a:ext cx="2197873" cy="646331"/>
          </a:xfrm>
          <a:prstGeom prst="rect">
            <a:avLst/>
          </a:prstGeom>
          <a:noFill/>
        </p:spPr>
        <p:txBody>
          <a:bodyPr wrap="square" rtlCol="0">
            <a:spAutoFit/>
          </a:bodyPr>
          <a:lstStyle/>
          <a:p>
            <a:pPr algn="l"/>
            <a:r>
              <a:rPr lang="en-IN" sz="3600" b="1" dirty="0">
                <a:solidFill>
                  <a:srgbClr val="7030A0"/>
                </a:solidFill>
              </a:rPr>
              <a:t>PARANT</a:t>
            </a:r>
            <a:endParaRPr lang="en-US" sz="3600" b="1" dirty="0">
              <a:solidFill>
                <a:srgbClr val="7030A0"/>
              </a:solidFill>
            </a:endParaRPr>
          </a:p>
        </p:txBody>
      </p:sp>
      <p:sp>
        <p:nvSpPr>
          <p:cNvPr id="8" name="Arrow: Right 7">
            <a:extLst>
              <a:ext uri="{FF2B5EF4-FFF2-40B4-BE49-F238E27FC236}">
                <a16:creationId xmlns:a16="http://schemas.microsoft.com/office/drawing/2014/main" id="{5D04DA26-BD00-1E44-9441-7067EC6C1675}"/>
              </a:ext>
            </a:extLst>
          </p:cNvPr>
          <p:cNvSpPr/>
          <p:nvPr/>
        </p:nvSpPr>
        <p:spPr>
          <a:xfrm rot="10800000">
            <a:off x="8727280" y="4009902"/>
            <a:ext cx="1571626" cy="923330"/>
          </a:xfrm>
          <a:prstGeom prst="rightArrow">
            <a:avLst>
              <a:gd name="adj1" fmla="val 34533"/>
              <a:gd name="adj2" fmla="val 38394"/>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2271718-A48D-1145-BE35-A15B5E860D10}"/>
              </a:ext>
            </a:extLst>
          </p:cNvPr>
          <p:cNvSpPr txBox="1"/>
          <p:nvPr/>
        </p:nvSpPr>
        <p:spPr>
          <a:xfrm>
            <a:off x="10328672" y="4095748"/>
            <a:ext cx="1160963" cy="707886"/>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l"/>
            <a:r>
              <a:rPr lang="en-IN" sz="4000" b="1" dirty="0">
                <a:solidFill>
                  <a:srgbClr val="FFFF00"/>
                </a:solidFill>
              </a:rPr>
              <a:t>Leaf</a:t>
            </a:r>
            <a:endParaRPr lang="en-US" sz="4000" b="1" dirty="0">
              <a:solidFill>
                <a:srgbClr val="FFFF00"/>
              </a:solidFill>
            </a:endParaRPr>
          </a:p>
        </p:txBody>
      </p:sp>
    </p:spTree>
    <p:extLst>
      <p:ext uri="{BB962C8B-B14F-4D97-AF65-F5344CB8AC3E}">
        <p14:creationId xmlns:p14="http://schemas.microsoft.com/office/powerpoint/2010/main" val="680633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grpId="0" nodeType="clickEffect">
                                  <p:stCondLst>
                                    <p:cond delay="0"/>
                                  </p:stCondLst>
                                  <p:childTnLst>
                                    <p:animClr clrSpc="rgb" dir="cw">
                                      <p:cBhvr>
                                        <p:cTn id="6" dur="2000" fill="hold"/>
                                        <p:tgtEl>
                                          <p:spTgt spid="5"/>
                                        </p:tgtEl>
                                        <p:attrNameLst>
                                          <p:attrName>fillcolor</p:attrName>
                                        </p:attrNameLst>
                                      </p:cBhvr>
                                      <p:to>
                                        <a:schemeClr val="accent2"/>
                                      </p:to>
                                    </p:animClr>
                                    <p:set>
                                      <p:cBhvr>
                                        <p:cTn id="7" dur="2000" fill="hold"/>
                                        <p:tgtEl>
                                          <p:spTgt spid="5"/>
                                        </p:tgtEl>
                                        <p:attrNameLst>
                                          <p:attrName>fill.type</p:attrName>
                                        </p:attrNameLst>
                                      </p:cBhvr>
                                      <p:to>
                                        <p:strVal val="solid"/>
                                      </p:to>
                                    </p:set>
                                    <p:set>
                                      <p:cBhvr>
                                        <p:cTn id="8" dur="2000" fill="hold"/>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12"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strips(downLeft)">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blinds(horizontal)">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12"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strips(downLeft)">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blinds(horizontal)">
                                      <p:cBhvr>
                                        <p:cTn id="4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animBg="1"/>
      <p:bldP spid="12" grpId="0"/>
      <p:bldP spid="6" grpId="0" animBg="1"/>
      <p:bldP spid="7" grpId="0"/>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C2321-16CA-E640-9E0A-FE540BE4327A}"/>
              </a:ext>
            </a:extLst>
          </p:cNvPr>
          <p:cNvSpPr>
            <a:spLocks noGrp="1"/>
          </p:cNvSpPr>
          <p:nvPr>
            <p:ph type="title"/>
          </p:nvPr>
        </p:nvSpPr>
        <p:spPr/>
        <p:txBody>
          <a:bodyPr>
            <a:noAutofit/>
          </a:bodyPr>
          <a:lstStyle/>
          <a:p>
            <a:r>
              <a:rPr lang="en-IN" sz="4000" b="1" i="1">
                <a:solidFill>
                  <a:srgbClr val="FF0000"/>
                </a:solidFill>
              </a:rPr>
              <a:t>OPERATIONS OF </a:t>
            </a:r>
            <a:r>
              <a:rPr lang="en-IN" sz="4000" b="1" i="1">
                <a:solidFill>
                  <a:srgbClr val="00B050"/>
                </a:solidFill>
              </a:rPr>
              <a:t>BINARY SEARCH TREE</a:t>
            </a:r>
            <a:endParaRPr lang="en-US" sz="4000" b="1" i="1">
              <a:solidFill>
                <a:srgbClr val="FF0000"/>
              </a:solidFill>
            </a:endParaRPr>
          </a:p>
        </p:txBody>
      </p:sp>
      <p:sp>
        <p:nvSpPr>
          <p:cNvPr id="3" name="Content Placeholder 2">
            <a:extLst>
              <a:ext uri="{FF2B5EF4-FFF2-40B4-BE49-F238E27FC236}">
                <a16:creationId xmlns:a16="http://schemas.microsoft.com/office/drawing/2014/main" id="{40DC1CC9-BC24-0445-82FE-4CD432001E29}"/>
              </a:ext>
            </a:extLst>
          </p:cNvPr>
          <p:cNvSpPr>
            <a:spLocks noGrp="1"/>
          </p:cNvSpPr>
          <p:nvPr>
            <p:ph idx="1"/>
          </p:nvPr>
        </p:nvSpPr>
        <p:spPr/>
        <p:txBody>
          <a:bodyPr>
            <a:normAutofit lnSpcReduction="10000"/>
          </a:bodyPr>
          <a:lstStyle/>
          <a:p>
            <a:pPr marL="514350" indent="-514350">
              <a:buFont typeface="+mj-lt"/>
              <a:buAutoNum type="arabicPeriod"/>
            </a:pPr>
            <a:r>
              <a:rPr lang="en-IN" sz="4400" b="1">
                <a:solidFill>
                  <a:srgbClr val="002060"/>
                </a:solidFill>
              </a:rPr>
              <a:t>INSEARTION OF A ELEMENT</a:t>
            </a:r>
          </a:p>
          <a:p>
            <a:pPr marL="514350" indent="-514350">
              <a:buFont typeface="+mj-lt"/>
              <a:buAutoNum type="arabicPeriod"/>
            </a:pPr>
            <a:r>
              <a:rPr lang="en-IN" sz="4400" b="1">
                <a:solidFill>
                  <a:srgbClr val="FF0000"/>
                </a:solidFill>
              </a:rPr>
              <a:t>DELETION OF A ELEMENT</a:t>
            </a:r>
          </a:p>
          <a:p>
            <a:pPr marL="514350" indent="-514350">
              <a:buFont typeface="+mj-lt"/>
              <a:buAutoNum type="arabicPeriod"/>
            </a:pPr>
            <a:r>
              <a:rPr lang="en-IN" sz="4400" b="1">
                <a:solidFill>
                  <a:srgbClr val="FFFF00"/>
                </a:solidFill>
              </a:rPr>
              <a:t>SEARCHING OF AN ELEMENT</a:t>
            </a:r>
          </a:p>
          <a:p>
            <a:pPr marL="514350" indent="-514350">
              <a:buFont typeface="+mj-lt"/>
              <a:buAutoNum type="arabicPeriod"/>
            </a:pPr>
            <a:r>
              <a:rPr lang="en-IN" sz="4400" b="1">
                <a:solidFill>
                  <a:srgbClr val="00B050"/>
                </a:solidFill>
              </a:rPr>
              <a:t>SORTING</a:t>
            </a:r>
            <a:r>
              <a:rPr lang="en-IN" sz="4400" b="1">
                <a:solidFill>
                  <a:srgbClr val="FFFF00"/>
                </a:solidFill>
              </a:rPr>
              <a:t> </a:t>
            </a:r>
            <a:endParaRPr lang="en-US" sz="4400" b="1">
              <a:solidFill>
                <a:srgbClr val="00B050"/>
              </a:solidFill>
            </a:endParaRPr>
          </a:p>
        </p:txBody>
      </p:sp>
    </p:spTree>
    <p:extLst>
      <p:ext uri="{BB962C8B-B14F-4D97-AF65-F5344CB8AC3E}">
        <p14:creationId xmlns:p14="http://schemas.microsoft.com/office/powerpoint/2010/main" val="1513244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insertion of element in binary search tree">
            <a:extLst>
              <a:ext uri="{FF2B5EF4-FFF2-40B4-BE49-F238E27FC236}">
                <a16:creationId xmlns:a16="http://schemas.microsoft.com/office/drawing/2014/main" id="{E075242A-FD4A-4294-A227-673D12355F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73709"/>
            <a:ext cx="11105322" cy="5860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0854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9D3E5-C08B-4C1B-BBB0-49B26BF8BAE1}"/>
              </a:ext>
            </a:extLst>
          </p:cNvPr>
          <p:cNvSpPr>
            <a:spLocks noGrp="1"/>
          </p:cNvSpPr>
          <p:nvPr>
            <p:ph type="title"/>
          </p:nvPr>
        </p:nvSpPr>
        <p:spPr/>
        <p:txBody>
          <a:bodyPr>
            <a:normAutofit fontScale="90000"/>
          </a:bodyPr>
          <a:lstStyle/>
          <a:p>
            <a:r>
              <a:rPr lang="en-US" sz="6000" dirty="0">
                <a:solidFill>
                  <a:schemeClr val="tx1">
                    <a:lumMod val="95000"/>
                    <a:lumOff val="5000"/>
                  </a:schemeClr>
                </a:solidFill>
              </a:rPr>
              <a:t>Example : </a:t>
            </a:r>
            <a:r>
              <a:rPr lang="en-US" dirty="0">
                <a:solidFill>
                  <a:srgbClr val="00B050"/>
                </a:solidFill>
              </a:rPr>
              <a:t>Insert the following element (31,16,45,24,7,19,29)</a:t>
            </a:r>
          </a:p>
        </p:txBody>
      </p:sp>
      <p:pic>
        <p:nvPicPr>
          <p:cNvPr id="4" name="Picture 2" descr="Image result for insertion of element in binary search tree">
            <a:extLst>
              <a:ext uri="{FF2B5EF4-FFF2-40B4-BE49-F238E27FC236}">
                <a16:creationId xmlns:a16="http://schemas.microsoft.com/office/drawing/2014/main" id="{A688B575-A091-43BB-B7FF-CC1EE48E65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313" y="2557670"/>
            <a:ext cx="8507896" cy="3485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1539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95ED505-C9C7-43C0-AAD9-C7D20E53302F}"/>
              </a:ext>
            </a:extLst>
          </p:cNvPr>
          <p:cNvSpPr/>
          <p:nvPr/>
        </p:nvSpPr>
        <p:spPr>
          <a:xfrm>
            <a:off x="715617" y="636104"/>
            <a:ext cx="11039061" cy="5232202"/>
          </a:xfrm>
          <a:prstGeom prst="rect">
            <a:avLst/>
          </a:prstGeom>
        </p:spPr>
        <p:txBody>
          <a:bodyPr wrap="square">
            <a:spAutoFit/>
          </a:bodyPr>
          <a:lstStyle/>
          <a:p>
            <a:r>
              <a:rPr lang="en-US" sz="5400" b="1" dirty="0">
                <a:solidFill>
                  <a:srgbClr val="0070C0"/>
                </a:solidFill>
                <a:latin typeface="Times New Roman" panose="02020603050405020304" pitchFamily="18" charset="0"/>
              </a:rPr>
              <a:t>Binary search tree. Removing a node</a:t>
            </a:r>
          </a:p>
          <a:p>
            <a:pPr algn="just"/>
            <a:endParaRPr lang="en-US" sz="2800" dirty="0">
              <a:solidFill>
                <a:srgbClr val="0070C0"/>
              </a:solidFill>
              <a:latin typeface="Times New Roman" panose="02020603050405020304" pitchFamily="18" charset="0"/>
            </a:endParaRPr>
          </a:p>
          <a:p>
            <a:pPr algn="just"/>
            <a:r>
              <a:rPr lang="en-US" sz="2800" dirty="0">
                <a:solidFill>
                  <a:srgbClr val="000000"/>
                </a:solidFill>
                <a:latin typeface="Times New Roman" panose="02020603050405020304" pitchFamily="18" charset="0"/>
              </a:rPr>
              <a:t>Remove operation on binary search tree is more complicated, than add and search. Basically, in can be divided into two stages:</a:t>
            </a:r>
          </a:p>
          <a:p>
            <a:pPr>
              <a:buFont typeface="Arial" panose="020B0604020202020204" pitchFamily="34" charset="0"/>
              <a:buChar char="•"/>
            </a:pPr>
            <a:r>
              <a:rPr lang="en-US" sz="2800" dirty="0">
                <a:solidFill>
                  <a:srgbClr val="000000"/>
                </a:solidFill>
                <a:latin typeface="Times New Roman" panose="02020603050405020304" pitchFamily="18" charset="0"/>
              </a:rPr>
              <a:t>search for a node to remove;</a:t>
            </a:r>
          </a:p>
          <a:p>
            <a:pPr>
              <a:buFont typeface="Arial" panose="020B0604020202020204" pitchFamily="34" charset="0"/>
              <a:buChar char="•"/>
            </a:pPr>
            <a:r>
              <a:rPr lang="en-US" sz="2800" dirty="0">
                <a:solidFill>
                  <a:srgbClr val="000000"/>
                </a:solidFill>
                <a:latin typeface="Times New Roman" panose="02020603050405020304" pitchFamily="18" charset="0"/>
              </a:rPr>
              <a:t>if the node is found, run remove algorithm.</a:t>
            </a:r>
          </a:p>
          <a:p>
            <a:r>
              <a:rPr lang="en-US" sz="2800" b="1" dirty="0">
                <a:solidFill>
                  <a:srgbClr val="000000"/>
                </a:solidFill>
                <a:latin typeface="Times New Roman" panose="02020603050405020304" pitchFamily="18" charset="0"/>
              </a:rPr>
              <a:t>Remove algorithm in detail</a:t>
            </a:r>
          </a:p>
          <a:p>
            <a:pPr algn="just"/>
            <a:r>
              <a:rPr lang="en-US" sz="2800" dirty="0">
                <a:solidFill>
                  <a:srgbClr val="000000"/>
                </a:solidFill>
                <a:latin typeface="Times New Roman" panose="02020603050405020304" pitchFamily="18" charset="0"/>
              </a:rPr>
              <a:t>Now, let's see more detailed description of a remove algorithm. First stage is identical to </a:t>
            </a:r>
            <a:r>
              <a:rPr lang="en-US" sz="2800" dirty="0">
                <a:solidFill>
                  <a:srgbClr val="006CAB"/>
                </a:solidFill>
                <a:latin typeface="Times New Roman" panose="02020603050405020304" pitchFamily="18" charset="0"/>
                <a:hlinkClick r:id="rId2"/>
              </a:rPr>
              <a:t>algorithm for lookup</a:t>
            </a:r>
            <a:r>
              <a:rPr lang="en-US" sz="2800" dirty="0">
                <a:solidFill>
                  <a:srgbClr val="000000"/>
                </a:solidFill>
                <a:latin typeface="Times New Roman" panose="02020603050405020304" pitchFamily="18" charset="0"/>
              </a:rPr>
              <a:t>, except we should track the parent of the current node. Second part is more tricky. There are three cases, which are described below.</a:t>
            </a:r>
            <a:endParaRPr lang="en-US" sz="2800" b="0"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1676694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5BF958A-194B-4E2D-AC0B-E869CA4AB437}"/>
              </a:ext>
            </a:extLst>
          </p:cNvPr>
          <p:cNvSpPr>
            <a:spLocks noChangeArrowheads="1"/>
          </p:cNvSpPr>
          <p:nvPr/>
        </p:nvSpPr>
        <p:spPr bwMode="auto">
          <a:xfrm rot="10800000" flipV="1">
            <a:off x="765728" y="643622"/>
            <a:ext cx="3700255" cy="5570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Case1:Node to be removed has no children.</a:t>
            </a:r>
            <a:endParaRPr kumimoji="0" lang="en-US" altLang="en-US" sz="1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This case is quite simple. Algorithm sets corresponding link of the parent to NULL and disposes the node.</a:t>
            </a:r>
            <a:endParaRPr kumimoji="0" lang="en-US" altLang="en-US" sz="1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Example.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Remove -4 from a BST.</a:t>
            </a:r>
            <a:endParaRPr kumimoji="0" lang="en-US" altLang="en-US" sz="1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146" name="Picture 2" descr="BST remove example, remove -4 from the tree">
            <a:extLst>
              <a:ext uri="{FF2B5EF4-FFF2-40B4-BE49-F238E27FC236}">
                <a16:creationId xmlns:a16="http://schemas.microsoft.com/office/drawing/2014/main" id="{AFBE2AB3-BAC0-43D3-A645-27B0DB5593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676" y="3061253"/>
            <a:ext cx="4139648" cy="294620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E63D5AAB-3EEB-4FAF-A9DE-91EA3781148A}"/>
              </a:ext>
            </a:extLst>
          </p:cNvPr>
          <p:cNvSpPr>
            <a:spLocks noChangeArrowheads="1"/>
          </p:cNvSpPr>
          <p:nvPr/>
        </p:nvSpPr>
        <p:spPr bwMode="auto">
          <a:xfrm>
            <a:off x="4691424" y="643622"/>
            <a:ext cx="6069189" cy="8633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defTabSz="914400"/>
            <a:r>
              <a:rPr lang="en-US" altLang="en-US" dirty="0">
                <a:solidFill>
                  <a:srgbClr val="000000"/>
                </a:solidFill>
                <a:latin typeface="Times New Roman" panose="02020603050405020304" pitchFamily="18" charset="0"/>
                <a:cs typeface="Times New Roman" panose="02020603050405020304" pitchFamily="18" charset="0"/>
              </a:rPr>
              <a:t>Case 2:Node to be removed has one child.</a:t>
            </a:r>
            <a:endParaRPr lang="en-US" altLang="en-US" dirty="0"/>
          </a:p>
          <a:p>
            <a:pPr lvl="0" algn="just" defTabSz="914400"/>
            <a:r>
              <a:rPr lang="en-US" altLang="en-US" dirty="0">
                <a:solidFill>
                  <a:srgbClr val="000000"/>
                </a:solidFill>
                <a:latin typeface="Times New Roman" panose="02020603050405020304" pitchFamily="18" charset="0"/>
                <a:cs typeface="Times New Roman" panose="02020603050405020304" pitchFamily="18" charset="0"/>
              </a:rPr>
              <a:t>It this case, node is cut from the tree and algorithm links single child (with it's subtree) directly to the parent of the removed node.</a:t>
            </a:r>
            <a:endParaRPr lang="en-US" altLang="en-US" dirty="0"/>
          </a:p>
          <a:p>
            <a:pPr lvl="0" algn="just" defTabSz="914400"/>
            <a:r>
              <a:rPr lang="en-US" altLang="en-US" b="1" dirty="0">
                <a:solidFill>
                  <a:srgbClr val="000000"/>
                </a:solidFill>
                <a:latin typeface="Times New Roman" panose="02020603050405020304" pitchFamily="18" charset="0"/>
                <a:cs typeface="Times New Roman" panose="02020603050405020304" pitchFamily="18" charset="0"/>
              </a:rPr>
              <a:t>Example. </a:t>
            </a:r>
            <a:r>
              <a:rPr lang="en-US" altLang="en-US" dirty="0">
                <a:solidFill>
                  <a:srgbClr val="000000"/>
                </a:solidFill>
                <a:latin typeface="Times New Roman" panose="02020603050405020304" pitchFamily="18" charset="0"/>
                <a:cs typeface="Times New Roman" panose="02020603050405020304" pitchFamily="18" charset="0"/>
              </a:rPr>
              <a:t>Remove 18 from a BST.</a:t>
            </a:r>
            <a:endParaRPr lang="en-US" altLang="en-US" dirty="0"/>
          </a:p>
          <a:p>
            <a:pPr lvl="0" algn="just" defTabSz="914400"/>
            <a:r>
              <a:rPr lang="en-US" altLang="en-US" dirty="0">
                <a:solidFill>
                  <a:srgbClr val="000000"/>
                </a:solidFill>
                <a:latin typeface="Times New Roman" panose="02020603050405020304" pitchFamily="18" charset="0"/>
                <a:cs typeface="Times New Roman" panose="02020603050405020304" pitchFamily="18" charset="0"/>
              </a:rPr>
              <a:t>  </a:t>
            </a:r>
            <a:r>
              <a:rPr lang="en-US" altLang="en-US" sz="16200" dirty="0">
                <a:solidFill>
                  <a:srgbClr val="000000"/>
                </a:solidFill>
                <a:latin typeface="Times New Roman" panose="02020603050405020304" pitchFamily="18" charset="0"/>
                <a:cs typeface="Times New Roman" panose="02020603050405020304" pitchFamily="18" charset="0"/>
              </a:rPr>
              <a:t>      </a:t>
            </a:r>
            <a:br>
              <a:rPr lang="en-US" altLang="en-US" dirty="0">
                <a:solidFill>
                  <a:srgbClr val="000000"/>
                </a:solidFill>
                <a:latin typeface="Times New Roman" panose="02020603050405020304" pitchFamily="18" charset="0"/>
                <a:cs typeface="Times New Roman" panose="02020603050405020304" pitchFamily="18" charset="0"/>
              </a:rPr>
            </a:br>
            <a:r>
              <a:rPr lang="en-US" altLang="en-US" dirty="0">
                <a:solidFill>
                  <a:srgbClr val="000000"/>
                </a:solidFill>
                <a:latin typeface="Times New Roman" panose="02020603050405020304" pitchFamily="18" charset="0"/>
                <a:cs typeface="Times New Roman" panose="02020603050405020304" pitchFamily="18" charset="0"/>
              </a:rPr>
              <a:t>  </a:t>
            </a:r>
            <a:r>
              <a:rPr lang="en-US" altLang="en-US" sz="16200" dirty="0">
                <a:solidFill>
                  <a:srgbClr val="000000"/>
                </a:solidFill>
                <a:latin typeface="Times New Roman" panose="02020603050405020304" pitchFamily="18" charset="0"/>
                <a:cs typeface="Times New Roman" panose="02020603050405020304" pitchFamily="18" charset="0"/>
              </a:rPr>
              <a:t>      </a:t>
            </a:r>
            <a:br>
              <a:rPr lang="en-US" altLang="en-US" dirty="0">
                <a:solidFill>
                  <a:srgbClr val="000000"/>
                </a:solidFill>
                <a:latin typeface="Times New Roman" panose="02020603050405020304" pitchFamily="18" charset="0"/>
                <a:cs typeface="Times New Roman" panose="02020603050405020304" pitchFamily="18" charset="0"/>
              </a:rPr>
            </a:br>
            <a:r>
              <a:rPr lang="en-US" altLang="en-US" dirty="0">
                <a:solidFill>
                  <a:srgbClr val="000000"/>
                </a:solidFill>
                <a:latin typeface="Times New Roman" panose="02020603050405020304" pitchFamily="18" charset="0"/>
                <a:cs typeface="Times New Roman" panose="02020603050405020304" pitchFamily="18" charset="0"/>
              </a:rPr>
              <a:t>  </a:t>
            </a:r>
            <a:r>
              <a:rPr lang="en-US" altLang="en-US" sz="12300" dirty="0">
                <a:solidFill>
                  <a:srgbClr val="000000"/>
                </a:solidFill>
                <a:latin typeface="Times New Roman" panose="02020603050405020304" pitchFamily="18" charset="0"/>
                <a:cs typeface="Times New Roman" panose="02020603050405020304" pitchFamily="18" charset="0"/>
              </a:rPr>
              <a:t>        </a:t>
            </a:r>
            <a:endParaRPr lang="en-US" altLang="en-US"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148" name="Picture 4" descr="BST remove example, remove 18 from the tree, pic. 1">
            <a:extLst>
              <a:ext uri="{FF2B5EF4-FFF2-40B4-BE49-F238E27FC236}">
                <a16:creationId xmlns:a16="http://schemas.microsoft.com/office/drawing/2014/main" id="{F16FFA13-96A5-44E8-A30B-7F9BB7C537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0174" y="2001330"/>
            <a:ext cx="3076575" cy="2292374"/>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5" descr="BST remove example, remove 18 from the tree, pic. 2">
            <a:extLst>
              <a:ext uri="{FF2B5EF4-FFF2-40B4-BE49-F238E27FC236}">
                <a16:creationId xmlns:a16="http://schemas.microsoft.com/office/drawing/2014/main" id="{42B96F97-C000-4869-B2E9-80E15C97F9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9317" y="1962603"/>
            <a:ext cx="3076575" cy="2571751"/>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BST remove example, remove 18 from the tree, pic. 3">
            <a:extLst>
              <a:ext uri="{FF2B5EF4-FFF2-40B4-BE49-F238E27FC236}">
                <a16:creationId xmlns:a16="http://schemas.microsoft.com/office/drawing/2014/main" id="{7DD77E06-668B-4CCF-ABD9-3007327945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4390" y="4169505"/>
            <a:ext cx="2895600" cy="196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4837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58F30CF-4895-460F-9227-7F54AAD1A699}"/>
              </a:ext>
            </a:extLst>
          </p:cNvPr>
          <p:cNvSpPr/>
          <p:nvPr/>
        </p:nvSpPr>
        <p:spPr>
          <a:xfrm>
            <a:off x="720587" y="702510"/>
            <a:ext cx="10668000" cy="1200329"/>
          </a:xfrm>
          <a:prstGeom prst="rect">
            <a:avLst/>
          </a:prstGeom>
        </p:spPr>
        <p:txBody>
          <a:bodyPr wrap="square">
            <a:spAutoFit/>
          </a:bodyPr>
          <a:lstStyle/>
          <a:p>
            <a:pPr algn="just"/>
            <a:r>
              <a:rPr lang="en-US" dirty="0">
                <a:solidFill>
                  <a:srgbClr val="000000"/>
                </a:solidFill>
                <a:latin typeface="Times New Roman" panose="02020603050405020304" pitchFamily="18" charset="0"/>
              </a:rPr>
              <a:t>Case 3:Node to be removed has two children.</a:t>
            </a:r>
          </a:p>
          <a:p>
            <a:pPr algn="just"/>
            <a:r>
              <a:rPr lang="en-US" dirty="0">
                <a:solidFill>
                  <a:srgbClr val="000000"/>
                </a:solidFill>
                <a:latin typeface="Times New Roman" panose="02020603050405020304" pitchFamily="18" charset="0"/>
              </a:rPr>
              <a:t>This is the most complex case. To solve it, let us see one useful BST property first. We are going to use the idea, that the same set of values may be represented as different binary-search trees. For example those BST.</a:t>
            </a:r>
          </a:p>
          <a:p>
            <a:pPr algn="just"/>
            <a:endParaRPr lang="en-US" dirty="0">
              <a:solidFill>
                <a:srgbClr val="000000"/>
              </a:solidFill>
              <a:latin typeface="Times New Roman" panose="02020603050405020304" pitchFamily="18" charset="0"/>
            </a:endParaRPr>
          </a:p>
        </p:txBody>
      </p:sp>
      <p:sp>
        <p:nvSpPr>
          <p:cNvPr id="4" name="Rectangle 1">
            <a:extLst>
              <a:ext uri="{FF2B5EF4-FFF2-40B4-BE49-F238E27FC236}">
                <a16:creationId xmlns:a16="http://schemas.microsoft.com/office/drawing/2014/main" id="{E50DB792-531A-4477-93D2-514CF0BA3E36}"/>
              </a:ext>
            </a:extLst>
          </p:cNvPr>
          <p:cNvSpPr>
            <a:spLocks noChangeArrowheads="1"/>
          </p:cNvSpPr>
          <p:nvPr/>
        </p:nvSpPr>
        <p:spPr bwMode="auto">
          <a:xfrm>
            <a:off x="-114300" y="1325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3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3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A0566D4B-A4FD-49AF-9C4E-257FFF2DFA7A}"/>
              </a:ext>
            </a:extLst>
          </p:cNvPr>
          <p:cNvSpPr>
            <a:spLocks noChangeArrowheads="1"/>
          </p:cNvSpPr>
          <p:nvPr/>
        </p:nvSpPr>
        <p:spPr bwMode="auto">
          <a:xfrm>
            <a:off x="720587" y="1407876"/>
            <a:ext cx="7832599" cy="7294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Example.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Remove 12 from a BST.</a:t>
            </a:r>
            <a:endParaRPr kumimoji="0" lang="en-US" altLang="en-US" sz="1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Find minimum element in the right subtree of the node to be removed. In current example it is 19.</a:t>
            </a: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Replace 12 with 19. Notice, that only values are replaced, not nodes. Now we have two nodes with the same value.</a:t>
            </a:r>
          </a:p>
          <a:p>
            <a:pPr lvl="0" algn="just" defTabSz="914400"/>
            <a:r>
              <a:rPr lang="en-US" altLang="en-US" dirty="0">
                <a:solidFill>
                  <a:srgbClr val="000000"/>
                </a:solidFill>
                <a:latin typeface="Times New Roman" panose="02020603050405020304" pitchFamily="18" charset="0"/>
                <a:cs typeface="Times New Roman" panose="02020603050405020304" pitchFamily="18" charset="0"/>
              </a:rPr>
              <a:t>Remove 19 from the left subtree.</a:t>
            </a:r>
            <a:endParaRPr kumimoji="0" lang="en-US" altLang="en-US" sz="1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125" name="Picture 5" descr="two children case, pic. 1">
            <a:extLst>
              <a:ext uri="{FF2B5EF4-FFF2-40B4-BE49-F238E27FC236}">
                <a16:creationId xmlns:a16="http://schemas.microsoft.com/office/drawing/2014/main" id="{1FE71977-69DE-40AD-BB43-1D4115B832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873" y="3688536"/>
            <a:ext cx="4142962" cy="242780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two children case, pic. 2">
            <a:extLst>
              <a:ext uri="{FF2B5EF4-FFF2-40B4-BE49-F238E27FC236}">
                <a16:creationId xmlns:a16="http://schemas.microsoft.com/office/drawing/2014/main" id="{8C3E78E7-6A8A-4628-8452-BA6F890BB1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9352" y="3706747"/>
            <a:ext cx="4620338" cy="2568504"/>
          </a:xfrm>
          <a:prstGeom prst="rect">
            <a:avLst/>
          </a:prstGeom>
          <a:noFill/>
          <a:extLst>
            <a:ext uri="{909E8E84-426E-40DD-AFC4-6F175D3DCCD1}">
              <a14:hiddenFill xmlns:a14="http://schemas.microsoft.com/office/drawing/2010/main">
                <a:solidFill>
                  <a:srgbClr val="FFFFFF"/>
                </a:solidFill>
              </a14:hiddenFill>
            </a:ext>
          </a:extLst>
        </p:spPr>
      </p:pic>
      <p:pic>
        <p:nvPicPr>
          <p:cNvPr id="5127" name="Picture 7" descr="two children case, pic. 3">
            <a:extLst>
              <a:ext uri="{FF2B5EF4-FFF2-40B4-BE49-F238E27FC236}">
                <a16:creationId xmlns:a16="http://schemas.microsoft.com/office/drawing/2014/main" id="{BD7D4324-FAB8-47E4-ADBA-606A006F97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5250" y="3473686"/>
            <a:ext cx="5688627" cy="285750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two children case, pic. 4">
            <a:extLst>
              <a:ext uri="{FF2B5EF4-FFF2-40B4-BE49-F238E27FC236}">
                <a16:creationId xmlns:a16="http://schemas.microsoft.com/office/drawing/2014/main" id="{DEFEEEBB-46B0-41CE-8ABB-0D73370072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3413" y="10859466"/>
            <a:ext cx="52387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747410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37</TotalTime>
  <Words>304</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Garamond</vt:lpstr>
      <vt:lpstr>Roboto</vt:lpstr>
      <vt:lpstr>Times New Roman</vt:lpstr>
      <vt:lpstr>Organic</vt:lpstr>
      <vt:lpstr>Binary search tree</vt:lpstr>
      <vt:lpstr>PowerPoint Presentation</vt:lpstr>
      <vt:lpstr>PowerPoint Presentation</vt:lpstr>
      <vt:lpstr>OPERATIONS OF BINARY SEARCH TREE</vt:lpstr>
      <vt:lpstr>PowerPoint Presentation</vt:lpstr>
      <vt:lpstr>Example : Insert the following element (31,16,45,24,7,19,29)</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Binary search tree</dc:title>
  <dc:creator>Tulsi Ram Modi</dc:creator>
  <cp:lastModifiedBy>Tulsi Ram Modi</cp:lastModifiedBy>
  <cp:revision>5</cp:revision>
  <dcterms:created xsi:type="dcterms:W3CDTF">2019-03-12T10:53:38Z</dcterms:created>
  <dcterms:modified xsi:type="dcterms:W3CDTF">2019-03-12T11:31:15Z</dcterms:modified>
</cp:coreProperties>
</file>