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7" r:id="rId3"/>
    <p:sldMasterId id="2147483659" r:id="rId4"/>
  </p:sldMasterIdLst>
  <p:notesMasterIdLst>
    <p:notesMasterId r:id="rId6"/>
  </p:notesMasterIdLst>
  <p:sldIdLst>
    <p:sldId id="342" r:id="rId5"/>
    <p:sldId id="345" r:id="rId7"/>
    <p:sldId id="349" r:id="rId8"/>
    <p:sldId id="344" r:id="rId9"/>
    <p:sldId id="346" r:id="rId10"/>
    <p:sldId id="343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47" r:id="rId21"/>
    <p:sldId id="3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3" autoAdjust="0"/>
    <p:restoredTop sz="96339" autoAdjust="0"/>
  </p:normalViewPr>
  <p:slideViewPr>
    <p:cSldViewPr snapToGrid="0">
      <p:cViewPr varScale="1">
        <p:scale>
          <a:sx n="79" d="100"/>
          <a:sy n="79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2" name="Shape"/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</a:p>
        </p:txBody>
      </p: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 userDrawn="1"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/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Shape"/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/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Shape"/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r>
              <a:rPr lang="en-US" dirty="0"/>
              <a:t>Your Footer Here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/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Shape"/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/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Shape"/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/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Shape"/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9" name="TextBox 88"/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  <a:endParaRPr lang="en-US" dirty="0"/>
          </a:p>
        </p:txBody>
      </p:sp>
      <p:sp>
        <p:nvSpPr>
          <p:cNvPr id="91" name="TextBox 90"/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  <a:endParaRPr lang="en-US" sz="1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  <a:endParaRPr lang="en-US" dirty="0"/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/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/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/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/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/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/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/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/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/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/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/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/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/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/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/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/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/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/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/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/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/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/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/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/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/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/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/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/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/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/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/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/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/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/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/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/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/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presentationgo.com/" TargetMode="Externa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15" Type="http://schemas.openxmlformats.org/officeDocument/2006/relationships/image" Target="../media/image1.png"/><Relationship Id="rId14" Type="http://schemas.openxmlformats.org/officeDocument/2006/relationships/hyperlink" Target="http://www.presentationgo.com/" TargetMode="Externa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9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en-US"/>
              <a:t>Date</a:t>
            </a: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Your Footer Here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72B7600-67E3-4D97-B453-880E2742B98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4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30" y="305911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AVID COVID </a:t>
            </a:r>
            <a:br>
              <a:rPr lang="en-US" b="1" dirty="0"/>
            </a:br>
            <a:r>
              <a:rPr lang="en-US" b="1" dirty="0"/>
              <a:t>DATA SIMPLIFIER OF VIETNAM</a:t>
            </a:r>
            <a:endParaRPr lang="en-US" b="1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" y="2416175"/>
            <a:ext cx="3511550" cy="2430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60941" y="4066636"/>
            <a:ext cx="5446287" cy="1796973"/>
          </a:xfrm>
        </p:spPr>
        <p:txBody>
          <a:bodyPr/>
          <a:lstStyle/>
          <a:p>
            <a:r>
              <a:rPr lang="en-US" b="1" dirty="0"/>
              <a:t>IV. Pie chart + stacked bar chart</a:t>
            </a:r>
            <a:endParaRPr lang="en-US" b="1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b="1" dirty="0"/>
              <a:t>Pie chart and Stacked Bar Chart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/>
              <a:t>Pie chart attributes: Male, female</a:t>
            </a:r>
            <a:endParaRPr lang="en-US" dirty="0"/>
          </a:p>
          <a:p>
            <a:r>
              <a:rPr lang="en-US" dirty="0"/>
              <a:t>Stacked bar chart attributes: Male, female, age group</a:t>
            </a:r>
            <a:endParaRPr lang="en-US" dirty="0"/>
          </a:p>
          <a:p>
            <a:r>
              <a:rPr lang="en-US" dirty="0"/>
              <a:t>Percentage of female and male patients are approximately equal</a:t>
            </a:r>
            <a:endParaRPr lang="en-US" dirty="0"/>
          </a:p>
          <a:p>
            <a:r>
              <a:rPr lang="en-US" dirty="0"/>
              <a:t>Highest number of confirmed cases: 20-29 age group</a:t>
            </a:r>
            <a:endParaRPr lang="en-US" dirty="0"/>
          </a:p>
          <a:p>
            <a:r>
              <a:rPr lang="en-US" dirty="0"/>
              <a:t>Working-age age groups have higher number of confirmed cases comparing with youngsters and elders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IV. Pie chart + stacked bar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1850" y="4025921"/>
            <a:ext cx="5446287" cy="1796973"/>
          </a:xfrm>
        </p:spPr>
        <p:txBody>
          <a:bodyPr>
            <a:normAutofit/>
          </a:bodyPr>
          <a:lstStyle/>
          <a:p>
            <a:r>
              <a:rPr lang="en-US" b="1" dirty="0"/>
              <a:t>V. Parallel coordinates chart</a:t>
            </a:r>
            <a:endParaRPr lang="en-US" b="1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/>
          <a:lstStyle/>
          <a:p>
            <a:r>
              <a:rPr lang="en-US" b="1" dirty="0"/>
              <a:t>Parallel Coordinates Chart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5 attributes: Confirmed case, recovered case, F0 (quarantined), F0 (social), F1, F2</a:t>
            </a:r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Noi</a:t>
            </a:r>
            <a:r>
              <a:rPr lang="en-US" dirty="0"/>
              <a:t>: Highest in all 4 attributes except for attribute F1</a:t>
            </a:r>
            <a:endParaRPr lang="en-US" dirty="0"/>
          </a:p>
          <a:p>
            <a:r>
              <a:rPr lang="en-US" dirty="0"/>
              <a:t>Thai </a:t>
            </a:r>
            <a:r>
              <a:rPr lang="en-US" dirty="0" err="1"/>
              <a:t>Binh</a:t>
            </a:r>
            <a:r>
              <a:rPr lang="en-US" dirty="0"/>
              <a:t>: Ranked 3</a:t>
            </a:r>
            <a:r>
              <a:rPr lang="en-US" baseline="30000" dirty="0"/>
              <a:t>rd</a:t>
            </a:r>
            <a:r>
              <a:rPr lang="en-US" dirty="0"/>
              <a:t> in number of confirmed cases, all cases are quarantined right after the patients’ entrance to the country</a:t>
            </a:r>
            <a:endParaRPr lang="en-US" dirty="0"/>
          </a:p>
          <a:p>
            <a:r>
              <a:rPr lang="en-US" dirty="0" err="1"/>
              <a:t>Binh</a:t>
            </a:r>
            <a:r>
              <a:rPr lang="en-US" dirty="0"/>
              <a:t> </a:t>
            </a:r>
            <a:r>
              <a:rPr lang="en-US" dirty="0" err="1"/>
              <a:t>Thuan</a:t>
            </a:r>
            <a:r>
              <a:rPr lang="en-US" dirty="0"/>
              <a:t>: All of cases were found in society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V. Parallel coordinates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2256155" y="3904933"/>
            <a:ext cx="10972800" cy="1143000"/>
          </a:xfrm>
        </p:spPr>
        <p:txBody>
          <a:bodyPr/>
          <a:lstStyle/>
          <a:p>
            <a:r>
              <a:rPr lang="en-US" b="1" dirty="0"/>
              <a:t>VI. Conclusion</a:t>
            </a:r>
            <a:endParaRPr lang="en-US" b="1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9335" y="2569845"/>
            <a:ext cx="6085840" cy="4295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1298980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2827337"/>
            <a:ext cx="10515600" cy="4351338"/>
          </a:xfrm>
        </p:spPr>
        <p:txBody>
          <a:bodyPr/>
          <a:lstStyle/>
          <a:p>
            <a:r>
              <a:rPr lang="en-US" dirty="0"/>
              <a:t>Gives a general view about the COVID-19 epidemic in Vietnam using visualizations</a:t>
            </a:r>
            <a:endParaRPr lang="en-US" dirty="0"/>
          </a:p>
          <a:p>
            <a:r>
              <a:rPr lang="en-US" dirty="0"/>
              <a:t>SARS-COVI-2 pandemic is now under control in Vietnam, thanks to the government and Ministry of Health’s efforts, combined with Vietnamese residents’ cooperation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VI. Conclusion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4490" y="2074545"/>
            <a:ext cx="5666740" cy="3778250"/>
          </a:xfrm>
          <a:prstGeom prst="rect">
            <a:avLst/>
          </a:prstGeom>
        </p:spPr>
      </p:pic>
      <p:pic>
        <p:nvPicPr>
          <p:cNvPr id="5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2031365"/>
            <a:ext cx="5666740" cy="377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10" y="4560179"/>
            <a:ext cx="5473390" cy="1537680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sig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05417"/>
            <a:ext cx="3361655" cy="2614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5475" y="1095387"/>
            <a:ext cx="10515600" cy="1325563"/>
          </a:xfrm>
        </p:spPr>
        <p:txBody>
          <a:bodyPr/>
          <a:lstStyle/>
          <a:p>
            <a:r>
              <a:rPr lang="en-US" b="1" dirty="0"/>
              <a:t>Members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5475" y="2515374"/>
            <a:ext cx="10515600" cy="25129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– ITDSIU18024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– ITDSIU18002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Anh – ITDSIU18046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ITDSIU18025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005" y="739063"/>
            <a:ext cx="10515600" cy="1325563"/>
          </a:xfrm>
        </p:spPr>
        <p:txBody>
          <a:bodyPr/>
          <a:lstStyle/>
          <a:p>
            <a:r>
              <a:rPr lang="en-US" b="1" dirty="0"/>
              <a:t>Table of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005" y="1905841"/>
            <a:ext cx="94117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noProof="1"/>
              <a:t>I.	Introduction</a:t>
            </a:r>
            <a:endParaRPr lang="en-US" b="1" noProof="1"/>
          </a:p>
          <a:p>
            <a:pPr marL="0" indent="0">
              <a:buNone/>
            </a:pPr>
            <a:r>
              <a:rPr lang="en-US" b="1" noProof="1"/>
              <a:t>II.	Explanation of each chart</a:t>
            </a:r>
            <a:endParaRPr lang="en-US" b="1" noProof="1"/>
          </a:p>
          <a:p>
            <a:pPr marL="0" indent="0">
              <a:buNone/>
            </a:pPr>
            <a:r>
              <a:rPr lang="en-US" noProof="1"/>
              <a:t>	1. Geomap</a:t>
            </a:r>
            <a:endParaRPr lang="en-US" noProof="1"/>
          </a:p>
          <a:p>
            <a:pPr marL="0" indent="0">
              <a:buNone/>
            </a:pPr>
            <a:r>
              <a:rPr lang="en-US" noProof="1"/>
              <a:t>	2. Line Chart</a:t>
            </a:r>
            <a:endParaRPr lang="en-US" noProof="1"/>
          </a:p>
          <a:p>
            <a:pPr marL="0" indent="0">
              <a:buNone/>
            </a:pPr>
            <a:r>
              <a:rPr lang="en-US" noProof="1"/>
              <a:t>	3. Pie Chart + Stacked Bar Chart</a:t>
            </a:r>
            <a:endParaRPr lang="en-US" noProof="1"/>
          </a:p>
          <a:p>
            <a:pPr marL="0" indent="0">
              <a:buNone/>
            </a:pPr>
            <a:r>
              <a:rPr lang="en-US" noProof="1"/>
              <a:t>	4. Parallel Coordinates Chart</a:t>
            </a:r>
            <a:endParaRPr lang="en-US" noProof="1"/>
          </a:p>
          <a:p>
            <a:pPr marL="0" indent="0">
              <a:buNone/>
            </a:pPr>
            <a:r>
              <a:rPr lang="en-US" b="1" noProof="1"/>
              <a:t>III.	Conclusion</a:t>
            </a:r>
            <a:endParaRPr lang="en-US" b="1" noProof="1"/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93595" y="3810953"/>
            <a:ext cx="10972800" cy="1143000"/>
          </a:xfrm>
        </p:spPr>
        <p:txBody>
          <a:bodyPr/>
          <a:lstStyle/>
          <a:p>
            <a:r>
              <a:rPr lang="en-US" b="1" dirty="0"/>
              <a:t>I. Introduction</a:t>
            </a:r>
            <a:endParaRPr lang="en-US" b="1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29065" y="1406525"/>
            <a:ext cx="3185795" cy="5447030"/>
          </a:xfrm>
          <a:prstGeom prst="rect">
            <a:avLst/>
          </a:prstGeom>
        </p:spPr>
      </p:pic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7120573" y="4889977"/>
          <a:ext cx="2364105" cy="19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362200" imgH="1962150" progId="Paint.Picture">
                  <p:embed/>
                </p:oleObj>
              </mc:Choice>
              <mc:Fallback>
                <p:oleObj name="" r:id="rId2" imgW="2362200" imgH="19621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20573" y="4889977"/>
                        <a:ext cx="2364105" cy="196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0574" y="2314079"/>
            <a:ext cx="10066507" cy="3643900"/>
          </a:xfrm>
        </p:spPr>
        <p:txBody>
          <a:bodyPr>
            <a:normAutofit/>
          </a:bodyPr>
          <a:lstStyle/>
          <a:p>
            <a:r>
              <a:rPr lang="en-US" dirty="0"/>
              <a:t>Provide the actual view of COVID-19 pandemic seriousness in Vietnam</a:t>
            </a:r>
            <a:endParaRPr lang="en-US" dirty="0"/>
          </a:p>
          <a:p>
            <a:r>
              <a:rPr lang="en-US" dirty="0"/>
              <a:t>Turn data into accessible information for people from all classes to understand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10574" y="988516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5985" y="3728403"/>
            <a:ext cx="10972800" cy="1143000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b="1" dirty="0" err="1"/>
              <a:t>Geomap</a:t>
            </a:r>
            <a:endParaRPr lang="en-US" b="1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9535" y="2921000"/>
            <a:ext cx="4495800" cy="39554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2205037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/>
              <a:t>Illustrate the number of confirmed cases in provinces</a:t>
            </a:r>
            <a:endParaRPr lang="en-US" dirty="0"/>
          </a:p>
          <a:p>
            <a:r>
              <a:rPr lang="en-US" dirty="0"/>
              <a:t>Highest number of confirmed cases: Ha </a:t>
            </a:r>
            <a:r>
              <a:rPr lang="en-US" dirty="0" err="1"/>
              <a:t>Noi</a:t>
            </a:r>
            <a:r>
              <a:rPr lang="en-US" dirty="0"/>
              <a:t>, Ho Chi Minh City</a:t>
            </a:r>
            <a:endParaRPr lang="en-US" dirty="0"/>
          </a:p>
          <a:p>
            <a:r>
              <a:rPr lang="en-US" dirty="0"/>
              <a:t>Provinces from center to East of Northern Vietnam have higher numbers of confirmed cases</a:t>
            </a:r>
            <a:endParaRPr lang="en-US" dirty="0"/>
          </a:p>
          <a:p>
            <a:r>
              <a:rPr lang="en-US" dirty="0"/>
              <a:t>Central Vietnam has the lowest number of confirmed cases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II. </a:t>
            </a:r>
            <a:r>
              <a:rPr lang="en-US" dirty="0" err="1"/>
              <a:t>Geomap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040860"/>
            <a:ext cx="661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Calibri Light (Headings)"/>
              </a:rPr>
              <a:t>Geomap</a:t>
            </a:r>
            <a:endParaRPr lang="en-US" sz="4400" b="1" dirty="0">
              <a:solidFill>
                <a:schemeClr val="bg1"/>
              </a:solidFill>
              <a:latin typeface="Calibri Light (Headings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2669540" y="3784283"/>
            <a:ext cx="10972800" cy="1143000"/>
          </a:xfrm>
        </p:spPr>
        <p:txBody>
          <a:bodyPr/>
          <a:lstStyle/>
          <a:p>
            <a:r>
              <a:rPr lang="en-US" b="1" dirty="0"/>
              <a:t>III. Line chart</a:t>
            </a:r>
            <a:endParaRPr lang="en-US" b="1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95950" y="2088515"/>
            <a:ext cx="2851785" cy="2839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702246"/>
            <a:ext cx="10515600" cy="1325563"/>
          </a:xfrm>
        </p:spPr>
        <p:txBody>
          <a:bodyPr/>
          <a:lstStyle/>
          <a:p>
            <a:r>
              <a:rPr lang="en-US" b="1" dirty="0"/>
              <a:t>Line chart</a:t>
            </a:r>
            <a:endParaRPr lang="en-US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06294" y="2203149"/>
            <a:ext cx="11057709" cy="4049881"/>
          </a:xfrm>
        </p:spPr>
        <p:txBody>
          <a:bodyPr>
            <a:normAutofit/>
          </a:bodyPr>
          <a:lstStyle/>
          <a:p>
            <a:r>
              <a:rPr lang="en-US" dirty="0"/>
              <a:t>3 attributes: Confirmed case, recovered case, active case</a:t>
            </a:r>
            <a:endParaRPr lang="en-US" dirty="0"/>
          </a:p>
          <a:p>
            <a:r>
              <a:rPr lang="en-US" dirty="0"/>
              <a:t>Milestones: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February 13</a:t>
            </a:r>
            <a:r>
              <a:rPr lang="en-US" baseline="30000" dirty="0"/>
              <a:t>th</a:t>
            </a:r>
            <a:r>
              <a:rPr lang="en-US" dirty="0"/>
              <a:t>,2020: The start of twenty-two-day period of not recording any new case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March 7</a:t>
            </a:r>
            <a:r>
              <a:rPr lang="en-US" baseline="30000" dirty="0"/>
              <a:t>th</a:t>
            </a:r>
            <a:r>
              <a:rPr lang="en-US" dirty="0"/>
              <a:t>,2020: 17</a:t>
            </a:r>
            <a:r>
              <a:rPr lang="en-US" baseline="30000" dirty="0"/>
              <a:t>th</a:t>
            </a:r>
            <a:r>
              <a:rPr lang="en-US" dirty="0"/>
              <a:t> patient is recorded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April 1</a:t>
            </a:r>
            <a:r>
              <a:rPr lang="en-US" baseline="30000" dirty="0"/>
              <a:t>st</a:t>
            </a:r>
            <a:r>
              <a:rPr lang="en-US" dirty="0"/>
              <a:t>,2020: The start of social quarantine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III. Line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PresentationG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siness Cooper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WPS Presentation</Application>
  <PresentationFormat>Widescreen</PresentationFormat>
  <Paragraphs>91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Open Sans</vt:lpstr>
      <vt:lpstr>Calibri</vt:lpstr>
      <vt:lpstr>Calibri Light</vt:lpstr>
      <vt:lpstr>Calibri</vt:lpstr>
      <vt:lpstr>Calibri Light (Headings)</vt:lpstr>
      <vt:lpstr>Microsoft YaHei</vt:lpstr>
      <vt:lpstr>Arial Unicode MS</vt:lpstr>
      <vt:lpstr>PresentationGO</vt:lpstr>
      <vt:lpstr>Designed by PresentationGO</vt:lpstr>
      <vt:lpstr>Business Cooperate</vt:lpstr>
      <vt:lpstr>Paint.Picture</vt:lpstr>
      <vt:lpstr>AVID COVID  DATA SIMPLIFIER OF VIETNAM</vt:lpstr>
      <vt:lpstr>Members</vt:lpstr>
      <vt:lpstr>Table of content</vt:lpstr>
      <vt:lpstr>I. Introduction</vt:lpstr>
      <vt:lpstr>Introduction</vt:lpstr>
      <vt:lpstr>II. Geomap</vt:lpstr>
      <vt:lpstr>PowerPoint 演示文稿</vt:lpstr>
      <vt:lpstr>III. Line chart</vt:lpstr>
      <vt:lpstr>Line chart</vt:lpstr>
      <vt:lpstr>IV. Pie chart + stacked bar chart</vt:lpstr>
      <vt:lpstr>Pie chart and Stacked Bar Chart</vt:lpstr>
      <vt:lpstr>V. Parallel coordinates chart</vt:lpstr>
      <vt:lpstr>Parallel Coordinates Chart</vt:lpstr>
      <vt:lpstr>VI. Conclusion</vt:lpstr>
      <vt:lpstr>Conclusion</vt:lpstr>
      <vt:lpstr>Thank You!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AVID COVID  DATA SIMPLIFIER OF VIETNAM</dc:title>
  <dc:creator>Tran Quynh Anh</dc:creator>
  <cp:lastModifiedBy>DELL</cp:lastModifiedBy>
  <cp:revision>23</cp:revision>
  <dcterms:created xsi:type="dcterms:W3CDTF">2020-06-14T14:00:00Z</dcterms:created>
  <dcterms:modified xsi:type="dcterms:W3CDTF">2020-06-17T02:35:27Z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