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C66390-3966-428C-849E-B96BBA0AB1DF}">
  <a:tblStyle styleId="{47C66390-3966-428C-849E-B96BBA0AB1D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1.xml"/><Relationship Id="rId19" Type="http://schemas.openxmlformats.org/officeDocument/2006/relationships/font" Target="fonts/Lato-bold.fntdata"/><Relationship Id="rId6" Type="http://schemas.openxmlformats.org/officeDocument/2006/relationships/notesMaster" Target="notesMasters/notesMaster1.xml"/><Relationship Id="rId18" Type="http://schemas.openxmlformats.org/officeDocument/2006/relationships/font" Target="fonts/Lato-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f8799739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f8799739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f87997393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f87997393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f87997393_0_8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f87997393_0_8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5ee82b0ed_0_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f5ee82b0ed_0_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f60f4f51a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f60f4f51a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f60f4f51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f60f4f51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f87997393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f87997393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C">
  <p:cSld name="SECTION_HEADER_1">
    <p:spTree>
      <p:nvGrpSpPr>
        <p:cNvPr id="130" name="Shape 130"/>
        <p:cNvGrpSpPr/>
        <p:nvPr/>
      </p:nvGrpSpPr>
      <p:grpSpPr>
        <a:xfrm>
          <a:off x="0" y="0"/>
          <a:ext cx="0" cy="0"/>
          <a:chOff x="0" y="0"/>
          <a:chExt cx="0" cy="0"/>
        </a:xfrm>
      </p:grpSpPr>
      <p:grpSp>
        <p:nvGrpSpPr>
          <p:cNvPr id="131" name="Google Shape;131;p13"/>
          <p:cNvGrpSpPr/>
          <p:nvPr/>
        </p:nvGrpSpPr>
        <p:grpSpPr>
          <a:xfrm>
            <a:off x="4406400" y="0"/>
            <a:ext cx="4737600" cy="5143065"/>
            <a:chOff x="4406400" y="0"/>
            <a:chExt cx="4737600" cy="5143065"/>
          </a:xfrm>
        </p:grpSpPr>
        <p:sp>
          <p:nvSpPr>
            <p:cNvPr id="132" name="Google Shape;132;p1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1" name="Google Shape;151;p1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3">
  <p:cSld name="TITLE_AND_BODY_1">
    <p:spTree>
      <p:nvGrpSpPr>
        <p:cNvPr id="152" name="Shape 152"/>
        <p:cNvGrpSpPr/>
        <p:nvPr/>
      </p:nvGrpSpPr>
      <p:grpSpPr>
        <a:xfrm>
          <a:off x="0" y="0"/>
          <a:ext cx="0" cy="0"/>
          <a:chOff x="0" y="0"/>
          <a:chExt cx="0" cy="0"/>
        </a:xfrm>
      </p:grpSpPr>
      <p:pic>
        <p:nvPicPr>
          <p:cNvPr descr="offset_comp_343059.jpg" id="153" name="Google Shape;153;p14"/>
          <p:cNvPicPr preferRelativeResize="0"/>
          <p:nvPr/>
        </p:nvPicPr>
        <p:blipFill rotWithShape="1">
          <a:blip r:embed="rId2">
            <a:alphaModFix amt="80000"/>
          </a:blip>
          <a:srcRect b="25870" l="30474" r="30474" t="11955"/>
          <a:stretch/>
        </p:blipFill>
        <p:spPr>
          <a:xfrm rot="-5400000">
            <a:off x="113630" y="-105700"/>
            <a:ext cx="5142300" cy="5364300"/>
          </a:xfrm>
          <a:prstGeom prst="diagStripe">
            <a:avLst>
              <a:gd fmla="val 50343" name="adj"/>
            </a:avLst>
          </a:prstGeom>
          <a:noFill/>
          <a:ln>
            <a:noFill/>
          </a:ln>
        </p:spPr>
      </p:pic>
      <p:sp>
        <p:nvSpPr>
          <p:cNvPr id="154" name="Google Shape;154;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5" name="Google Shape;155;p14"/>
          <p:cNvSpPr txBox="1"/>
          <p:nvPr>
            <p:ph idx="1" type="body"/>
          </p:nvPr>
        </p:nvSpPr>
        <p:spPr>
          <a:xfrm>
            <a:off x="4018025" y="1567550"/>
            <a:ext cx="4318500" cy="17667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Clr>
                <a:schemeClr val="dk2"/>
              </a:buClr>
              <a:buSzPts val="1300"/>
              <a:buChar char="●"/>
              <a:defRPr>
                <a:solidFill>
                  <a:schemeClr val="dk2"/>
                </a:solidFill>
              </a:defRPr>
            </a:lvl1pPr>
            <a:lvl2pPr indent="-298450" lvl="1" marL="914400" rtl="0">
              <a:spcBef>
                <a:spcPts val="0"/>
              </a:spcBef>
              <a:spcAft>
                <a:spcPts val="0"/>
              </a:spcAft>
              <a:buClr>
                <a:schemeClr val="dk2"/>
              </a:buClr>
              <a:buSzPts val="1100"/>
              <a:buChar char="○"/>
              <a:defRPr>
                <a:solidFill>
                  <a:schemeClr val="dk2"/>
                </a:solidFill>
              </a:defRPr>
            </a:lvl2pPr>
            <a:lvl3pPr indent="-298450" lvl="2" marL="1371600" rtl="0">
              <a:spcBef>
                <a:spcPts val="0"/>
              </a:spcBef>
              <a:spcAft>
                <a:spcPts val="0"/>
              </a:spcAft>
              <a:buClr>
                <a:schemeClr val="dk2"/>
              </a:buClr>
              <a:buSzPts val="1100"/>
              <a:buChar char="■"/>
              <a:defRPr>
                <a:solidFill>
                  <a:schemeClr val="dk2"/>
                </a:solidFill>
              </a:defRPr>
            </a:lvl3pPr>
            <a:lvl4pPr indent="-298450" lvl="3" marL="1828800" rtl="0">
              <a:spcBef>
                <a:spcPts val="0"/>
              </a:spcBef>
              <a:spcAft>
                <a:spcPts val="0"/>
              </a:spcAft>
              <a:buClr>
                <a:schemeClr val="dk2"/>
              </a:buClr>
              <a:buSzPts val="1100"/>
              <a:buChar char="●"/>
              <a:defRPr>
                <a:solidFill>
                  <a:schemeClr val="dk2"/>
                </a:solidFill>
              </a:defRPr>
            </a:lvl4pPr>
            <a:lvl5pPr indent="-298450" lvl="4" marL="2286000" rtl="0">
              <a:spcBef>
                <a:spcPts val="0"/>
              </a:spcBef>
              <a:spcAft>
                <a:spcPts val="0"/>
              </a:spcAft>
              <a:buClr>
                <a:schemeClr val="dk2"/>
              </a:buClr>
              <a:buSzPts val="1100"/>
              <a:buChar char="○"/>
              <a:defRPr>
                <a:solidFill>
                  <a:schemeClr val="dk2"/>
                </a:solidFill>
              </a:defRPr>
            </a:lvl5pPr>
            <a:lvl6pPr indent="-298450" lvl="5" marL="2743200" rtl="0">
              <a:spcBef>
                <a:spcPts val="0"/>
              </a:spcBef>
              <a:spcAft>
                <a:spcPts val="0"/>
              </a:spcAft>
              <a:buClr>
                <a:schemeClr val="dk2"/>
              </a:buClr>
              <a:buSzPts val="1100"/>
              <a:buChar char="■"/>
              <a:defRPr>
                <a:solidFill>
                  <a:schemeClr val="dk2"/>
                </a:solidFill>
              </a:defRPr>
            </a:lvl6pPr>
            <a:lvl7pPr indent="-298450" lvl="6" marL="3200400" rtl="0">
              <a:spcBef>
                <a:spcPts val="0"/>
              </a:spcBef>
              <a:spcAft>
                <a:spcPts val="0"/>
              </a:spcAft>
              <a:buClr>
                <a:schemeClr val="dk2"/>
              </a:buClr>
              <a:buSzPts val="1100"/>
              <a:buChar char="●"/>
              <a:defRPr>
                <a:solidFill>
                  <a:schemeClr val="dk2"/>
                </a:solidFill>
              </a:defRPr>
            </a:lvl7pPr>
            <a:lvl8pPr indent="-298450" lvl="7" marL="3657600" rtl="0">
              <a:spcBef>
                <a:spcPts val="0"/>
              </a:spcBef>
              <a:spcAft>
                <a:spcPts val="0"/>
              </a:spcAft>
              <a:buClr>
                <a:schemeClr val="dk2"/>
              </a:buClr>
              <a:buSzPts val="1100"/>
              <a:buChar char="○"/>
              <a:defRPr>
                <a:solidFill>
                  <a:schemeClr val="dk2"/>
                </a:solidFill>
              </a:defRPr>
            </a:lvl8pPr>
            <a:lvl9pPr indent="-298450" lvl="8" marL="4114800" rtl="0">
              <a:spcBef>
                <a:spcPts val="0"/>
              </a:spcBef>
              <a:spcAft>
                <a:spcPts val="0"/>
              </a:spcAft>
              <a:buClr>
                <a:schemeClr val="dk2"/>
              </a:buClr>
              <a:buSzPts val="1100"/>
              <a:buChar char="■"/>
              <a:defRPr>
                <a:solidFill>
                  <a:schemeClr val="dk2"/>
                </a:solidFill>
              </a:defRPr>
            </a:lvl9pPr>
          </a:lstStyle>
          <a:p/>
        </p:txBody>
      </p:sp>
      <p:sp>
        <p:nvSpPr>
          <p:cNvPr id="156" name="Google Shape;156;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7" name="Google Shape;157;p14">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4">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14"/>
          <p:cNvGrpSpPr/>
          <p:nvPr/>
        </p:nvGrpSpPr>
        <p:grpSpPr>
          <a:xfrm>
            <a:off x="0" y="381001"/>
            <a:ext cx="1037850" cy="1016287"/>
            <a:chOff x="0" y="381001"/>
            <a:chExt cx="1037850" cy="1016287"/>
          </a:xfrm>
        </p:grpSpPr>
        <p:sp>
          <p:nvSpPr>
            <p:cNvPr id="162" name="Google Shape;162;p1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1">
  <p:cSld name="TITLE_AND_BODY_2">
    <p:spTree>
      <p:nvGrpSpPr>
        <p:cNvPr id="164" name="Shape 164"/>
        <p:cNvGrpSpPr/>
        <p:nvPr/>
      </p:nvGrpSpPr>
      <p:grpSpPr>
        <a:xfrm>
          <a:off x="0" y="0"/>
          <a:ext cx="0" cy="0"/>
          <a:chOff x="0" y="0"/>
          <a:chExt cx="0" cy="0"/>
        </a:xfrm>
      </p:grpSpPr>
      <p:sp>
        <p:nvSpPr>
          <p:cNvPr id="165" name="Google Shape;165;p15"/>
          <p:cNvSpPr txBox="1"/>
          <p:nvPr>
            <p:ph type="title"/>
          </p:nvPr>
        </p:nvSpPr>
        <p:spPr>
          <a:xfrm>
            <a:off x="361071" y="1924852"/>
            <a:ext cx="2304900" cy="17973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66" name="Google Shape;166;p15"/>
          <p:cNvSpPr/>
          <p:nvPr/>
        </p:nvSpPr>
        <p:spPr>
          <a:xfrm>
            <a:off x="4564200" y="0"/>
            <a:ext cx="45798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txBox="1"/>
          <p:nvPr>
            <p:ph idx="1" type="body"/>
          </p:nvPr>
        </p:nvSpPr>
        <p:spPr>
          <a:xfrm>
            <a:off x="6451271" y="1924850"/>
            <a:ext cx="2304900" cy="1797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
        <p:nvSpPr>
          <p:cNvPr id="168" name="Google Shape;168;p15">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5">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5">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2" name="Google Shape;172;p15"/>
          <p:cNvGrpSpPr/>
          <p:nvPr/>
        </p:nvGrpSpPr>
        <p:grpSpPr>
          <a:xfrm>
            <a:off x="0" y="381001"/>
            <a:ext cx="1037850" cy="1016287"/>
            <a:chOff x="0" y="381001"/>
            <a:chExt cx="1037850" cy="1016287"/>
          </a:xfrm>
        </p:grpSpPr>
        <p:sp>
          <p:nvSpPr>
            <p:cNvPr id="173" name="Google Shape;173;p1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5"/>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76" name="Google Shape;176;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_alt2">
  <p:cSld name="TITLE_AND_BODY_2_1">
    <p:spTree>
      <p:nvGrpSpPr>
        <p:cNvPr id="177" name="Shape 177"/>
        <p:cNvGrpSpPr/>
        <p:nvPr/>
      </p:nvGrpSpPr>
      <p:grpSpPr>
        <a:xfrm>
          <a:off x="0" y="0"/>
          <a:ext cx="0" cy="0"/>
          <a:chOff x="0" y="0"/>
          <a:chExt cx="0" cy="0"/>
        </a:xfrm>
      </p:grpSpPr>
      <p:sp>
        <p:nvSpPr>
          <p:cNvPr id="178" name="Google Shape;178;p16"/>
          <p:cNvSpPr txBox="1"/>
          <p:nvPr>
            <p:ph type="title"/>
          </p:nvPr>
        </p:nvSpPr>
        <p:spPr>
          <a:xfrm>
            <a:off x="702850" y="1708619"/>
            <a:ext cx="3333300" cy="1470900"/>
          </a:xfrm>
          <a:prstGeom prst="rect">
            <a:avLst/>
          </a:prstGeom>
        </p:spPr>
        <p:txBody>
          <a:bodyPr anchorCtr="0" anchor="t" bIns="91425" lIns="91425" spcFirstLastPara="1" rIns="91425" wrap="square" tIns="91425">
            <a:norm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179" name="Google Shape;179;p16"/>
          <p:cNvSpPr/>
          <p:nvPr/>
        </p:nvSpPr>
        <p:spPr>
          <a:xfrm>
            <a:off x="0" y="3486600"/>
            <a:ext cx="9144000" cy="1656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
            <a:hlinkClick/>
          </p:cNvPr>
          <p:cNvSpPr/>
          <p:nvPr/>
        </p:nvSpPr>
        <p:spPr>
          <a:xfrm>
            <a:off x="0" y="0"/>
            <a:ext cx="632700" cy="588600"/>
          </a:xfrm>
          <a:prstGeom prst="rect">
            <a:avLst/>
          </a:prstGeom>
          <a:solidFill>
            <a:srgbClr val="1B212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a:hlinkClick/>
          </p:cNvPr>
          <p:cNvSpPr/>
          <p:nvPr/>
        </p:nvSpPr>
        <p:spPr>
          <a:xfrm>
            <a:off x="212050" y="221751"/>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a:hlinkClick/>
          </p:cNvPr>
          <p:cNvSpPr/>
          <p:nvPr/>
        </p:nvSpPr>
        <p:spPr>
          <a:xfrm>
            <a:off x="212050" y="284225"/>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a:hlinkClick/>
          </p:cNvPr>
          <p:cNvSpPr/>
          <p:nvPr/>
        </p:nvSpPr>
        <p:spPr>
          <a:xfrm>
            <a:off x="212050" y="346699"/>
            <a:ext cx="219600" cy="18900"/>
          </a:xfrm>
          <a:prstGeom prst="rect">
            <a:avLst/>
          </a:prstGeom>
          <a:solidFill>
            <a:srgbClr val="55688B">
              <a:alpha val="359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 name="Google Shape;184;p16"/>
          <p:cNvGrpSpPr/>
          <p:nvPr/>
        </p:nvGrpSpPr>
        <p:grpSpPr>
          <a:xfrm>
            <a:off x="0" y="381001"/>
            <a:ext cx="1037850" cy="1016287"/>
            <a:chOff x="0" y="381001"/>
            <a:chExt cx="1037850" cy="1016287"/>
          </a:xfrm>
        </p:grpSpPr>
        <p:sp>
          <p:nvSpPr>
            <p:cNvPr id="185" name="Google Shape;185;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16"/>
          <p:cNvSpPr txBox="1"/>
          <p:nvPr>
            <p:ph idx="2" type="title"/>
          </p:nvPr>
        </p:nvSpPr>
        <p:spPr>
          <a:xfrm>
            <a:off x="1297500" y="459490"/>
            <a:ext cx="3005700" cy="510900"/>
          </a:xfrm>
          <a:prstGeom prst="rect">
            <a:avLst/>
          </a:prstGeom>
        </p:spPr>
        <p:txBody>
          <a:bodyPr anchorCtr="0" anchor="t" bIns="91425" lIns="91425" spcFirstLastPara="1" rIns="91425" wrap="square" tIns="91425">
            <a:normAutofit/>
          </a:bodyPr>
          <a:lstStyle>
            <a:lvl1pPr lvl="0" rtl="0">
              <a:spcBef>
                <a:spcPts val="0"/>
              </a:spcBef>
              <a:spcAft>
                <a:spcPts val="0"/>
              </a:spcAft>
              <a:buSzPts val="1000"/>
              <a:buNone/>
              <a:defRPr sz="1000"/>
            </a:lvl1pPr>
            <a:lvl2pPr lvl="1" rtl="0">
              <a:spcBef>
                <a:spcPts val="0"/>
              </a:spcBef>
              <a:spcAft>
                <a:spcPts val="0"/>
              </a:spcAft>
              <a:buSzPts val="1000"/>
              <a:buNone/>
              <a:defRPr sz="1000"/>
            </a:lvl2pPr>
            <a:lvl3pPr lvl="2" rtl="0">
              <a:spcBef>
                <a:spcPts val="0"/>
              </a:spcBef>
              <a:spcAft>
                <a:spcPts val="0"/>
              </a:spcAft>
              <a:buSzPts val="1000"/>
              <a:buNone/>
              <a:defRPr sz="1000"/>
            </a:lvl3pPr>
            <a:lvl4pPr lvl="3" rtl="0">
              <a:spcBef>
                <a:spcPts val="0"/>
              </a:spcBef>
              <a:spcAft>
                <a:spcPts val="0"/>
              </a:spcAft>
              <a:buSzPts val="1000"/>
              <a:buNone/>
              <a:defRPr sz="1000"/>
            </a:lvl4pPr>
            <a:lvl5pPr lvl="4" rtl="0">
              <a:spcBef>
                <a:spcPts val="0"/>
              </a:spcBef>
              <a:spcAft>
                <a:spcPts val="0"/>
              </a:spcAft>
              <a:buSzPts val="1000"/>
              <a:buNone/>
              <a:defRPr sz="1000"/>
            </a:lvl5pPr>
            <a:lvl6pPr lvl="5" rtl="0">
              <a:spcBef>
                <a:spcPts val="0"/>
              </a:spcBef>
              <a:spcAft>
                <a:spcPts val="0"/>
              </a:spcAft>
              <a:buSzPts val="1000"/>
              <a:buNone/>
              <a:defRPr sz="1000"/>
            </a:lvl6pPr>
            <a:lvl7pPr lvl="6" rtl="0">
              <a:spcBef>
                <a:spcPts val="0"/>
              </a:spcBef>
              <a:spcAft>
                <a:spcPts val="0"/>
              </a:spcAft>
              <a:buSzPts val="1000"/>
              <a:buNone/>
              <a:defRPr sz="1000"/>
            </a:lvl7pPr>
            <a:lvl8pPr lvl="7" rtl="0">
              <a:spcBef>
                <a:spcPts val="0"/>
              </a:spcBef>
              <a:spcAft>
                <a:spcPts val="0"/>
              </a:spcAft>
              <a:buSzPts val="1000"/>
              <a:buNone/>
              <a:defRPr sz="1000"/>
            </a:lvl8pPr>
            <a:lvl9pPr lvl="8" rtl="0">
              <a:spcBef>
                <a:spcPts val="0"/>
              </a:spcBef>
              <a:spcAft>
                <a:spcPts val="0"/>
              </a:spcAft>
              <a:buSzPts val="1000"/>
              <a:buNone/>
              <a:defRPr sz="1000"/>
            </a:lvl9pPr>
          </a:lstStyle>
          <a:p/>
        </p:txBody>
      </p:sp>
      <p:sp>
        <p:nvSpPr>
          <p:cNvPr id="188" name="Google Shape;18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89" name="Google Shape;189;p16"/>
          <p:cNvSpPr txBox="1"/>
          <p:nvPr>
            <p:ph idx="1" type="body"/>
          </p:nvPr>
        </p:nvSpPr>
        <p:spPr>
          <a:xfrm>
            <a:off x="702850" y="3625275"/>
            <a:ext cx="3333300" cy="765300"/>
          </a:xfrm>
          <a:prstGeom prst="rect">
            <a:avLst/>
          </a:prstGeom>
        </p:spPr>
        <p:txBody>
          <a:bodyPr anchorCtr="0" anchor="t" bIns="91425" lIns="91425" spcFirstLastPara="1" rIns="91425" wrap="square" tIns="91425">
            <a:normAutofit/>
          </a:bodyPr>
          <a:lstStyle>
            <a:lvl1pPr indent="-298450" lvl="0" marL="457200" rtl="0">
              <a:spcBef>
                <a:spcPts val="0"/>
              </a:spcBef>
              <a:spcAft>
                <a:spcPts val="0"/>
              </a:spcAft>
              <a:buClr>
                <a:schemeClr val="dk1"/>
              </a:buClr>
              <a:buSzPts val="1100"/>
              <a:buChar char="●"/>
              <a:defRPr sz="1100">
                <a:solidFill>
                  <a:schemeClr val="dk1"/>
                </a:solidFill>
              </a:defRPr>
            </a:lvl1pPr>
            <a:lvl2pPr indent="-298450" lvl="1" marL="914400" rtl="0">
              <a:spcBef>
                <a:spcPts val="0"/>
              </a:spcBef>
              <a:spcAft>
                <a:spcPts val="0"/>
              </a:spcAft>
              <a:buClr>
                <a:schemeClr val="dk1"/>
              </a:buClr>
              <a:buSzPts val="1100"/>
              <a:buChar char="○"/>
              <a:defRPr>
                <a:solidFill>
                  <a:schemeClr val="dk1"/>
                </a:solidFill>
              </a:defRPr>
            </a:lvl2pPr>
            <a:lvl3pPr indent="-298450" lvl="2" marL="1371600" rtl="0">
              <a:spcBef>
                <a:spcPts val="0"/>
              </a:spcBef>
              <a:spcAft>
                <a:spcPts val="0"/>
              </a:spcAft>
              <a:buClr>
                <a:schemeClr val="dk1"/>
              </a:buClr>
              <a:buSzPts val="1100"/>
              <a:buChar char="■"/>
              <a:defRPr>
                <a:solidFill>
                  <a:schemeClr val="dk1"/>
                </a:solidFill>
              </a:defRPr>
            </a:lvl3pPr>
            <a:lvl4pPr indent="-298450" lvl="3" marL="1828800" rtl="0">
              <a:spcBef>
                <a:spcPts val="0"/>
              </a:spcBef>
              <a:spcAft>
                <a:spcPts val="0"/>
              </a:spcAft>
              <a:buClr>
                <a:schemeClr val="dk1"/>
              </a:buClr>
              <a:buSzPts val="1100"/>
              <a:buChar char="●"/>
              <a:defRPr>
                <a:solidFill>
                  <a:schemeClr val="dk1"/>
                </a:solidFill>
              </a:defRPr>
            </a:lvl4pPr>
            <a:lvl5pPr indent="-298450" lvl="4" marL="2286000" rtl="0">
              <a:spcBef>
                <a:spcPts val="0"/>
              </a:spcBef>
              <a:spcAft>
                <a:spcPts val="0"/>
              </a:spcAft>
              <a:buClr>
                <a:schemeClr val="dk1"/>
              </a:buClr>
              <a:buSzPts val="1100"/>
              <a:buChar char="○"/>
              <a:defRPr>
                <a:solidFill>
                  <a:schemeClr val="dk1"/>
                </a:solidFill>
              </a:defRPr>
            </a:lvl5pPr>
            <a:lvl6pPr indent="-298450" lvl="5" marL="2743200" rtl="0">
              <a:spcBef>
                <a:spcPts val="0"/>
              </a:spcBef>
              <a:spcAft>
                <a:spcPts val="0"/>
              </a:spcAft>
              <a:buClr>
                <a:schemeClr val="dk1"/>
              </a:buClr>
              <a:buSzPts val="1100"/>
              <a:buChar char="■"/>
              <a:defRPr>
                <a:solidFill>
                  <a:schemeClr val="dk1"/>
                </a:solidFill>
              </a:defRPr>
            </a:lvl6pPr>
            <a:lvl7pPr indent="-298450" lvl="6" marL="3200400" rtl="0">
              <a:spcBef>
                <a:spcPts val="0"/>
              </a:spcBef>
              <a:spcAft>
                <a:spcPts val="0"/>
              </a:spcAft>
              <a:buClr>
                <a:schemeClr val="dk1"/>
              </a:buClr>
              <a:buSzPts val="1100"/>
              <a:buChar char="●"/>
              <a:defRPr>
                <a:solidFill>
                  <a:schemeClr val="dk1"/>
                </a:solidFill>
              </a:defRPr>
            </a:lvl7pPr>
            <a:lvl8pPr indent="-298450" lvl="7" marL="3657600" rtl="0">
              <a:spcBef>
                <a:spcPts val="0"/>
              </a:spcBef>
              <a:spcAft>
                <a:spcPts val="0"/>
              </a:spcAft>
              <a:buClr>
                <a:schemeClr val="dk1"/>
              </a:buClr>
              <a:buSzPts val="1100"/>
              <a:buChar char="○"/>
              <a:defRPr>
                <a:solidFill>
                  <a:schemeClr val="dk1"/>
                </a:solidFill>
              </a:defRPr>
            </a:lvl8pPr>
            <a:lvl9pPr indent="-298450" lvl="8" marL="4114800" rtl="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7"/>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Agile Presentation</a:t>
            </a:r>
            <a:endParaRPr/>
          </a:p>
        </p:txBody>
      </p:sp>
      <p:sp>
        <p:nvSpPr>
          <p:cNvPr id="195" name="Google Shape;195;p17"/>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1600"/>
              </a:spcAft>
              <a:buNone/>
            </a:pPr>
            <a:r>
              <a:rPr lang="en-GB"/>
              <a:t>An introduction to Agile methodologies by Hanna Parham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 Overview of Agile Methodologies</a:t>
            </a:r>
            <a:endParaRPr/>
          </a:p>
        </p:txBody>
      </p:sp>
      <p:sp>
        <p:nvSpPr>
          <p:cNvPr id="201" name="Google Shape;201;p18"/>
          <p:cNvSpPr txBox="1"/>
          <p:nvPr>
            <p:ph idx="1" type="body"/>
          </p:nvPr>
        </p:nvSpPr>
        <p:spPr>
          <a:xfrm>
            <a:off x="1297500" y="1116150"/>
            <a:ext cx="7038900" cy="2911200"/>
          </a:xfrm>
          <a:prstGeom prst="rect">
            <a:avLst/>
          </a:prstGeom>
        </p:spPr>
        <p:txBody>
          <a:bodyPr anchorCtr="0" anchor="t" bIns="91425" lIns="91425" spcFirstLastPara="1" rIns="91425" wrap="square" tIns="91425">
            <a:normAutofit lnSpcReduction="10000"/>
          </a:bodyPr>
          <a:lstStyle/>
          <a:p>
            <a:pPr indent="457200" lvl="0" marL="0" rtl="0" algn="l">
              <a:spcBef>
                <a:spcPts val="0"/>
              </a:spcBef>
              <a:spcAft>
                <a:spcPts val="0"/>
              </a:spcAft>
              <a:buNone/>
            </a:pPr>
            <a:r>
              <a:rPr b="1" lang="en-GB"/>
              <a:t>Agile</a:t>
            </a:r>
            <a:r>
              <a:rPr lang="en-GB"/>
              <a:t> </a:t>
            </a:r>
            <a:r>
              <a:rPr lang="en-GB" sz="1200"/>
              <a:t>is an iterative approach to both project management and software development that focuses on delivering small, incremental improvements </a:t>
            </a:r>
            <a:r>
              <a:rPr lang="en-GB" sz="1200"/>
              <a:t>rather</a:t>
            </a:r>
            <a:r>
              <a:rPr lang="en-GB" sz="1200"/>
              <a:t> than a single, large release process like the previous ‘waterfall’ method.</a:t>
            </a:r>
            <a:endParaRPr sz="1200"/>
          </a:p>
          <a:p>
            <a:pPr indent="0" lvl="0" marL="0" rtl="0" algn="l">
              <a:spcBef>
                <a:spcPts val="1200"/>
              </a:spcBef>
              <a:spcAft>
                <a:spcPts val="0"/>
              </a:spcAft>
              <a:buNone/>
            </a:pPr>
            <a:r>
              <a:rPr lang="en-GB" sz="1200"/>
              <a:t>Key </a:t>
            </a:r>
            <a:r>
              <a:rPr lang="en-GB" sz="1200"/>
              <a:t>principles</a:t>
            </a:r>
            <a:r>
              <a:rPr lang="en-GB" sz="1200"/>
              <a:t> of Agile Methodologies include…</a:t>
            </a:r>
            <a:endParaRPr sz="1200"/>
          </a:p>
          <a:p>
            <a:pPr indent="-311150" lvl="0" marL="457200" rtl="0" algn="l">
              <a:spcBef>
                <a:spcPts val="1200"/>
              </a:spcBef>
              <a:spcAft>
                <a:spcPts val="0"/>
              </a:spcAft>
              <a:buSzPts val="1300"/>
              <a:buChar char="●"/>
            </a:pPr>
            <a:r>
              <a:rPr b="1" lang="en-GB" sz="1200"/>
              <a:t>Cross-functional Teams: </a:t>
            </a:r>
            <a:r>
              <a:rPr lang="en-GB" sz="1100"/>
              <a:t>Highly skilled diverse teams that focus heavily on collaboration to build, test and deliver content</a:t>
            </a:r>
            <a:endParaRPr sz="1100"/>
          </a:p>
          <a:p>
            <a:pPr indent="-311150" lvl="0" marL="457200" rtl="0" algn="l">
              <a:spcBef>
                <a:spcPts val="0"/>
              </a:spcBef>
              <a:spcAft>
                <a:spcPts val="0"/>
              </a:spcAft>
              <a:buSzPts val="1300"/>
              <a:buChar char="●"/>
            </a:pPr>
            <a:r>
              <a:rPr b="1" lang="en-GB" sz="1200"/>
              <a:t>Flexibility: </a:t>
            </a:r>
            <a:r>
              <a:rPr lang="en-GB" sz="1100"/>
              <a:t>The ability to adapt and react to changes, even late in development</a:t>
            </a:r>
            <a:endParaRPr sz="1100"/>
          </a:p>
          <a:p>
            <a:pPr indent="-304800" lvl="0" marL="457200" rtl="0" algn="l">
              <a:spcBef>
                <a:spcPts val="0"/>
              </a:spcBef>
              <a:spcAft>
                <a:spcPts val="0"/>
              </a:spcAft>
              <a:buSzPts val="1200"/>
              <a:buChar char="●"/>
            </a:pPr>
            <a:r>
              <a:rPr b="1" lang="en-GB" sz="1200"/>
              <a:t>Iterative Development: </a:t>
            </a:r>
            <a:r>
              <a:rPr lang="en-GB" sz="1100"/>
              <a:t>Work is divided into ‘iterations’ called ‘sprints’ that typically last 2-4 weeks</a:t>
            </a:r>
            <a:endParaRPr sz="1100"/>
          </a:p>
          <a:p>
            <a:pPr indent="-298450" lvl="0" marL="457200" rtl="0" algn="l">
              <a:spcBef>
                <a:spcPts val="0"/>
              </a:spcBef>
              <a:spcAft>
                <a:spcPts val="0"/>
              </a:spcAft>
              <a:buSzPts val="1100"/>
              <a:buChar char="●"/>
            </a:pPr>
            <a:r>
              <a:rPr b="1" lang="en-GB" sz="1200"/>
              <a:t>Stakeholder Involvement: </a:t>
            </a:r>
            <a:r>
              <a:rPr lang="en-GB" sz="1100"/>
              <a:t>Frequent interactions with the stakeholders are done to align goals</a:t>
            </a:r>
            <a:endParaRPr sz="1100"/>
          </a:p>
          <a:p>
            <a:pPr indent="457200" lvl="0" marL="0" rtl="0" algn="l">
              <a:spcBef>
                <a:spcPts val="1200"/>
              </a:spcBef>
              <a:spcAft>
                <a:spcPts val="1200"/>
              </a:spcAft>
              <a:buNone/>
            </a:pPr>
            <a:r>
              <a:rPr b="1" lang="en-GB"/>
              <a:t>Scrum </a:t>
            </a:r>
            <a:r>
              <a:rPr lang="en-GB" sz="1100"/>
              <a:t>is an Agile framework that </a:t>
            </a:r>
            <a:r>
              <a:rPr lang="en-GB" sz="1100"/>
              <a:t>organizes</a:t>
            </a:r>
            <a:r>
              <a:rPr lang="en-GB" sz="1100"/>
              <a:t> work into ‘sprints’, with various roles like the Scrum Master and the </a:t>
            </a:r>
            <a:r>
              <a:rPr lang="en-GB" sz="1100"/>
              <a:t>Product</a:t>
            </a:r>
            <a:r>
              <a:rPr lang="en-GB" sz="1100"/>
              <a:t> Owner to guide the process and ensure </a:t>
            </a:r>
            <a:r>
              <a:rPr lang="en-GB" sz="1100"/>
              <a:t>continuous</a:t>
            </a:r>
            <a:r>
              <a:rPr lang="en-GB" sz="1100"/>
              <a:t> improvement is maintained.</a:t>
            </a:r>
            <a:endParaRPr sz="1100"/>
          </a:p>
        </p:txBody>
      </p:sp>
      <p:sp>
        <p:nvSpPr>
          <p:cNvPr id="202" name="Google Shape;202;p18"/>
          <p:cNvSpPr txBox="1"/>
          <p:nvPr/>
        </p:nvSpPr>
        <p:spPr>
          <a:xfrm>
            <a:off x="608250" y="4233825"/>
            <a:ext cx="8417400" cy="76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solidFill>
                  <a:schemeClr val="lt1"/>
                </a:solidFill>
                <a:latin typeface="Droid Serif"/>
                <a:ea typeface="Droid Serif"/>
                <a:cs typeface="Droid Serif"/>
                <a:sym typeface="Droid Serif"/>
              </a:rPr>
              <a:t>"Agile encourages change as a source of innovation and improvement” (Verheyen, 2021, p. 29).</a:t>
            </a:r>
            <a:endParaRPr sz="1100">
              <a:solidFill>
                <a:schemeClr val="lt1"/>
              </a:solidFill>
              <a:latin typeface="Droid Serif"/>
              <a:ea typeface="Droid Serif"/>
              <a:cs typeface="Droid Serif"/>
              <a:sym typeface="Droid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Agile Roles</a:t>
            </a:r>
            <a:endParaRPr/>
          </a:p>
        </p:txBody>
      </p:sp>
      <p:graphicFrame>
        <p:nvGraphicFramePr>
          <p:cNvPr id="208" name="Google Shape;208;p19"/>
          <p:cNvGraphicFramePr/>
          <p:nvPr/>
        </p:nvGraphicFramePr>
        <p:xfrm>
          <a:off x="1230713" y="1141775"/>
          <a:ext cx="3000000" cy="3000000"/>
        </p:xfrm>
        <a:graphic>
          <a:graphicData uri="http://schemas.openxmlformats.org/drawingml/2006/table">
            <a:tbl>
              <a:tblPr>
                <a:noFill/>
                <a:tableStyleId>{47C66390-3966-428C-849E-B96BBA0AB1DF}</a:tableStyleId>
              </a:tblPr>
              <a:tblGrid>
                <a:gridCol w="1687600"/>
                <a:gridCol w="1508425"/>
                <a:gridCol w="1886900"/>
                <a:gridCol w="2089550"/>
              </a:tblGrid>
              <a:tr h="604650">
                <a:tc>
                  <a:txBody>
                    <a:bodyPr/>
                    <a:lstStyle/>
                    <a:p>
                      <a:pPr indent="0" lvl="0" marL="0" rtl="0" algn="ctr">
                        <a:spcBef>
                          <a:spcPts val="0"/>
                        </a:spcBef>
                        <a:spcAft>
                          <a:spcPts val="0"/>
                        </a:spcAft>
                        <a:buNone/>
                      </a:pPr>
                      <a:r>
                        <a:rPr b="1" lang="en-GB">
                          <a:latin typeface="Montserrat"/>
                          <a:ea typeface="Montserrat"/>
                          <a:cs typeface="Montserrat"/>
                          <a:sym typeface="Montserrat"/>
                        </a:rPr>
                        <a:t>PRODUCT OWNER</a:t>
                      </a:r>
                      <a:endParaRPr b="1">
                        <a:latin typeface="Montserrat"/>
                        <a:ea typeface="Montserrat"/>
                        <a:cs typeface="Montserrat"/>
                        <a:sym typeface="Montserra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GB">
                          <a:latin typeface="Montserrat"/>
                          <a:ea typeface="Montserrat"/>
                          <a:cs typeface="Montserrat"/>
                          <a:sym typeface="Montserrat"/>
                        </a:rPr>
                        <a:t>SCRUM MASTER</a:t>
                      </a:r>
                      <a:endParaRPr b="1">
                        <a:latin typeface="Montserrat"/>
                        <a:ea typeface="Montserrat"/>
                        <a:cs typeface="Montserrat"/>
                        <a:sym typeface="Montserra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GB">
                          <a:latin typeface="Montserrat"/>
                          <a:ea typeface="Montserrat"/>
                          <a:cs typeface="Montserrat"/>
                          <a:sym typeface="Montserrat"/>
                        </a:rPr>
                        <a:t>DEVELOPMENT TEAM </a:t>
                      </a:r>
                      <a:endParaRPr b="1">
                        <a:latin typeface="Montserrat"/>
                        <a:ea typeface="Montserrat"/>
                        <a:cs typeface="Montserrat"/>
                        <a:sym typeface="Montserra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GB">
                          <a:latin typeface="Montserrat"/>
                          <a:ea typeface="Montserrat"/>
                          <a:cs typeface="Montserrat"/>
                          <a:sym typeface="Montserrat"/>
                        </a:rPr>
                        <a:t>TESTER</a:t>
                      </a:r>
                      <a:endParaRPr b="1">
                        <a:latin typeface="Montserrat"/>
                        <a:ea typeface="Montserrat"/>
                        <a:cs typeface="Montserrat"/>
                        <a:sym typeface="Montserrat"/>
                      </a:endParaRPr>
                    </a:p>
                    <a:p>
                      <a:pPr indent="0" lvl="0" marL="0" rtl="0" algn="ctr">
                        <a:spcBef>
                          <a:spcPts val="0"/>
                        </a:spcBef>
                        <a:spcAft>
                          <a:spcPts val="0"/>
                        </a:spcAft>
                        <a:buNone/>
                      </a:pPr>
                      <a:r>
                        <a:t/>
                      </a:r>
                      <a:endParaRPr b="1">
                        <a:latin typeface="Montserrat"/>
                        <a:ea typeface="Montserrat"/>
                        <a:cs typeface="Montserrat"/>
                        <a:sym typeface="Montserrat"/>
                      </a:endParaRPr>
                    </a:p>
                  </a:txBody>
                  <a:tcPr marT="91425" marB="91425" marR="91425" marL="91425">
                    <a:lnL cap="flat" cmpd="sng" w="28575">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dk2"/>
                    </a:solidFill>
                  </a:tcPr>
                </a:tc>
              </a:tr>
              <a:tr h="846525">
                <a:tc>
                  <a:txBody>
                    <a:bodyPr/>
                    <a:lstStyle/>
                    <a:p>
                      <a:pPr indent="0" lvl="0" marL="0" rtl="0" algn="ctr">
                        <a:spcBef>
                          <a:spcPts val="0"/>
                        </a:spcBef>
                        <a:spcAft>
                          <a:spcPts val="0"/>
                        </a:spcAft>
                        <a:buNone/>
                      </a:pPr>
                      <a:r>
                        <a:rPr lang="en-GB" sz="1100">
                          <a:latin typeface="Lato"/>
                          <a:ea typeface="Lato"/>
                          <a:cs typeface="Lato"/>
                          <a:sym typeface="Lato"/>
                        </a:rPr>
                        <a:t>Bridges the gap between the team and the stakeholders</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c>
                  <a:txBody>
                    <a:bodyPr/>
                    <a:lstStyle/>
                    <a:p>
                      <a:pPr indent="0" lvl="0" marL="0" rtl="0" algn="ctr">
                        <a:spcBef>
                          <a:spcPts val="0"/>
                        </a:spcBef>
                        <a:spcAft>
                          <a:spcPts val="0"/>
                        </a:spcAft>
                        <a:buNone/>
                      </a:pPr>
                      <a:r>
                        <a:rPr lang="en-GB" sz="1100">
                          <a:latin typeface="Lato"/>
                          <a:ea typeface="Lato"/>
                          <a:cs typeface="Lato"/>
                          <a:sym typeface="Lato"/>
                        </a:rPr>
                        <a:t>Ensures adherence to Scrum principles while also facilitating the Scrum progress</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c>
                  <a:txBody>
                    <a:bodyPr/>
                    <a:lstStyle/>
                    <a:p>
                      <a:pPr indent="0" lvl="0" marL="0" rtl="0" algn="ctr">
                        <a:spcBef>
                          <a:spcPts val="0"/>
                        </a:spcBef>
                        <a:spcAft>
                          <a:spcPts val="0"/>
                        </a:spcAft>
                        <a:buNone/>
                      </a:pPr>
                      <a:r>
                        <a:rPr lang="en-GB" sz="1100">
                          <a:latin typeface="Lato"/>
                          <a:ea typeface="Lato"/>
                          <a:cs typeface="Lato"/>
                          <a:sym typeface="Lato"/>
                        </a:rPr>
                        <a:t>Develops the product with a strong sense of collaboration</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c>
                  <a:txBody>
                    <a:bodyPr/>
                    <a:lstStyle/>
                    <a:p>
                      <a:pPr indent="0" lvl="0" marL="0" rtl="0" algn="ctr">
                        <a:spcBef>
                          <a:spcPts val="0"/>
                        </a:spcBef>
                        <a:spcAft>
                          <a:spcPts val="0"/>
                        </a:spcAft>
                        <a:buNone/>
                      </a:pPr>
                      <a:r>
                        <a:rPr lang="en-GB" sz="1100">
                          <a:latin typeface="Lato"/>
                          <a:ea typeface="Lato"/>
                          <a:cs typeface="Lato"/>
                          <a:sym typeface="Lato"/>
                        </a:rPr>
                        <a:t>Part of the Development Team</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r>
              <a:tr h="1012800">
                <a:tc>
                  <a:txBody>
                    <a:bodyPr/>
                    <a:lstStyle/>
                    <a:p>
                      <a:pPr indent="0" lvl="0" marL="0" rtl="0" algn="ctr">
                        <a:spcBef>
                          <a:spcPts val="0"/>
                        </a:spcBef>
                        <a:spcAft>
                          <a:spcPts val="0"/>
                        </a:spcAft>
                        <a:buNone/>
                      </a:pPr>
                      <a:r>
                        <a:rPr lang="en-GB" sz="1100">
                          <a:latin typeface="Lato"/>
                          <a:ea typeface="Lato"/>
                          <a:cs typeface="Lato"/>
                          <a:sym typeface="Lato"/>
                        </a:rPr>
                        <a:t>Creates and prioritizes the product backlog, which is the list of features and requirements</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c>
                  <a:txBody>
                    <a:bodyPr/>
                    <a:lstStyle/>
                    <a:p>
                      <a:pPr indent="0" lvl="0" marL="0" rtl="0" algn="ctr">
                        <a:spcBef>
                          <a:spcPts val="0"/>
                        </a:spcBef>
                        <a:spcAft>
                          <a:spcPts val="0"/>
                        </a:spcAft>
                        <a:buNone/>
                      </a:pPr>
                      <a:r>
                        <a:rPr lang="en-GB" sz="1100">
                          <a:latin typeface="Lato"/>
                          <a:ea typeface="Lato"/>
                          <a:cs typeface="Lato"/>
                          <a:sym typeface="Lato"/>
                        </a:rPr>
                        <a:t>Leads meetings like the Daily Standups, Sprint Planning, Reviews and Retrospectives</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c>
                  <a:txBody>
                    <a:bodyPr/>
                    <a:lstStyle/>
                    <a:p>
                      <a:pPr indent="0" lvl="0" marL="0" rtl="0" algn="ctr">
                        <a:spcBef>
                          <a:spcPts val="0"/>
                        </a:spcBef>
                        <a:spcAft>
                          <a:spcPts val="0"/>
                        </a:spcAft>
                        <a:buNone/>
                      </a:pPr>
                      <a:r>
                        <a:rPr lang="en-GB" sz="1100">
                          <a:latin typeface="Lato"/>
                          <a:ea typeface="Lato"/>
                          <a:cs typeface="Lato"/>
                          <a:sym typeface="Lato"/>
                        </a:rPr>
                        <a:t>Works as a self organizing entity to complete work within the sprint’s duration</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c>
                  <a:txBody>
                    <a:bodyPr/>
                    <a:lstStyle/>
                    <a:p>
                      <a:pPr indent="0" lvl="0" marL="0" rtl="0" algn="ctr">
                        <a:spcBef>
                          <a:spcPts val="0"/>
                        </a:spcBef>
                        <a:spcAft>
                          <a:spcPts val="0"/>
                        </a:spcAft>
                        <a:buNone/>
                      </a:pPr>
                      <a:r>
                        <a:rPr lang="en-GB" sz="1100">
                          <a:latin typeface="Lato"/>
                          <a:ea typeface="Lato"/>
                          <a:cs typeface="Lato"/>
                          <a:sym typeface="Lato"/>
                        </a:rPr>
                        <a:t>Ensures product quality through frequent testing</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r>
              <a:tr h="1179100">
                <a:tc>
                  <a:txBody>
                    <a:bodyPr/>
                    <a:lstStyle/>
                    <a:p>
                      <a:pPr indent="0" lvl="0" marL="0" rtl="0" algn="ctr">
                        <a:spcBef>
                          <a:spcPts val="0"/>
                        </a:spcBef>
                        <a:spcAft>
                          <a:spcPts val="0"/>
                        </a:spcAft>
                        <a:buNone/>
                      </a:pPr>
                      <a:r>
                        <a:rPr lang="en-GB" sz="1100">
                          <a:latin typeface="Lato"/>
                          <a:ea typeface="Lato"/>
                          <a:cs typeface="Lato"/>
                          <a:sym typeface="Lato"/>
                        </a:rPr>
                        <a:t>Makes sure the development efforts align with both business goals and customer needs</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c>
                  <a:txBody>
                    <a:bodyPr/>
                    <a:lstStyle/>
                    <a:p>
                      <a:pPr indent="0" lvl="0" marL="0" rtl="0" algn="ctr">
                        <a:spcBef>
                          <a:spcPts val="0"/>
                        </a:spcBef>
                        <a:spcAft>
                          <a:spcPts val="0"/>
                        </a:spcAft>
                        <a:buNone/>
                      </a:pPr>
                      <a:r>
                        <a:rPr lang="en-GB" sz="1100">
                          <a:latin typeface="Lato"/>
                          <a:ea typeface="Lato"/>
                          <a:cs typeface="Lato"/>
                          <a:sym typeface="Lato"/>
                        </a:rPr>
                        <a:t>Ensures the team remains productive and removes any impediments that block the team’s progress</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c>
                  <a:txBody>
                    <a:bodyPr/>
                    <a:lstStyle/>
                    <a:p>
                      <a:pPr indent="0" lvl="0" marL="0" rtl="0" algn="ctr">
                        <a:spcBef>
                          <a:spcPts val="0"/>
                        </a:spcBef>
                        <a:spcAft>
                          <a:spcPts val="0"/>
                        </a:spcAft>
                        <a:buNone/>
                      </a:pPr>
                      <a:r>
                        <a:rPr lang="en-GB" sz="1100">
                          <a:latin typeface="Lato"/>
                          <a:ea typeface="Lato"/>
                          <a:cs typeface="Lato"/>
                          <a:sym typeface="Lato"/>
                        </a:rPr>
                        <a:t>Translates User Stories into functional software while delivering products through each sprint</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c>
                  <a:txBody>
                    <a:bodyPr/>
                    <a:lstStyle/>
                    <a:p>
                      <a:pPr indent="0" lvl="0" marL="0" rtl="0" algn="ctr">
                        <a:spcBef>
                          <a:spcPts val="0"/>
                        </a:spcBef>
                        <a:spcAft>
                          <a:spcPts val="0"/>
                        </a:spcAft>
                        <a:buNone/>
                      </a:pPr>
                      <a:r>
                        <a:rPr lang="en-GB" sz="1100">
                          <a:latin typeface="Lato"/>
                          <a:ea typeface="Lato"/>
                          <a:cs typeface="Lato"/>
                          <a:sym typeface="Lato"/>
                        </a:rPr>
                        <a:t>Ensures that the product is functional and bug free before release</a:t>
                      </a:r>
                      <a:endParaRPr sz="1100">
                        <a:latin typeface="Lato"/>
                        <a:ea typeface="Lato"/>
                        <a:cs typeface="Lato"/>
                        <a:sym typeface="Lato"/>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D9F0FF"/>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Agile Phases</a:t>
            </a:r>
            <a:endParaRPr/>
          </a:p>
        </p:txBody>
      </p:sp>
      <p:sp>
        <p:nvSpPr>
          <p:cNvPr id="214" name="Google Shape;214;p20"/>
          <p:cNvSpPr txBox="1"/>
          <p:nvPr>
            <p:ph idx="1" type="body"/>
          </p:nvPr>
        </p:nvSpPr>
        <p:spPr>
          <a:xfrm>
            <a:off x="1295250" y="986250"/>
            <a:ext cx="7038900" cy="31710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b="1" lang="en-GB" sz="1400"/>
              <a:t>Requirements/Initiation</a:t>
            </a:r>
            <a:r>
              <a:rPr b="1" lang="en-GB" sz="1400"/>
              <a:t>: </a:t>
            </a:r>
            <a:r>
              <a:rPr lang="en-GB"/>
              <a:t>Define the project’s vision with a clear understanding of the problem at hand, stakeholders, and project goals</a:t>
            </a:r>
            <a:endParaRPr/>
          </a:p>
          <a:p>
            <a:pPr indent="-317500" lvl="0" marL="457200" rtl="0" algn="l">
              <a:spcBef>
                <a:spcPts val="0"/>
              </a:spcBef>
              <a:spcAft>
                <a:spcPts val="0"/>
              </a:spcAft>
              <a:buSzPts val="1400"/>
              <a:buAutoNum type="arabicPeriod"/>
            </a:pPr>
            <a:r>
              <a:rPr b="1" lang="en-GB" sz="1400"/>
              <a:t>Planning: </a:t>
            </a:r>
            <a:r>
              <a:rPr lang="en-GB"/>
              <a:t>Collect and prioritize User Stories or Backlog Items</a:t>
            </a:r>
            <a:endParaRPr/>
          </a:p>
          <a:p>
            <a:pPr indent="-317500" lvl="0" marL="457200" rtl="0" algn="l">
              <a:spcBef>
                <a:spcPts val="0"/>
              </a:spcBef>
              <a:spcAft>
                <a:spcPts val="0"/>
              </a:spcAft>
              <a:buSzPts val="1400"/>
              <a:buAutoNum type="arabicPeriod"/>
            </a:pPr>
            <a:r>
              <a:rPr b="1" lang="en-GB" sz="1400"/>
              <a:t>Design + Development: </a:t>
            </a:r>
            <a:r>
              <a:rPr lang="en-GB"/>
              <a:t>Design the blueprint for the list of requirements that can evolve. Then, build the features outlined within the </a:t>
            </a:r>
            <a:r>
              <a:rPr b="1" lang="en-GB"/>
              <a:t>Sprint Backlog</a:t>
            </a:r>
            <a:endParaRPr b="1"/>
          </a:p>
          <a:p>
            <a:pPr indent="-317500" lvl="0" marL="457200" rtl="0" algn="l">
              <a:spcBef>
                <a:spcPts val="0"/>
              </a:spcBef>
              <a:spcAft>
                <a:spcPts val="0"/>
              </a:spcAft>
              <a:buSzPts val="1400"/>
              <a:buAutoNum type="arabicPeriod"/>
            </a:pPr>
            <a:r>
              <a:rPr b="1" lang="en-GB" sz="1400"/>
              <a:t>Testing: </a:t>
            </a:r>
            <a:r>
              <a:rPr lang="en-GB" sz="1400"/>
              <a:t>R</a:t>
            </a:r>
            <a:r>
              <a:rPr lang="en-GB"/>
              <a:t>igorous</a:t>
            </a:r>
            <a:r>
              <a:rPr lang="en-GB"/>
              <a:t> and continuous testing must be done as the product is developed</a:t>
            </a:r>
            <a:endParaRPr/>
          </a:p>
          <a:p>
            <a:pPr indent="-317500" lvl="0" marL="457200" rtl="0" algn="l">
              <a:spcBef>
                <a:spcPts val="0"/>
              </a:spcBef>
              <a:spcAft>
                <a:spcPts val="0"/>
              </a:spcAft>
              <a:buSzPts val="1400"/>
              <a:buAutoNum type="arabicPeriod"/>
            </a:pPr>
            <a:r>
              <a:rPr b="1" lang="en-GB" sz="1400"/>
              <a:t>Release</a:t>
            </a:r>
            <a:r>
              <a:rPr b="1" lang="en-GB" sz="1400"/>
              <a:t>:</a:t>
            </a:r>
            <a:r>
              <a:rPr b="1" lang="en-GB"/>
              <a:t> </a:t>
            </a:r>
            <a:r>
              <a:rPr lang="en-GB"/>
              <a:t>Release the finished sprint product to provide immediate value to users and also allow for quick feedback loops</a:t>
            </a:r>
            <a:endParaRPr/>
          </a:p>
          <a:p>
            <a:pPr indent="-317500" lvl="0" marL="457200" rtl="0" algn="l">
              <a:spcBef>
                <a:spcPts val="0"/>
              </a:spcBef>
              <a:spcAft>
                <a:spcPts val="0"/>
              </a:spcAft>
              <a:buSzPts val="1400"/>
              <a:buAutoNum type="arabicPeriod"/>
            </a:pPr>
            <a:r>
              <a:rPr b="1" lang="en-GB" sz="1400"/>
              <a:t>Sprint Review: </a:t>
            </a:r>
            <a:r>
              <a:rPr lang="en-GB"/>
              <a:t>Gather feedback from the prior sprint from stakeholders and review overall progress</a:t>
            </a:r>
            <a:endParaRPr/>
          </a:p>
          <a:p>
            <a:pPr indent="-317500" lvl="0" marL="457200" rtl="0" algn="l">
              <a:spcBef>
                <a:spcPts val="0"/>
              </a:spcBef>
              <a:spcAft>
                <a:spcPts val="0"/>
              </a:spcAft>
              <a:buSzPts val="1400"/>
              <a:buAutoNum type="arabicPeriod"/>
            </a:pPr>
            <a:r>
              <a:rPr b="1" lang="en-GB" sz="1400"/>
              <a:t>Maintenance: </a:t>
            </a:r>
            <a:r>
              <a:rPr lang="en-GB"/>
              <a:t>Ensures continuous improvement and takes into account </a:t>
            </a:r>
            <a:r>
              <a:rPr lang="en-GB"/>
              <a:t>continuous</a:t>
            </a:r>
            <a:r>
              <a:rPr lang="en-GB"/>
              <a:t> testing and user feedback</a:t>
            </a:r>
            <a:endParaRPr/>
          </a:p>
        </p:txBody>
      </p:sp>
      <p:sp>
        <p:nvSpPr>
          <p:cNvPr id="215" name="Google Shape;215;p20"/>
          <p:cNvSpPr txBox="1"/>
          <p:nvPr/>
        </p:nvSpPr>
        <p:spPr>
          <a:xfrm>
            <a:off x="586050" y="4157250"/>
            <a:ext cx="8461800" cy="99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solidFill>
                  <a:schemeClr val="lt1"/>
                </a:solidFill>
                <a:latin typeface="Droid Serif"/>
                <a:ea typeface="Droid Serif"/>
                <a:cs typeface="Droid Serif"/>
                <a:sym typeface="Droid Serif"/>
              </a:rPr>
              <a:t>“The agile process is an iterative  technique in which customer satisfaction is  highly prioritized because the customer is directly involved in the product evaluation” ( Khan &amp; Mahadik, 2022)</a:t>
            </a:r>
            <a:endParaRPr sz="1100">
              <a:solidFill>
                <a:schemeClr val="lt1"/>
              </a:solidFill>
              <a:latin typeface="Droid Serif"/>
              <a:ea typeface="Droid Serif"/>
              <a:cs typeface="Droid Serif"/>
              <a:sym typeface="Droid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1"/>
          <p:cNvSpPr txBox="1"/>
          <p:nvPr>
            <p:ph type="title"/>
          </p:nvPr>
        </p:nvSpPr>
        <p:spPr>
          <a:xfrm>
            <a:off x="1247400" y="3863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The Waterfall Model</a:t>
            </a:r>
            <a:endParaRPr/>
          </a:p>
        </p:txBody>
      </p:sp>
      <p:sp>
        <p:nvSpPr>
          <p:cNvPr id="221" name="Google Shape;221;p21"/>
          <p:cNvSpPr txBox="1"/>
          <p:nvPr/>
        </p:nvSpPr>
        <p:spPr>
          <a:xfrm>
            <a:off x="1197300" y="1001400"/>
            <a:ext cx="7139100" cy="31407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200"/>
              </a:spcBef>
              <a:spcAft>
                <a:spcPts val="0"/>
              </a:spcAft>
              <a:buNone/>
            </a:pPr>
            <a:r>
              <a:rPr b="1" lang="en-GB" sz="1300">
                <a:solidFill>
                  <a:schemeClr val="lt1"/>
                </a:solidFill>
                <a:latin typeface="Lato"/>
                <a:ea typeface="Lato"/>
                <a:cs typeface="Lato"/>
                <a:sym typeface="Lato"/>
              </a:rPr>
              <a:t>In a Waterfall development approach,</a:t>
            </a:r>
            <a:r>
              <a:rPr lang="en-GB" sz="1300">
                <a:solidFill>
                  <a:schemeClr val="lt1"/>
                </a:solidFill>
                <a:latin typeface="Lato"/>
                <a:ea typeface="Lato"/>
                <a:cs typeface="Lato"/>
                <a:sym typeface="Lato"/>
              </a:rPr>
              <a:t> </a:t>
            </a:r>
            <a:r>
              <a:rPr lang="en-GB" sz="1100">
                <a:solidFill>
                  <a:schemeClr val="lt1"/>
                </a:solidFill>
                <a:latin typeface="Lato"/>
                <a:ea typeface="Lato"/>
                <a:cs typeface="Lato"/>
                <a:sym typeface="Lato"/>
              </a:rPr>
              <a:t>the process is linear and sequential, with each phase— requirements, design, implementation, testing, and deployment— having to be completed before moving to the next.</a:t>
            </a:r>
            <a:endParaRPr sz="1100">
              <a:solidFill>
                <a:schemeClr val="lt1"/>
              </a:solidFill>
              <a:latin typeface="Lato"/>
              <a:ea typeface="Lato"/>
              <a:cs typeface="Lato"/>
              <a:sym typeface="Lato"/>
            </a:endParaRPr>
          </a:p>
          <a:p>
            <a:pPr indent="457200" lvl="0" marL="0" rtl="0" algn="l">
              <a:lnSpc>
                <a:spcPct val="115000"/>
              </a:lnSpc>
              <a:spcBef>
                <a:spcPts val="1200"/>
              </a:spcBef>
              <a:spcAft>
                <a:spcPts val="0"/>
              </a:spcAft>
              <a:buNone/>
            </a:pPr>
            <a:r>
              <a:rPr lang="en-GB" sz="1100">
                <a:solidFill>
                  <a:schemeClr val="lt1"/>
                </a:solidFill>
                <a:latin typeface="Lato"/>
                <a:ea typeface="Lato"/>
                <a:cs typeface="Lato"/>
                <a:sym typeface="Lato"/>
              </a:rPr>
              <a:t>In the case of the SNHU Travel Project, having the </a:t>
            </a:r>
            <a:r>
              <a:rPr lang="en-GB" sz="1100">
                <a:solidFill>
                  <a:schemeClr val="lt1"/>
                </a:solidFill>
                <a:latin typeface="Lato"/>
                <a:ea typeface="Lato"/>
                <a:cs typeface="Lato"/>
                <a:sym typeface="Lato"/>
              </a:rPr>
              <a:t>stakeholders</a:t>
            </a:r>
            <a:r>
              <a:rPr lang="en-GB" sz="1100">
                <a:solidFill>
                  <a:schemeClr val="lt1"/>
                </a:solidFill>
                <a:latin typeface="Lato"/>
                <a:ea typeface="Lato"/>
                <a:cs typeface="Lato"/>
                <a:sym typeface="Lato"/>
              </a:rPr>
              <a:t> needs be changed towards the latter half of the project like it did would have done poorly with the Waterfall approach. There would have been…</a:t>
            </a:r>
            <a:endParaRPr sz="1100">
              <a:solidFill>
                <a:schemeClr val="lt1"/>
              </a:solidFill>
              <a:latin typeface="Lato"/>
              <a:ea typeface="Lato"/>
              <a:cs typeface="Lato"/>
              <a:sym typeface="Lato"/>
            </a:endParaRPr>
          </a:p>
          <a:p>
            <a:pPr indent="-298450" lvl="0" marL="457200" rtl="0" algn="l">
              <a:lnSpc>
                <a:spcPct val="115000"/>
              </a:lnSpc>
              <a:spcBef>
                <a:spcPts val="1200"/>
              </a:spcBef>
              <a:spcAft>
                <a:spcPts val="0"/>
              </a:spcAft>
              <a:buClr>
                <a:schemeClr val="lt1"/>
              </a:buClr>
              <a:buSzPts val="1100"/>
              <a:buFont typeface="Lato"/>
              <a:buChar char="●"/>
            </a:pPr>
            <a:r>
              <a:rPr b="1" lang="en-GB" sz="1200">
                <a:solidFill>
                  <a:schemeClr val="lt1"/>
                </a:solidFill>
                <a:latin typeface="Lato"/>
                <a:ea typeface="Lato"/>
                <a:cs typeface="Lato"/>
                <a:sym typeface="Lato"/>
              </a:rPr>
              <a:t>Delays: </a:t>
            </a:r>
            <a:r>
              <a:rPr lang="en-GB" sz="1100">
                <a:solidFill>
                  <a:schemeClr val="lt1"/>
                </a:solidFill>
                <a:latin typeface="Lato"/>
                <a:ea typeface="Lato"/>
                <a:cs typeface="Lato"/>
                <a:sym typeface="Lato"/>
              </a:rPr>
              <a:t>Reworking the earlier phases would have to be done, thus causing a delay in delivery.</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b="1" lang="en-GB" sz="1200">
                <a:solidFill>
                  <a:schemeClr val="lt1"/>
                </a:solidFill>
                <a:latin typeface="Lato"/>
                <a:ea typeface="Lato"/>
                <a:cs typeface="Lato"/>
                <a:sym typeface="Lato"/>
              </a:rPr>
              <a:t>Increased Costs: </a:t>
            </a:r>
            <a:r>
              <a:rPr lang="en-GB" sz="1100">
                <a:solidFill>
                  <a:schemeClr val="lt1"/>
                </a:solidFill>
                <a:latin typeface="Lato"/>
                <a:ea typeface="Lato"/>
                <a:cs typeface="Lato"/>
                <a:sym typeface="Lato"/>
              </a:rPr>
              <a:t>Additional time and resources would have to be spent to </a:t>
            </a:r>
            <a:r>
              <a:rPr lang="en-GB" sz="1100">
                <a:solidFill>
                  <a:schemeClr val="lt1"/>
                </a:solidFill>
                <a:latin typeface="Lato"/>
                <a:ea typeface="Lato"/>
                <a:cs typeface="Lato"/>
                <a:sym typeface="Lato"/>
              </a:rPr>
              <a:t>accommodate</a:t>
            </a:r>
            <a:r>
              <a:rPr lang="en-GB" sz="1100">
                <a:solidFill>
                  <a:schemeClr val="lt1"/>
                </a:solidFill>
                <a:latin typeface="Lato"/>
                <a:ea typeface="Lato"/>
                <a:cs typeface="Lato"/>
                <a:sym typeface="Lato"/>
              </a:rPr>
              <a:t> new requirements.</a:t>
            </a:r>
            <a:endParaRPr sz="1100">
              <a:solidFill>
                <a:schemeClr val="lt1"/>
              </a:solidFill>
              <a:latin typeface="Lato"/>
              <a:ea typeface="Lato"/>
              <a:cs typeface="Lato"/>
              <a:sym typeface="Lato"/>
            </a:endParaRPr>
          </a:p>
          <a:p>
            <a:pPr indent="-298450" lvl="0" marL="457200" rtl="0" algn="l">
              <a:lnSpc>
                <a:spcPct val="115000"/>
              </a:lnSpc>
              <a:spcBef>
                <a:spcPts val="0"/>
              </a:spcBef>
              <a:spcAft>
                <a:spcPts val="0"/>
              </a:spcAft>
              <a:buClr>
                <a:schemeClr val="lt1"/>
              </a:buClr>
              <a:buSzPts val="1100"/>
              <a:buFont typeface="Lato"/>
              <a:buChar char="●"/>
            </a:pPr>
            <a:r>
              <a:rPr b="1" lang="en-GB" sz="1200">
                <a:solidFill>
                  <a:schemeClr val="lt1"/>
                </a:solidFill>
                <a:latin typeface="Lato"/>
                <a:ea typeface="Lato"/>
                <a:cs typeface="Lato"/>
                <a:sym typeface="Lato"/>
              </a:rPr>
              <a:t>Time Sink: </a:t>
            </a:r>
            <a:r>
              <a:rPr lang="en-GB" sz="1100">
                <a:solidFill>
                  <a:schemeClr val="lt1"/>
                </a:solidFill>
                <a:latin typeface="Lato"/>
                <a:ea typeface="Lato"/>
                <a:cs typeface="Lato"/>
                <a:sym typeface="Lato"/>
              </a:rPr>
              <a:t>Significant time would be lost as the project development would have to retrace steps rather than adapting incrementally.</a:t>
            </a:r>
            <a:endParaRPr sz="1100">
              <a:solidFill>
                <a:schemeClr val="lt1"/>
              </a:solidFill>
              <a:latin typeface="Lato"/>
              <a:ea typeface="Lato"/>
              <a:cs typeface="Lato"/>
              <a:sym typeface="Lato"/>
            </a:endParaRPr>
          </a:p>
          <a:p>
            <a:pPr indent="457200" lvl="0" marL="0" rtl="0" algn="l">
              <a:lnSpc>
                <a:spcPct val="115000"/>
              </a:lnSpc>
              <a:spcBef>
                <a:spcPts val="1200"/>
              </a:spcBef>
              <a:spcAft>
                <a:spcPts val="0"/>
              </a:spcAft>
              <a:buNone/>
            </a:pPr>
            <a:r>
              <a:rPr lang="en-GB" sz="1100">
                <a:solidFill>
                  <a:schemeClr val="lt1"/>
                </a:solidFill>
                <a:latin typeface="Lato"/>
                <a:ea typeface="Lato"/>
                <a:cs typeface="Lato"/>
                <a:sym typeface="Lato"/>
              </a:rPr>
              <a:t>Thankfully, with </a:t>
            </a:r>
            <a:r>
              <a:rPr b="1" lang="en-GB" sz="1100">
                <a:solidFill>
                  <a:schemeClr val="lt1"/>
                </a:solidFill>
                <a:latin typeface="Lato"/>
                <a:ea typeface="Lato"/>
                <a:cs typeface="Lato"/>
                <a:sym typeface="Lato"/>
              </a:rPr>
              <a:t>the Agile method </a:t>
            </a:r>
            <a:r>
              <a:rPr lang="en-GB" sz="1100">
                <a:solidFill>
                  <a:schemeClr val="lt1"/>
                </a:solidFill>
                <a:latin typeface="Lato"/>
                <a:ea typeface="Lato"/>
                <a:cs typeface="Lato"/>
                <a:sym typeface="Lato"/>
              </a:rPr>
              <a:t>being used, its flexibility and willingness to bend to change made sure that no time was wasted when change was made.</a:t>
            </a:r>
            <a:endParaRPr sz="1100">
              <a:solidFill>
                <a:schemeClr val="lt1"/>
              </a:solidFill>
              <a:latin typeface="Lato"/>
              <a:ea typeface="Lato"/>
              <a:cs typeface="Lato"/>
              <a:sym typeface="Lato"/>
            </a:endParaRPr>
          </a:p>
          <a:p>
            <a:pPr indent="0" lvl="0" marL="0" rtl="0" algn="l">
              <a:spcBef>
                <a:spcPts val="1200"/>
              </a:spcBef>
              <a:spcAft>
                <a:spcPts val="0"/>
              </a:spcAft>
              <a:buNone/>
            </a:pPr>
            <a:r>
              <a:t/>
            </a:r>
            <a:endParaRPr sz="1300">
              <a:solidFill>
                <a:schemeClr val="lt1"/>
              </a:solidFill>
              <a:latin typeface="Lato"/>
              <a:ea typeface="Lato"/>
              <a:cs typeface="Lato"/>
              <a:sym typeface="Lato"/>
            </a:endParaRPr>
          </a:p>
          <a:p>
            <a:pPr indent="0" lvl="0" marL="0" rtl="0" algn="l">
              <a:spcBef>
                <a:spcPts val="0"/>
              </a:spcBef>
              <a:spcAft>
                <a:spcPts val="0"/>
              </a:spcAft>
              <a:buNone/>
            </a:pPr>
            <a:r>
              <a:t/>
            </a:r>
            <a:endParaRPr sz="1300">
              <a:solidFill>
                <a:schemeClr val="lt1"/>
              </a:solidFill>
              <a:latin typeface="Lato"/>
              <a:ea typeface="Lato"/>
              <a:cs typeface="Lato"/>
              <a:sym typeface="Lato"/>
            </a:endParaRPr>
          </a:p>
        </p:txBody>
      </p:sp>
      <p:sp>
        <p:nvSpPr>
          <p:cNvPr id="222" name="Google Shape;222;p21"/>
          <p:cNvSpPr txBox="1"/>
          <p:nvPr/>
        </p:nvSpPr>
        <p:spPr>
          <a:xfrm>
            <a:off x="1514975" y="4142100"/>
            <a:ext cx="6821400" cy="816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100">
                <a:solidFill>
                  <a:schemeClr val="lt1"/>
                </a:solidFill>
                <a:latin typeface="Droid Serif"/>
                <a:ea typeface="Droid Serif"/>
                <a:cs typeface="Droid Serif"/>
                <a:sym typeface="Droid Serif"/>
              </a:rPr>
              <a:t>“Due to this, a large risk exists in the waterfall method as neither clients nor developers know when the project will be delivered or received which usually takes too much time for controlling the damage” (Mokhtar &amp; Khayyat, 2022).</a:t>
            </a:r>
            <a:endParaRPr sz="1100">
              <a:solidFill>
                <a:schemeClr val="lt1"/>
              </a:solidFill>
              <a:latin typeface="Droid Serif"/>
              <a:ea typeface="Droid Serif"/>
              <a:cs typeface="Droid Serif"/>
              <a:sym typeface="Droid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When to choose a Waterfall or Agile Approach…</a:t>
            </a:r>
            <a:endParaRPr/>
          </a:p>
        </p:txBody>
      </p:sp>
      <p:graphicFrame>
        <p:nvGraphicFramePr>
          <p:cNvPr id="228" name="Google Shape;228;p22"/>
          <p:cNvGraphicFramePr/>
          <p:nvPr/>
        </p:nvGraphicFramePr>
        <p:xfrm>
          <a:off x="383450" y="916175"/>
          <a:ext cx="3000000" cy="3000000"/>
        </p:xfrm>
        <a:graphic>
          <a:graphicData uri="http://schemas.openxmlformats.org/drawingml/2006/table">
            <a:tbl>
              <a:tblPr>
                <a:noFill/>
                <a:tableStyleId>{47C66390-3966-428C-849E-B96BBA0AB1DF}</a:tableStyleId>
              </a:tblPr>
              <a:tblGrid>
                <a:gridCol w="1864200"/>
                <a:gridCol w="3676150"/>
                <a:gridCol w="2770175"/>
              </a:tblGrid>
              <a:tr h="543825">
                <a:tc>
                  <a:txBody>
                    <a:bodyPr/>
                    <a:lstStyle/>
                    <a:p>
                      <a:pPr indent="0" lvl="0" marL="0" rtl="0" algn="ctr">
                        <a:spcBef>
                          <a:spcPts val="0"/>
                        </a:spcBef>
                        <a:spcAft>
                          <a:spcPts val="0"/>
                        </a:spcAft>
                        <a:buNone/>
                      </a:pPr>
                      <a:r>
                        <a:t/>
                      </a:r>
                      <a:endParaRPr b="1">
                        <a:solidFill>
                          <a:schemeClr val="dk1"/>
                        </a:solidFill>
                        <a:latin typeface="Montserrat"/>
                        <a:ea typeface="Montserrat"/>
                        <a:cs typeface="Montserrat"/>
                        <a:sym typeface="Montserrat"/>
                      </a:endParaRPr>
                    </a:p>
                  </a:txBody>
                  <a:tcPr marT="91425" marB="91425" marR="91425" marL="91425">
                    <a:solidFill>
                      <a:schemeClr val="dk2"/>
                    </a:solidFill>
                  </a:tcPr>
                </a:tc>
                <a:tc>
                  <a:txBody>
                    <a:bodyPr/>
                    <a:lstStyle/>
                    <a:p>
                      <a:pPr indent="0" lvl="0" marL="0" rtl="0" algn="ctr">
                        <a:spcBef>
                          <a:spcPts val="0"/>
                        </a:spcBef>
                        <a:spcAft>
                          <a:spcPts val="0"/>
                        </a:spcAft>
                        <a:buNone/>
                      </a:pPr>
                      <a:r>
                        <a:rPr b="1" lang="en-GB">
                          <a:solidFill>
                            <a:schemeClr val="dk1"/>
                          </a:solidFill>
                          <a:latin typeface="Montserrat"/>
                          <a:ea typeface="Montserrat"/>
                          <a:cs typeface="Montserrat"/>
                          <a:sym typeface="Montserrat"/>
                        </a:rPr>
                        <a:t>WATERFALL</a:t>
                      </a:r>
                      <a:endParaRPr b="1">
                        <a:solidFill>
                          <a:schemeClr val="dk1"/>
                        </a:solidFill>
                        <a:latin typeface="Montserrat"/>
                        <a:ea typeface="Montserrat"/>
                        <a:cs typeface="Montserrat"/>
                        <a:sym typeface="Montserrat"/>
                      </a:endParaRPr>
                    </a:p>
                  </a:txBody>
                  <a:tcPr marT="91425" marB="91425" marR="91425" marL="91425">
                    <a:solidFill>
                      <a:schemeClr val="dk2"/>
                    </a:solidFill>
                  </a:tcPr>
                </a:tc>
                <a:tc>
                  <a:txBody>
                    <a:bodyPr/>
                    <a:lstStyle/>
                    <a:p>
                      <a:pPr indent="0" lvl="0" marL="0" rtl="0" algn="ctr">
                        <a:spcBef>
                          <a:spcPts val="0"/>
                        </a:spcBef>
                        <a:spcAft>
                          <a:spcPts val="0"/>
                        </a:spcAft>
                        <a:buNone/>
                      </a:pPr>
                      <a:r>
                        <a:rPr b="1" lang="en-GB">
                          <a:solidFill>
                            <a:schemeClr val="dk1"/>
                          </a:solidFill>
                          <a:latin typeface="Montserrat"/>
                          <a:ea typeface="Montserrat"/>
                          <a:cs typeface="Montserrat"/>
                          <a:sym typeface="Montserrat"/>
                        </a:rPr>
                        <a:t>AGILE</a:t>
                      </a:r>
                      <a:endParaRPr b="1">
                        <a:solidFill>
                          <a:schemeClr val="dk1"/>
                        </a:solidFill>
                        <a:latin typeface="Montserrat"/>
                        <a:ea typeface="Montserrat"/>
                        <a:cs typeface="Montserrat"/>
                        <a:sym typeface="Montserrat"/>
                      </a:endParaRPr>
                    </a:p>
                  </a:txBody>
                  <a:tcPr marT="91425" marB="91425" marR="91425" marL="91425">
                    <a:solidFill>
                      <a:schemeClr val="dk2"/>
                    </a:solidFill>
                  </a:tcPr>
                </a:tc>
              </a:tr>
              <a:tr h="895700">
                <a:tc>
                  <a:txBody>
                    <a:bodyPr/>
                    <a:lstStyle/>
                    <a:p>
                      <a:pPr indent="0" lvl="0" marL="0" rtl="0" algn="ctr">
                        <a:spcBef>
                          <a:spcPts val="0"/>
                        </a:spcBef>
                        <a:spcAft>
                          <a:spcPts val="0"/>
                        </a:spcAft>
                        <a:buNone/>
                      </a:pPr>
                      <a:r>
                        <a:rPr b="1" lang="en-GB" sz="1100">
                          <a:solidFill>
                            <a:schemeClr val="dk1"/>
                          </a:solidFill>
                          <a:latin typeface="Montserrat"/>
                          <a:ea typeface="Montserrat"/>
                          <a:cs typeface="Montserrat"/>
                          <a:sym typeface="Montserrat"/>
                        </a:rPr>
                        <a:t>Requirements:</a:t>
                      </a:r>
                      <a:endParaRPr b="1" sz="1100">
                        <a:solidFill>
                          <a:schemeClr val="dk1"/>
                        </a:solidFill>
                        <a:latin typeface="Montserrat"/>
                        <a:ea typeface="Montserrat"/>
                        <a:cs typeface="Montserrat"/>
                        <a:sym typeface="Montserrat"/>
                      </a:endParaRPr>
                    </a:p>
                  </a:txBody>
                  <a:tcPr marT="91425" marB="91425" marR="91425" marL="91425">
                    <a:solidFill>
                      <a:schemeClr val="dk2"/>
                    </a:solidFill>
                  </a:tcPr>
                </a:tc>
                <a:tc>
                  <a:txBody>
                    <a:bodyPr/>
                    <a:lstStyle/>
                    <a:p>
                      <a:pPr indent="0" lvl="0" marL="0" rtl="0" algn="ctr">
                        <a:spcBef>
                          <a:spcPts val="0"/>
                        </a:spcBef>
                        <a:spcAft>
                          <a:spcPts val="0"/>
                        </a:spcAft>
                        <a:buNone/>
                      </a:pPr>
                      <a:r>
                        <a:rPr lang="en-GB" sz="1100">
                          <a:solidFill>
                            <a:schemeClr val="dk1"/>
                          </a:solidFill>
                          <a:latin typeface="Lato"/>
                          <a:ea typeface="Lato"/>
                          <a:cs typeface="Lato"/>
                          <a:sym typeface="Lato"/>
                        </a:rPr>
                        <a:t>Ideal for stable, unchanging requirements where everything is well defined from the start</a:t>
                      </a:r>
                      <a:endParaRPr sz="1100">
                        <a:solidFill>
                          <a:schemeClr val="dk1"/>
                        </a:solidFill>
                        <a:latin typeface="Lato"/>
                        <a:ea typeface="Lato"/>
                        <a:cs typeface="Lato"/>
                        <a:sym typeface="Lato"/>
                      </a:endParaRPr>
                    </a:p>
                  </a:txBody>
                  <a:tcPr marT="91425" marB="91425" marR="91425" marL="91425">
                    <a:solidFill>
                      <a:srgbClr val="D9F0FF"/>
                    </a:solidFill>
                  </a:tcPr>
                </a:tc>
                <a:tc>
                  <a:txBody>
                    <a:bodyPr/>
                    <a:lstStyle/>
                    <a:p>
                      <a:pPr indent="0" lvl="0" marL="0" rtl="0" algn="ctr">
                        <a:spcBef>
                          <a:spcPts val="0"/>
                        </a:spcBef>
                        <a:spcAft>
                          <a:spcPts val="0"/>
                        </a:spcAft>
                        <a:buNone/>
                      </a:pPr>
                      <a:r>
                        <a:rPr lang="en-GB" sz="1100">
                          <a:solidFill>
                            <a:schemeClr val="dk1"/>
                          </a:solidFill>
                          <a:latin typeface="Lato"/>
                          <a:ea typeface="Lato"/>
                          <a:cs typeface="Lato"/>
                          <a:sym typeface="Lato"/>
                        </a:rPr>
                        <a:t>Ideal for ever evolving needs, allowing for </a:t>
                      </a:r>
                      <a:r>
                        <a:rPr lang="en-GB" sz="1100">
                          <a:solidFill>
                            <a:schemeClr val="dk1"/>
                          </a:solidFill>
                          <a:latin typeface="Lato"/>
                          <a:ea typeface="Lato"/>
                          <a:cs typeface="Lato"/>
                          <a:sym typeface="Lato"/>
                        </a:rPr>
                        <a:t>flexibility, ie. where the SNHU Travel Project client frequently changed the product vision</a:t>
                      </a:r>
                      <a:endParaRPr sz="1100">
                        <a:solidFill>
                          <a:schemeClr val="dk1"/>
                        </a:solidFill>
                        <a:latin typeface="Lato"/>
                        <a:ea typeface="Lato"/>
                        <a:cs typeface="Lato"/>
                        <a:sym typeface="Lato"/>
                      </a:endParaRPr>
                    </a:p>
                  </a:txBody>
                  <a:tcPr marT="91425" marB="91425" marR="91425" marL="91425">
                    <a:solidFill>
                      <a:srgbClr val="D9F0FF"/>
                    </a:solidFill>
                  </a:tcPr>
                </a:tc>
              </a:tr>
              <a:tr h="895700">
                <a:tc>
                  <a:txBody>
                    <a:bodyPr/>
                    <a:lstStyle/>
                    <a:p>
                      <a:pPr indent="0" lvl="0" marL="0" rtl="0" algn="ctr">
                        <a:spcBef>
                          <a:spcPts val="0"/>
                        </a:spcBef>
                        <a:spcAft>
                          <a:spcPts val="0"/>
                        </a:spcAft>
                        <a:buNone/>
                      </a:pPr>
                      <a:r>
                        <a:rPr b="1" lang="en-GB" sz="1100">
                          <a:solidFill>
                            <a:schemeClr val="dk1"/>
                          </a:solidFill>
                          <a:latin typeface="Montserrat"/>
                          <a:ea typeface="Montserrat"/>
                          <a:cs typeface="Montserrat"/>
                          <a:sym typeface="Montserrat"/>
                        </a:rPr>
                        <a:t>Stakeholder Involvement:</a:t>
                      </a:r>
                      <a:endParaRPr b="1" sz="1100">
                        <a:solidFill>
                          <a:schemeClr val="dk1"/>
                        </a:solidFill>
                        <a:latin typeface="Montserrat"/>
                        <a:ea typeface="Montserrat"/>
                        <a:cs typeface="Montserrat"/>
                        <a:sym typeface="Montserrat"/>
                      </a:endParaRPr>
                    </a:p>
                  </a:txBody>
                  <a:tcPr marT="91425" marB="91425" marR="91425" marL="91425">
                    <a:solidFill>
                      <a:schemeClr val="dk2"/>
                    </a:solidFill>
                  </a:tcPr>
                </a:tc>
                <a:tc>
                  <a:txBody>
                    <a:bodyPr/>
                    <a:lstStyle/>
                    <a:p>
                      <a:pPr indent="0" lvl="0" marL="0" rtl="0" algn="ctr">
                        <a:spcBef>
                          <a:spcPts val="0"/>
                        </a:spcBef>
                        <a:spcAft>
                          <a:spcPts val="0"/>
                        </a:spcAft>
                        <a:buNone/>
                      </a:pPr>
                      <a:r>
                        <a:rPr lang="en-GB" sz="1100">
                          <a:solidFill>
                            <a:schemeClr val="dk1"/>
                          </a:solidFill>
                          <a:latin typeface="Lato"/>
                          <a:ea typeface="Lato"/>
                          <a:cs typeface="Lato"/>
                          <a:sym typeface="Lato"/>
                        </a:rPr>
                        <a:t>Limits client interaction until after planning</a:t>
                      </a:r>
                      <a:endParaRPr sz="1100">
                        <a:solidFill>
                          <a:schemeClr val="dk1"/>
                        </a:solidFill>
                        <a:latin typeface="Lato"/>
                        <a:ea typeface="Lato"/>
                        <a:cs typeface="Lato"/>
                        <a:sym typeface="Lato"/>
                      </a:endParaRPr>
                    </a:p>
                  </a:txBody>
                  <a:tcPr marT="91425" marB="91425" marR="91425" marL="91425">
                    <a:solidFill>
                      <a:srgbClr val="D9F0FF"/>
                    </a:solidFill>
                  </a:tcPr>
                </a:tc>
                <a:tc>
                  <a:txBody>
                    <a:bodyPr/>
                    <a:lstStyle/>
                    <a:p>
                      <a:pPr indent="0" lvl="0" marL="0" rtl="0" algn="ctr">
                        <a:spcBef>
                          <a:spcPts val="0"/>
                        </a:spcBef>
                        <a:spcAft>
                          <a:spcPts val="0"/>
                        </a:spcAft>
                        <a:buNone/>
                      </a:pPr>
                      <a:r>
                        <a:rPr lang="en-GB" sz="1100">
                          <a:solidFill>
                            <a:schemeClr val="dk1"/>
                          </a:solidFill>
                          <a:latin typeface="Lato"/>
                          <a:ea typeface="Lato"/>
                          <a:cs typeface="Lato"/>
                          <a:sym typeface="Lato"/>
                        </a:rPr>
                        <a:t>Requires continuous client feedback which are </a:t>
                      </a:r>
                      <a:r>
                        <a:rPr lang="en-GB" sz="1100">
                          <a:solidFill>
                            <a:schemeClr val="dk1"/>
                          </a:solidFill>
                          <a:latin typeface="Lato"/>
                          <a:ea typeface="Lato"/>
                          <a:cs typeface="Lato"/>
                          <a:sym typeface="Lato"/>
                        </a:rPr>
                        <a:t>helpful</a:t>
                      </a:r>
                      <a:r>
                        <a:rPr lang="en-GB" sz="1100">
                          <a:solidFill>
                            <a:schemeClr val="dk1"/>
                          </a:solidFill>
                          <a:latin typeface="Lato"/>
                          <a:ea typeface="Lato"/>
                          <a:cs typeface="Lato"/>
                          <a:sym typeface="Lato"/>
                        </a:rPr>
                        <a:t> in projects where stakeholders are closely worked with after each sprint</a:t>
                      </a:r>
                      <a:endParaRPr sz="1100">
                        <a:solidFill>
                          <a:schemeClr val="dk1"/>
                        </a:solidFill>
                        <a:latin typeface="Lato"/>
                        <a:ea typeface="Lato"/>
                        <a:cs typeface="Lato"/>
                        <a:sym typeface="Lato"/>
                      </a:endParaRPr>
                    </a:p>
                  </a:txBody>
                  <a:tcPr marT="91425" marB="91425" marR="91425" marL="91425">
                    <a:solidFill>
                      <a:srgbClr val="D9F0FF"/>
                    </a:solidFill>
                  </a:tcPr>
                </a:tc>
              </a:tr>
              <a:tr h="719750">
                <a:tc>
                  <a:txBody>
                    <a:bodyPr/>
                    <a:lstStyle/>
                    <a:p>
                      <a:pPr indent="0" lvl="0" marL="0" rtl="0" algn="ctr">
                        <a:spcBef>
                          <a:spcPts val="0"/>
                        </a:spcBef>
                        <a:spcAft>
                          <a:spcPts val="0"/>
                        </a:spcAft>
                        <a:buNone/>
                      </a:pPr>
                      <a:r>
                        <a:rPr b="1" lang="en-GB" sz="1100">
                          <a:solidFill>
                            <a:schemeClr val="dk1"/>
                          </a:solidFill>
                          <a:latin typeface="Montserrat"/>
                          <a:ea typeface="Montserrat"/>
                          <a:cs typeface="Montserrat"/>
                          <a:sym typeface="Montserrat"/>
                        </a:rPr>
                        <a:t>Project Complexity:</a:t>
                      </a:r>
                      <a:endParaRPr b="1" sz="1100">
                        <a:solidFill>
                          <a:schemeClr val="dk1"/>
                        </a:solidFill>
                        <a:latin typeface="Montserrat"/>
                        <a:ea typeface="Montserrat"/>
                        <a:cs typeface="Montserrat"/>
                        <a:sym typeface="Montserrat"/>
                      </a:endParaRPr>
                    </a:p>
                  </a:txBody>
                  <a:tcPr marT="91425" marB="91425" marR="91425" marL="91425">
                    <a:solidFill>
                      <a:schemeClr val="dk2"/>
                    </a:solidFill>
                  </a:tcPr>
                </a:tc>
                <a:tc>
                  <a:txBody>
                    <a:bodyPr/>
                    <a:lstStyle/>
                    <a:p>
                      <a:pPr indent="0" lvl="0" marL="0" rtl="0" algn="ctr">
                        <a:spcBef>
                          <a:spcPts val="0"/>
                        </a:spcBef>
                        <a:spcAft>
                          <a:spcPts val="0"/>
                        </a:spcAft>
                        <a:buNone/>
                      </a:pPr>
                      <a:r>
                        <a:rPr lang="en-GB" sz="1100">
                          <a:solidFill>
                            <a:schemeClr val="dk1"/>
                          </a:solidFill>
                          <a:latin typeface="Lato"/>
                          <a:ea typeface="Lato"/>
                          <a:cs typeface="Lato"/>
                          <a:sym typeface="Lato"/>
                        </a:rPr>
                        <a:t>Works for </a:t>
                      </a:r>
                      <a:r>
                        <a:rPr lang="en-GB" sz="1100">
                          <a:solidFill>
                            <a:schemeClr val="dk1"/>
                          </a:solidFill>
                          <a:latin typeface="Lato"/>
                          <a:ea typeface="Lato"/>
                          <a:cs typeface="Lato"/>
                          <a:sym typeface="Lato"/>
                        </a:rPr>
                        <a:t>simpler</a:t>
                      </a:r>
                      <a:r>
                        <a:rPr lang="en-GB" sz="1100">
                          <a:solidFill>
                            <a:schemeClr val="dk1"/>
                          </a:solidFill>
                          <a:latin typeface="Lato"/>
                          <a:ea typeface="Lato"/>
                          <a:cs typeface="Lato"/>
                          <a:sym typeface="Lato"/>
                        </a:rPr>
                        <a:t> projects with lower risks</a:t>
                      </a:r>
                      <a:endParaRPr sz="1100">
                        <a:solidFill>
                          <a:schemeClr val="dk1"/>
                        </a:solidFill>
                        <a:latin typeface="Lato"/>
                        <a:ea typeface="Lato"/>
                        <a:cs typeface="Lato"/>
                        <a:sym typeface="Lato"/>
                      </a:endParaRPr>
                    </a:p>
                  </a:txBody>
                  <a:tcPr marT="91425" marB="91425" marR="91425" marL="91425">
                    <a:solidFill>
                      <a:srgbClr val="D9F0FF"/>
                    </a:solidFill>
                  </a:tcPr>
                </a:tc>
                <a:tc>
                  <a:txBody>
                    <a:bodyPr/>
                    <a:lstStyle/>
                    <a:p>
                      <a:pPr indent="0" lvl="0" marL="0" rtl="0" algn="ctr">
                        <a:spcBef>
                          <a:spcPts val="0"/>
                        </a:spcBef>
                        <a:spcAft>
                          <a:spcPts val="0"/>
                        </a:spcAft>
                        <a:buNone/>
                      </a:pPr>
                      <a:r>
                        <a:rPr lang="en-GB" sz="1100">
                          <a:solidFill>
                            <a:schemeClr val="dk1"/>
                          </a:solidFill>
                          <a:latin typeface="Lato"/>
                          <a:ea typeface="Lato"/>
                          <a:cs typeface="Lato"/>
                          <a:sym typeface="Lato"/>
                        </a:rPr>
                        <a:t>Works for complex projects due to its iterative development and risk management process</a:t>
                      </a:r>
                      <a:endParaRPr sz="1100">
                        <a:solidFill>
                          <a:schemeClr val="dk1"/>
                        </a:solidFill>
                        <a:latin typeface="Lato"/>
                        <a:ea typeface="Lato"/>
                        <a:cs typeface="Lato"/>
                        <a:sym typeface="Lato"/>
                      </a:endParaRPr>
                    </a:p>
                  </a:txBody>
                  <a:tcPr marT="91425" marB="91425" marR="91425" marL="91425">
                    <a:solidFill>
                      <a:srgbClr val="D9F0FF"/>
                    </a:solidFill>
                  </a:tcPr>
                </a:tc>
              </a:tr>
              <a:tr h="543825">
                <a:tc>
                  <a:txBody>
                    <a:bodyPr/>
                    <a:lstStyle/>
                    <a:p>
                      <a:pPr indent="0" lvl="0" marL="0" rtl="0" algn="ctr">
                        <a:spcBef>
                          <a:spcPts val="0"/>
                        </a:spcBef>
                        <a:spcAft>
                          <a:spcPts val="0"/>
                        </a:spcAft>
                        <a:buNone/>
                      </a:pPr>
                      <a:r>
                        <a:rPr b="1" lang="en-GB" sz="1100">
                          <a:solidFill>
                            <a:schemeClr val="dk1"/>
                          </a:solidFill>
                          <a:latin typeface="Montserrat"/>
                          <a:ea typeface="Montserrat"/>
                          <a:cs typeface="Montserrat"/>
                          <a:sym typeface="Montserrat"/>
                        </a:rPr>
                        <a:t>Deadlines &amp; Flexibility:</a:t>
                      </a:r>
                      <a:endParaRPr b="1" sz="1100">
                        <a:solidFill>
                          <a:schemeClr val="dk1"/>
                        </a:solidFill>
                        <a:latin typeface="Montserrat"/>
                        <a:ea typeface="Montserrat"/>
                        <a:cs typeface="Montserrat"/>
                        <a:sym typeface="Montserrat"/>
                      </a:endParaRPr>
                    </a:p>
                  </a:txBody>
                  <a:tcPr marT="91425" marB="91425" marR="91425" marL="91425">
                    <a:solidFill>
                      <a:schemeClr val="dk2"/>
                    </a:solidFill>
                  </a:tcPr>
                </a:tc>
                <a:tc>
                  <a:txBody>
                    <a:bodyPr/>
                    <a:lstStyle/>
                    <a:p>
                      <a:pPr indent="0" lvl="0" marL="0" rtl="0" algn="ctr">
                        <a:spcBef>
                          <a:spcPts val="0"/>
                        </a:spcBef>
                        <a:spcAft>
                          <a:spcPts val="0"/>
                        </a:spcAft>
                        <a:buNone/>
                      </a:pPr>
                      <a:r>
                        <a:rPr lang="en-GB" sz="1100">
                          <a:solidFill>
                            <a:schemeClr val="dk1"/>
                          </a:solidFill>
                          <a:latin typeface="Lato"/>
                          <a:ea typeface="Lato"/>
                          <a:cs typeface="Lato"/>
                          <a:sym typeface="Lato"/>
                        </a:rPr>
                        <a:t>Good for fixed deadlines with all features delivered at once</a:t>
                      </a:r>
                      <a:endParaRPr sz="1100">
                        <a:solidFill>
                          <a:schemeClr val="dk1"/>
                        </a:solidFill>
                        <a:latin typeface="Lato"/>
                        <a:ea typeface="Lato"/>
                        <a:cs typeface="Lato"/>
                        <a:sym typeface="Lato"/>
                      </a:endParaRPr>
                    </a:p>
                  </a:txBody>
                  <a:tcPr marT="91425" marB="91425" marR="91425" marL="91425">
                    <a:solidFill>
                      <a:srgbClr val="D9F0FF"/>
                    </a:solidFill>
                  </a:tcPr>
                </a:tc>
                <a:tc>
                  <a:txBody>
                    <a:bodyPr/>
                    <a:lstStyle/>
                    <a:p>
                      <a:pPr indent="0" lvl="0" marL="0" rtl="0" algn="ctr">
                        <a:spcBef>
                          <a:spcPts val="0"/>
                        </a:spcBef>
                        <a:spcAft>
                          <a:spcPts val="0"/>
                        </a:spcAft>
                        <a:buNone/>
                      </a:pPr>
                      <a:r>
                        <a:rPr lang="en-GB" sz="1100">
                          <a:solidFill>
                            <a:schemeClr val="dk1"/>
                          </a:solidFill>
                          <a:latin typeface="Lato"/>
                          <a:ea typeface="Lato"/>
                          <a:cs typeface="Lato"/>
                          <a:sym typeface="Lato"/>
                        </a:rPr>
                        <a:t>Good for incremental delivery that can adjust to changing deadlines</a:t>
                      </a:r>
                      <a:endParaRPr sz="1100">
                        <a:solidFill>
                          <a:schemeClr val="dk1"/>
                        </a:solidFill>
                        <a:latin typeface="Lato"/>
                        <a:ea typeface="Lato"/>
                        <a:cs typeface="Lato"/>
                        <a:sym typeface="Lato"/>
                      </a:endParaRPr>
                    </a:p>
                  </a:txBody>
                  <a:tcPr marT="91425" marB="91425" marR="91425" marL="91425">
                    <a:solidFill>
                      <a:srgbClr val="D9F0FF"/>
                    </a:solidFill>
                  </a:tcPr>
                </a:tc>
              </a:tr>
            </a:tbl>
          </a:graphicData>
        </a:graphic>
      </p:graphicFrame>
      <p:sp>
        <p:nvSpPr>
          <p:cNvPr id="229" name="Google Shape;229;p22"/>
          <p:cNvSpPr txBox="1"/>
          <p:nvPr/>
        </p:nvSpPr>
        <p:spPr>
          <a:xfrm>
            <a:off x="1080150" y="4589400"/>
            <a:ext cx="69837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1100">
                <a:solidFill>
                  <a:schemeClr val="lt1"/>
                </a:solidFill>
                <a:latin typeface="Lato"/>
                <a:ea typeface="Lato"/>
                <a:cs typeface="Lato"/>
                <a:sym typeface="Lato"/>
              </a:rPr>
              <a:t> “It is advised that firms utilizing the current waterfall software delivery paradigm implement agile concepts as the digital world is already at a pivotal time” ( Mishra &amp; Alzoubi, 2022).</a:t>
            </a:r>
            <a:endParaRPr sz="11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References</a:t>
            </a:r>
            <a:endParaRPr/>
          </a:p>
        </p:txBody>
      </p:sp>
      <p:sp>
        <p:nvSpPr>
          <p:cNvPr id="235" name="Google Shape;235;p23"/>
          <p:cNvSpPr txBox="1"/>
          <p:nvPr/>
        </p:nvSpPr>
        <p:spPr>
          <a:xfrm>
            <a:off x="1297500" y="1067850"/>
            <a:ext cx="6949800" cy="3007800"/>
          </a:xfrm>
          <a:prstGeom prst="rect">
            <a:avLst/>
          </a:prstGeom>
          <a:noFill/>
          <a:ln>
            <a:noFill/>
          </a:ln>
        </p:spPr>
        <p:txBody>
          <a:bodyPr anchorCtr="0" anchor="t" bIns="91425" lIns="91425" spcFirstLastPara="1" rIns="91425" wrap="square" tIns="91425">
            <a:noAutofit/>
          </a:bodyPr>
          <a:lstStyle/>
          <a:p>
            <a:pPr indent="-292100" lvl="0" marL="457200" rtl="0" algn="l">
              <a:lnSpc>
                <a:spcPct val="115000"/>
              </a:lnSpc>
              <a:spcBef>
                <a:spcPts val="1200"/>
              </a:spcBef>
              <a:spcAft>
                <a:spcPts val="0"/>
              </a:spcAft>
              <a:buClr>
                <a:schemeClr val="lt1"/>
              </a:buClr>
              <a:buSzPts val="1000"/>
              <a:buFont typeface="Droid Sans"/>
              <a:buAutoNum type="arabicPeriod"/>
            </a:pPr>
            <a:r>
              <a:rPr lang="en-GB" sz="1000">
                <a:solidFill>
                  <a:schemeClr val="lt1"/>
                </a:solidFill>
                <a:latin typeface="Droid Sans"/>
                <a:ea typeface="Droid Sans"/>
                <a:cs typeface="Droid Sans"/>
                <a:sym typeface="Droid Sans"/>
              </a:rPr>
              <a:t>Verwijs, C., &amp; Russo, D. (2023). A theory of Scrum team effectiveness. </a:t>
            </a:r>
            <a:r>
              <a:rPr i="1" lang="en-GB" sz="1000">
                <a:solidFill>
                  <a:schemeClr val="lt1"/>
                </a:solidFill>
                <a:latin typeface="Droid Sans"/>
                <a:ea typeface="Droid Sans"/>
                <a:cs typeface="Droid Sans"/>
                <a:sym typeface="Droid Sans"/>
              </a:rPr>
              <a:t>ACM Transactions on Software Engineering and Methodology</a:t>
            </a:r>
            <a:r>
              <a:rPr lang="en-GB" sz="1000">
                <a:solidFill>
                  <a:schemeClr val="lt1"/>
                </a:solidFill>
                <a:latin typeface="Droid Sans"/>
                <a:ea typeface="Droid Sans"/>
                <a:cs typeface="Droid Sans"/>
                <a:sym typeface="Droid Sans"/>
              </a:rPr>
              <a:t>, </a:t>
            </a:r>
            <a:r>
              <a:rPr i="1" lang="en-GB" sz="1000">
                <a:solidFill>
                  <a:schemeClr val="lt1"/>
                </a:solidFill>
                <a:latin typeface="Droid Sans"/>
                <a:ea typeface="Droid Sans"/>
                <a:cs typeface="Droid Sans"/>
                <a:sym typeface="Droid Sans"/>
              </a:rPr>
              <a:t>32</a:t>
            </a:r>
            <a:r>
              <a:rPr lang="en-GB" sz="1000">
                <a:solidFill>
                  <a:schemeClr val="lt1"/>
                </a:solidFill>
                <a:latin typeface="Droid Sans"/>
                <a:ea typeface="Droid Sans"/>
                <a:cs typeface="Droid Sans"/>
                <a:sym typeface="Droid Sans"/>
              </a:rPr>
              <a:t>(3), 1–51. https://doi.org/10.1145/3571849 </a:t>
            </a:r>
            <a:endParaRPr sz="1000">
              <a:solidFill>
                <a:schemeClr val="lt1"/>
              </a:solidFill>
              <a:latin typeface="Droid Sans"/>
              <a:ea typeface="Droid Sans"/>
              <a:cs typeface="Droid Sans"/>
              <a:sym typeface="Droid Sans"/>
            </a:endParaRPr>
          </a:p>
          <a:p>
            <a:pPr indent="0" lvl="0" marL="0" rtl="0" algn="l">
              <a:lnSpc>
                <a:spcPct val="115000"/>
              </a:lnSpc>
              <a:spcBef>
                <a:spcPts val="1200"/>
              </a:spcBef>
              <a:spcAft>
                <a:spcPts val="0"/>
              </a:spcAft>
              <a:buNone/>
            </a:pPr>
            <a:r>
              <a:t/>
            </a:r>
            <a:endParaRPr sz="1000">
              <a:solidFill>
                <a:schemeClr val="lt1"/>
              </a:solidFill>
              <a:latin typeface="Droid Sans"/>
              <a:ea typeface="Droid Sans"/>
              <a:cs typeface="Droid Sans"/>
              <a:sym typeface="Droid Sans"/>
            </a:endParaRPr>
          </a:p>
          <a:p>
            <a:pPr indent="-292100" lvl="0" marL="457200" rtl="0" algn="l">
              <a:lnSpc>
                <a:spcPct val="115000"/>
              </a:lnSpc>
              <a:spcBef>
                <a:spcPts val="1200"/>
              </a:spcBef>
              <a:spcAft>
                <a:spcPts val="0"/>
              </a:spcAft>
              <a:buClr>
                <a:schemeClr val="lt1"/>
              </a:buClr>
              <a:buSzPts val="1000"/>
              <a:buFont typeface="Droid Sans"/>
              <a:buAutoNum type="arabicPeriod"/>
            </a:pPr>
            <a:r>
              <a:rPr lang="en-GB" sz="1000">
                <a:solidFill>
                  <a:schemeClr val="lt1"/>
                </a:solidFill>
                <a:latin typeface="Droid Sans"/>
                <a:ea typeface="Droid Sans"/>
                <a:cs typeface="Droid Sans"/>
                <a:sym typeface="Droid Sans"/>
              </a:rPr>
              <a:t>Khan, S., &amp; Mahadik, S. (2022, July 1). (PDF) A comparative study of agile and Waterfall Software Development Methodologies. researchgate.net. https://www.researchgate.net/publication/361872079_A_Comparative_Study_of_Agile_and_Waterfall_Software_Development_Methodologies </a:t>
            </a:r>
            <a:endParaRPr sz="1000">
              <a:solidFill>
                <a:schemeClr val="lt1"/>
              </a:solidFill>
              <a:latin typeface="Droid Sans"/>
              <a:ea typeface="Droid Sans"/>
              <a:cs typeface="Droid Sans"/>
              <a:sym typeface="Droid Sans"/>
            </a:endParaRPr>
          </a:p>
          <a:p>
            <a:pPr indent="0" lvl="0" marL="0" rtl="0" algn="l">
              <a:lnSpc>
                <a:spcPct val="115000"/>
              </a:lnSpc>
              <a:spcBef>
                <a:spcPts val="1200"/>
              </a:spcBef>
              <a:spcAft>
                <a:spcPts val="0"/>
              </a:spcAft>
              <a:buNone/>
            </a:pPr>
            <a:r>
              <a:t/>
            </a:r>
            <a:endParaRPr sz="1000">
              <a:solidFill>
                <a:schemeClr val="lt1"/>
              </a:solidFill>
              <a:latin typeface="Droid Sans"/>
              <a:ea typeface="Droid Sans"/>
              <a:cs typeface="Droid Sans"/>
              <a:sym typeface="Droid Sans"/>
            </a:endParaRPr>
          </a:p>
          <a:p>
            <a:pPr indent="-292100" lvl="0" marL="457200" rtl="0" algn="l">
              <a:lnSpc>
                <a:spcPct val="115000"/>
              </a:lnSpc>
              <a:spcBef>
                <a:spcPts val="1200"/>
              </a:spcBef>
              <a:spcAft>
                <a:spcPts val="0"/>
              </a:spcAft>
              <a:buClr>
                <a:schemeClr val="lt1"/>
              </a:buClr>
              <a:buSzPts val="1000"/>
              <a:buFont typeface="Droid Sans"/>
              <a:buAutoNum type="arabicPeriod"/>
            </a:pPr>
            <a:r>
              <a:rPr lang="en-GB" sz="1000">
                <a:solidFill>
                  <a:schemeClr val="lt1"/>
                </a:solidFill>
                <a:latin typeface="Droid Sans"/>
                <a:ea typeface="Droid Sans"/>
                <a:cs typeface="Droid Sans"/>
                <a:sym typeface="Droid Sans"/>
              </a:rPr>
              <a:t>Mishra, A., &amp; Alzoubi, Y. I. (2023, June 12). Structured software development versus agile software development: A comparative analysis - international journal of system assurance engineering and management. SpringerLink. https://link.springer.com/article/10.1007/s13198-023-01958-5 </a:t>
            </a:r>
            <a:endParaRPr sz="1000">
              <a:solidFill>
                <a:schemeClr val="lt1"/>
              </a:solidFill>
              <a:latin typeface="Droid Sans"/>
              <a:ea typeface="Droid Sans"/>
              <a:cs typeface="Droid Sans"/>
              <a:sym typeface="Droid Sans"/>
            </a:endParaRPr>
          </a:p>
          <a:p>
            <a:pPr indent="0" lvl="0" marL="0" rtl="0" algn="l">
              <a:lnSpc>
                <a:spcPct val="115000"/>
              </a:lnSpc>
              <a:spcBef>
                <a:spcPts val="1200"/>
              </a:spcBef>
              <a:spcAft>
                <a:spcPts val="0"/>
              </a:spcAft>
              <a:buNone/>
            </a:pPr>
            <a:r>
              <a:t/>
            </a:r>
            <a:endParaRPr sz="1000">
              <a:solidFill>
                <a:schemeClr val="lt1"/>
              </a:solidFill>
              <a:latin typeface="Droid Sans"/>
              <a:ea typeface="Droid Sans"/>
              <a:cs typeface="Droid Sans"/>
              <a:sym typeface="Droid Sans"/>
            </a:endParaRPr>
          </a:p>
          <a:p>
            <a:pPr indent="-292100" lvl="0" marL="457200" rtl="0" algn="l">
              <a:lnSpc>
                <a:spcPct val="115000"/>
              </a:lnSpc>
              <a:spcBef>
                <a:spcPts val="1200"/>
              </a:spcBef>
              <a:spcAft>
                <a:spcPts val="0"/>
              </a:spcAft>
              <a:buClr>
                <a:schemeClr val="lt1"/>
              </a:buClr>
              <a:buSzPts val="1000"/>
              <a:buFont typeface="Droid Sans"/>
              <a:buAutoNum type="arabicPeriod"/>
            </a:pPr>
            <a:r>
              <a:rPr lang="en-GB" sz="1000">
                <a:solidFill>
                  <a:schemeClr val="lt1"/>
                </a:solidFill>
                <a:latin typeface="Droid Sans"/>
                <a:ea typeface="Droid Sans"/>
                <a:cs typeface="Droid Sans"/>
                <a:sym typeface="Droid Sans"/>
              </a:rPr>
              <a:t>Mokhtar, R., &amp; Khayyat, M. (2022, March 1). A comparative case study of waterfall and agile ... sarjournal.com. https://www.sarjournal.com/content/51/SARJournalMarch2022_52_62.pdf </a:t>
            </a:r>
            <a:endParaRPr sz="1000">
              <a:solidFill>
                <a:schemeClr val="lt1"/>
              </a:solidFill>
              <a:latin typeface="Droid Sans"/>
              <a:ea typeface="Droid Sans"/>
              <a:cs typeface="Droid Sans"/>
              <a:sym typeface="Droid Sans"/>
            </a:endParaRPr>
          </a:p>
          <a:p>
            <a:pPr indent="0" lvl="0" marL="0" rtl="0" algn="l">
              <a:spcBef>
                <a:spcPts val="1200"/>
              </a:spcBef>
              <a:spcAft>
                <a:spcPts val="0"/>
              </a:spcAft>
              <a:buNone/>
            </a:pPr>
            <a:r>
              <a:t/>
            </a:r>
            <a:endParaRPr sz="1200">
              <a:solidFill>
                <a:schemeClr val="l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