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3" r:id="rId3"/>
    <p:sldId id="274" r:id="rId4"/>
    <p:sldId id="280" r:id="rId5"/>
    <p:sldId id="279" r:id="rId6"/>
    <p:sldId id="276" r:id="rId7"/>
    <p:sldId id="272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长宇 孙" initials="长宇" lastIdx="1" clrIdx="0">
    <p:extLst>
      <p:ext uri="{19B8F6BF-5375-455C-9EA6-DF929625EA0E}">
        <p15:presenceInfo xmlns:p15="http://schemas.microsoft.com/office/powerpoint/2012/main" userId="a78852a54b1fc4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82" y="91"/>
      </p:cViewPr>
      <p:guideLst>
        <p:guide orient="horz" pos="1687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42950" indent="-285750">
              <a:lnSpc>
                <a:spcPct val="90000"/>
              </a:lnSpc>
              <a:buFont typeface="Lucida Grande"/>
              <a:buChar char="–"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06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88020"/>
            <a:ext cx="4038600" cy="3783980"/>
          </a:xfrm>
        </p:spPr>
        <p:txBody>
          <a:bodyPr/>
          <a:lstStyle>
            <a:lvl1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88019"/>
            <a:ext cx="4038600" cy="3783979"/>
          </a:xfrm>
        </p:spPr>
        <p:txBody>
          <a:bodyPr/>
          <a:lstStyle>
            <a:lvl1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2266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  <p:txBody>
          <a:bodyPr rtlCol="0" anchor="ctr" anchorCtr="1">
            <a:normAutofit/>
          </a:bodyPr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189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58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AAF65-5911-BF48-8344-1F23BDB749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1900947" y="1437409"/>
            <a:ext cx="5342105" cy="830005"/>
          </a:xfrm>
        </p:spPr>
        <p:txBody>
          <a:bodyPr tIns="0" anchor="t"/>
          <a:lstStyle>
            <a:lvl1pPr algn="ctr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论文标题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号 粗体 微软雅黑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69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27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580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61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86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54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7" descr="USY_MB1_PMS_1_Colour_Standard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43413"/>
            <a:ext cx="11096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645169" y="313766"/>
            <a:ext cx="4035774" cy="45131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rtlCol="0"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007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7" descr="USY_MB1_PMS_1_Colour_Standard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43413"/>
            <a:ext cx="1109663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81883" y="1290842"/>
            <a:ext cx="3965263" cy="1303630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3330" y="2594472"/>
            <a:ext cx="3963817" cy="63936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189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3">
            <a:extLst>
              <a:ext uri="{FF2B5EF4-FFF2-40B4-BE49-F238E27FC236}">
                <a16:creationId xmlns:a16="http://schemas.microsoft.com/office/drawing/2014/main" id="{5EEDFA95-6129-BC47-8D2D-6A74D86EDE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89700" y="79475"/>
            <a:ext cx="2197100" cy="562610"/>
            <a:chOff x="183719" y="6157877"/>
            <a:chExt cx="2055820" cy="527614"/>
          </a:xfrm>
        </p:grpSpPr>
        <p:pic>
          <p:nvPicPr>
            <p:cNvPr id="7" name="图片 12">
              <a:extLst>
                <a:ext uri="{FF2B5EF4-FFF2-40B4-BE49-F238E27FC236}">
                  <a16:creationId xmlns:a16="http://schemas.microsoft.com/office/drawing/2014/main" id="{9607E6B4-6B84-7E4A-A0C8-444AEA31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923" y="6192188"/>
              <a:ext cx="1503616" cy="43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38">
              <a:extLst>
                <a:ext uri="{FF2B5EF4-FFF2-40B4-BE49-F238E27FC236}">
                  <a16:creationId xmlns:a16="http://schemas.microsoft.com/office/drawing/2014/main" id="{35157A0F-C52A-4344-8C12-F2047A00E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19" y="6157877"/>
              <a:ext cx="525536" cy="527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7D0703C4-D0C7-5A45-8B1B-A1A8A17A6796}"/>
              </a:ext>
            </a:extLst>
          </p:cNvPr>
          <p:cNvSpPr txBox="1">
            <a:spLocks/>
          </p:cNvSpPr>
          <p:nvPr userDrawn="1"/>
        </p:nvSpPr>
        <p:spPr>
          <a:xfrm>
            <a:off x="457200" y="79475"/>
            <a:ext cx="5854390" cy="562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ctr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100" b="1" kern="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7313"/>
            <a:ext cx="8229600" cy="54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标题</a:t>
            </a:r>
            <a:r>
              <a:rPr lang="zh-CN" altLang="en-US" dirty="0"/>
              <a:t> </a:t>
            </a:r>
            <a:r>
              <a:rPr lang="en-US" altLang="zh-CN" dirty="0"/>
              <a:t>21</a:t>
            </a:r>
            <a:r>
              <a:rPr lang="zh-CN" altLang="en-US" dirty="0"/>
              <a:t>号 粗体 微软雅黑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7286"/>
            <a:ext cx="8229600" cy="378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正文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号 微软雅黑</a:t>
            </a:r>
            <a:endParaRPr lang="en-US" altLang="zh-CN" dirty="0"/>
          </a:p>
          <a:p>
            <a:pPr lvl="0"/>
            <a:r>
              <a:rPr lang="en-US" dirty="0" err="1"/>
              <a:t>正文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号 微软雅黑</a:t>
            </a:r>
            <a:endParaRPr lang="en-US" altLang="zh-CN" dirty="0"/>
          </a:p>
          <a:p>
            <a:pPr lvl="0"/>
            <a:r>
              <a:rPr lang="en-US" dirty="0" err="1"/>
              <a:t>正文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号 微软雅黑</a:t>
            </a:r>
            <a:endParaRPr lang="en-US" altLang="zh-CN" dirty="0"/>
          </a:p>
          <a:p>
            <a:pPr lvl="0"/>
            <a:r>
              <a:rPr lang="en-US" dirty="0" err="1"/>
              <a:t>正文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  <a:r>
              <a:rPr lang="zh-CN" altLang="en-US" dirty="0"/>
              <a:t>号 微软雅黑</a:t>
            </a:r>
            <a:endParaRPr lang="en-US" altLang="zh-CN" dirty="0"/>
          </a:p>
          <a:p>
            <a:pPr lvl="0"/>
            <a:endParaRPr lang="en-US" dirty="0"/>
          </a:p>
          <a:p>
            <a:pPr lvl="0"/>
            <a:endParaRPr lang="en-US" altLang="zh-CN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7B45C2B-5911-204A-99D5-05E77B133151}" type="slidenum">
              <a:rPr lang="en-US" sz="100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03263B-4CDF-FE48-9B88-6EFD5A55E2B5}"/>
              </a:ext>
            </a:extLst>
          </p:cNvPr>
          <p:cNvCxnSpPr/>
          <p:nvPr userDrawn="1"/>
        </p:nvCxnSpPr>
        <p:spPr>
          <a:xfrm>
            <a:off x="457200" y="4594225"/>
            <a:ext cx="8229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51" r:id="rId5"/>
    <p:sldLayoutId id="2147483752" r:id="rId6"/>
    <p:sldLayoutId id="2147483741" r:id="rId7"/>
    <p:sldLayoutId id="2147483742" r:id="rId8"/>
    <p:sldLayoutId id="2147483746" r:id="rId9"/>
    <p:sldLayoutId id="2147483729" r:id="rId10"/>
    <p:sldLayoutId id="2147483730" r:id="rId11"/>
    <p:sldLayoutId id="2147483734" r:id="rId12"/>
    <p:sldLayoutId id="2147483735" r:id="rId13"/>
    <p:sldLayoutId id="2147483749" r:id="rId1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Microsoft YaHei" panose="020B0503020204020204" pitchFamily="34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Microsoft YaHei" panose="020B0503020204020204" pitchFamily="34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C7699-FB61-2D43-8E5A-E1831DE8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17" y="1377644"/>
            <a:ext cx="5701124" cy="830005"/>
          </a:xfrm>
        </p:spPr>
        <p:txBody>
          <a:bodyPr/>
          <a:lstStyle/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基于神经网络的跌倒检测研究</a:t>
            </a:r>
            <a:b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Study on Fall Detection Based on Neural Network</a:t>
            </a:r>
            <a:br>
              <a:rPr lang="en-US" altLang="zh-CN" dirty="0"/>
            </a:br>
            <a:endParaRPr lang="en-CN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D8F6B875-559B-4541-8A2B-3E5C02C3FA72}"/>
              </a:ext>
            </a:extLst>
          </p:cNvPr>
          <p:cNvSpPr txBox="1">
            <a:spLocks/>
          </p:cNvSpPr>
          <p:nvPr/>
        </p:nvSpPr>
        <p:spPr bwMode="auto">
          <a:xfrm>
            <a:off x="3264460" y="2464291"/>
            <a:ext cx="3117100" cy="16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Tw Cen MT" charset="0"/>
                <a:ea typeface="ＭＳ Ｐゴシック" charset="0"/>
              </a:defRPr>
            </a:lvl9pPr>
          </a:lstStyle>
          <a:p>
            <a:pPr algn="l"/>
            <a:r>
              <a:rPr lang="en-CN" sz="1400" dirty="0"/>
              <a:t>姓名</a:t>
            </a:r>
            <a:r>
              <a:rPr lang="zh-CN" altLang="en-US" sz="1400" dirty="0"/>
              <a:t>：孙长宇</a:t>
            </a:r>
            <a:endParaRPr lang="en-CN" sz="1400" dirty="0"/>
          </a:p>
          <a:p>
            <a:pPr algn="l"/>
            <a:r>
              <a:rPr lang="en-CN" sz="1400" dirty="0"/>
              <a:t>学号</a:t>
            </a:r>
            <a:r>
              <a:rPr lang="zh-CN" altLang="en-US" sz="1400" dirty="0"/>
              <a:t>：</a:t>
            </a:r>
            <a:r>
              <a:rPr lang="en-US" altLang="zh-CN" sz="1400" dirty="0"/>
              <a:t>201731062507</a:t>
            </a:r>
          </a:p>
          <a:p>
            <a:pPr algn="l"/>
            <a:r>
              <a:rPr lang="zh-CN" altLang="en-US" sz="1400" dirty="0"/>
              <a:t>专业：软件工程</a:t>
            </a:r>
            <a:endParaRPr lang="en-CN" sz="1400" dirty="0"/>
          </a:p>
          <a:p>
            <a:pPr algn="l"/>
            <a:r>
              <a:rPr lang="en-CN" sz="1400" dirty="0"/>
              <a:t>指导教师</a:t>
            </a:r>
            <a:r>
              <a:rPr lang="zh-CN" altLang="en-US" sz="1400" dirty="0"/>
              <a:t>：王一帆</a:t>
            </a:r>
            <a:endParaRPr lang="en-US" altLang="zh-CN" sz="1400" dirty="0"/>
          </a:p>
          <a:p>
            <a:pPr algn="l"/>
            <a:r>
              <a:rPr lang="zh-CN" altLang="en-US" sz="1400" dirty="0"/>
              <a:t>日期：</a:t>
            </a:r>
            <a:r>
              <a:rPr lang="en-US" altLang="zh-CN" sz="1400" dirty="0"/>
              <a:t>2021/1/30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1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43765-A394-1845-B746-A62AF049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一、选题依据与意义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FEA17-1BE5-0845-94F4-7DEA7026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老龄化社会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威胁生命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监控视频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099BDDF-9964-4045-8FA2-B2337587083C}"/>
              </a:ext>
            </a:extLst>
          </p:cNvPr>
          <p:cNvSpPr txBox="1">
            <a:spLocks/>
          </p:cNvSpPr>
          <p:nvPr/>
        </p:nvSpPr>
        <p:spPr bwMode="auto">
          <a:xfrm>
            <a:off x="457200" y="4610063"/>
            <a:ext cx="8229600" cy="2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zh-CN" altLang="en-US" sz="1200" dirty="0"/>
              <a:t>汪韬</a:t>
            </a:r>
            <a:r>
              <a:rPr lang="en-US" altLang="zh-CN" sz="1200" dirty="0"/>
              <a:t>. </a:t>
            </a:r>
            <a:r>
              <a:rPr lang="zh-CN" altLang="en-US" sz="1200" dirty="0"/>
              <a:t>基于监控视频的跌倒检测研究</a:t>
            </a:r>
            <a:r>
              <a:rPr lang="en-US" altLang="zh-CN" sz="1200" dirty="0"/>
              <a:t>[D].</a:t>
            </a:r>
            <a:r>
              <a:rPr lang="zh-CN" altLang="en-US" sz="1200" dirty="0"/>
              <a:t>南京理工大学</a:t>
            </a:r>
            <a:r>
              <a:rPr lang="en-US" altLang="zh-CN" sz="1200" dirty="0"/>
              <a:t>,2018.</a:t>
            </a:r>
            <a:endParaRPr lang="en-US" sz="1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502B78-36F2-446F-97F0-CDFB4F07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93" y="1509924"/>
            <a:ext cx="5007907" cy="23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A0E5E-BF19-2749-A196-ABE8BA5D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二、相关技术的发展与应用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5554-3943-E642-B7AA-41441B3C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6460" y="788019"/>
            <a:ext cx="70339" cy="3783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CN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0E3104-FB0A-8B4E-A6C9-2DB491759A1B}"/>
              </a:ext>
            </a:extLst>
          </p:cNvPr>
          <p:cNvSpPr txBox="1">
            <a:spLocks/>
          </p:cNvSpPr>
          <p:nvPr/>
        </p:nvSpPr>
        <p:spPr bwMode="auto">
          <a:xfrm>
            <a:off x="345831" y="4623156"/>
            <a:ext cx="8229600" cy="2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zh-CN" altLang="en-US" sz="1200" dirty="0"/>
              <a:t>冯天驹</a:t>
            </a:r>
            <a:r>
              <a:rPr lang="en-US" altLang="zh-CN" sz="1200" dirty="0"/>
              <a:t>. </a:t>
            </a:r>
            <a:r>
              <a:rPr lang="zh-CN" altLang="en-US" sz="1200" dirty="0"/>
              <a:t>基于深度学习的人体异常行为检测算法研究</a:t>
            </a:r>
            <a:r>
              <a:rPr lang="en-US" altLang="zh-CN" sz="1200" dirty="0"/>
              <a:t>[D].</a:t>
            </a:r>
            <a:r>
              <a:rPr lang="zh-CN" altLang="en-US" sz="1200" dirty="0"/>
              <a:t>西安科技大学</a:t>
            </a:r>
            <a:r>
              <a:rPr lang="en-US" altLang="zh-CN" sz="1200" dirty="0"/>
              <a:t>,2020.</a:t>
            </a:r>
          </a:p>
          <a:p>
            <a:r>
              <a:rPr lang="zh-CN" altLang="en-US" sz="1200" dirty="0"/>
              <a:t>张梦</a:t>
            </a:r>
            <a:r>
              <a:rPr lang="en-US" altLang="zh-CN" sz="1200" dirty="0"/>
              <a:t>. </a:t>
            </a:r>
            <a:r>
              <a:rPr lang="zh-CN" altLang="en-US" sz="1200" dirty="0"/>
              <a:t>基于深度学习的人体异常行为识别研究</a:t>
            </a:r>
            <a:r>
              <a:rPr lang="en-US" altLang="zh-CN" sz="1200" dirty="0"/>
              <a:t>[D].</a:t>
            </a:r>
            <a:r>
              <a:rPr lang="zh-CN" altLang="en-US" sz="1200" dirty="0"/>
              <a:t>西安科技大学</a:t>
            </a:r>
            <a:r>
              <a:rPr lang="en-US" altLang="zh-CN" sz="1200" dirty="0"/>
              <a:t>,2019.</a:t>
            </a:r>
            <a:endParaRPr lang="en-US" sz="1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4012B68-E996-440B-8E60-5FBFA8FA7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88020"/>
            <a:ext cx="8006862" cy="3783980"/>
          </a:xfrm>
        </p:spPr>
        <p:txBody>
          <a:bodyPr/>
          <a:lstStyle/>
          <a:p>
            <a:pPr algn="just"/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异常行为检测根据特征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提取方式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手工提取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卷积神经网络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/>
              <a:t>双流卷积神经网络    </a:t>
            </a:r>
            <a:r>
              <a:rPr lang="en-US" altLang="zh-CN" dirty="0"/>
              <a:t>Karen </a:t>
            </a:r>
            <a:r>
              <a:rPr lang="en-US" altLang="zh-CN" dirty="0" err="1"/>
              <a:t>Simonyan</a:t>
            </a:r>
            <a:r>
              <a:rPr lang="en-US" altLang="zh-CN" dirty="0"/>
              <a:t> </a:t>
            </a:r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改进的 </a:t>
            </a:r>
            <a:r>
              <a:rPr lang="en-US" altLang="zh-CN" dirty="0"/>
              <a:t>CNN </a:t>
            </a:r>
            <a:r>
              <a:rPr lang="zh-CN" altLang="en-US" dirty="0"/>
              <a:t>和 </a:t>
            </a:r>
            <a:r>
              <a:rPr lang="en-US" altLang="zh-CN" dirty="0"/>
              <a:t>LSTM </a:t>
            </a:r>
            <a:r>
              <a:rPr lang="zh-CN" altLang="en-US" dirty="0"/>
              <a:t>混合双流模型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三维卷积神经网络</a:t>
            </a:r>
            <a:endParaRPr lang="zh-CN" altLang="en-US" dirty="0"/>
          </a:p>
          <a:p>
            <a:pPr marL="0" indent="0" algn="just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72C20-E7AF-4F5A-811D-9F68F883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72" y="2271060"/>
            <a:ext cx="3529489" cy="19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A0E5E-BF19-2749-A196-ABE8BA5D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三、技术方案</a:t>
            </a:r>
            <a:endParaRPr lang="en-CN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0E3104-FB0A-8B4E-A6C9-2DB491759A1B}"/>
              </a:ext>
            </a:extLst>
          </p:cNvPr>
          <p:cNvSpPr txBox="1">
            <a:spLocks/>
          </p:cNvSpPr>
          <p:nvPr/>
        </p:nvSpPr>
        <p:spPr bwMode="auto">
          <a:xfrm>
            <a:off x="457200" y="4610062"/>
            <a:ext cx="8229600" cy="39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zh-CN" altLang="en-US" sz="1200" dirty="0"/>
              <a:t>张梦</a:t>
            </a:r>
            <a:r>
              <a:rPr lang="en-US" altLang="zh-CN" sz="1200" dirty="0"/>
              <a:t>. </a:t>
            </a:r>
            <a:r>
              <a:rPr lang="zh-CN" altLang="en-US" sz="1200" dirty="0"/>
              <a:t>基于深度学习的人体异常行为识别研究</a:t>
            </a:r>
            <a:r>
              <a:rPr lang="en-US" altLang="zh-CN" sz="1200" dirty="0"/>
              <a:t>[D].</a:t>
            </a:r>
            <a:r>
              <a:rPr lang="zh-CN" altLang="en-US" sz="1200" dirty="0"/>
              <a:t>西安科技大学</a:t>
            </a:r>
            <a:r>
              <a:rPr lang="en-US" altLang="zh-CN" sz="1200" dirty="0"/>
              <a:t>,2019.</a:t>
            </a:r>
            <a:endParaRPr lang="en-US" altLang="zh-CN" sz="1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F9F5F-A567-4B24-B373-7C7CC302D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4526280"/>
            <a:ext cx="182282" cy="457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34412B-AD5B-40B1-9D29-5281B1755ABE}"/>
              </a:ext>
            </a:extLst>
          </p:cNvPr>
          <p:cNvSpPr/>
          <p:nvPr/>
        </p:nvSpPr>
        <p:spPr>
          <a:xfrm>
            <a:off x="1954303" y="908062"/>
            <a:ext cx="992094" cy="54693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读数据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2BE5133-0796-4819-A2E0-B55BECD004DF}"/>
              </a:ext>
            </a:extLst>
          </p:cNvPr>
          <p:cNvSpPr/>
          <p:nvPr/>
        </p:nvSpPr>
        <p:spPr>
          <a:xfrm>
            <a:off x="1933386" y="3789312"/>
            <a:ext cx="1033921" cy="54693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识别结果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7FA069A-A9DD-40FB-80F7-2802E8DEF476}"/>
              </a:ext>
            </a:extLst>
          </p:cNvPr>
          <p:cNvSpPr/>
          <p:nvPr/>
        </p:nvSpPr>
        <p:spPr>
          <a:xfrm>
            <a:off x="1954302" y="1637408"/>
            <a:ext cx="992094" cy="54693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C428D64-ACC4-4C11-8086-78C73CC7E44D}"/>
              </a:ext>
            </a:extLst>
          </p:cNvPr>
          <p:cNvSpPr/>
          <p:nvPr/>
        </p:nvSpPr>
        <p:spPr>
          <a:xfrm>
            <a:off x="1954303" y="2349483"/>
            <a:ext cx="992094" cy="54693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特征提取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543246E-9E64-412C-8C3C-3A2FCCCA10B4}"/>
              </a:ext>
            </a:extLst>
          </p:cNvPr>
          <p:cNvSpPr/>
          <p:nvPr/>
        </p:nvSpPr>
        <p:spPr>
          <a:xfrm>
            <a:off x="1954303" y="3061558"/>
            <a:ext cx="992094" cy="54693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DEB64B-797A-4594-A3B0-D5ADCDA91D2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2450349" y="1454997"/>
            <a:ext cx="1" cy="182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BCF99E-3508-4F90-9D74-147430300CE9}"/>
              </a:ext>
            </a:extLst>
          </p:cNvPr>
          <p:cNvCxnSpPr/>
          <p:nvPr/>
        </p:nvCxnSpPr>
        <p:spPr>
          <a:xfrm flipH="1">
            <a:off x="2450349" y="2167072"/>
            <a:ext cx="1" cy="182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713F7E-BD13-4A0E-9CF1-784EC911D522}"/>
              </a:ext>
            </a:extLst>
          </p:cNvPr>
          <p:cNvCxnSpPr/>
          <p:nvPr/>
        </p:nvCxnSpPr>
        <p:spPr>
          <a:xfrm flipH="1">
            <a:off x="2450350" y="2901927"/>
            <a:ext cx="1" cy="182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633457-ED17-4D3A-8F51-C5275C0CB1FC}"/>
              </a:ext>
            </a:extLst>
          </p:cNvPr>
          <p:cNvCxnSpPr/>
          <p:nvPr/>
        </p:nvCxnSpPr>
        <p:spPr>
          <a:xfrm flipH="1">
            <a:off x="2450347" y="3619502"/>
            <a:ext cx="1" cy="182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7A238C87-1B3E-42D3-9CB5-9C75130F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2442" y="765160"/>
            <a:ext cx="4038600" cy="3783979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光流法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CNN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LSTM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混合网络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双流网络固定权值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空间流网络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时间流网络</a:t>
            </a:r>
          </a:p>
        </p:txBody>
      </p:sp>
    </p:spTree>
    <p:extLst>
      <p:ext uri="{BB962C8B-B14F-4D97-AF65-F5344CB8AC3E}">
        <p14:creationId xmlns:p14="http://schemas.microsoft.com/office/powerpoint/2010/main" val="23336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43765-A394-1845-B746-A62AF049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三、技术方案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FEA17-1BE5-0845-94F4-7DEA7026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相关深度学习工具及分类算法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TensorFlow</a:t>
            </a:r>
          </a:p>
          <a:p>
            <a:pPr marL="0" indent="0">
              <a:buNone/>
            </a:pP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是一个强大的深度学习框架，特点是：灵活性、可移植性、易读性、多语言支持。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针对行为识别、人体异常行为检测等任务，需要使用网络模型进行人体动作特征的提取，然后使用分类器对各个人体动作所属类别进行分类。</a:t>
            </a:r>
            <a:endParaRPr lang="en-CN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099BDDF-9964-4045-8FA2-B2337587083C}"/>
              </a:ext>
            </a:extLst>
          </p:cNvPr>
          <p:cNvSpPr txBox="1">
            <a:spLocks/>
          </p:cNvSpPr>
          <p:nvPr/>
        </p:nvSpPr>
        <p:spPr bwMode="auto">
          <a:xfrm>
            <a:off x="457200" y="4610063"/>
            <a:ext cx="8229600" cy="2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汪韬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基于监控视频的跌倒检测研究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[D].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南京理工大学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,2018.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A0E5E-BF19-2749-A196-ABE8BA5D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四、日程安排</a:t>
            </a:r>
            <a:endParaRPr lang="en-CN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BF89A12-5E28-4858-AB3E-2F3C2EE390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4550643"/>
              </p:ext>
            </p:extLst>
          </p:nvPr>
        </p:nvGraphicFramePr>
        <p:xfrm>
          <a:off x="457200" y="1296953"/>
          <a:ext cx="6154615" cy="3222294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760848">
                  <a:extLst>
                    <a:ext uri="{9D8B030D-6E8A-4147-A177-3AD203B41FA5}">
                      <a16:colId xmlns:a16="http://schemas.microsoft.com/office/drawing/2014/main" val="1678594722"/>
                    </a:ext>
                  </a:extLst>
                </a:gridCol>
                <a:gridCol w="3081962">
                  <a:extLst>
                    <a:ext uri="{9D8B030D-6E8A-4147-A177-3AD203B41FA5}">
                      <a16:colId xmlns:a16="http://schemas.microsoft.com/office/drawing/2014/main" val="3203281574"/>
                    </a:ext>
                  </a:extLst>
                </a:gridCol>
                <a:gridCol w="2311805">
                  <a:extLst>
                    <a:ext uri="{9D8B030D-6E8A-4147-A177-3AD203B41FA5}">
                      <a16:colId xmlns:a16="http://schemas.microsoft.com/office/drawing/2014/main" val="130606915"/>
                    </a:ext>
                  </a:extLst>
                </a:gridCol>
              </a:tblGrid>
              <a:tr h="353372">
                <a:tc grid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设计（论文）的进程安排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48754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/>
                      <a:r>
                        <a:rPr lang="zh-CN" sz="1000" kern="100">
                          <a:effectLst/>
                        </a:rPr>
                        <a:t>序 号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100">
                          <a:effectLst/>
                        </a:rPr>
                        <a:t>设计（论文）各阶段内容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100">
                          <a:effectLst/>
                        </a:rPr>
                        <a:t>起止日期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30916"/>
                  </a:ext>
                </a:extLst>
              </a:tr>
              <a:tr h="38260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任务下达，收集相关资料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2021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21</a:t>
                      </a:r>
                      <a:r>
                        <a:rPr lang="zh-CN" sz="1000" kern="100" dirty="0">
                          <a:effectLst/>
                        </a:rPr>
                        <a:t>日～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altLang="zh-CN" sz="1000" kern="100" dirty="0">
                          <a:effectLst/>
                        </a:rPr>
                        <a:t>29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278345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开题答辩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2021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en-US" altLang="zh-CN" sz="1000" kern="100" dirty="0">
                          <a:effectLst/>
                        </a:rPr>
                        <a:t>0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8796306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系统的概要设计和数据库设计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2021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12</a:t>
                      </a:r>
                      <a:r>
                        <a:rPr lang="zh-CN" sz="1000" kern="100">
                          <a:effectLst/>
                        </a:rPr>
                        <a:t>日～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8522712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系统的详细设计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2021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日～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6988878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</a:rPr>
                        <a:t>撰写毕业论文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2021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zh-CN" sz="1000" kern="100">
                          <a:effectLst/>
                        </a:rPr>
                        <a:t>日～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31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482509"/>
                  </a:ext>
                </a:extLst>
              </a:tr>
              <a:tr h="36608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提交材料，检查成果，毕业论文评审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2021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日～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10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768367"/>
                  </a:ext>
                </a:extLst>
              </a:tr>
              <a:tr h="3533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毕业答辩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2021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17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318022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5554-3943-E642-B7AA-41441B3C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9262" y="3036277"/>
            <a:ext cx="527538" cy="1535721"/>
          </a:xfrm>
        </p:spPr>
        <p:txBody>
          <a:bodyPr/>
          <a:lstStyle/>
          <a:p>
            <a:pPr marL="0" indent="0">
              <a:buNone/>
            </a:pPr>
            <a:endParaRPr lang="en-CN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0E3104-FB0A-8B4E-A6C9-2DB491759A1B}"/>
              </a:ext>
            </a:extLst>
          </p:cNvPr>
          <p:cNvSpPr txBox="1">
            <a:spLocks/>
          </p:cNvSpPr>
          <p:nvPr/>
        </p:nvSpPr>
        <p:spPr bwMode="auto">
          <a:xfrm>
            <a:off x="398585" y="4680402"/>
            <a:ext cx="8229600" cy="2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0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FB80-D583-1E4C-8DEE-56FA4041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47" y="2156747"/>
            <a:ext cx="5342105" cy="830005"/>
          </a:xfrm>
        </p:spPr>
        <p:txBody>
          <a:bodyPr/>
          <a:lstStyle/>
          <a:p>
            <a:r>
              <a:rPr lang="en-CN" dirty="0"/>
              <a:t>谢谢</a:t>
            </a:r>
            <a:r>
              <a:rPr lang="zh-CN" altLang="en-US" dirty="0"/>
              <a:t>！</a:t>
            </a:r>
            <a:br>
              <a:rPr lang="en-US" altLang="zh-CN" dirty="0"/>
            </a:br>
            <a:r>
              <a:rPr lang="zh-CN" altLang="en-US" dirty="0"/>
              <a:t>请各位老师指正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18022797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-widescreen_August15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PPT-template-widescreen_August15</Template>
  <TotalTime>1987</TotalTime>
  <Words>418</Words>
  <Application>Microsoft Office PowerPoint</Application>
  <PresentationFormat>全屏显示(16:9)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Lucida Grande</vt:lpstr>
      <vt:lpstr>Microsoft YaHei UI</vt:lpstr>
      <vt:lpstr>宋体</vt:lpstr>
      <vt:lpstr>Microsoft YaHei</vt:lpstr>
      <vt:lpstr>Microsoft YaHei</vt:lpstr>
      <vt:lpstr>Arial</vt:lpstr>
      <vt:lpstr>Times New Roman</vt:lpstr>
      <vt:lpstr>Tw Cen MT</vt:lpstr>
      <vt:lpstr>PPT-template-widescreen_August15</vt:lpstr>
      <vt:lpstr>基于神经网络的跌倒检测研究 Study on Fall Detection Based on Neural Network </vt:lpstr>
      <vt:lpstr>一、选题依据与意义</vt:lpstr>
      <vt:lpstr>二、相关技术的发展与应用</vt:lpstr>
      <vt:lpstr>三、技术方案</vt:lpstr>
      <vt:lpstr>三、技术方案</vt:lpstr>
      <vt:lpstr>四、日程安排</vt:lpstr>
      <vt:lpstr>谢谢！ 请各位老师指正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sub-title</dc:title>
  <dc:creator>Wang Yifan</dc:creator>
  <cp:lastModifiedBy>长宇 孙</cp:lastModifiedBy>
  <cp:revision>31</cp:revision>
  <dcterms:created xsi:type="dcterms:W3CDTF">2021-01-27T13:44:04Z</dcterms:created>
  <dcterms:modified xsi:type="dcterms:W3CDTF">2021-01-29T15:25:21Z</dcterms:modified>
</cp:coreProperties>
</file>