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7"/>
  </p:notesMasterIdLst>
  <p:sldIdLst>
    <p:sldId id="333" r:id="rId2"/>
    <p:sldId id="334" r:id="rId3"/>
    <p:sldId id="257" r:id="rId4"/>
    <p:sldId id="308" r:id="rId5"/>
    <p:sldId id="285" r:id="rId6"/>
    <p:sldId id="287" r:id="rId7"/>
    <p:sldId id="303" r:id="rId8"/>
    <p:sldId id="284" r:id="rId9"/>
    <p:sldId id="286" r:id="rId10"/>
    <p:sldId id="310" r:id="rId11"/>
    <p:sldId id="288" r:id="rId12"/>
    <p:sldId id="304" r:id="rId13"/>
    <p:sldId id="307" r:id="rId14"/>
    <p:sldId id="309" r:id="rId15"/>
    <p:sldId id="289" r:id="rId16"/>
    <p:sldId id="290" r:id="rId17"/>
    <p:sldId id="311" r:id="rId18"/>
    <p:sldId id="340" r:id="rId19"/>
    <p:sldId id="339" r:id="rId20"/>
    <p:sldId id="312" r:id="rId21"/>
    <p:sldId id="313" r:id="rId22"/>
    <p:sldId id="314" r:id="rId23"/>
    <p:sldId id="315" r:id="rId24"/>
    <p:sldId id="291" r:id="rId25"/>
    <p:sldId id="316" r:id="rId26"/>
    <p:sldId id="306" r:id="rId27"/>
    <p:sldId id="317" r:id="rId28"/>
    <p:sldId id="318" r:id="rId29"/>
    <p:sldId id="295" r:id="rId30"/>
    <p:sldId id="319" r:id="rId31"/>
    <p:sldId id="320" r:id="rId32"/>
    <p:sldId id="321" r:id="rId33"/>
    <p:sldId id="335" r:id="rId34"/>
    <p:sldId id="322" r:id="rId35"/>
    <p:sldId id="323" r:id="rId36"/>
    <p:sldId id="336" r:id="rId37"/>
    <p:sldId id="337" r:id="rId38"/>
    <p:sldId id="338" r:id="rId39"/>
    <p:sldId id="324" r:id="rId40"/>
    <p:sldId id="325" r:id="rId41"/>
    <p:sldId id="326" r:id="rId42"/>
    <p:sldId id="327" r:id="rId43"/>
    <p:sldId id="328" r:id="rId44"/>
    <p:sldId id="329" r:id="rId45"/>
    <p:sldId id="330" r:id="rId46"/>
    <p:sldId id="331" r:id="rId47"/>
    <p:sldId id="332" r:id="rId48"/>
    <p:sldId id="294" r:id="rId49"/>
    <p:sldId id="299" r:id="rId50"/>
    <p:sldId id="293" r:id="rId51"/>
    <p:sldId id="296" r:id="rId52"/>
    <p:sldId id="297" r:id="rId53"/>
    <p:sldId id="300" r:id="rId54"/>
    <p:sldId id="301" r:id="rId55"/>
    <p:sldId id="302" r:id="rId56"/>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p:cViewPr varScale="1">
        <p:scale>
          <a:sx n="73" d="100"/>
          <a:sy n="73" d="100"/>
        </p:scale>
        <p:origin x="1050" y="72"/>
      </p:cViewPr>
      <p:guideLst>
        <p:guide orient="horz" pos="2160"/>
        <p:guide pos="31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48E400-685C-4C0E-AD88-A2C01D937756}" type="datetimeFigureOut">
              <a:rPr lang="en-US" smtClean="0"/>
              <a:t>4/2/2025</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4560E-4CFC-4294-B89C-C9277AE4B997}" type="slidenum">
              <a:rPr lang="en-US" smtClean="0"/>
              <a:t>‹#›</a:t>
            </a:fld>
            <a:endParaRPr lang="en-US"/>
          </a:p>
        </p:txBody>
      </p:sp>
    </p:spTree>
    <p:extLst>
      <p:ext uri="{BB962C8B-B14F-4D97-AF65-F5344CB8AC3E}">
        <p14:creationId xmlns:p14="http://schemas.microsoft.com/office/powerpoint/2010/main" val="794210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2F8D2-9961-4141-8D7C-80652D2C3097}" type="slidenum">
              <a:rPr lang="en-US" altLang="en-US"/>
              <a:pPr/>
              <a:t>12</a:t>
            </a:fld>
            <a:endParaRPr lang="en-US" altLang="en-US"/>
          </a:p>
        </p:txBody>
      </p:sp>
      <p:sp>
        <p:nvSpPr>
          <p:cNvPr id="355330" name="Rectangle 2"/>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5331"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extLst>
      <p:ext uri="{BB962C8B-B14F-4D97-AF65-F5344CB8AC3E}">
        <p14:creationId xmlns:p14="http://schemas.microsoft.com/office/powerpoint/2010/main" val="1459499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2F8D2-9961-4141-8D7C-80652D2C3097}" type="slidenum">
              <a:rPr lang="en-US" altLang="en-US"/>
              <a:pPr/>
              <a:t>13</a:t>
            </a:fld>
            <a:endParaRPr lang="en-US" altLang="en-US"/>
          </a:p>
        </p:txBody>
      </p:sp>
      <p:sp>
        <p:nvSpPr>
          <p:cNvPr id="355330" name="Rectangle 2"/>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5331"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extLst>
      <p:ext uri="{BB962C8B-B14F-4D97-AF65-F5344CB8AC3E}">
        <p14:creationId xmlns:p14="http://schemas.microsoft.com/office/powerpoint/2010/main" val="1111419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B2F8D2-9961-4141-8D7C-80652D2C3097}" type="slidenum">
              <a:rPr lang="en-US" altLang="en-US"/>
              <a:pPr/>
              <a:t>14</a:t>
            </a:fld>
            <a:endParaRPr lang="en-US" altLang="en-US"/>
          </a:p>
        </p:txBody>
      </p:sp>
      <p:sp>
        <p:nvSpPr>
          <p:cNvPr id="355330" name="Rectangle 2"/>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55331"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extLst>
      <p:ext uri="{BB962C8B-B14F-4D97-AF65-F5344CB8AC3E}">
        <p14:creationId xmlns:p14="http://schemas.microsoft.com/office/powerpoint/2010/main" val="155798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83E3A-81F9-4A27-92CC-EBFF667AAA96}" type="slidenum">
              <a:rPr lang="en-US" altLang="en-US"/>
              <a:pPr/>
              <a:t>26</a:t>
            </a:fld>
            <a:endParaRPr lang="en-US" altLang="en-US"/>
          </a:p>
        </p:txBody>
      </p:sp>
      <p:sp>
        <p:nvSpPr>
          <p:cNvPr id="363522" name="Rectangle 2"/>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3523"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extLst>
      <p:ext uri="{BB962C8B-B14F-4D97-AF65-F5344CB8AC3E}">
        <p14:creationId xmlns:p14="http://schemas.microsoft.com/office/powerpoint/2010/main" val="497991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83E3A-81F9-4A27-92CC-EBFF667AAA96}" type="slidenum">
              <a:rPr lang="en-US" altLang="en-US"/>
              <a:pPr/>
              <a:t>27</a:t>
            </a:fld>
            <a:endParaRPr lang="en-US" altLang="en-US"/>
          </a:p>
        </p:txBody>
      </p:sp>
      <p:sp>
        <p:nvSpPr>
          <p:cNvPr id="363522" name="Rectangle 2"/>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3523"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extLst>
      <p:ext uri="{BB962C8B-B14F-4D97-AF65-F5344CB8AC3E}">
        <p14:creationId xmlns:p14="http://schemas.microsoft.com/office/powerpoint/2010/main" val="128906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A83E3A-81F9-4A27-92CC-EBFF667AAA96}" type="slidenum">
              <a:rPr lang="en-US" altLang="en-US"/>
              <a:pPr/>
              <a:t>38</a:t>
            </a:fld>
            <a:endParaRPr lang="en-US" altLang="en-US"/>
          </a:p>
        </p:txBody>
      </p:sp>
      <p:sp>
        <p:nvSpPr>
          <p:cNvPr id="363522" name="Rectangle 2"/>
          <p:cNvSpPr>
            <a:spLocks noGrp="1" noRot="1" noChangeAspect="1" noChangeArrowheads="1"/>
          </p:cNvSpPr>
          <p:nvPr>
            <p:ph type="sldImg"/>
          </p:nvPr>
        </p:nvSpPr>
        <p:spPr bwMode="auto">
          <a:xfrm>
            <a:off x="4484688" y="1774825"/>
            <a:ext cx="0" cy="0"/>
          </a:xfrm>
          <a:prstGeom prst="rect">
            <a:avLst/>
          </a:prstGeom>
          <a:solidFill>
            <a:srgbClr val="FFFFFF"/>
          </a:solidFill>
          <a:ln>
            <a:solidFill>
              <a:srgbClr val="000000"/>
            </a:solidFill>
            <a:miter lim="800000"/>
            <a:headEnd/>
            <a:tailEnd/>
          </a:ln>
        </p:spPr>
      </p:sp>
      <p:sp>
        <p:nvSpPr>
          <p:cNvPr id="363523" name="Rectangle 3"/>
          <p:cNvSpPr>
            <a:spLocks noGrp="1" noChangeArrowheads="1"/>
          </p:cNvSpPr>
          <p:nvPr>
            <p:ph type="body" idx="1"/>
          </p:nvPr>
        </p:nvSpPr>
        <p:spPr bwMode="auto">
          <a:xfrm>
            <a:off x="1219200" y="3257550"/>
            <a:ext cx="6705600" cy="3086100"/>
          </a:xfrm>
          <a:prstGeom prst="rect">
            <a:avLst/>
          </a:prstGeom>
          <a:solidFill>
            <a:srgbClr val="FFFFFF"/>
          </a:solidFill>
          <a:ln>
            <a:solidFill>
              <a:srgbClr val="000000"/>
            </a:solidFill>
            <a:miter lim="800000"/>
            <a:headEnd/>
            <a:tailEnd/>
          </a:ln>
        </p:spPr>
        <p:txBody>
          <a:bodyPr lIns="89913" tIns="44956" rIns="89913" bIns="44956"/>
          <a:lstStyle/>
          <a:p>
            <a:r>
              <a:rPr lang="en-US" altLang="en-US"/>
              <a:t>1. Must have done this as an assignment last year.</a:t>
            </a:r>
          </a:p>
        </p:txBody>
      </p:sp>
    </p:spTree>
    <p:extLst>
      <p:ext uri="{BB962C8B-B14F-4D97-AF65-F5344CB8AC3E}">
        <p14:creationId xmlns:p14="http://schemas.microsoft.com/office/powerpoint/2010/main" val="861641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3676B8-F790-4B33-9073-38360469C8D7}"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1648743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676B8-F790-4B33-9073-38360469C8D7}"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247509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1850" y="274639"/>
            <a:ext cx="222885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95300" y="274639"/>
            <a:ext cx="652145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676B8-F790-4B33-9073-38360469C8D7}"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979959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3676B8-F790-4B33-9073-38360469C8D7}"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4228386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53676B8-F790-4B33-9073-38360469C8D7}" type="datetimeFigureOut">
              <a:rPr lang="en-US" smtClean="0"/>
              <a:t>4/2/2025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37730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9530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35550" y="1600201"/>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3676B8-F790-4B33-9073-38360469C8D7}"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547570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3676B8-F790-4B33-9073-38360469C8D7}" type="datetimeFigureOut">
              <a:rPr lang="en-US" smtClean="0"/>
              <a:t>4/2/2025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3398087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3676B8-F790-4B33-9073-38360469C8D7}" type="datetimeFigureOut">
              <a:rPr lang="en-US" smtClean="0"/>
              <a:t>4/2/2025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402311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3676B8-F790-4B33-9073-38360469C8D7}" type="datetimeFigureOut">
              <a:rPr lang="en-US" smtClean="0"/>
              <a:t>4/2/2025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351949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3676B8-F790-4B33-9073-38360469C8D7}"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183200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153676B8-F790-4B33-9073-38360469C8D7}" type="datetimeFigureOut">
              <a:rPr lang="en-US" smtClean="0"/>
              <a:t>4/2/2025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10131-F623-4C14-B4D9-492140550D9A}" type="slidenum">
              <a:rPr lang="en-US" smtClean="0"/>
              <a:t>‹#›</a:t>
            </a:fld>
            <a:endParaRPr lang="en-US"/>
          </a:p>
        </p:txBody>
      </p:sp>
    </p:spTree>
    <p:extLst>
      <p:ext uri="{BB962C8B-B14F-4D97-AF65-F5344CB8AC3E}">
        <p14:creationId xmlns:p14="http://schemas.microsoft.com/office/powerpoint/2010/main" val="541019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3676B8-F790-4B33-9073-38360469C8D7}" type="datetimeFigureOut">
              <a:rPr lang="en-US" smtClean="0"/>
              <a:t>4/2/2025</a:t>
            </a:fld>
            <a:endParaRPr lang="en-US"/>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810131-F623-4C14-B4D9-492140550D9A}" type="slidenum">
              <a:rPr lang="en-US" smtClean="0"/>
              <a:t>‹#›</a:t>
            </a:fld>
            <a:endParaRPr lang="en-US"/>
          </a:p>
        </p:txBody>
      </p:sp>
    </p:spTree>
    <p:extLst>
      <p:ext uri="{BB962C8B-B14F-4D97-AF65-F5344CB8AC3E}">
        <p14:creationId xmlns:p14="http://schemas.microsoft.com/office/powerpoint/2010/main" val="35701080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notesSlide" Target="../notesSlides/notesSlide2.xml"/><Relationship Id="rId7" Type="http://schemas.openxmlformats.org/officeDocument/2006/relationships/image" Target="../media/image8.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62200" y="6081738"/>
            <a:ext cx="6172200" cy="748553"/>
          </a:xfrm>
        </p:spPr>
        <p:txBody>
          <a:bodyPr>
            <a:noAutofit/>
          </a:bodyPr>
          <a:lstStyle/>
          <a:p>
            <a:pPr algn="ctr"/>
            <a:r>
              <a:rPr lang="en-US" sz="4400" b="1" dirty="0">
                <a:solidFill>
                  <a:srgbClr val="002060"/>
                </a:solidFill>
              </a:rPr>
              <a:t>BY DR. SELASI OCANSEY</a:t>
            </a:r>
          </a:p>
        </p:txBody>
      </p:sp>
      <p:pic>
        <p:nvPicPr>
          <p:cNvPr id="5" name="Picture 2">
            <a:extLst>
              <a:ext uri="{FF2B5EF4-FFF2-40B4-BE49-F238E27FC236}">
                <a16:creationId xmlns:a16="http://schemas.microsoft.com/office/drawing/2014/main" id="{6BFCF38B-BB0E-447A-9020-D8A612FA52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4251" t="22417" r="17831" b="47633"/>
          <a:stretch>
            <a:fillRect/>
          </a:stretch>
        </p:blipFill>
        <p:spPr bwMode="auto">
          <a:xfrm>
            <a:off x="0" y="0"/>
            <a:ext cx="9906000" cy="33974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ctrTitle"/>
          </p:nvPr>
        </p:nvSpPr>
        <p:spPr>
          <a:xfrm>
            <a:off x="0" y="3200400"/>
            <a:ext cx="9906000" cy="2881338"/>
          </a:xfrm>
        </p:spPr>
        <p:txBody>
          <a:bodyPr>
            <a:noAutofit/>
          </a:bodyPr>
          <a:lstStyle/>
          <a:p>
            <a:r>
              <a:rPr lang="en-US" sz="6000" b="1" dirty="0" smtClean="0"/>
              <a:t>COMPUTER AND NETWORK SECURITY</a:t>
            </a:r>
            <a:r>
              <a:rPr lang="en-US" sz="5400" b="1" dirty="0" smtClean="0"/>
              <a:t/>
            </a:r>
            <a:br>
              <a:rPr lang="en-US" sz="5400" b="1" dirty="0" smtClean="0"/>
            </a:br>
            <a:r>
              <a:rPr lang="en-US" sz="4600" b="1" dirty="0" smtClean="0"/>
              <a:t>LECTURE 3                          </a:t>
            </a:r>
            <a:br>
              <a:rPr lang="en-US" sz="4600" b="1" dirty="0" smtClean="0"/>
            </a:br>
            <a:r>
              <a:rPr lang="en-US" sz="4600" b="1" dirty="0" smtClean="0"/>
              <a:t>CRYPTOGRAPHY      </a:t>
            </a:r>
            <a:endParaRPr lang="en-US" sz="4600" b="1" dirty="0"/>
          </a:p>
        </p:txBody>
      </p:sp>
    </p:spTree>
    <p:extLst>
      <p:ext uri="{BB962C8B-B14F-4D97-AF65-F5344CB8AC3E}">
        <p14:creationId xmlns:p14="http://schemas.microsoft.com/office/powerpoint/2010/main" val="3596232278"/>
      </p:ext>
    </p:extLst>
  </p:cSld>
  <p:clrMapOvr>
    <a:masterClrMapping/>
  </p:clrMapOvr>
  <mc:AlternateContent xmlns:mc="http://schemas.openxmlformats.org/markup-compatibility/2006" xmlns:p14="http://schemas.microsoft.com/office/powerpoint/2010/main">
    <mc:Choice Requires="p14">
      <p:transition spd="slow" p14:dur="2000" advTm="13766"/>
    </mc:Choice>
    <mc:Fallback xmlns="">
      <p:transition spd="slow" advTm="1376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906000" cy="5410200"/>
          </a:xfrm>
        </p:spPr>
        <p:txBody>
          <a:bodyPr>
            <a:noAutofit/>
          </a:bodyPr>
          <a:lstStyle/>
          <a:p>
            <a:pPr algn="just">
              <a:buFont typeface="Wingdings" panose="05000000000000000000" pitchFamily="2" charset="2"/>
              <a:buChar char="q"/>
            </a:pPr>
            <a:r>
              <a:rPr lang="en-US" altLang="en-US" sz="2600" dirty="0">
                <a:latin typeface="Garamond" panose="02020404030301010803" pitchFamily="18" charset="0"/>
                <a:cs typeface="Times New Roman" panose="02020603050405020304" pitchFamily="18" charset="0"/>
              </a:rPr>
              <a:t>Cryptography is arguably the best method available today for protecting security-sensitive data</a:t>
            </a:r>
            <a:r>
              <a:rPr lang="en-US" altLang="en-US" sz="2600" dirty="0" smtClean="0">
                <a:latin typeface="Garamond" panose="02020404030301010803" pitchFamily="18" charset="0"/>
                <a:cs typeface="Times New Roman" panose="02020603050405020304" pitchFamily="18" charset="0"/>
              </a:rPr>
              <a:t>.</a:t>
            </a:r>
            <a:endParaRPr lang="en-US" altLang="en-US" sz="2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2600" dirty="0">
                <a:latin typeface="Garamond" panose="02020404030301010803" pitchFamily="18" charset="0"/>
                <a:cs typeface="Times New Roman" panose="02020603050405020304" pitchFamily="18" charset="0"/>
              </a:rPr>
              <a:t>The unique “code/key/calculations” combination required to encrypt and decrypt data makes the technique an efficient method for keeping information protected from prying eyes</a:t>
            </a:r>
            <a:r>
              <a:rPr lang="en-US" altLang="en-US" sz="2600" dirty="0" smtClean="0">
                <a:latin typeface="Garamond" panose="02020404030301010803" pitchFamily="18" charset="0"/>
                <a:cs typeface="Times New Roman" panose="02020603050405020304" pitchFamily="18" charset="0"/>
              </a:rPr>
              <a:t>.</a:t>
            </a:r>
            <a:endParaRPr lang="en-US" altLang="en-US" sz="2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2600" dirty="0">
                <a:latin typeface="Garamond" panose="02020404030301010803" pitchFamily="18" charset="0"/>
                <a:cs typeface="Times New Roman" panose="02020603050405020304" pitchFamily="18" charset="0"/>
              </a:rPr>
              <a:t>The heavy usage of the internet for business and personal communications makes encryption a must for any sensitive data</a:t>
            </a:r>
            <a:r>
              <a:rPr lang="en-US" altLang="en-US" sz="2600" dirty="0" smtClean="0">
                <a:latin typeface="Garamond" panose="02020404030301010803" pitchFamily="18" charset="0"/>
                <a:cs typeface="Times New Roman" panose="02020603050405020304" pitchFamily="18" charset="0"/>
              </a:rPr>
              <a:t>.</a:t>
            </a:r>
            <a:endParaRPr lang="en-US" altLang="en-US" sz="2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2600" dirty="0">
                <a:latin typeface="Garamond" panose="02020404030301010803" pitchFamily="18" charset="0"/>
                <a:cs typeface="Times New Roman" panose="02020603050405020304" pitchFamily="18" charset="0"/>
              </a:rPr>
              <a:t>Without cryptography, any message you send on the internet could be intercepted and read. Everything from a private message to your spouse to the information about your bank account would be open to public examination</a:t>
            </a:r>
            <a:r>
              <a:rPr lang="en-US" altLang="en-US" sz="26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sz="2600" dirty="0"/>
              <a:t> </a:t>
            </a:r>
            <a:r>
              <a:rPr lang="en-US" sz="2600" dirty="0">
                <a:latin typeface="Garamond" panose="02020404030301010803" pitchFamily="18" charset="0"/>
                <a:cs typeface="Times New Roman" panose="02020603050405020304" pitchFamily="18" charset="0"/>
              </a:rPr>
              <a:t>Protect your backups against unauthorized </a:t>
            </a:r>
            <a:r>
              <a:rPr lang="en-US" sz="2600" dirty="0" smtClean="0">
                <a:latin typeface="Garamond" panose="02020404030301010803" pitchFamily="18" charset="0"/>
                <a:cs typeface="Times New Roman" panose="02020603050405020304" pitchFamily="18" charset="0"/>
              </a:rPr>
              <a:t>access.</a:t>
            </a:r>
            <a:endParaRPr lang="en-US" sz="2600" dirty="0">
              <a:latin typeface="Garamond" panose="02020404030301010803"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A34430E4-F0A6-4ABB-886D-FE23830E59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927" y="1066800"/>
            <a:ext cx="8915400" cy="381000"/>
          </a:xfrm>
        </p:spPr>
        <p:txBody>
          <a:bodyPr>
            <a:normAutofit fontScale="90000"/>
          </a:bodyPr>
          <a:lstStyle/>
          <a:p>
            <a:r>
              <a:rPr lang="en-US" b="1" dirty="0" smtClean="0"/>
              <a:t>WHY IS CRYPTOGRAPHY IMPORTANT?</a:t>
            </a:r>
            <a:endParaRPr lang="en-US" b="1" dirty="0"/>
          </a:p>
        </p:txBody>
      </p:sp>
    </p:spTree>
    <p:extLst>
      <p:ext uri="{BB962C8B-B14F-4D97-AF65-F5344CB8AC3E}">
        <p14:creationId xmlns:p14="http://schemas.microsoft.com/office/powerpoint/2010/main" val="18804179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2"/>
          <p:cNvPicPr>
            <a:picLocks noChangeAspect="1"/>
          </p:cNvPicPr>
          <p:nvPr/>
        </p:nvPicPr>
        <p:blipFill>
          <a:blip r:embed="rId2"/>
          <a:stretch>
            <a:fillRect/>
          </a:stretch>
        </p:blipFill>
        <p:spPr>
          <a:xfrm>
            <a:off x="533400" y="1447800"/>
            <a:ext cx="8414068" cy="5257800"/>
          </a:xfrm>
          <a:prstGeom prst="rect">
            <a:avLst/>
          </a:prstGeom>
        </p:spPr>
      </p:pic>
      <p:pic>
        <p:nvPicPr>
          <p:cNvPr id="4" name="Picture 2">
            <a:extLst>
              <a:ext uri="{FF2B5EF4-FFF2-40B4-BE49-F238E27FC236}">
                <a16:creationId xmlns:a16="http://schemas.microsoft.com/office/drawing/2014/main" id="{778E875C-3C1F-4FE4-9764-0B686A72B1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13063" y="1049018"/>
            <a:ext cx="7620000" cy="392251"/>
          </a:xfrm>
        </p:spPr>
        <p:txBody>
          <a:bodyPr>
            <a:normAutofit fontScale="90000"/>
          </a:bodyPr>
          <a:lstStyle/>
          <a:p>
            <a:r>
              <a:rPr lang="en-US" b="1" dirty="0"/>
              <a:t>TAXONOMY OF CRYPTOGRAPHY</a:t>
            </a:r>
          </a:p>
        </p:txBody>
      </p:sp>
    </p:spTree>
    <p:extLst>
      <p:ext uri="{BB962C8B-B14F-4D97-AF65-F5344CB8AC3E}">
        <p14:creationId xmlns:p14="http://schemas.microsoft.com/office/powerpoint/2010/main" val="150069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A34430E4-F0A6-4ABB-886D-FE23830E59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22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Content Placeholder 1"/>
          <p:cNvSpPr>
            <a:spLocks noGrp="1"/>
          </p:cNvSpPr>
          <p:nvPr>
            <p:ph idx="1"/>
          </p:nvPr>
        </p:nvSpPr>
        <p:spPr>
          <a:xfrm>
            <a:off x="6927" y="1222175"/>
            <a:ext cx="9899073" cy="5635826"/>
          </a:xfrm>
        </p:spPr>
        <p:txBody>
          <a:bodyPr>
            <a:noAutofit/>
          </a:bodyPr>
          <a:lstStyle/>
          <a:p>
            <a:pPr algn="just"/>
            <a:r>
              <a:rPr lang="en-US" sz="2800" b="1" dirty="0">
                <a:latin typeface="Garamond" panose="02020404030301010803" pitchFamily="18" charset="0"/>
                <a:cs typeface="Times New Roman" panose="02020603050405020304" pitchFamily="18" charset="0"/>
              </a:rPr>
              <a:t>Threat: </a:t>
            </a:r>
            <a:r>
              <a:rPr lang="en-US" sz="2800" dirty="0">
                <a:latin typeface="Garamond" panose="02020404030301010803" pitchFamily="18" charset="0"/>
                <a:cs typeface="Times New Roman" panose="02020603050405020304" pitchFamily="18" charset="0"/>
              </a:rPr>
              <a:t>An attacker who controls the communication network. This attacker can arbitrarily read, modify, and delete messages. Think of this communication model as one in which messages are always sent to the attacker, never to the intended recipient. The attacker can then forward the message along if he chooses, redirect the message, save it for later replay, etc. This kind of threat is called a </a:t>
            </a:r>
            <a:r>
              <a:rPr lang="en-US" sz="2800" dirty="0" err="1">
                <a:latin typeface="Garamond" panose="02020404030301010803" pitchFamily="18" charset="0"/>
                <a:cs typeface="Times New Roman" panose="02020603050405020304" pitchFamily="18" charset="0"/>
              </a:rPr>
              <a:t>Dolev</a:t>
            </a:r>
            <a:r>
              <a:rPr lang="en-US" sz="2800" dirty="0">
                <a:latin typeface="Garamond" panose="02020404030301010803" pitchFamily="18" charset="0"/>
                <a:cs typeface="Times New Roman" panose="02020603050405020304" pitchFamily="18" charset="0"/>
              </a:rPr>
              <a:t>–Yao attacker.</a:t>
            </a:r>
          </a:p>
          <a:p>
            <a:pPr algn="just"/>
            <a:r>
              <a:rPr lang="en-US" sz="2800" b="1" dirty="0">
                <a:latin typeface="Garamond" panose="02020404030301010803" pitchFamily="18" charset="0"/>
                <a:cs typeface="Times New Roman" panose="02020603050405020304" pitchFamily="18" charset="0"/>
              </a:rPr>
              <a:t>Harm:</a:t>
            </a:r>
            <a:r>
              <a:rPr lang="en-US" sz="2800" dirty="0">
                <a:latin typeface="Garamond" panose="02020404030301010803" pitchFamily="18" charset="0"/>
                <a:cs typeface="Times New Roman" panose="02020603050405020304" pitchFamily="18" charset="0"/>
              </a:rPr>
              <a:t> Messages containing secret information could be disclosed to the adversary, thus violating confidentiality.</a:t>
            </a:r>
          </a:p>
          <a:p>
            <a:pPr algn="just"/>
            <a:r>
              <a:rPr lang="en-US" sz="2800" b="1" dirty="0">
                <a:latin typeface="Garamond" panose="02020404030301010803" pitchFamily="18" charset="0"/>
                <a:cs typeface="Times New Roman" panose="02020603050405020304" pitchFamily="18" charset="0"/>
              </a:rPr>
              <a:t>Vulnerability:</a:t>
            </a:r>
            <a:r>
              <a:rPr lang="en-US" sz="2800" dirty="0">
                <a:latin typeface="Garamond" panose="02020404030301010803" pitchFamily="18" charset="0"/>
                <a:cs typeface="Times New Roman" panose="02020603050405020304" pitchFamily="18" charset="0"/>
              </a:rPr>
              <a:t> The communication channel between sender and receiver can be read by untrusted principals.</a:t>
            </a:r>
          </a:p>
          <a:p>
            <a:pPr algn="just"/>
            <a:r>
              <a:rPr lang="en-US" sz="2800" b="1" dirty="0">
                <a:latin typeface="Garamond" panose="02020404030301010803" pitchFamily="18" charset="0"/>
                <a:cs typeface="Times New Roman" panose="02020603050405020304" pitchFamily="18" charset="0"/>
              </a:rPr>
              <a:t>Countermeasure:</a:t>
            </a:r>
            <a:r>
              <a:rPr lang="en-US" sz="2800" dirty="0">
                <a:latin typeface="Garamond" panose="02020404030301010803" pitchFamily="18" charset="0"/>
                <a:cs typeface="Times New Roman" panose="02020603050405020304" pitchFamily="18" charset="0"/>
              </a:rPr>
              <a:t> Encryption.</a:t>
            </a:r>
          </a:p>
          <a:p>
            <a:pPr algn="just"/>
            <a:endParaRPr lang="en-US" sz="2800" dirty="0">
              <a:latin typeface="Times New Roman" panose="02020603050405020304" pitchFamily="18" charset="0"/>
              <a:cs typeface="Times New Roman" panose="02020603050405020304" pitchFamily="18" charset="0"/>
            </a:endParaRPr>
          </a:p>
        </p:txBody>
      </p:sp>
      <p:sp>
        <p:nvSpPr>
          <p:cNvPr id="354307" name="Rectangle 3"/>
          <p:cNvSpPr>
            <a:spLocks noChangeArrowheads="1"/>
          </p:cNvSpPr>
          <p:nvPr/>
        </p:nvSpPr>
        <p:spPr bwMode="auto">
          <a:xfrm>
            <a:off x="457200" y="764975"/>
            <a:ext cx="7467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b="1" dirty="0">
                <a:solidFill>
                  <a:srgbClr val="CC0000"/>
                </a:solidFill>
              </a:rPr>
              <a:t>Encryption </a:t>
            </a:r>
            <a:r>
              <a:rPr lang="en-US" altLang="en-US" sz="3600" b="1" dirty="0" smtClean="0">
                <a:solidFill>
                  <a:srgbClr val="CC0000"/>
                </a:solidFill>
              </a:rPr>
              <a:t>as a counter measure </a:t>
            </a:r>
            <a:endParaRPr lang="en-US" altLang="en-US" sz="3600" b="1" dirty="0">
              <a:solidFill>
                <a:srgbClr val="CC0000"/>
              </a:solidFill>
            </a:endParaRPr>
          </a:p>
        </p:txBody>
      </p:sp>
    </p:spTree>
    <p:extLst>
      <p:ext uri="{BB962C8B-B14F-4D97-AF65-F5344CB8AC3E}">
        <p14:creationId xmlns:p14="http://schemas.microsoft.com/office/powerpoint/2010/main" val="28773374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body" idx="1"/>
          </p:nvPr>
        </p:nvSpPr>
        <p:spPr>
          <a:xfrm>
            <a:off x="0" y="2057400"/>
            <a:ext cx="9906000" cy="4800600"/>
          </a:xfrm>
        </p:spPr>
        <p:txBody>
          <a:bodyPr>
            <a:normAutofit lnSpcReduction="10000"/>
          </a:bodyPr>
          <a:lstStyle/>
          <a:p>
            <a:pPr marL="609600" indent="-609600">
              <a:lnSpc>
                <a:spcPct val="90000"/>
              </a:lnSpc>
            </a:pPr>
            <a:r>
              <a:rPr lang="en-US" altLang="en-US" sz="2000" dirty="0">
                <a:latin typeface="Garamond" panose="02020404030301010803" pitchFamily="18" charset="0"/>
                <a:cs typeface="Times New Roman" panose="02020603050405020304" pitchFamily="18" charset="0"/>
              </a:rPr>
              <a:t>Cipher is a method for encrypting </a:t>
            </a:r>
            <a:r>
              <a:rPr lang="en-US" altLang="en-US" sz="2000" dirty="0" smtClean="0">
                <a:latin typeface="Garamond" panose="02020404030301010803" pitchFamily="18" charset="0"/>
                <a:cs typeface="Times New Roman" panose="02020603050405020304" pitchFamily="18" charset="0"/>
              </a:rPr>
              <a:t> and decrypting of messages</a:t>
            </a:r>
            <a:endParaRPr lang="en-US" altLang="en-US" sz="20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1100138" lvl="1" indent="-533400">
              <a:lnSpc>
                <a:spcPct val="90000"/>
              </a:lnSpc>
            </a:pPr>
            <a:endParaRPr lang="en-US" altLang="en-US" sz="1800" dirty="0">
              <a:latin typeface="Garamond" panose="02020404030301010803" pitchFamily="18" charset="0"/>
              <a:cs typeface="Times New Roman" panose="02020603050405020304" pitchFamily="18" charset="0"/>
            </a:endParaRPr>
          </a:p>
          <a:p>
            <a:pPr marL="609600" indent="-609600">
              <a:lnSpc>
                <a:spcPct val="90000"/>
              </a:lnSpc>
            </a:pPr>
            <a:endParaRPr lang="en-US" altLang="en-US" sz="2000" dirty="0">
              <a:latin typeface="Garamond" panose="02020404030301010803" pitchFamily="18" charset="0"/>
              <a:cs typeface="Times New Roman" panose="02020603050405020304" pitchFamily="18" charset="0"/>
            </a:endParaRPr>
          </a:p>
          <a:p>
            <a:pPr marL="609600" indent="-609600">
              <a:lnSpc>
                <a:spcPct val="90000"/>
              </a:lnSpc>
            </a:pPr>
            <a:endParaRPr lang="en-US" altLang="en-US" sz="2000" dirty="0">
              <a:latin typeface="Garamond" panose="02020404030301010803" pitchFamily="18" charset="0"/>
              <a:cs typeface="Times New Roman" panose="02020603050405020304" pitchFamily="18" charset="0"/>
            </a:endParaRPr>
          </a:p>
          <a:p>
            <a:pPr marL="609600" indent="-609600">
              <a:lnSpc>
                <a:spcPct val="90000"/>
              </a:lnSpc>
            </a:pPr>
            <a:r>
              <a:rPr lang="en-US" altLang="en-US" sz="2000" dirty="0">
                <a:latin typeface="Garamond" panose="02020404030301010803" pitchFamily="18" charset="0"/>
                <a:cs typeface="Times New Roman" panose="02020603050405020304" pitchFamily="18" charset="0"/>
              </a:rPr>
              <a:t>Encryption algorithms are standardized &amp; published</a:t>
            </a:r>
          </a:p>
          <a:p>
            <a:pPr marL="609600" indent="-609600">
              <a:lnSpc>
                <a:spcPct val="90000"/>
              </a:lnSpc>
            </a:pPr>
            <a:r>
              <a:rPr lang="en-US" altLang="en-US" sz="2000" dirty="0">
                <a:latin typeface="Garamond" panose="02020404030301010803" pitchFamily="18" charset="0"/>
                <a:cs typeface="Times New Roman" panose="02020603050405020304" pitchFamily="18" charset="0"/>
              </a:rPr>
              <a:t>The key which is an input to the algorithm is secret</a:t>
            </a:r>
          </a:p>
          <a:p>
            <a:pPr marL="1100138" lvl="1" indent="-533400">
              <a:lnSpc>
                <a:spcPct val="90000"/>
              </a:lnSpc>
            </a:pPr>
            <a:r>
              <a:rPr lang="en-US" altLang="en-US" sz="1800" dirty="0">
                <a:latin typeface="Garamond" panose="02020404030301010803" pitchFamily="18" charset="0"/>
                <a:cs typeface="Times New Roman" panose="02020603050405020304" pitchFamily="18" charset="0"/>
              </a:rPr>
              <a:t>Key is a string of numbers or characters </a:t>
            </a:r>
          </a:p>
          <a:p>
            <a:pPr marL="1100138" lvl="1" indent="-533400">
              <a:lnSpc>
                <a:spcPct val="90000"/>
              </a:lnSpc>
            </a:pPr>
            <a:r>
              <a:rPr lang="en-US" altLang="en-US" sz="1800" dirty="0">
                <a:latin typeface="Garamond" panose="02020404030301010803" pitchFamily="18" charset="0"/>
                <a:cs typeface="Times New Roman" panose="02020603050405020304" pitchFamily="18" charset="0"/>
              </a:rPr>
              <a:t>If same key is used for encryption &amp; decryption the algorithm is called symmetric</a:t>
            </a:r>
          </a:p>
          <a:p>
            <a:pPr marL="1100138" lvl="1" indent="-533400">
              <a:lnSpc>
                <a:spcPct val="90000"/>
              </a:lnSpc>
            </a:pPr>
            <a:r>
              <a:rPr lang="en-US" altLang="en-US" sz="1800" dirty="0">
                <a:latin typeface="Garamond" panose="02020404030301010803" pitchFamily="18" charset="0"/>
                <a:cs typeface="Times New Roman" panose="02020603050405020304" pitchFamily="18" charset="0"/>
              </a:rPr>
              <a:t>If different keys are used for encryption &amp; decryption the algorithm is called asymmetric </a:t>
            </a:r>
          </a:p>
          <a:p>
            <a:pPr marL="609600" indent="-609600">
              <a:lnSpc>
                <a:spcPct val="90000"/>
              </a:lnSpc>
              <a:buNone/>
            </a:pPr>
            <a:endParaRPr lang="en-US" altLang="en-US" sz="2000" dirty="0">
              <a:latin typeface="Garamond" panose="02020404030301010803" pitchFamily="18" charset="0"/>
              <a:cs typeface="Times New Roman" panose="02020603050405020304" pitchFamily="18" charset="0"/>
            </a:endParaRPr>
          </a:p>
        </p:txBody>
      </p:sp>
      <p:sp>
        <p:nvSpPr>
          <p:cNvPr id="354322" name="AutoShape 18"/>
          <p:cNvSpPr>
            <a:spLocks noChangeArrowheads="1"/>
          </p:cNvSpPr>
          <p:nvPr/>
        </p:nvSpPr>
        <p:spPr bwMode="auto">
          <a:xfrm>
            <a:off x="1049383" y="2400299"/>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endParaRPr lang="en-US" altLang="en-US" sz="1200">
              <a:solidFill>
                <a:srgbClr val="CC0000"/>
              </a:solidFill>
            </a:endParaRPr>
          </a:p>
        </p:txBody>
      </p:sp>
      <p:sp>
        <p:nvSpPr>
          <p:cNvPr id="354323" name="AutoShape 19"/>
          <p:cNvSpPr>
            <a:spLocks noChangeArrowheads="1"/>
          </p:cNvSpPr>
          <p:nvPr/>
        </p:nvSpPr>
        <p:spPr bwMode="auto">
          <a:xfrm>
            <a:off x="2508295" y="2362199"/>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Encryption</a:t>
            </a:r>
          </a:p>
          <a:p>
            <a:pPr algn="ctr"/>
            <a:r>
              <a:rPr lang="en-US" altLang="en-US" sz="1200"/>
              <a:t>Algorithm</a:t>
            </a:r>
          </a:p>
          <a:p>
            <a:pPr algn="ctr"/>
            <a:endParaRPr lang="en-US" altLang="en-US" sz="1200">
              <a:solidFill>
                <a:srgbClr val="CC0000"/>
              </a:solidFill>
            </a:endParaRPr>
          </a:p>
        </p:txBody>
      </p:sp>
      <p:sp>
        <p:nvSpPr>
          <p:cNvPr id="354324" name="Line 20"/>
          <p:cNvSpPr>
            <a:spLocks noChangeShapeType="1"/>
          </p:cNvSpPr>
          <p:nvPr/>
        </p:nvSpPr>
        <p:spPr bwMode="auto">
          <a:xfrm flipV="1">
            <a:off x="3081383" y="3428999"/>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25" name="Line 21"/>
          <p:cNvSpPr>
            <a:spLocks noChangeShapeType="1"/>
          </p:cNvSpPr>
          <p:nvPr/>
        </p:nvSpPr>
        <p:spPr bwMode="auto">
          <a:xfrm rot="16200000">
            <a:off x="2230483" y="2628899"/>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26" name="Line 22"/>
          <p:cNvSpPr>
            <a:spLocks noChangeShapeType="1"/>
          </p:cNvSpPr>
          <p:nvPr/>
        </p:nvSpPr>
        <p:spPr bwMode="auto">
          <a:xfrm rot="16200000">
            <a:off x="3911645" y="2628899"/>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27" name="Text Box 23"/>
          <p:cNvSpPr txBox="1">
            <a:spLocks noChangeArrowheads="1"/>
          </p:cNvSpPr>
          <p:nvPr/>
        </p:nvSpPr>
        <p:spPr bwMode="auto">
          <a:xfrm>
            <a:off x="2728959" y="4876800"/>
            <a:ext cx="58900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Key A</a:t>
            </a:r>
          </a:p>
        </p:txBody>
      </p:sp>
      <p:graphicFrame>
        <p:nvGraphicFramePr>
          <p:cNvPr id="354328" name="Object 24"/>
          <p:cNvGraphicFramePr>
            <a:graphicFrameLocks noChangeAspect="1"/>
          </p:cNvGraphicFramePr>
          <p:nvPr>
            <p:extLst>
              <p:ext uri="{D42A27DB-BD31-4B8C-83A1-F6EECF244321}">
                <p14:modId xmlns:p14="http://schemas.microsoft.com/office/powerpoint/2010/main" val="2078350849"/>
              </p:ext>
            </p:extLst>
          </p:nvPr>
        </p:nvGraphicFramePr>
        <p:xfrm>
          <a:off x="2860721" y="4038599"/>
          <a:ext cx="441325" cy="838200"/>
        </p:xfrm>
        <a:graphic>
          <a:graphicData uri="http://schemas.openxmlformats.org/presentationml/2006/ole">
            <mc:AlternateContent xmlns:mc="http://schemas.openxmlformats.org/markup-compatibility/2006">
              <mc:Choice xmlns:v="urn:schemas-microsoft-com:vml" Requires="v">
                <p:oleObj spid="_x0000_s2106" name="Clip" r:id="rId4" imgW="1395360" imgH="2658600" progId="MS_ClipArt_Gallery.2">
                  <p:embed/>
                </p:oleObj>
              </mc:Choice>
              <mc:Fallback>
                <p:oleObj name="Clip" r:id="rId4" imgW="1395360" imgH="2658600" progId="MS_ClipArt_Gallery.2">
                  <p:embed/>
                  <p:pic>
                    <p:nvPicPr>
                      <p:cNvPr id="354328" name="Object 24"/>
                      <p:cNvPicPr>
                        <a:picLocks noChangeAspect="1" noChangeArrowheads="1"/>
                      </p:cNvPicPr>
                      <p:nvPr/>
                    </p:nvPicPr>
                    <p:blipFill>
                      <a:blip r:embed="rId5">
                        <a:grayscl/>
                        <a:biLevel thresh="50000"/>
                        <a:extLst>
                          <a:ext uri="{28A0092B-C50C-407E-A947-70E740481C1C}">
                            <a14:useLocalDpi xmlns:a14="http://schemas.microsoft.com/office/drawing/2010/main" val="0"/>
                          </a:ext>
                        </a:extLst>
                      </a:blip>
                      <a:srcRect/>
                      <a:stretch>
                        <a:fillRect/>
                      </a:stretch>
                    </p:blipFill>
                    <p:spPr bwMode="auto">
                      <a:xfrm>
                        <a:off x="2860721" y="4038599"/>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29" name="Line 25"/>
          <p:cNvSpPr>
            <a:spLocks noChangeShapeType="1"/>
          </p:cNvSpPr>
          <p:nvPr/>
        </p:nvSpPr>
        <p:spPr bwMode="auto">
          <a:xfrm rot="16200000">
            <a:off x="7035845" y="2628899"/>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0" name="Line 26"/>
          <p:cNvSpPr>
            <a:spLocks noChangeShapeType="1"/>
          </p:cNvSpPr>
          <p:nvPr/>
        </p:nvSpPr>
        <p:spPr bwMode="auto">
          <a:xfrm rot="16200000">
            <a:off x="5359445" y="2628899"/>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1" name="Line 27"/>
          <p:cNvSpPr>
            <a:spLocks noChangeShapeType="1"/>
          </p:cNvSpPr>
          <p:nvPr/>
        </p:nvSpPr>
        <p:spPr bwMode="auto">
          <a:xfrm flipV="1">
            <a:off x="6202408" y="3428999"/>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4332" name="Text Box 28"/>
          <p:cNvSpPr txBox="1">
            <a:spLocks noChangeArrowheads="1"/>
          </p:cNvSpPr>
          <p:nvPr/>
        </p:nvSpPr>
        <p:spPr bwMode="auto">
          <a:xfrm>
            <a:off x="5853159" y="4876800"/>
            <a:ext cx="58259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Key B</a:t>
            </a:r>
          </a:p>
        </p:txBody>
      </p:sp>
      <p:graphicFrame>
        <p:nvGraphicFramePr>
          <p:cNvPr id="354333" name="Object 29"/>
          <p:cNvGraphicFramePr>
            <a:graphicFrameLocks noChangeAspect="1"/>
          </p:cNvGraphicFramePr>
          <p:nvPr>
            <p:extLst>
              <p:ext uri="{D42A27DB-BD31-4B8C-83A1-F6EECF244321}">
                <p14:modId xmlns:p14="http://schemas.microsoft.com/office/powerpoint/2010/main" val="2484862462"/>
              </p:ext>
            </p:extLst>
          </p:nvPr>
        </p:nvGraphicFramePr>
        <p:xfrm>
          <a:off x="5981746" y="4038599"/>
          <a:ext cx="441325" cy="838200"/>
        </p:xfrm>
        <a:graphic>
          <a:graphicData uri="http://schemas.openxmlformats.org/presentationml/2006/ole">
            <mc:AlternateContent xmlns:mc="http://schemas.openxmlformats.org/markup-compatibility/2006">
              <mc:Choice xmlns:v="urn:schemas-microsoft-com:vml" Requires="v">
                <p:oleObj spid="_x0000_s2107" name="Clip" r:id="rId6" imgW="1395360" imgH="2658600" progId="MS_ClipArt_Gallery.2">
                  <p:embed/>
                </p:oleObj>
              </mc:Choice>
              <mc:Fallback>
                <p:oleObj name="Clip" r:id="rId6" imgW="1395360" imgH="2658600" progId="MS_ClipArt_Gallery.2">
                  <p:embed/>
                  <p:pic>
                    <p:nvPicPr>
                      <p:cNvPr id="354333" name="Object 29"/>
                      <p:cNvPicPr>
                        <a:picLocks noChangeAspect="1" noChangeArrowheads="1"/>
                      </p:cNvPicPr>
                      <p:nvPr/>
                    </p:nvPicPr>
                    <p:blipFill>
                      <a:blip r:embed="rId7">
                        <a:grayscl/>
                        <a:extLst>
                          <a:ext uri="{28A0092B-C50C-407E-A947-70E740481C1C}">
                            <a14:useLocalDpi xmlns:a14="http://schemas.microsoft.com/office/drawing/2010/main" val="0"/>
                          </a:ext>
                        </a:extLst>
                      </a:blip>
                      <a:srcRect/>
                      <a:stretch>
                        <a:fillRect/>
                      </a:stretch>
                    </p:blipFill>
                    <p:spPr bwMode="auto">
                      <a:xfrm>
                        <a:off x="5981746" y="4038599"/>
                        <a:ext cx="441325"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4334" name="AutoShape 30"/>
          <p:cNvSpPr>
            <a:spLocks noChangeArrowheads="1"/>
          </p:cNvSpPr>
          <p:nvPr/>
        </p:nvSpPr>
        <p:spPr bwMode="auto">
          <a:xfrm>
            <a:off x="4178345" y="2400299"/>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Cipher Text</a:t>
            </a:r>
            <a:endParaRPr lang="en-US" altLang="en-US" sz="1200" dirty="0">
              <a:solidFill>
                <a:srgbClr val="CC0000"/>
              </a:solidFill>
            </a:endParaRPr>
          </a:p>
        </p:txBody>
      </p:sp>
      <p:sp>
        <p:nvSpPr>
          <p:cNvPr id="354335" name="AutoShape 31"/>
          <p:cNvSpPr>
            <a:spLocks noChangeArrowheads="1"/>
          </p:cNvSpPr>
          <p:nvPr/>
        </p:nvSpPr>
        <p:spPr bwMode="auto">
          <a:xfrm>
            <a:off x="7302545" y="2400299"/>
            <a:ext cx="914400" cy="99060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endParaRPr lang="en-US" altLang="en-US" sz="1200">
              <a:solidFill>
                <a:srgbClr val="CC0000"/>
              </a:solidFill>
            </a:endParaRPr>
          </a:p>
        </p:txBody>
      </p:sp>
      <p:sp>
        <p:nvSpPr>
          <p:cNvPr id="354336" name="AutoShape 32"/>
          <p:cNvSpPr>
            <a:spLocks noChangeArrowheads="1"/>
          </p:cNvSpPr>
          <p:nvPr/>
        </p:nvSpPr>
        <p:spPr bwMode="auto">
          <a:xfrm>
            <a:off x="5629320" y="2362199"/>
            <a:ext cx="1143000" cy="106680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Decryption</a:t>
            </a:r>
          </a:p>
          <a:p>
            <a:pPr algn="ctr"/>
            <a:r>
              <a:rPr lang="en-US" altLang="en-US" sz="1200"/>
              <a:t>Algorithm</a:t>
            </a:r>
          </a:p>
          <a:p>
            <a:pPr algn="ctr"/>
            <a:endParaRPr lang="en-US" altLang="en-US" sz="1200">
              <a:solidFill>
                <a:srgbClr val="CC0000"/>
              </a:solidFill>
            </a:endParaRPr>
          </a:p>
        </p:txBody>
      </p:sp>
      <p:pic>
        <p:nvPicPr>
          <p:cNvPr id="19" name="Picture 2">
            <a:extLst>
              <a:ext uri="{FF2B5EF4-FFF2-40B4-BE49-F238E27FC236}">
                <a16:creationId xmlns:a16="http://schemas.microsoft.com/office/drawing/2014/main" id="{A34430E4-F0A6-4ABB-886D-FE23830E5995}"/>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4251" t="22417" r="17831" b="63760"/>
          <a:stretch/>
        </p:blipFill>
        <p:spPr bwMode="auto">
          <a:xfrm>
            <a:off x="6927" y="0"/>
            <a:ext cx="9906001" cy="122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4307" name="Rectangle 3"/>
          <p:cNvSpPr>
            <a:spLocks noChangeArrowheads="1"/>
          </p:cNvSpPr>
          <p:nvPr/>
        </p:nvSpPr>
        <p:spPr bwMode="auto">
          <a:xfrm>
            <a:off x="749345" y="863055"/>
            <a:ext cx="7772400" cy="397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b="1" dirty="0">
                <a:solidFill>
                  <a:srgbClr val="CC0000"/>
                </a:solidFill>
              </a:rPr>
              <a:t>Encryption</a:t>
            </a:r>
            <a:r>
              <a:rPr lang="en-US" altLang="en-US" b="1" dirty="0">
                <a:solidFill>
                  <a:srgbClr val="CC0000"/>
                </a:solidFill>
                <a:latin typeface="Arial-BoldMT"/>
              </a:rPr>
              <a:t> </a:t>
            </a:r>
            <a:br>
              <a:rPr lang="en-US" altLang="en-US" b="1" dirty="0">
                <a:solidFill>
                  <a:srgbClr val="CC0000"/>
                </a:solidFill>
                <a:latin typeface="Arial-BoldMT"/>
              </a:rPr>
            </a:br>
            <a:r>
              <a:rPr lang="en-US" altLang="en-US" sz="2400" b="1" dirty="0" smtClean="0">
                <a:solidFill>
                  <a:srgbClr val="333399"/>
                </a:solidFill>
                <a:latin typeface="Arial" panose="020B0604020202020204" pitchFamily="34" charset="0"/>
              </a:rPr>
              <a:t>Cipher</a:t>
            </a:r>
            <a:endParaRPr lang="en-US" altLang="en-US" b="1" dirty="0">
              <a:solidFill>
                <a:srgbClr val="CC0000"/>
              </a:solidFill>
              <a:latin typeface="Arial-BoldMT"/>
            </a:endParaRPr>
          </a:p>
        </p:txBody>
      </p:sp>
    </p:spTree>
    <p:extLst>
      <p:ext uri="{BB962C8B-B14F-4D97-AF65-F5344CB8AC3E}">
        <p14:creationId xmlns:p14="http://schemas.microsoft.com/office/powerpoint/2010/main" val="212441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2">
            <a:extLst>
              <a:ext uri="{FF2B5EF4-FFF2-40B4-BE49-F238E27FC236}">
                <a16:creationId xmlns:a16="http://schemas.microsoft.com/office/drawing/2014/main" id="{A34430E4-F0A6-4ABB-886D-FE23830E599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222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p:cNvPicPr>
          <p:nvPr/>
        </p:nvPicPr>
        <p:blipFill>
          <a:blip r:embed="rId4"/>
          <a:stretch>
            <a:fillRect/>
          </a:stretch>
        </p:blipFill>
        <p:spPr>
          <a:xfrm>
            <a:off x="83127" y="1295400"/>
            <a:ext cx="9753600" cy="5562599"/>
          </a:xfrm>
          <a:prstGeom prst="rect">
            <a:avLst/>
          </a:prstGeom>
        </p:spPr>
      </p:pic>
      <p:sp>
        <p:nvSpPr>
          <p:cNvPr id="354307" name="Rectangle 3"/>
          <p:cNvSpPr>
            <a:spLocks noChangeArrowheads="1"/>
          </p:cNvSpPr>
          <p:nvPr/>
        </p:nvSpPr>
        <p:spPr bwMode="auto">
          <a:xfrm>
            <a:off x="838200" y="984122"/>
            <a:ext cx="7772400" cy="476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b="1" dirty="0">
                <a:solidFill>
                  <a:srgbClr val="CC0000"/>
                </a:solidFill>
              </a:rPr>
              <a:t>Encryption</a:t>
            </a:r>
            <a:r>
              <a:rPr lang="en-US" altLang="en-US" b="1" dirty="0">
                <a:solidFill>
                  <a:srgbClr val="CC0000"/>
                </a:solidFill>
                <a:latin typeface="Arial-BoldMT"/>
              </a:rPr>
              <a:t> </a:t>
            </a:r>
            <a:br>
              <a:rPr lang="en-US" altLang="en-US" b="1" dirty="0">
                <a:solidFill>
                  <a:srgbClr val="CC0000"/>
                </a:solidFill>
                <a:latin typeface="Arial-BoldMT"/>
              </a:rPr>
            </a:br>
            <a:endParaRPr lang="en-US" altLang="en-US" b="1" dirty="0">
              <a:solidFill>
                <a:srgbClr val="CC0000"/>
              </a:solidFill>
              <a:latin typeface="Arial-BoldMT"/>
            </a:endParaRPr>
          </a:p>
        </p:txBody>
      </p:sp>
    </p:spTree>
    <p:extLst>
      <p:ext uri="{BB962C8B-B14F-4D97-AF65-F5344CB8AC3E}">
        <p14:creationId xmlns:p14="http://schemas.microsoft.com/office/powerpoint/2010/main" val="1091682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52600"/>
            <a:ext cx="9906000" cy="5088835"/>
          </a:xfrm>
        </p:spPr>
        <p:txBody>
          <a:bodyPr>
            <a:normAutofit/>
          </a:bodyPr>
          <a:lstStyle/>
          <a:p>
            <a:pPr>
              <a:buFont typeface="Wingdings" panose="05000000000000000000" pitchFamily="2" charset="2"/>
              <a:buChar char="q"/>
            </a:pPr>
            <a:r>
              <a:rPr lang="en-US" altLang="en-US" sz="3600" b="1" dirty="0">
                <a:latin typeface="Garamond" panose="02020404030301010803" pitchFamily="18" charset="0"/>
                <a:cs typeface="Times New Roman" panose="02020603050405020304" pitchFamily="18" charset="0"/>
              </a:rPr>
              <a:t>Encryption: </a:t>
            </a:r>
            <a:r>
              <a:rPr lang="en-US" altLang="en-US" sz="3600" dirty="0">
                <a:latin typeface="Garamond" panose="02020404030301010803" pitchFamily="18" charset="0"/>
                <a:cs typeface="Times New Roman" panose="02020603050405020304" pitchFamily="18" charset="0"/>
              </a:rPr>
              <a:t>plaintext (</a:t>
            </a:r>
            <a:r>
              <a:rPr lang="en-US" altLang="en-US" sz="3600" dirty="0" err="1">
                <a:latin typeface="Garamond" panose="02020404030301010803" pitchFamily="18" charset="0"/>
                <a:cs typeface="Times New Roman" panose="02020603050405020304" pitchFamily="18" charset="0"/>
              </a:rPr>
              <a:t>cleartext</a:t>
            </a:r>
            <a:r>
              <a:rPr lang="en-US" altLang="en-US" sz="3600" dirty="0">
                <a:latin typeface="Garamond" panose="02020404030301010803" pitchFamily="18" charset="0"/>
                <a:cs typeface="Times New Roman" panose="02020603050405020304" pitchFamily="18" charset="0"/>
              </a:rPr>
              <a:t>) </a:t>
            </a:r>
            <a:r>
              <a:rPr lang="en-US" altLang="en-US" sz="3600" i="1" dirty="0">
                <a:solidFill>
                  <a:srgbClr val="FF0000"/>
                </a:solidFill>
                <a:latin typeface="Garamond" panose="02020404030301010803" pitchFamily="18" charset="0"/>
                <a:cs typeface="Times New Roman" panose="02020603050405020304" pitchFamily="18" charset="0"/>
              </a:rPr>
              <a:t>P</a:t>
            </a:r>
            <a:r>
              <a:rPr lang="en-US" altLang="en-US" sz="3600" dirty="0">
                <a:latin typeface="Garamond" panose="02020404030301010803" pitchFamily="18" charset="0"/>
                <a:cs typeface="Times New Roman" panose="02020603050405020304" pitchFamily="18" charset="0"/>
              </a:rPr>
              <a:t> is converted into a </a:t>
            </a:r>
            <a:r>
              <a:rPr lang="en-US" altLang="en-US" sz="3600" dirty="0" err="1">
                <a:latin typeface="Garamond" panose="02020404030301010803" pitchFamily="18" charset="0"/>
                <a:cs typeface="Times New Roman" panose="02020603050405020304" pitchFamily="18" charset="0"/>
              </a:rPr>
              <a:t>ciphertext</a:t>
            </a:r>
            <a:r>
              <a:rPr lang="en-US" altLang="en-US" sz="3600" dirty="0">
                <a:latin typeface="Garamond" panose="02020404030301010803" pitchFamily="18" charset="0"/>
                <a:cs typeface="Times New Roman" panose="02020603050405020304" pitchFamily="18" charset="0"/>
              </a:rPr>
              <a:t> </a:t>
            </a:r>
            <a:r>
              <a:rPr lang="en-US" altLang="en-US" sz="3600" i="1" dirty="0">
                <a:solidFill>
                  <a:srgbClr val="FF0000"/>
                </a:solidFill>
                <a:latin typeface="Garamond" panose="02020404030301010803" pitchFamily="18" charset="0"/>
                <a:cs typeface="Times New Roman" panose="02020603050405020304" pitchFamily="18" charset="0"/>
              </a:rPr>
              <a:t>C</a:t>
            </a:r>
            <a:r>
              <a:rPr lang="en-US" altLang="en-US" sz="3600" dirty="0">
                <a:latin typeface="Garamond" panose="02020404030301010803" pitchFamily="18" charset="0"/>
                <a:cs typeface="Times New Roman" panose="02020603050405020304" pitchFamily="18" charset="0"/>
              </a:rPr>
              <a:t> under the control of a key </a:t>
            </a:r>
            <a:r>
              <a:rPr lang="en-US" altLang="en-US" sz="3600" i="1" dirty="0">
                <a:solidFill>
                  <a:srgbClr val="FF0000"/>
                </a:solidFill>
                <a:latin typeface="Garamond" panose="02020404030301010803" pitchFamily="18" charset="0"/>
                <a:cs typeface="Times New Roman" panose="02020603050405020304" pitchFamily="18" charset="0"/>
              </a:rPr>
              <a:t>k</a:t>
            </a:r>
            <a:r>
              <a:rPr lang="en-US" altLang="en-US" sz="3600" dirty="0">
                <a:latin typeface="Garamond" panose="02020404030301010803" pitchFamily="18" charset="0"/>
                <a:cs typeface="Times New Roman" panose="02020603050405020304" pitchFamily="18" charset="0"/>
              </a:rPr>
              <a:t>.</a:t>
            </a:r>
          </a:p>
          <a:p>
            <a:pPr marL="0" indent="0">
              <a:buNone/>
            </a:pPr>
            <a:r>
              <a:rPr lang="en-US" altLang="en-US" sz="3600" dirty="0">
                <a:latin typeface="Garamond" panose="02020404030301010803" pitchFamily="18" charset="0"/>
                <a:cs typeface="Times New Roman" panose="02020603050405020304" pitchFamily="18" charset="0"/>
              </a:rPr>
              <a:t>	    	 – We write </a:t>
            </a:r>
            <a:r>
              <a:rPr lang="en-US" altLang="en-US" sz="3600" i="1" dirty="0">
                <a:solidFill>
                  <a:srgbClr val="FF0000"/>
                </a:solidFill>
                <a:latin typeface="Garamond" panose="02020404030301010803" pitchFamily="18" charset="0"/>
                <a:cs typeface="Times New Roman" panose="02020603050405020304" pitchFamily="18" charset="0"/>
              </a:rPr>
              <a:t>C = E(P, k).</a:t>
            </a:r>
          </a:p>
          <a:p>
            <a:pPr>
              <a:buFont typeface="Wingdings" panose="05000000000000000000" pitchFamily="2" charset="2"/>
              <a:buChar char="q"/>
            </a:pPr>
            <a:r>
              <a:rPr lang="en-US" altLang="en-US" sz="3600" b="1" dirty="0">
                <a:latin typeface="Garamond" panose="02020404030301010803" pitchFamily="18" charset="0"/>
                <a:cs typeface="Times New Roman" panose="02020603050405020304" pitchFamily="18" charset="0"/>
              </a:rPr>
              <a:t>Decryption</a:t>
            </a:r>
            <a:r>
              <a:rPr lang="en-US" altLang="en-US" sz="3600" dirty="0">
                <a:latin typeface="Garamond" panose="02020404030301010803" pitchFamily="18" charset="0"/>
                <a:cs typeface="Times New Roman" panose="02020603050405020304" pitchFamily="18" charset="0"/>
              </a:rPr>
              <a:t> with key k recovers the plaintext </a:t>
            </a:r>
            <a:r>
              <a:rPr lang="en-US" altLang="en-US" sz="3600" i="1" dirty="0">
                <a:solidFill>
                  <a:srgbClr val="FF0000"/>
                </a:solidFill>
                <a:latin typeface="Garamond" panose="02020404030301010803" pitchFamily="18" charset="0"/>
                <a:cs typeface="Times New Roman" panose="02020603050405020304" pitchFamily="18" charset="0"/>
              </a:rPr>
              <a:t>P </a:t>
            </a:r>
            <a:r>
              <a:rPr lang="en-US" altLang="en-US" sz="3600" dirty="0">
                <a:latin typeface="Garamond" panose="02020404030301010803" pitchFamily="18" charset="0"/>
                <a:cs typeface="Times New Roman" panose="02020603050405020304" pitchFamily="18" charset="0"/>
              </a:rPr>
              <a:t>from the </a:t>
            </a:r>
            <a:r>
              <a:rPr lang="en-US" altLang="en-US" sz="3600" dirty="0" err="1">
                <a:latin typeface="Garamond" panose="02020404030301010803" pitchFamily="18" charset="0"/>
                <a:cs typeface="Times New Roman" panose="02020603050405020304" pitchFamily="18" charset="0"/>
              </a:rPr>
              <a:t>ciphertext</a:t>
            </a:r>
            <a:r>
              <a:rPr lang="en-US" altLang="en-US" sz="3600" dirty="0">
                <a:latin typeface="Garamond" panose="02020404030301010803" pitchFamily="18" charset="0"/>
                <a:cs typeface="Times New Roman" panose="02020603050405020304" pitchFamily="18" charset="0"/>
              </a:rPr>
              <a:t> </a:t>
            </a:r>
            <a:r>
              <a:rPr lang="en-US" altLang="en-US" sz="3600" i="1" dirty="0">
                <a:solidFill>
                  <a:srgbClr val="FF0000"/>
                </a:solidFill>
                <a:latin typeface="Garamond" panose="02020404030301010803" pitchFamily="18" charset="0"/>
                <a:cs typeface="Times New Roman" panose="02020603050405020304" pitchFamily="18" charset="0"/>
              </a:rPr>
              <a:t>C</a:t>
            </a:r>
            <a:r>
              <a:rPr lang="en-US" altLang="en-US" sz="3600" dirty="0">
                <a:latin typeface="Garamond" panose="02020404030301010803" pitchFamily="18" charset="0"/>
                <a:cs typeface="Times New Roman" panose="02020603050405020304" pitchFamily="18" charset="0"/>
              </a:rPr>
              <a:t>.</a:t>
            </a:r>
          </a:p>
          <a:p>
            <a:pPr marL="0" indent="0">
              <a:buNone/>
            </a:pPr>
            <a:r>
              <a:rPr lang="en-US" altLang="en-US" sz="3600" dirty="0">
                <a:latin typeface="Garamond" panose="02020404030301010803" pitchFamily="18" charset="0"/>
                <a:cs typeface="Times New Roman" panose="02020603050405020304" pitchFamily="18" charset="0"/>
              </a:rPr>
              <a:t>		– We write </a:t>
            </a:r>
            <a:r>
              <a:rPr lang="en-US" altLang="en-US" sz="3600" i="1" dirty="0">
                <a:solidFill>
                  <a:srgbClr val="FF0000"/>
                </a:solidFill>
                <a:latin typeface="Garamond" panose="02020404030301010803" pitchFamily="18" charset="0"/>
                <a:cs typeface="Times New Roman" panose="02020603050405020304" pitchFamily="18" charset="0"/>
              </a:rPr>
              <a:t>P = D(C, k)</a:t>
            </a:r>
            <a:r>
              <a:rPr lang="en-US" altLang="en-US" sz="3600" dirty="0">
                <a:latin typeface="Garamond" panose="02020404030301010803" pitchFamily="18" charset="0"/>
                <a:cs typeface="Times New Roman" panose="02020603050405020304" pitchFamily="18" charset="0"/>
              </a:rPr>
              <a:t>.</a:t>
            </a:r>
          </a:p>
          <a:p>
            <a:pPr>
              <a:buFont typeface="Wingdings" panose="05000000000000000000" pitchFamily="2" charset="2"/>
              <a:buChar char="q"/>
            </a:pPr>
            <a:r>
              <a:rPr lang="en-US" altLang="en-US" sz="3600" b="1" dirty="0">
                <a:latin typeface="Garamond" panose="02020404030301010803" pitchFamily="18" charset="0"/>
                <a:cs typeface="Times New Roman" panose="02020603050405020304" pitchFamily="18" charset="0"/>
              </a:rPr>
              <a:t>Symmetric ciphers</a:t>
            </a:r>
            <a:r>
              <a:rPr lang="en-US" altLang="en-US" sz="3600" dirty="0">
                <a:latin typeface="Garamond" panose="02020404030301010803" pitchFamily="18" charset="0"/>
                <a:cs typeface="Times New Roman" panose="02020603050405020304" pitchFamily="18" charset="0"/>
              </a:rPr>
              <a:t>: the secret key is used for both encryption and decryption.</a:t>
            </a:r>
          </a:p>
          <a:p>
            <a:endParaRPr lang="en-US" dirty="0"/>
          </a:p>
        </p:txBody>
      </p:sp>
      <p:pic>
        <p:nvPicPr>
          <p:cNvPr id="4" name="Picture 2">
            <a:extLst>
              <a:ext uri="{FF2B5EF4-FFF2-40B4-BE49-F238E27FC236}">
                <a16:creationId xmlns:a16="http://schemas.microsoft.com/office/drawing/2014/main" id="{6CE8E768-669E-4C27-8FEB-E50893F788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85800" y="792162"/>
            <a:ext cx="7620000" cy="655638"/>
          </a:xfrm>
        </p:spPr>
        <p:txBody>
          <a:bodyPr>
            <a:normAutofit fontScale="90000"/>
          </a:bodyPr>
          <a:lstStyle/>
          <a:p>
            <a:r>
              <a:rPr lang="en-US" b="1" dirty="0"/>
              <a:t>TERMINOLOGY</a:t>
            </a:r>
          </a:p>
        </p:txBody>
      </p:sp>
    </p:spTree>
    <p:extLst>
      <p:ext uri="{BB962C8B-B14F-4D97-AF65-F5344CB8AC3E}">
        <p14:creationId xmlns:p14="http://schemas.microsoft.com/office/powerpoint/2010/main" val="5938737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6400"/>
            <a:ext cx="9906000" cy="4449764"/>
          </a:xfrm>
        </p:spPr>
        <p:txBody>
          <a:bodyPr>
            <a:normAutofit/>
          </a:bodyPr>
          <a:lstStyle/>
          <a:p>
            <a:pPr algn="just">
              <a:buFont typeface="Wingdings" panose="05000000000000000000" pitchFamily="2" charset="2"/>
              <a:buChar char="q"/>
            </a:pPr>
            <a:r>
              <a:rPr lang="en-US" altLang="en-US" sz="3600" b="1" dirty="0">
                <a:latin typeface="Garamond" panose="02020404030301010803" pitchFamily="18" charset="0"/>
                <a:cs typeface="Times New Roman" panose="02020603050405020304" pitchFamily="18" charset="0"/>
              </a:rPr>
              <a:t>Asymmetric ciphers</a:t>
            </a:r>
            <a:r>
              <a:rPr lang="en-US" altLang="en-US" sz="3600" dirty="0">
                <a:latin typeface="Garamond" panose="02020404030301010803" pitchFamily="18" charset="0"/>
                <a:cs typeface="Times New Roman" panose="02020603050405020304" pitchFamily="18" charset="0"/>
              </a:rPr>
              <a:t>: Pair of private and public keys where it is computationally infeasible to derive the private decryption key from the corresponding public encryption key</a:t>
            </a:r>
            <a:r>
              <a:rPr lang="en-US" altLang="en-US" sz="36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altLang="en-US" sz="3600" b="1" dirty="0">
                <a:latin typeface="Garamond" panose="02020404030301010803" pitchFamily="18" charset="0"/>
                <a:cs typeface="Times New Roman" panose="02020603050405020304" pitchFamily="18" charset="0"/>
              </a:rPr>
              <a:t>Hashing: </a:t>
            </a:r>
            <a:r>
              <a:rPr lang="en-US" altLang="en-US" sz="3600" dirty="0">
                <a:latin typeface="Garamond" panose="02020404030301010803" pitchFamily="18" charset="0"/>
                <a:cs typeface="Times New Roman" panose="02020603050405020304" pitchFamily="18" charset="0"/>
              </a:rPr>
              <a:t>Hashing is a function designed to take a message string of any length and produce a fixed-length hash value.</a:t>
            </a:r>
          </a:p>
          <a:p>
            <a:endParaRPr lang="en-US" dirty="0"/>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90600" y="792162"/>
            <a:ext cx="7620000" cy="655638"/>
          </a:xfrm>
        </p:spPr>
        <p:txBody>
          <a:bodyPr>
            <a:normAutofit fontScale="90000"/>
          </a:bodyPr>
          <a:lstStyle/>
          <a:p>
            <a:r>
              <a:rPr lang="en-US" b="1" dirty="0"/>
              <a:t>TERMINOLOGY</a:t>
            </a:r>
          </a:p>
        </p:txBody>
      </p:sp>
    </p:spTree>
    <p:extLst>
      <p:ext uri="{BB962C8B-B14F-4D97-AF65-F5344CB8AC3E}">
        <p14:creationId xmlns:p14="http://schemas.microsoft.com/office/powerpoint/2010/main" val="146557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906000" cy="5486400"/>
          </a:xfrm>
        </p:spPr>
        <p:txBody>
          <a:bodyPr>
            <a:normAutofit lnSpcReduction="10000"/>
          </a:bodyPr>
          <a:lstStyle/>
          <a:p>
            <a:pPr algn="just">
              <a:buFont typeface="Wingdings" panose="05000000000000000000" pitchFamily="2" charset="2"/>
              <a:buChar char="q"/>
            </a:pPr>
            <a:r>
              <a:rPr lang="en-US" altLang="en-US" sz="2800" dirty="0">
                <a:latin typeface="Garamond" panose="02020404030301010803" pitchFamily="18" charset="0"/>
                <a:cs typeface="Times New Roman" panose="02020603050405020304" pitchFamily="18" charset="0"/>
              </a:rPr>
              <a:t>Encryption ensures message privacy, preventing unauthorized </a:t>
            </a:r>
            <a:r>
              <a:rPr lang="en-US" altLang="en-US" sz="2800" dirty="0" smtClean="0">
                <a:latin typeface="Garamond" panose="02020404030301010803" pitchFamily="18" charset="0"/>
                <a:cs typeface="Times New Roman" panose="02020603050405020304" pitchFamily="18" charset="0"/>
              </a:rPr>
              <a:t>people from </a:t>
            </a:r>
            <a:r>
              <a:rPr lang="en-US" altLang="en-US" sz="2800" dirty="0">
                <a:latin typeface="Garamond" panose="02020404030301010803" pitchFamily="18" charset="0"/>
                <a:cs typeface="Times New Roman" panose="02020603050405020304" pitchFamily="18" charset="0"/>
              </a:rPr>
              <a:t>viewing the content of a message. </a:t>
            </a:r>
            <a:endParaRPr lang="en-US" altLang="en-US" sz="28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2800" dirty="0" smtClean="0">
                <a:latin typeface="Garamond" panose="02020404030301010803" pitchFamily="18" charset="0"/>
                <a:cs typeface="Times New Roman" panose="02020603050405020304" pitchFamily="18" charset="0"/>
              </a:rPr>
              <a:t>It </a:t>
            </a:r>
            <a:r>
              <a:rPr lang="en-US" altLang="en-US" sz="2800" dirty="0">
                <a:latin typeface="Garamond" panose="02020404030301010803" pitchFamily="18" charset="0"/>
                <a:cs typeface="Times New Roman" panose="02020603050405020304" pitchFamily="18" charset="0"/>
              </a:rPr>
              <a:t>does not, however, ensure message integrity, preventing someone from changing the message while it </a:t>
            </a:r>
            <a:r>
              <a:rPr lang="en-US" altLang="en-US" sz="2800" dirty="0" smtClean="0">
                <a:latin typeface="Garamond" panose="02020404030301010803" pitchFamily="18" charset="0"/>
                <a:cs typeface="Times New Roman" panose="02020603050405020304" pitchFamily="18" charset="0"/>
              </a:rPr>
              <a:t>is in </a:t>
            </a:r>
            <a:r>
              <a:rPr lang="en-US" altLang="en-US" sz="2800" dirty="0">
                <a:latin typeface="Garamond" panose="02020404030301010803" pitchFamily="18" charset="0"/>
                <a:cs typeface="Times New Roman" panose="02020603050405020304" pitchFamily="18" charset="0"/>
              </a:rPr>
              <a:t>transit</a:t>
            </a:r>
            <a:r>
              <a:rPr lang="en-US" altLang="en-US" sz="28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altLang="en-US" sz="2800" dirty="0">
                <a:latin typeface="Garamond" panose="02020404030301010803" pitchFamily="18" charset="0"/>
                <a:cs typeface="Times New Roman" panose="02020603050405020304" pitchFamily="18" charset="0"/>
              </a:rPr>
              <a:t>One widely used solution is to create a message digest, or digital signature, a compressed transformation of the message that has the </a:t>
            </a:r>
            <a:r>
              <a:rPr lang="en-US" altLang="en-US" sz="2800" dirty="0" smtClean="0">
                <a:latin typeface="Garamond" panose="02020404030301010803" pitchFamily="18" charset="0"/>
                <a:cs typeface="Times New Roman" panose="02020603050405020304" pitchFamily="18" charset="0"/>
              </a:rPr>
              <a:t>property that </a:t>
            </a:r>
            <a:r>
              <a:rPr lang="en-US" altLang="en-US" sz="2800" dirty="0">
                <a:latin typeface="Garamond" panose="02020404030301010803" pitchFamily="18" charset="0"/>
                <a:cs typeface="Times New Roman" panose="02020603050405020304" pitchFamily="18" charset="0"/>
              </a:rPr>
              <a:t>a small change in the input (the message) produces a large </a:t>
            </a:r>
            <a:r>
              <a:rPr lang="en-US" altLang="en-US" sz="2800" dirty="0" smtClean="0">
                <a:latin typeface="Garamond" panose="02020404030301010803" pitchFamily="18" charset="0"/>
                <a:cs typeface="Times New Roman" panose="02020603050405020304" pitchFamily="18" charset="0"/>
              </a:rPr>
              <a:t>change in </a:t>
            </a:r>
            <a:r>
              <a:rPr lang="en-US" altLang="en-US" sz="2800" dirty="0">
                <a:latin typeface="Garamond" panose="02020404030301010803" pitchFamily="18" charset="0"/>
                <a:cs typeface="Times New Roman" panose="02020603050405020304" pitchFamily="18" charset="0"/>
              </a:rPr>
              <a:t>the output (the message digest). </a:t>
            </a:r>
            <a:endParaRPr lang="en-US" altLang="en-US" sz="28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2800" dirty="0" smtClean="0">
                <a:latin typeface="Garamond" panose="02020404030301010803" pitchFamily="18" charset="0"/>
                <a:cs typeface="Times New Roman" panose="02020603050405020304" pitchFamily="18" charset="0"/>
              </a:rPr>
              <a:t>The </a:t>
            </a:r>
            <a:r>
              <a:rPr lang="en-US" altLang="en-US" sz="2800" dirty="0">
                <a:latin typeface="Garamond" panose="02020404030301010803" pitchFamily="18" charset="0"/>
                <a:cs typeface="Times New Roman" panose="02020603050405020304" pitchFamily="18" charset="0"/>
              </a:rPr>
              <a:t>message digest is computed </a:t>
            </a:r>
            <a:r>
              <a:rPr lang="en-US" altLang="en-US" sz="2800" dirty="0" smtClean="0">
                <a:latin typeface="Garamond" panose="02020404030301010803" pitchFamily="18" charset="0"/>
                <a:cs typeface="Times New Roman" panose="02020603050405020304" pitchFamily="18" charset="0"/>
              </a:rPr>
              <a:t>as the </a:t>
            </a:r>
            <a:r>
              <a:rPr lang="en-US" altLang="en-US" sz="2800" dirty="0">
                <a:latin typeface="Garamond" panose="02020404030301010803" pitchFamily="18" charset="0"/>
                <a:cs typeface="Times New Roman" panose="02020603050405020304" pitchFamily="18" charset="0"/>
              </a:rPr>
              <a:t>message is assembled for transmission and attached to the </a:t>
            </a:r>
            <a:r>
              <a:rPr lang="en-US" altLang="en-US" sz="2800" dirty="0" smtClean="0">
                <a:latin typeface="Garamond" panose="02020404030301010803" pitchFamily="18" charset="0"/>
                <a:cs typeface="Times New Roman" panose="02020603050405020304" pitchFamily="18" charset="0"/>
              </a:rPr>
              <a:t>message itself</a:t>
            </a:r>
            <a:r>
              <a:rPr lang="en-US" altLang="en-US" sz="2800" dirty="0">
                <a:latin typeface="Garamond" panose="02020404030301010803" pitchFamily="18" charset="0"/>
                <a:cs typeface="Times New Roman" panose="02020603050405020304" pitchFamily="18" charset="0"/>
              </a:rPr>
              <a:t>. The recipient then </a:t>
            </a:r>
            <a:r>
              <a:rPr lang="en-US" altLang="en-US" sz="2800" dirty="0" err="1">
                <a:latin typeface="Garamond" panose="02020404030301010803" pitchFamily="18" charset="0"/>
                <a:cs typeface="Times New Roman" panose="02020603050405020304" pitchFamily="18" charset="0"/>
              </a:rPr>
              <a:t>recomputes</a:t>
            </a:r>
            <a:r>
              <a:rPr lang="en-US" altLang="en-US" sz="2800" dirty="0">
                <a:latin typeface="Garamond" panose="02020404030301010803" pitchFamily="18" charset="0"/>
                <a:cs typeface="Times New Roman" panose="02020603050405020304" pitchFamily="18" charset="0"/>
              </a:rPr>
              <a:t> the message digest and </a:t>
            </a:r>
            <a:r>
              <a:rPr lang="en-US" altLang="en-US" sz="2800" dirty="0" smtClean="0">
                <a:latin typeface="Garamond" panose="02020404030301010803" pitchFamily="18" charset="0"/>
                <a:cs typeface="Times New Roman" panose="02020603050405020304" pitchFamily="18" charset="0"/>
              </a:rPr>
              <a:t>compares it </a:t>
            </a:r>
            <a:r>
              <a:rPr lang="en-US" altLang="en-US" sz="2800" dirty="0">
                <a:latin typeface="Garamond" panose="02020404030301010803" pitchFamily="18" charset="0"/>
                <a:cs typeface="Times New Roman" panose="02020603050405020304" pitchFamily="18" charset="0"/>
              </a:rPr>
              <a:t>to what was received. If the two digests don’t match, then the </a:t>
            </a:r>
            <a:r>
              <a:rPr lang="en-US" altLang="en-US" sz="2800" dirty="0" smtClean="0">
                <a:latin typeface="Garamond" panose="02020404030301010803" pitchFamily="18" charset="0"/>
                <a:cs typeface="Times New Roman" panose="02020603050405020304" pitchFamily="18" charset="0"/>
              </a:rPr>
              <a:t>message was </a:t>
            </a:r>
            <a:r>
              <a:rPr lang="en-US" altLang="en-US" sz="2800" dirty="0">
                <a:latin typeface="Garamond" panose="02020404030301010803" pitchFamily="18" charset="0"/>
                <a:cs typeface="Times New Roman" panose="02020603050405020304" pitchFamily="18" charset="0"/>
              </a:rPr>
              <a:t>altered during transmission. </a:t>
            </a:r>
            <a:endParaRPr lang="en-US" altLang="en-US" sz="28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endParaRPr lang="en-US" sz="2400" dirty="0"/>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95300" y="914400"/>
            <a:ext cx="7886700" cy="503238"/>
          </a:xfrm>
        </p:spPr>
        <p:txBody>
          <a:bodyPr>
            <a:normAutofit fontScale="90000"/>
          </a:bodyPr>
          <a:lstStyle/>
          <a:p>
            <a:r>
              <a:rPr lang="en-US" b="1" dirty="0" smtClean="0"/>
              <a:t>MESSAGE INTERGRITY</a:t>
            </a:r>
            <a:endParaRPr lang="en-US" b="1" dirty="0"/>
          </a:p>
        </p:txBody>
      </p:sp>
    </p:spTree>
    <p:extLst>
      <p:ext uri="{BB962C8B-B14F-4D97-AF65-F5344CB8AC3E}">
        <p14:creationId xmlns:p14="http://schemas.microsoft.com/office/powerpoint/2010/main" val="815570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906000" cy="5486400"/>
          </a:xfrm>
        </p:spPr>
        <p:txBody>
          <a:bodyPr>
            <a:normAutofit/>
          </a:bodyPr>
          <a:lstStyle/>
          <a:p>
            <a:pPr marL="0" indent="0" algn="ctr">
              <a:buNone/>
            </a:pPr>
            <a:r>
              <a:rPr lang="en-US" altLang="en-US" sz="4400" dirty="0">
                <a:latin typeface="Garamond" panose="02020404030301010803" pitchFamily="18" charset="0"/>
                <a:cs typeface="Times New Roman" panose="02020603050405020304" pitchFamily="18" charset="0"/>
              </a:rPr>
              <a:t>Reality </a:t>
            </a:r>
            <a:r>
              <a:rPr lang="en-US" altLang="en-US" sz="4400" dirty="0" smtClean="0">
                <a:latin typeface="Garamond" panose="02020404030301010803" pitchFamily="18" charset="0"/>
                <a:cs typeface="Times New Roman" panose="02020603050405020304" pitchFamily="18" charset="0"/>
              </a:rPr>
              <a:t>Check</a:t>
            </a:r>
          </a:p>
          <a:p>
            <a:pPr algn="just">
              <a:buFont typeface="Wingdings" panose="05000000000000000000" pitchFamily="2" charset="2"/>
              <a:buChar char="q"/>
            </a:pPr>
            <a:endParaRPr lang="en-US" altLang="en-US" sz="28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dirty="0" smtClean="0">
                <a:latin typeface="Garamond" panose="02020404030301010803" pitchFamily="18" charset="0"/>
                <a:cs typeface="Times New Roman" panose="02020603050405020304" pitchFamily="18" charset="0"/>
              </a:rPr>
              <a:t>Even </a:t>
            </a:r>
            <a:r>
              <a:rPr lang="en-US" altLang="en-US" dirty="0">
                <a:latin typeface="Garamond" panose="02020404030301010803" pitchFamily="18" charset="0"/>
                <a:cs typeface="Times New Roman" panose="02020603050405020304" pitchFamily="18" charset="0"/>
              </a:rPr>
              <a:t>if the sent and received message digests don’t match, it </a:t>
            </a:r>
            <a:r>
              <a:rPr lang="en-US" altLang="en-US" dirty="0" smtClean="0">
                <a:latin typeface="Garamond" panose="02020404030301010803" pitchFamily="18" charset="0"/>
                <a:cs typeface="Times New Roman" panose="02020603050405020304" pitchFamily="18" charset="0"/>
              </a:rPr>
              <a:t>doesn’t necessarily </a:t>
            </a:r>
            <a:r>
              <a:rPr lang="en-US" altLang="en-US" dirty="0">
                <a:latin typeface="Garamond" panose="02020404030301010803" pitchFamily="18" charset="0"/>
                <a:cs typeface="Times New Roman" panose="02020603050405020304" pitchFamily="18" charset="0"/>
              </a:rPr>
              <a:t>mean that someone tampered with the message. </a:t>
            </a:r>
            <a:endParaRPr lang="en-US" altLang="en-US"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dirty="0" smtClean="0">
                <a:latin typeface="Garamond" panose="02020404030301010803" pitchFamily="18" charset="0"/>
                <a:cs typeface="Times New Roman" panose="02020603050405020304" pitchFamily="18" charset="0"/>
              </a:rPr>
              <a:t>It </a:t>
            </a:r>
            <a:r>
              <a:rPr lang="en-US" altLang="en-US" dirty="0">
                <a:latin typeface="Garamond" panose="02020404030301010803" pitchFamily="18" charset="0"/>
                <a:cs typeface="Times New Roman" panose="02020603050405020304" pitchFamily="18" charset="0"/>
              </a:rPr>
              <a:t>could very well be </a:t>
            </a:r>
            <a:r>
              <a:rPr lang="en-US" altLang="en-US" dirty="0" smtClean="0">
                <a:latin typeface="Garamond" panose="02020404030301010803" pitchFamily="18" charset="0"/>
                <a:cs typeface="Times New Roman" panose="02020603050405020304" pitchFamily="18" charset="0"/>
              </a:rPr>
              <a:t>that the </a:t>
            </a:r>
            <a:r>
              <a:rPr lang="en-US" altLang="en-US" dirty="0">
                <a:latin typeface="Garamond" panose="02020404030301010803" pitchFamily="18" charset="0"/>
                <a:cs typeface="Times New Roman" panose="02020603050405020304" pitchFamily="18" charset="0"/>
              </a:rPr>
              <a:t>message was damaged in transmit and some bits were altered. </a:t>
            </a:r>
            <a:endParaRPr lang="en-US" altLang="en-US"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dirty="0" smtClean="0">
                <a:latin typeface="Garamond" panose="02020404030301010803" pitchFamily="18" charset="0"/>
                <a:cs typeface="Times New Roman" panose="02020603050405020304" pitchFamily="18" charset="0"/>
              </a:rPr>
              <a:t>The </a:t>
            </a:r>
            <a:r>
              <a:rPr lang="en-US" altLang="en-US" dirty="0">
                <a:latin typeface="Garamond" panose="02020404030301010803" pitchFamily="18" charset="0"/>
                <a:cs typeface="Times New Roman" panose="02020603050405020304" pitchFamily="18" charset="0"/>
              </a:rPr>
              <a:t>message digest, therefore, serves as an error checking mechanism as well as ensuring </a:t>
            </a:r>
            <a:r>
              <a:rPr lang="en-US" altLang="en-US" dirty="0" smtClean="0">
                <a:latin typeface="Garamond" panose="02020404030301010803" pitchFamily="18" charset="0"/>
                <a:cs typeface="Times New Roman" panose="02020603050405020304" pitchFamily="18" charset="0"/>
              </a:rPr>
              <a:t>message integrity</a:t>
            </a:r>
            <a:endParaRPr lang="en-US" sz="2800" dirty="0"/>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a:xfrm>
            <a:off x="495300" y="914400"/>
            <a:ext cx="7886700" cy="503238"/>
          </a:xfrm>
        </p:spPr>
        <p:txBody>
          <a:bodyPr>
            <a:normAutofit fontScale="90000"/>
          </a:bodyPr>
          <a:lstStyle/>
          <a:p>
            <a:r>
              <a:rPr lang="en-US" b="1" dirty="0" smtClean="0"/>
              <a:t>MESSAGE INTERGRITY</a:t>
            </a:r>
            <a:endParaRPr lang="en-US" b="1" dirty="0"/>
          </a:p>
        </p:txBody>
      </p:sp>
      <p:pic>
        <p:nvPicPr>
          <p:cNvPr id="2" name="Picture 1"/>
          <p:cNvPicPr>
            <a:picLocks noChangeAspect="1"/>
          </p:cNvPicPr>
          <p:nvPr/>
        </p:nvPicPr>
        <p:blipFill>
          <a:blip r:embed="rId3"/>
          <a:stretch>
            <a:fillRect/>
          </a:stretch>
        </p:blipFill>
        <p:spPr>
          <a:xfrm>
            <a:off x="6858000" y="1480457"/>
            <a:ext cx="1071562" cy="1071562"/>
          </a:xfrm>
          <a:prstGeom prst="rect">
            <a:avLst/>
          </a:prstGeom>
        </p:spPr>
      </p:pic>
    </p:spTree>
    <p:extLst>
      <p:ext uri="{BB962C8B-B14F-4D97-AF65-F5344CB8AC3E}">
        <p14:creationId xmlns:p14="http://schemas.microsoft.com/office/powerpoint/2010/main" val="1729863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906000" cy="5486400"/>
          </a:xfrm>
        </p:spPr>
        <p:txBody>
          <a:bodyPr>
            <a:normAutofit fontScale="85000" lnSpcReduction="10000"/>
          </a:bodyPr>
          <a:lstStyle/>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Hashing is a function designed to take a message string of any length and produce a fixed-length hash value. The reason to use hashing is not to hide the information included in the string but to instead verify the string’s contents</a:t>
            </a:r>
            <a:r>
              <a:rPr lang="en-US" altLang="en-US" sz="3600" dirty="0" smtClean="0">
                <a:latin typeface="Garamond" panose="02020404030301010803" pitchFamily="18" charset="0"/>
                <a:cs typeface="Times New Roman" panose="02020603050405020304" pitchFamily="18" charset="0"/>
              </a:rPr>
              <a:t>.</a:t>
            </a:r>
            <a:endParaRPr lang="en-US" altLang="en-US" sz="3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Hashing is most commonly used to protect the transmission of and verify software downloads. A vendor will calculate a hash for a downloadable file and publish the hashed checksum string</a:t>
            </a:r>
            <a:r>
              <a:rPr lang="en-US" altLang="en-US" sz="3600" dirty="0" smtClean="0">
                <a:latin typeface="Garamond" panose="02020404030301010803" pitchFamily="18" charset="0"/>
                <a:cs typeface="Times New Roman" panose="02020603050405020304" pitchFamily="18" charset="0"/>
              </a:rPr>
              <a:t>.</a:t>
            </a:r>
            <a:endParaRPr lang="en-US" altLang="en-US" sz="3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When a user downloads the file, they can run it through the same hashing </a:t>
            </a:r>
            <a:r>
              <a:rPr lang="en-US" altLang="en-US" sz="3600" dirty="0" smtClean="0">
                <a:latin typeface="Garamond" panose="02020404030301010803" pitchFamily="18" charset="0"/>
                <a:cs typeface="Times New Roman" panose="02020603050405020304" pitchFamily="18" charset="0"/>
              </a:rPr>
              <a:t>algorithm (SHA). </a:t>
            </a:r>
            <a:r>
              <a:rPr lang="en-US" altLang="en-US" sz="3600" dirty="0">
                <a:latin typeface="Garamond" panose="02020404030301010803" pitchFamily="18" charset="0"/>
                <a:cs typeface="Times New Roman" panose="02020603050405020304" pitchFamily="18" charset="0"/>
              </a:rPr>
              <a:t>If the hashed checksum strings match, then the download is complete and the file is authentic.</a:t>
            </a:r>
            <a:endParaRPr lang="en-US" dirty="0"/>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p:txBody>
          <a:bodyPr>
            <a:normAutofit/>
          </a:bodyPr>
          <a:lstStyle/>
          <a:p>
            <a:r>
              <a:rPr lang="en-US" b="1" dirty="0" smtClean="0"/>
              <a:t>HASHING</a:t>
            </a:r>
            <a:endParaRPr lang="en-US" b="1" dirty="0"/>
          </a:p>
        </p:txBody>
      </p:sp>
    </p:spTree>
    <p:extLst>
      <p:ext uri="{BB962C8B-B14F-4D97-AF65-F5344CB8AC3E}">
        <p14:creationId xmlns:p14="http://schemas.microsoft.com/office/powerpoint/2010/main" val="3201696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813979"/>
            <a:ext cx="5181600" cy="4525963"/>
          </a:xfrm>
        </p:spPr>
        <p:txBody>
          <a:bodyPr>
            <a:normAutofit/>
          </a:bodyPr>
          <a:lstStyle/>
          <a:p>
            <a:pPr marL="0" indent="0" algn="ctr">
              <a:buNone/>
            </a:pPr>
            <a:r>
              <a:rPr lang="en-US" sz="4000" b="1" u="sng" dirty="0" smtClean="0"/>
              <a:t>CONTENTS</a:t>
            </a:r>
            <a:endParaRPr lang="en-US" sz="4000" b="1" u="sng" dirty="0"/>
          </a:p>
          <a:p>
            <a:pPr marL="742950" indent="-742950">
              <a:lnSpc>
                <a:spcPct val="150000"/>
              </a:lnSpc>
              <a:buAutoNum type="arabicPeriod"/>
            </a:pPr>
            <a:r>
              <a:rPr lang="en-US" sz="3200" b="1" dirty="0" smtClean="0">
                <a:solidFill>
                  <a:srgbClr val="002060"/>
                </a:solidFill>
                <a:latin typeface="Garamond" panose="02020404030301010803" pitchFamily="18" charset="0"/>
                <a:cs typeface="Times New Roman" panose="02020603050405020304" pitchFamily="18" charset="0"/>
              </a:rPr>
              <a:t>Intro. to Cryptography</a:t>
            </a:r>
            <a:endParaRPr lang="en-US" sz="3200" b="1" dirty="0">
              <a:solidFill>
                <a:srgbClr val="002060"/>
              </a:solidFill>
              <a:latin typeface="Garamond" panose="02020404030301010803" pitchFamily="18" charset="0"/>
              <a:cs typeface="Times New Roman" panose="02020603050405020304" pitchFamily="18" charset="0"/>
            </a:endParaRPr>
          </a:p>
          <a:p>
            <a:pPr marL="742950" indent="-742950">
              <a:lnSpc>
                <a:spcPct val="150000"/>
              </a:lnSpc>
              <a:buAutoNum type="arabicPeriod"/>
            </a:pPr>
            <a:r>
              <a:rPr lang="en-US" b="1" dirty="0" smtClean="0">
                <a:solidFill>
                  <a:srgbClr val="002060"/>
                </a:solidFill>
                <a:latin typeface="Garamond" panose="02020404030301010803" pitchFamily="18" charset="0"/>
                <a:cs typeface="Times New Roman" panose="02020603050405020304" pitchFamily="18" charset="0"/>
              </a:rPr>
              <a:t>Encryption/Decryption</a:t>
            </a:r>
            <a:endParaRPr lang="en-US" sz="3200" b="1" dirty="0">
              <a:solidFill>
                <a:srgbClr val="002060"/>
              </a:solidFill>
              <a:latin typeface="Garamond" panose="02020404030301010803" pitchFamily="18" charset="0"/>
              <a:cs typeface="Times New Roman" panose="02020603050405020304" pitchFamily="18" charset="0"/>
            </a:endParaRPr>
          </a:p>
          <a:p>
            <a:pPr marL="742950" indent="-742950">
              <a:lnSpc>
                <a:spcPct val="150000"/>
              </a:lnSpc>
              <a:buAutoNum type="arabicPeriod"/>
            </a:pPr>
            <a:r>
              <a:rPr lang="en-US" sz="3200" b="1" dirty="0" smtClean="0">
                <a:solidFill>
                  <a:srgbClr val="002060"/>
                </a:solidFill>
                <a:latin typeface="Garamond" panose="02020404030301010803" pitchFamily="18" charset="0"/>
                <a:cs typeface="Times New Roman" panose="02020603050405020304" pitchFamily="18" charset="0"/>
              </a:rPr>
              <a:t>Symmetric/Asymmetric Algorithms</a:t>
            </a:r>
          </a:p>
        </p:txBody>
      </p:sp>
      <p:pic>
        <p:nvPicPr>
          <p:cNvPr id="4" name="Picture 3"/>
          <p:cNvPicPr>
            <a:picLocks noChangeAspect="1"/>
          </p:cNvPicPr>
          <p:nvPr/>
        </p:nvPicPr>
        <p:blipFill>
          <a:blip r:embed="rId2"/>
          <a:stretch>
            <a:fillRect/>
          </a:stretch>
        </p:blipFill>
        <p:spPr>
          <a:xfrm>
            <a:off x="5486400" y="1600201"/>
            <a:ext cx="3924300" cy="4739741"/>
          </a:xfrm>
          <a:prstGeom prst="rect">
            <a:avLst/>
          </a:prstGeom>
        </p:spPr>
      </p:pic>
      <p:pic>
        <p:nvPicPr>
          <p:cNvPr id="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1" y="-525"/>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86118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906000" cy="5486400"/>
          </a:xfrm>
        </p:spPr>
        <p:txBody>
          <a:bodyPr>
            <a:normAutofit fontScale="92500" lnSpcReduction="20000"/>
          </a:bodyPr>
          <a:lstStyle/>
          <a:p>
            <a:pPr algn="just">
              <a:buFont typeface="Wingdings" panose="05000000000000000000" pitchFamily="2" charset="2"/>
              <a:buChar char="q"/>
            </a:pPr>
            <a:r>
              <a:rPr lang="en-US" altLang="en-US" sz="3600" dirty="0" smtClean="0">
                <a:latin typeface="Garamond" panose="02020404030301010803" pitchFamily="18" charset="0"/>
                <a:cs typeface="Times New Roman" panose="02020603050405020304" pitchFamily="18" charset="0"/>
              </a:rPr>
              <a:t>If </a:t>
            </a:r>
            <a:r>
              <a:rPr lang="en-US" altLang="en-US" sz="3600" dirty="0">
                <a:latin typeface="Garamond" panose="02020404030301010803" pitchFamily="18" charset="0"/>
                <a:cs typeface="Times New Roman" panose="02020603050405020304" pitchFamily="18" charset="0"/>
              </a:rPr>
              <a:t>there is a variation between the two checksums, it indicates that either the download did not complete properly, or it was intentionally modified by an outside party</a:t>
            </a:r>
            <a:r>
              <a:rPr lang="en-US" altLang="en-US" sz="3600" dirty="0" smtClean="0">
                <a:latin typeface="Garamond" panose="02020404030301010803" pitchFamily="18" charset="0"/>
                <a:cs typeface="Times New Roman" panose="02020603050405020304" pitchFamily="18" charset="0"/>
              </a:rPr>
              <a:t>.</a:t>
            </a:r>
            <a:endParaRPr lang="en-US" altLang="en-US" sz="3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Hashing is a particularly good way to verify downloads of operating system software, as well as the Windows .ISO files, or Mac .DMG files used to install apps</a:t>
            </a:r>
            <a:r>
              <a:rPr lang="en-US" altLang="en-US" sz="3600" dirty="0" smtClean="0">
                <a:latin typeface="Garamond" panose="02020404030301010803" pitchFamily="18" charset="0"/>
                <a:cs typeface="Times New Roman" panose="02020603050405020304" pitchFamily="18" charset="0"/>
              </a:rPr>
              <a:t>.</a:t>
            </a:r>
            <a:endParaRPr lang="en-US" altLang="en-US" sz="3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A demonstration of how it works is shown in the screenshot below. If a user wanted to verify that the movie quote below was the exact one sent by their movie-loving friend, they would run the quote through the SHA-256 Hash Calculator to verify it.</a:t>
            </a:r>
            <a:endParaRPr lang="en-US" dirty="0"/>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p:txBody>
          <a:bodyPr>
            <a:normAutofit/>
          </a:bodyPr>
          <a:lstStyle/>
          <a:p>
            <a:r>
              <a:rPr lang="en-US" b="1" dirty="0" smtClean="0"/>
              <a:t>HASHING</a:t>
            </a:r>
            <a:endParaRPr lang="en-US" b="1" dirty="0"/>
          </a:p>
        </p:txBody>
      </p:sp>
    </p:spTree>
    <p:extLst>
      <p:ext uri="{BB962C8B-B14F-4D97-AF65-F5344CB8AC3E}">
        <p14:creationId xmlns:p14="http://schemas.microsoft.com/office/powerpoint/2010/main" val="1313283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p:txBody>
          <a:bodyPr>
            <a:normAutofit/>
          </a:bodyPr>
          <a:lstStyle/>
          <a:p>
            <a:r>
              <a:rPr lang="en-US" b="1" dirty="0" smtClean="0"/>
              <a:t>HASHING</a:t>
            </a:r>
            <a:endParaRPr lang="en-US" b="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1754" b="3509"/>
          <a:stretch/>
        </p:blipFill>
        <p:spPr>
          <a:xfrm>
            <a:off x="94434" y="1495292"/>
            <a:ext cx="9324975" cy="4829308"/>
          </a:xfrm>
          <a:prstGeom prst="rect">
            <a:avLst/>
          </a:prstGeom>
        </p:spPr>
      </p:pic>
    </p:spTree>
    <p:extLst>
      <p:ext uri="{BB962C8B-B14F-4D97-AF65-F5344CB8AC3E}">
        <p14:creationId xmlns:p14="http://schemas.microsoft.com/office/powerpoint/2010/main" val="986779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p:txBody>
          <a:bodyPr>
            <a:normAutofit/>
          </a:bodyPr>
          <a:lstStyle/>
          <a:p>
            <a:r>
              <a:rPr lang="en-US" b="1" dirty="0" smtClean="0"/>
              <a:t>HASHING</a:t>
            </a:r>
            <a:endParaRPr lang="en-US" b="1" dirty="0"/>
          </a:p>
        </p:txBody>
      </p:sp>
      <p:sp>
        <p:nvSpPr>
          <p:cNvPr id="7" name="Rectangle 6"/>
          <p:cNvSpPr/>
          <p:nvPr/>
        </p:nvSpPr>
        <p:spPr>
          <a:xfrm>
            <a:off x="6927" y="1417638"/>
            <a:ext cx="9906001" cy="1292662"/>
          </a:xfrm>
          <a:prstGeom prst="rect">
            <a:avLst/>
          </a:prstGeom>
        </p:spPr>
        <p:txBody>
          <a:bodyPr wrap="square">
            <a:spAutoFit/>
          </a:bodyPr>
          <a:lstStyle/>
          <a:p>
            <a:r>
              <a:rPr lang="en-US" sz="2600" dirty="0">
                <a:latin typeface="Garamond" panose="02020404030301010803" pitchFamily="18" charset="0"/>
                <a:cs typeface="Times New Roman" panose="02020603050405020304" pitchFamily="18" charset="0"/>
              </a:rPr>
              <a:t>If the message has been modified during transmission – even by only one character! – it will show a vastly different hash, as seen below, indicating that the message has been changed.</a:t>
            </a: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b="5342"/>
          <a:stretch/>
        </p:blipFill>
        <p:spPr>
          <a:xfrm>
            <a:off x="53068" y="2710300"/>
            <a:ext cx="9324975" cy="4135998"/>
          </a:xfrm>
          <a:prstGeom prst="rect">
            <a:avLst/>
          </a:prstGeom>
        </p:spPr>
      </p:pic>
    </p:spTree>
    <p:extLst>
      <p:ext uri="{BB962C8B-B14F-4D97-AF65-F5344CB8AC3E}">
        <p14:creationId xmlns:p14="http://schemas.microsoft.com/office/powerpoint/2010/main" val="2198277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906000" cy="5410200"/>
          </a:xfrm>
        </p:spPr>
        <p:txBody>
          <a:bodyPr>
            <a:normAutofit fontScale="92500" lnSpcReduction="10000"/>
          </a:bodyPr>
          <a:lstStyle/>
          <a:p>
            <a:pPr marL="0" indent="0" algn="ctr">
              <a:buNone/>
            </a:pPr>
            <a:r>
              <a:rPr lang="en-US" altLang="en-US" sz="3600" b="1" dirty="0" smtClean="0">
                <a:latin typeface="Garamond" panose="02020404030301010803" pitchFamily="18" charset="0"/>
                <a:cs typeface="Times New Roman" panose="02020603050405020304" pitchFamily="18" charset="0"/>
              </a:rPr>
              <a:t>Advantages</a:t>
            </a:r>
            <a:endParaRPr lang="en-US" altLang="en-US" sz="3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Hashing is a great way to ensure the integrity of a message or a downloaded file. </a:t>
            </a:r>
            <a:endParaRPr lang="en-US" altLang="en-US" sz="36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smtClean="0">
                <a:latin typeface="Garamond" panose="02020404030301010803" pitchFamily="18" charset="0"/>
                <a:cs typeface="Times New Roman" panose="02020603050405020304" pitchFamily="18" charset="0"/>
              </a:rPr>
              <a:t>If </a:t>
            </a:r>
            <a:r>
              <a:rPr lang="en-US" altLang="en-US" sz="3600" dirty="0">
                <a:latin typeface="Garamond" panose="02020404030301010803" pitchFamily="18" charset="0"/>
                <a:cs typeface="Times New Roman" panose="02020603050405020304" pitchFamily="18" charset="0"/>
              </a:rPr>
              <a:t>the hashed value for a file matches on both ends of a transmission, the user can feel secure that the file has been completely downloaded and has not been tampered with.</a:t>
            </a:r>
          </a:p>
          <a:p>
            <a:pPr marL="0" indent="0" algn="ctr">
              <a:buNone/>
            </a:pPr>
            <a:r>
              <a:rPr lang="en-US" altLang="en-US" sz="3600" b="1" dirty="0" smtClean="0">
                <a:latin typeface="Garamond" panose="02020404030301010803" pitchFamily="18" charset="0"/>
                <a:cs typeface="Times New Roman" panose="02020603050405020304" pitchFamily="18" charset="0"/>
              </a:rPr>
              <a:t>Disadvantages</a:t>
            </a:r>
            <a:endParaRPr lang="en-US" altLang="en-US" sz="36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Hashing doesn’t actually encrypt a file. This is better left to the types of </a:t>
            </a:r>
            <a:r>
              <a:rPr lang="en-US" altLang="en-US" sz="3600" dirty="0" smtClean="0">
                <a:latin typeface="Garamond" panose="02020404030301010803" pitchFamily="18" charset="0"/>
                <a:cs typeface="Times New Roman" panose="02020603050405020304" pitchFamily="18" charset="0"/>
              </a:rPr>
              <a:t>cryptography</a:t>
            </a:r>
            <a:endParaRPr lang="en-US" dirty="0"/>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p:txBody>
          <a:bodyPr>
            <a:normAutofit/>
          </a:bodyPr>
          <a:lstStyle/>
          <a:p>
            <a:r>
              <a:rPr lang="en-US" b="1" dirty="0" smtClean="0"/>
              <a:t>HASHING</a:t>
            </a:r>
            <a:endParaRPr lang="en-US" b="1" dirty="0"/>
          </a:p>
        </p:txBody>
      </p:sp>
    </p:spTree>
    <p:extLst>
      <p:ext uri="{BB962C8B-B14F-4D97-AF65-F5344CB8AC3E}">
        <p14:creationId xmlns:p14="http://schemas.microsoft.com/office/powerpoint/2010/main" val="4371788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07" y="1424781"/>
            <a:ext cx="8839200" cy="655638"/>
          </a:xfrm>
        </p:spPr>
        <p:txBody>
          <a:bodyPr>
            <a:noAutofit/>
          </a:bodyPr>
          <a:lstStyle/>
          <a:p>
            <a:r>
              <a:rPr lang="en-US" sz="3600" b="1" dirty="0"/>
              <a:t>SYMMETRIC CRYPTOGRAPHY (SECRET KEY)</a:t>
            </a:r>
          </a:p>
        </p:txBody>
      </p:sp>
      <p:sp>
        <p:nvSpPr>
          <p:cNvPr id="6" name="Rectangle 5"/>
          <p:cNvSpPr/>
          <p:nvPr/>
        </p:nvSpPr>
        <p:spPr>
          <a:xfrm>
            <a:off x="17812" y="5103674"/>
            <a:ext cx="9895115" cy="1754326"/>
          </a:xfrm>
          <a:prstGeom prst="rect">
            <a:avLst/>
          </a:prstGeom>
        </p:spPr>
        <p:txBody>
          <a:bodyPr wrap="square">
            <a:spAutoFit/>
          </a:bodyPr>
          <a:lstStyle/>
          <a:p>
            <a:r>
              <a:rPr lang="en-US" sz="3600" dirty="0">
                <a:latin typeface="Garamond" panose="02020404030301010803" pitchFamily="18" charset="0"/>
                <a:ea typeface="MS PGothic" panose="020B0600070205080204" pitchFamily="34" charset="-128"/>
                <a:cs typeface="Times New Roman" panose="02020603050405020304" pitchFamily="18" charset="0"/>
              </a:rPr>
              <a:t>“Secret key” means that the key is shared “in secret” between entities who are authorized to encrypt and decrypt</a:t>
            </a:r>
          </a:p>
        </p:txBody>
      </p:sp>
      <p:pic>
        <p:nvPicPr>
          <p:cNvPr id="7" name="Content Placeholder 5"/>
          <p:cNvPicPr>
            <a:picLocks noGrp="1" noChangeAspect="1"/>
          </p:cNvPicPr>
          <p:nvPr>
            <p:ph idx="1"/>
          </p:nvPr>
        </p:nvPicPr>
        <p:blipFill>
          <a:blip r:embed="rId2"/>
          <a:stretch>
            <a:fillRect/>
          </a:stretch>
        </p:blipFill>
        <p:spPr>
          <a:xfrm>
            <a:off x="990600" y="2057400"/>
            <a:ext cx="7339376" cy="3147124"/>
          </a:xfrm>
          <a:prstGeom prst="rect">
            <a:avLst/>
          </a:prstGeom>
        </p:spPr>
      </p:pic>
      <p:pic>
        <p:nvPicPr>
          <p:cNvPr id="5" name="Picture 2">
            <a:extLst>
              <a:ext uri="{FF2B5EF4-FFF2-40B4-BE49-F238E27FC236}">
                <a16:creationId xmlns:a16="http://schemas.microsoft.com/office/drawing/2014/main" id="{8853C7BD-8902-4AD2-8AB1-46B6014D0BC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522977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3207" y="1424781"/>
            <a:ext cx="8839200" cy="655638"/>
          </a:xfrm>
        </p:spPr>
        <p:txBody>
          <a:bodyPr>
            <a:noAutofit/>
          </a:bodyPr>
          <a:lstStyle/>
          <a:p>
            <a:r>
              <a:rPr lang="en-US" sz="3600" b="1" dirty="0"/>
              <a:t>SYMMETRIC CRYPTOGRAPHY (SECRET KEY)</a:t>
            </a:r>
          </a:p>
        </p:txBody>
      </p:sp>
      <p:pic>
        <p:nvPicPr>
          <p:cNvPr id="5" name="Picture 2">
            <a:extLst>
              <a:ext uri="{FF2B5EF4-FFF2-40B4-BE49-F238E27FC236}">
                <a16:creationId xmlns:a16="http://schemas.microsoft.com/office/drawing/2014/main" id="{8853C7BD-8902-4AD2-8AB1-46B6014D0BC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p:cNvPicPr>
            <a:picLocks noChangeAspect="1"/>
          </p:cNvPicPr>
          <p:nvPr/>
        </p:nvPicPr>
        <p:blipFill>
          <a:blip r:embed="rId3"/>
          <a:stretch>
            <a:fillRect/>
          </a:stretch>
        </p:blipFill>
        <p:spPr>
          <a:xfrm>
            <a:off x="473652" y="1981199"/>
            <a:ext cx="8972550" cy="4863737"/>
          </a:xfrm>
          <a:prstGeom prst="rect">
            <a:avLst/>
          </a:prstGeom>
        </p:spPr>
      </p:pic>
    </p:spTree>
    <p:extLst>
      <p:ext uri="{BB962C8B-B14F-4D97-AF65-F5344CB8AC3E}">
        <p14:creationId xmlns:p14="http://schemas.microsoft.com/office/powerpoint/2010/main" val="20731487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body" idx="1"/>
          </p:nvPr>
        </p:nvSpPr>
        <p:spPr>
          <a:xfrm>
            <a:off x="19594" y="1600200"/>
            <a:ext cx="9906000" cy="5290457"/>
          </a:xfrm>
        </p:spPr>
        <p:txBody>
          <a:bodyPr/>
          <a:lstStyle/>
          <a:p>
            <a:pPr algn="just"/>
            <a:r>
              <a:rPr lang="en-US" sz="3300" dirty="0" smtClean="0">
                <a:latin typeface="Garamond" panose="02020404030301010803" pitchFamily="18" charset="0"/>
                <a:cs typeface="Times New Roman" panose="02020603050405020304" pitchFamily="18" charset="0"/>
              </a:rPr>
              <a:t>Symmetric cryptography is one of the simplest types of encryption, as it involves the use of only one secret key to both encrypt and decrypt data. </a:t>
            </a:r>
          </a:p>
          <a:p>
            <a:pPr algn="just"/>
            <a:r>
              <a:rPr lang="en-US" sz="3300" dirty="0" smtClean="0">
                <a:latin typeface="Garamond" panose="02020404030301010803" pitchFamily="18" charset="0"/>
                <a:cs typeface="Times New Roman" panose="02020603050405020304" pitchFamily="18" charset="0"/>
              </a:rPr>
              <a:t>This is one of the oldest and best-known methods of encryption available today.</a:t>
            </a:r>
          </a:p>
          <a:p>
            <a:pPr algn="just"/>
            <a:r>
              <a:rPr lang="en-US" sz="3300" dirty="0" smtClean="0">
                <a:latin typeface="Garamond" panose="02020404030301010803" pitchFamily="18" charset="0"/>
                <a:cs typeface="Times New Roman" panose="02020603050405020304" pitchFamily="18" charset="0"/>
              </a:rPr>
              <a:t>Symmetric cryptography uses a secret key, which can be a number, word, or string of random letters. </a:t>
            </a:r>
          </a:p>
          <a:p>
            <a:pPr algn="just"/>
            <a:r>
              <a:rPr lang="en-US" sz="3300" dirty="0" smtClean="0">
                <a:latin typeface="Garamond" panose="02020404030301010803" pitchFamily="18" charset="0"/>
                <a:cs typeface="Times New Roman" panose="02020603050405020304" pitchFamily="18" charset="0"/>
              </a:rPr>
              <a:t>The key must be known to both the sender and the recipient in order to complete the process.</a:t>
            </a:r>
          </a:p>
          <a:p>
            <a:pPr marL="1100138" lvl="1" indent="-533400" algn="just"/>
            <a:endParaRPr lang="en-US" altLang="en-US" sz="2000" dirty="0">
              <a:latin typeface="Garamond" panose="02020404030301010803" pitchFamily="18" charset="0"/>
              <a:cs typeface="Times New Roman" panose="02020603050405020304" pitchFamily="18" charset="0"/>
            </a:endParaRPr>
          </a:p>
        </p:txBody>
      </p:sp>
      <p:sp>
        <p:nvSpPr>
          <p:cNvPr id="362499" name="Rectangle 3"/>
          <p:cNvSpPr>
            <a:spLocks noChangeArrowheads="1"/>
          </p:cNvSpPr>
          <p:nvPr/>
        </p:nvSpPr>
        <p:spPr bwMode="auto">
          <a:xfrm>
            <a:off x="1086394" y="1371599"/>
            <a:ext cx="7772400" cy="363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b="1" dirty="0" smtClean="0">
                <a:solidFill>
                  <a:schemeClr val="tx1"/>
                </a:solidFill>
                <a:latin typeface="+mj-lt"/>
                <a:ea typeface="+mj-ea"/>
                <a:cs typeface="+mj-cs"/>
              </a:rPr>
              <a:t>SYMMETRIC ENCRYPTION </a:t>
            </a:r>
            <a:br>
              <a:rPr lang="en-US" altLang="en-US" sz="3600" b="1" dirty="0" smtClean="0">
                <a:solidFill>
                  <a:schemeClr val="tx1"/>
                </a:solidFill>
                <a:latin typeface="+mj-lt"/>
                <a:ea typeface="+mj-ea"/>
                <a:cs typeface="+mj-cs"/>
              </a:rPr>
            </a:br>
            <a:endParaRPr lang="en-US" altLang="en-US" sz="3600" b="1" dirty="0">
              <a:solidFill>
                <a:schemeClr val="tx1"/>
              </a:solidFill>
              <a:latin typeface="+mj-lt"/>
              <a:ea typeface="+mj-ea"/>
              <a:cs typeface="+mj-cs"/>
            </a:endParaRPr>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82375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body" idx="1"/>
          </p:nvPr>
        </p:nvSpPr>
        <p:spPr>
          <a:xfrm>
            <a:off x="19594" y="1066800"/>
            <a:ext cx="9906000" cy="5823857"/>
          </a:xfrm>
        </p:spPr>
        <p:txBody>
          <a:bodyPr>
            <a:normAutofit lnSpcReduction="10000"/>
          </a:bodyPr>
          <a:lstStyle/>
          <a:p>
            <a:pPr marL="0" indent="0" algn="ctr">
              <a:buNone/>
            </a:pPr>
            <a:r>
              <a:rPr lang="en-US" sz="3300" b="1" dirty="0" smtClean="0">
                <a:latin typeface="Garamond" panose="02020404030301010803" pitchFamily="18" charset="0"/>
                <a:cs typeface="Times New Roman" panose="02020603050405020304" pitchFamily="18" charset="0"/>
              </a:rPr>
              <a:t>Advantages</a:t>
            </a:r>
            <a:endParaRPr lang="en-US" sz="3300" dirty="0">
              <a:latin typeface="Garamond" panose="02020404030301010803" pitchFamily="18" charset="0"/>
              <a:cs typeface="Times New Roman" panose="02020603050405020304" pitchFamily="18" charset="0"/>
            </a:endParaRPr>
          </a:p>
          <a:p>
            <a:pPr algn="just"/>
            <a:r>
              <a:rPr lang="en-US" dirty="0">
                <a:latin typeface="Garamond" panose="02020404030301010803" pitchFamily="18" charset="0"/>
                <a:cs typeface="Times New Roman" panose="02020603050405020304" pitchFamily="18" charset="0"/>
              </a:rPr>
              <a:t>This method of cryptography is easy to use due to the simplicity of all parties using a single key</a:t>
            </a:r>
            <a:r>
              <a:rPr lang="en-US" dirty="0" smtClean="0">
                <a:latin typeface="Garamond" panose="02020404030301010803" pitchFamily="18" charset="0"/>
                <a:cs typeface="Times New Roman" panose="02020603050405020304" pitchFamily="18" charset="0"/>
              </a:rPr>
              <a:t>.</a:t>
            </a:r>
            <a:endParaRPr lang="en-US" dirty="0">
              <a:latin typeface="Garamond" panose="02020404030301010803" pitchFamily="18" charset="0"/>
              <a:cs typeface="Times New Roman" panose="02020603050405020304" pitchFamily="18" charset="0"/>
            </a:endParaRPr>
          </a:p>
          <a:p>
            <a:pPr algn="just"/>
            <a:r>
              <a:rPr lang="en-US" dirty="0">
                <a:latin typeface="Garamond" panose="02020404030301010803" pitchFamily="18" charset="0"/>
                <a:cs typeface="Times New Roman" panose="02020603050405020304" pitchFamily="18" charset="0"/>
              </a:rPr>
              <a:t>There is also a slight advantage in speed, as a single key is used for encryption/decryption, reducing the mathematical complexity of the process</a:t>
            </a:r>
            <a:r>
              <a:rPr lang="en-US" dirty="0" smtClean="0">
                <a:latin typeface="Garamond" panose="02020404030301010803" pitchFamily="18" charset="0"/>
                <a:cs typeface="Times New Roman" panose="02020603050405020304" pitchFamily="18" charset="0"/>
              </a:rPr>
              <a:t>.</a:t>
            </a:r>
          </a:p>
          <a:p>
            <a:pPr marL="0" indent="0" algn="ctr">
              <a:buNone/>
            </a:pPr>
            <a:r>
              <a:rPr lang="en-US" altLang="en-US" sz="3300" b="1" dirty="0" smtClean="0">
                <a:latin typeface="Garamond" panose="02020404030301010803" pitchFamily="18" charset="0"/>
                <a:cs typeface="Times New Roman" panose="02020603050405020304" pitchFamily="18" charset="0"/>
              </a:rPr>
              <a:t>Disadvantages</a:t>
            </a:r>
            <a:endParaRPr lang="en-US" altLang="en-US" sz="2000" dirty="0">
              <a:latin typeface="Garamond" panose="02020404030301010803" pitchFamily="18" charset="0"/>
              <a:cs typeface="Times New Roman" panose="02020603050405020304" pitchFamily="18" charset="0"/>
            </a:endParaRPr>
          </a:p>
          <a:p>
            <a:pPr algn="just"/>
            <a:r>
              <a:rPr lang="en-US" altLang="en-US" dirty="0">
                <a:latin typeface="Garamond" panose="02020404030301010803" pitchFamily="18" charset="0"/>
                <a:cs typeface="Times New Roman" panose="02020603050405020304" pitchFamily="18" charset="0"/>
              </a:rPr>
              <a:t>Symmetric cryptography isn’t generally used for sending messages over the internet, as the key needs to be sent separately. If a third party were to somehow obtain the key, they would be able to view the encrypted data.</a:t>
            </a:r>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2499" name="Rectangle 3"/>
          <p:cNvSpPr>
            <a:spLocks noChangeArrowheads="1"/>
          </p:cNvSpPr>
          <p:nvPr/>
        </p:nvSpPr>
        <p:spPr bwMode="auto">
          <a:xfrm>
            <a:off x="762000" y="914400"/>
            <a:ext cx="777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b="1" dirty="0" smtClean="0">
                <a:solidFill>
                  <a:schemeClr val="tx1"/>
                </a:solidFill>
                <a:latin typeface="+mj-lt"/>
                <a:ea typeface="+mj-ea"/>
                <a:cs typeface="+mj-cs"/>
              </a:rPr>
              <a:t>SYMMETRIC ENCRYPTION </a:t>
            </a:r>
            <a:br>
              <a:rPr lang="en-US" altLang="en-US" sz="3600" b="1" dirty="0" smtClean="0">
                <a:solidFill>
                  <a:schemeClr val="tx1"/>
                </a:solidFill>
                <a:latin typeface="+mj-lt"/>
                <a:ea typeface="+mj-ea"/>
                <a:cs typeface="+mj-cs"/>
              </a:rPr>
            </a:br>
            <a:endParaRPr lang="en-US" altLang="en-US" sz="3600" b="1" dirty="0">
              <a:solidFill>
                <a:schemeClr val="tx1"/>
              </a:solidFill>
              <a:latin typeface="+mj-lt"/>
              <a:ea typeface="+mj-ea"/>
              <a:cs typeface="+mj-cs"/>
            </a:endParaRPr>
          </a:p>
        </p:txBody>
      </p:sp>
    </p:spTree>
    <p:extLst>
      <p:ext uri="{BB962C8B-B14F-4D97-AF65-F5344CB8AC3E}">
        <p14:creationId xmlns:p14="http://schemas.microsoft.com/office/powerpoint/2010/main" val="10394682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4291"/>
            <a:ext cx="9906000" cy="5571309"/>
          </a:xfrm>
        </p:spPr>
        <p:txBody>
          <a:bodyPr>
            <a:noAutofit/>
          </a:bodyPr>
          <a:lstStyle/>
          <a:p>
            <a:pPr>
              <a:buFont typeface="Wingdings" panose="05000000000000000000" pitchFamily="2" charset="2"/>
              <a:buChar char="q"/>
            </a:pPr>
            <a:r>
              <a:rPr lang="en-US" sz="2700" dirty="0" smtClean="0">
                <a:latin typeface="Garamond" panose="02020404030301010803" pitchFamily="18" charset="0"/>
                <a:cs typeface="Times New Roman" panose="02020603050405020304" pitchFamily="18" charset="0"/>
              </a:rPr>
              <a:t>Asymmetric </a:t>
            </a:r>
            <a:r>
              <a:rPr lang="en-US" sz="2700" dirty="0">
                <a:latin typeface="Garamond" panose="02020404030301010803" pitchFamily="18" charset="0"/>
                <a:cs typeface="Times New Roman" panose="02020603050405020304" pitchFamily="18" charset="0"/>
              </a:rPr>
              <a:t>cryptography uses two separate keys: one for encryption and the other for decryption</a:t>
            </a:r>
            <a:r>
              <a:rPr lang="en-US" sz="2700" dirty="0" smtClean="0">
                <a:latin typeface="Garamond" panose="02020404030301010803" pitchFamily="18" charset="0"/>
                <a:cs typeface="Times New Roman" panose="02020603050405020304" pitchFamily="18" charset="0"/>
              </a:rPr>
              <a:t>. Asymmetric </a:t>
            </a:r>
            <a:r>
              <a:rPr lang="en-US" sz="2700" dirty="0">
                <a:latin typeface="Garamond" panose="02020404030301010803" pitchFamily="18" charset="0"/>
                <a:cs typeface="Times New Roman" panose="02020603050405020304" pitchFamily="18" charset="0"/>
              </a:rPr>
              <a:t>cryptography uses both a private and a public key.</a:t>
            </a:r>
          </a:p>
          <a:p>
            <a:pPr>
              <a:buFont typeface="Wingdings" panose="05000000000000000000" pitchFamily="2" charset="2"/>
              <a:buChar char="q"/>
            </a:pPr>
            <a:r>
              <a:rPr lang="en-US" sz="2700" dirty="0" smtClean="0">
                <a:latin typeface="Garamond" panose="02020404030301010803" pitchFamily="18" charset="0"/>
                <a:cs typeface="Times New Roman" panose="02020603050405020304" pitchFamily="18" charset="0"/>
              </a:rPr>
              <a:t>The </a:t>
            </a:r>
            <a:r>
              <a:rPr lang="en-US" sz="2700" dirty="0">
                <a:latin typeface="Garamond" panose="02020404030301010803" pitchFamily="18" charset="0"/>
                <a:cs typeface="Times New Roman" panose="02020603050405020304" pitchFamily="18" charset="0"/>
              </a:rPr>
              <a:t>public key is used to encrypt the message or other data, while the private key is used to decrypt the information. A message encrypted using a public key can only be decrypted by using the private key</a:t>
            </a:r>
            <a:r>
              <a:rPr lang="en-US" sz="2700" dirty="0" smtClean="0">
                <a:latin typeface="Garamond" panose="02020404030301010803" pitchFamily="18" charset="0"/>
                <a:cs typeface="Times New Roman" panose="02020603050405020304" pitchFamily="18" charset="0"/>
              </a:rPr>
              <a:t>.</a:t>
            </a:r>
          </a:p>
          <a:p>
            <a:pPr>
              <a:buFont typeface="Wingdings" panose="05000000000000000000" pitchFamily="2" charset="2"/>
              <a:buChar char="q"/>
            </a:pPr>
            <a:r>
              <a:rPr lang="en-US" sz="2700" dirty="0">
                <a:latin typeface="Garamond" panose="02020404030301010803" pitchFamily="18" charset="0"/>
                <a:cs typeface="Times New Roman" panose="02020603050405020304" pitchFamily="18" charset="0"/>
              </a:rPr>
              <a:t>The public key can be made freely available to anyone who wants to send you a message, while the private key is a secret that only you know. While this is a bit more complicated, it provides an added level of security over symmetric encryption</a:t>
            </a:r>
            <a:r>
              <a:rPr lang="en-US" sz="2700" dirty="0" smtClean="0">
                <a:latin typeface="Garamond" panose="02020404030301010803" pitchFamily="18" charset="0"/>
                <a:cs typeface="Times New Roman" panose="02020603050405020304" pitchFamily="18" charset="0"/>
              </a:rPr>
              <a:t>.</a:t>
            </a:r>
            <a:endParaRPr lang="en-US" sz="27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r>
              <a:rPr lang="en-US" sz="2700" dirty="0">
                <a:latin typeface="Garamond" panose="02020404030301010803" pitchFamily="18" charset="0"/>
                <a:cs typeface="Times New Roman" panose="02020603050405020304" pitchFamily="18" charset="0"/>
              </a:rPr>
              <a:t>Just a few popular uses of asymmetric encryption include sending emails and attachments, connecting to remote servers, and accessing secure websites</a:t>
            </a:r>
            <a:r>
              <a:rPr lang="en-US" sz="2700" dirty="0" smtClean="0">
                <a:latin typeface="Garamond" panose="02020404030301010803" pitchFamily="18" charset="0"/>
                <a:cs typeface="Times New Roman" panose="02020603050405020304" pitchFamily="18" charset="0"/>
              </a:rPr>
              <a:t>.(</a:t>
            </a:r>
            <a:r>
              <a:rPr lang="en-US" sz="2700" dirty="0">
                <a:latin typeface="Garamond" panose="02020404030301010803" pitchFamily="18" charset="0"/>
                <a:cs typeface="Times New Roman" panose="02020603050405020304" pitchFamily="18" charset="0"/>
              </a:rPr>
              <a:t>The URL for a secure website begins with </a:t>
            </a:r>
            <a:r>
              <a:rPr lang="en-US" sz="2700" dirty="0" smtClean="0">
                <a:latin typeface="Garamond" panose="02020404030301010803" pitchFamily="18" charset="0"/>
                <a:cs typeface="Times New Roman" panose="02020603050405020304" pitchFamily="18" charset="0"/>
              </a:rPr>
              <a:t>“https://”)</a:t>
            </a:r>
            <a:endParaRPr lang="en-US" sz="2700"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927" y="478653"/>
            <a:ext cx="8763000" cy="655638"/>
          </a:xfrm>
        </p:spPr>
        <p:txBody>
          <a:bodyPr>
            <a:noAutofit/>
          </a:bodyPr>
          <a:lstStyle/>
          <a:p>
            <a:r>
              <a:rPr lang="en-US" sz="3200" b="1" dirty="0"/>
              <a:t>ASYMMETRIC </a:t>
            </a:r>
            <a:r>
              <a:rPr lang="en-US" sz="3200" b="1" dirty="0" smtClean="0"/>
              <a:t>ENCRYPTION</a:t>
            </a:r>
            <a:endParaRPr lang="en-US" sz="3200" b="1" dirty="0"/>
          </a:p>
        </p:txBody>
      </p:sp>
    </p:spTree>
    <p:extLst>
      <p:ext uri="{BB962C8B-B14F-4D97-AF65-F5344CB8AC3E}">
        <p14:creationId xmlns:p14="http://schemas.microsoft.com/office/powerpoint/2010/main" val="1832800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4974"/>
            <a:ext cx="8763000" cy="655638"/>
          </a:xfrm>
        </p:spPr>
        <p:txBody>
          <a:bodyPr>
            <a:noAutofit/>
          </a:bodyPr>
          <a:lstStyle/>
          <a:p>
            <a:r>
              <a:rPr lang="en-US" sz="3200" b="1" dirty="0"/>
              <a:t>ASYMMETRIC ENCRYPTION: BASIC ENCRYPTION OPERATION</a:t>
            </a:r>
          </a:p>
        </p:txBody>
      </p:sp>
      <p:sp>
        <p:nvSpPr>
          <p:cNvPr id="3" name="Content Placeholder 2"/>
          <p:cNvSpPr>
            <a:spLocks noGrp="1"/>
          </p:cNvSpPr>
          <p:nvPr>
            <p:ph idx="1"/>
          </p:nvPr>
        </p:nvSpPr>
        <p:spPr>
          <a:xfrm>
            <a:off x="0" y="2133601"/>
            <a:ext cx="9906000" cy="4724399"/>
          </a:xfrm>
        </p:spPr>
        <p:txBody>
          <a:bodyPr>
            <a:normAutofit lnSpcReduction="10000"/>
          </a:bodyPr>
          <a:lstStyle/>
          <a:p>
            <a:endParaRPr lang="en-US" sz="36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endParaRPr lang="en-US" sz="36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endParaRPr lang="en-US" sz="36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endParaRPr lang="en-US" sz="36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endParaRPr lang="en-US" dirty="0">
              <a:latin typeface="Garamond" panose="02020404030301010803" pitchFamily="18" charset="0"/>
              <a:cs typeface="Times New Roman" panose="02020603050405020304" pitchFamily="18" charset="0"/>
            </a:endParaRPr>
          </a:p>
          <a:p>
            <a:pPr>
              <a:buFont typeface="Wingdings" panose="05000000000000000000" pitchFamily="2" charset="2"/>
              <a:buChar char="q"/>
            </a:pPr>
            <a:r>
              <a:rPr lang="en-US" sz="2800" dirty="0" smtClean="0">
                <a:latin typeface="Garamond" panose="02020404030301010803" pitchFamily="18" charset="0"/>
                <a:cs typeface="Times New Roman" panose="02020603050405020304" pitchFamily="18" charset="0"/>
              </a:rPr>
              <a:t>In </a:t>
            </a:r>
            <a:r>
              <a:rPr lang="en-US" sz="2800" dirty="0">
                <a:latin typeface="Garamond" panose="02020404030301010803" pitchFamily="18" charset="0"/>
                <a:cs typeface="Times New Roman" panose="02020603050405020304" pitchFamily="18" charset="0"/>
              </a:rPr>
              <a:t>practical applications, large messages are not encrypted directly with asymmetric algorithms. Hybrid systems are used</a:t>
            </a:r>
            <a:r>
              <a:rPr lang="en-US" sz="2800" dirty="0" smtClean="0">
                <a:latin typeface="Garamond" panose="02020404030301010803" pitchFamily="18" charset="0"/>
                <a:cs typeface="Times New Roman" panose="02020603050405020304" pitchFamily="18" charset="0"/>
              </a:rPr>
              <a:t>.</a:t>
            </a:r>
          </a:p>
          <a:p>
            <a:pPr marL="342900" lvl="2" indent="-342900">
              <a:buFont typeface="Wingdings" panose="05000000000000000000" pitchFamily="2" charset="2"/>
              <a:buChar char="q"/>
            </a:pPr>
            <a:r>
              <a:rPr lang="en-US" sz="2800" dirty="0" smtClean="0">
                <a:latin typeface="Garamond" panose="02020404030301010803" pitchFamily="18" charset="0"/>
                <a:cs typeface="Times New Roman" panose="02020603050405020304" pitchFamily="18" charset="0"/>
              </a:rPr>
              <a:t>Example: Advanced encryption standard (AES) and</a:t>
            </a:r>
            <a:r>
              <a:rPr lang="en-US" sz="3200" dirty="0" smtClean="0">
                <a:latin typeface="Garamond" panose="02020404030301010803" pitchFamily="18" charset="0"/>
                <a:cs typeface="Times New Roman" panose="02020603050405020304" pitchFamily="18" charset="0"/>
              </a:rPr>
              <a:t> </a:t>
            </a:r>
            <a:r>
              <a:rPr lang="en-US" altLang="en-US" dirty="0" smtClean="0">
                <a:latin typeface="Garamond" panose="02020404030301010803" pitchFamily="18" charset="0"/>
                <a:cs typeface="Times New Roman" panose="02020603050405020304" pitchFamily="18" charset="0"/>
              </a:rPr>
              <a:t>by Ron </a:t>
            </a:r>
            <a:r>
              <a:rPr lang="en-US" altLang="en-US" dirty="0" err="1" smtClean="0">
                <a:latin typeface="Garamond" panose="02020404030301010803" pitchFamily="18" charset="0"/>
                <a:cs typeface="Times New Roman" panose="02020603050405020304" pitchFamily="18" charset="0"/>
              </a:rPr>
              <a:t>Rivest</a:t>
            </a:r>
            <a:r>
              <a:rPr lang="en-US" altLang="en-US" dirty="0" smtClean="0">
                <a:latin typeface="Garamond" panose="02020404030301010803" pitchFamily="18" charset="0"/>
                <a:cs typeface="Times New Roman" panose="02020603050405020304" pitchFamily="18" charset="0"/>
              </a:rPr>
              <a:t>, </a:t>
            </a:r>
            <a:r>
              <a:rPr lang="en-US" altLang="en-US" dirty="0" err="1" smtClean="0">
                <a:latin typeface="Garamond" panose="02020404030301010803" pitchFamily="18" charset="0"/>
                <a:cs typeface="Times New Roman" panose="02020603050405020304" pitchFamily="18" charset="0"/>
              </a:rPr>
              <a:t>Adi</a:t>
            </a:r>
            <a:r>
              <a:rPr lang="en-US" altLang="en-US" dirty="0" smtClean="0">
                <a:latin typeface="Garamond" panose="02020404030301010803" pitchFamily="18" charset="0"/>
                <a:cs typeface="Times New Roman" panose="02020603050405020304" pitchFamily="18" charset="0"/>
              </a:rPr>
              <a:t> Shamir, Len Adelman </a:t>
            </a:r>
            <a:r>
              <a:rPr lang="en-US" altLang="en-US" sz="2000" dirty="0" smtClean="0">
                <a:latin typeface="Garamond" panose="02020404030301010803" pitchFamily="18" charset="0"/>
                <a:cs typeface="Times New Roman" panose="02020603050405020304" pitchFamily="18" charset="0"/>
              </a:rPr>
              <a:t>(</a:t>
            </a:r>
            <a:r>
              <a:rPr lang="en-US" sz="2800" dirty="0" smtClean="0">
                <a:latin typeface="Garamond" panose="02020404030301010803" pitchFamily="18" charset="0"/>
                <a:cs typeface="Times New Roman" panose="02020603050405020304" pitchFamily="18" charset="0"/>
              </a:rPr>
              <a:t>RSA) </a:t>
            </a:r>
            <a:endParaRPr lang="en-US" sz="2800" dirty="0">
              <a:latin typeface="Garamond" panose="02020404030301010803" pitchFamily="18" charset="0"/>
              <a:cs typeface="Times New Roman" panose="02020603050405020304" pitchFamily="18" charset="0"/>
            </a:endParaRPr>
          </a:p>
          <a:p>
            <a:endParaRPr lang="en-US" dirty="0"/>
          </a:p>
        </p:txBody>
      </p:sp>
      <p:pic>
        <p:nvPicPr>
          <p:cNvPr id="5" name="Picture 4"/>
          <p:cNvPicPr>
            <a:picLocks noChangeAspect="1"/>
          </p:cNvPicPr>
          <p:nvPr/>
        </p:nvPicPr>
        <p:blipFill>
          <a:blip r:embed="rId2"/>
          <a:stretch>
            <a:fillRect/>
          </a:stretch>
        </p:blipFill>
        <p:spPr>
          <a:xfrm>
            <a:off x="1219200" y="2237786"/>
            <a:ext cx="7467600" cy="2791414"/>
          </a:xfrm>
          <a:prstGeom prst="rect">
            <a:avLst/>
          </a:prstGeom>
        </p:spPr>
      </p:pic>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01497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6F1B2F8-A44A-4F60-9B0A-7F027D1A4B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715964"/>
            <a:ext cx="7450183" cy="731836"/>
          </a:xfrm>
        </p:spPr>
        <p:txBody>
          <a:bodyPr>
            <a:normAutofit fontScale="90000"/>
          </a:bodyPr>
          <a:lstStyle/>
          <a:p>
            <a:r>
              <a:rPr lang="en-US" b="1" dirty="0"/>
              <a:t>CRYPTOGRAPHY</a:t>
            </a:r>
          </a:p>
        </p:txBody>
      </p:sp>
      <p:sp>
        <p:nvSpPr>
          <p:cNvPr id="3" name="Content Placeholder 2"/>
          <p:cNvSpPr>
            <a:spLocks noGrp="1"/>
          </p:cNvSpPr>
          <p:nvPr>
            <p:ph idx="1"/>
          </p:nvPr>
        </p:nvSpPr>
        <p:spPr>
          <a:xfrm>
            <a:off x="0" y="1447801"/>
            <a:ext cx="9753600" cy="5029200"/>
          </a:xfrm>
        </p:spPr>
        <p:txBody>
          <a:bodyPr>
            <a:noAutofit/>
          </a:bodyPr>
          <a:lstStyle/>
          <a:p>
            <a:pPr marL="609600" indent="-609600" algn="just"/>
            <a:r>
              <a:rPr lang="en-US" altLang="en-US" dirty="0" smtClean="0">
                <a:latin typeface="Garamond" panose="02020404030301010803" pitchFamily="18" charset="0"/>
                <a:cs typeface="Times New Roman" panose="02020603050405020304" pitchFamily="18" charset="0"/>
              </a:rPr>
              <a:t>Cryptography </a:t>
            </a:r>
            <a:r>
              <a:rPr lang="en-US" altLang="en-US" dirty="0">
                <a:latin typeface="Garamond" panose="02020404030301010803" pitchFamily="18" charset="0"/>
                <a:cs typeface="Times New Roman" panose="02020603050405020304" pitchFamily="18" charset="0"/>
              </a:rPr>
              <a:t>is the science of using </a:t>
            </a:r>
            <a:r>
              <a:rPr lang="en-US" altLang="en-US" b="1" u="sng" dirty="0">
                <a:latin typeface="Garamond" panose="02020404030301010803" pitchFamily="18" charset="0"/>
                <a:cs typeface="Times New Roman" panose="02020603050405020304" pitchFamily="18" charset="0"/>
              </a:rPr>
              <a:t>mathematics</a:t>
            </a:r>
            <a:r>
              <a:rPr lang="en-US" altLang="en-US" dirty="0">
                <a:latin typeface="Garamond" panose="02020404030301010803" pitchFamily="18" charset="0"/>
                <a:cs typeface="Times New Roman" panose="02020603050405020304" pitchFamily="18" charset="0"/>
              </a:rPr>
              <a:t> to encrypt and decrypt data. </a:t>
            </a:r>
            <a:endParaRPr lang="en-US" altLang="en-US" dirty="0" smtClean="0">
              <a:latin typeface="Garamond" panose="02020404030301010803" pitchFamily="18" charset="0"/>
              <a:cs typeface="Times New Roman" panose="02020603050405020304" pitchFamily="18" charset="0"/>
            </a:endParaRPr>
          </a:p>
          <a:p>
            <a:pPr marL="609600" indent="-609600" algn="just"/>
            <a:r>
              <a:rPr lang="en-US" altLang="en-US" dirty="0" smtClean="0">
                <a:latin typeface="Garamond" panose="02020404030301010803" pitchFamily="18" charset="0"/>
                <a:cs typeface="Times New Roman" panose="02020603050405020304" pitchFamily="18" charset="0"/>
              </a:rPr>
              <a:t>Cryptography </a:t>
            </a:r>
            <a:r>
              <a:rPr lang="en-US" altLang="en-US" dirty="0">
                <a:latin typeface="Garamond" panose="02020404030301010803" pitchFamily="18" charset="0"/>
                <a:cs typeface="Times New Roman" panose="02020603050405020304" pitchFamily="18" charset="0"/>
              </a:rPr>
              <a:t>enables you to store sensitive information or transmit it across insecure </a:t>
            </a:r>
            <a:r>
              <a:rPr lang="en-US" altLang="en-US" dirty="0" smtClean="0">
                <a:latin typeface="Garamond" panose="02020404030301010803" pitchFamily="18" charset="0"/>
                <a:cs typeface="Times New Roman" panose="02020603050405020304" pitchFamily="18" charset="0"/>
              </a:rPr>
              <a:t>networks </a:t>
            </a:r>
            <a:r>
              <a:rPr lang="en-US" altLang="en-US" dirty="0">
                <a:latin typeface="Garamond" panose="02020404030301010803" pitchFamily="18" charset="0"/>
                <a:cs typeface="Times New Roman" panose="02020603050405020304" pitchFamily="18" charset="0"/>
              </a:rPr>
              <a:t>(like the Internet) so that it cannot be read by anyone except the </a:t>
            </a:r>
            <a:r>
              <a:rPr lang="en-US" altLang="en-US" dirty="0" smtClean="0">
                <a:latin typeface="Garamond" panose="02020404030301010803" pitchFamily="18" charset="0"/>
                <a:cs typeface="Times New Roman" panose="02020603050405020304" pitchFamily="18" charset="0"/>
              </a:rPr>
              <a:t>intended recipient.</a:t>
            </a:r>
          </a:p>
          <a:p>
            <a:pPr marL="609600" indent="-609600" algn="just"/>
            <a:r>
              <a:rPr lang="en-US" dirty="0">
                <a:latin typeface="Garamond" panose="02020404030301010803" pitchFamily="18" charset="0"/>
                <a:cs typeface="Times New Roman" panose="02020603050405020304" pitchFamily="18" charset="0"/>
              </a:rPr>
              <a:t>A big part of cryptography involves finding out ways that we can keep our messages secret from adversaries that may be eavesdropping on us.</a:t>
            </a:r>
          </a:p>
        </p:txBody>
      </p:sp>
    </p:spTree>
    <p:extLst>
      <p:ext uri="{BB962C8B-B14F-4D97-AF65-F5344CB8AC3E}">
        <p14:creationId xmlns:p14="http://schemas.microsoft.com/office/powerpoint/2010/main" val="2806576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4974"/>
            <a:ext cx="8763000" cy="655638"/>
          </a:xfrm>
        </p:spPr>
        <p:txBody>
          <a:bodyPr>
            <a:noAutofit/>
          </a:bodyPr>
          <a:lstStyle/>
          <a:p>
            <a:r>
              <a:rPr lang="en-US" sz="3200" b="1" dirty="0"/>
              <a:t>ASYMMETRIC ENCRYPTION: BASIC ENCRYPTION OPERATION</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85" y="2362200"/>
            <a:ext cx="9753600" cy="4469674"/>
          </a:xfrm>
          <a:prstGeom prst="rect">
            <a:avLst/>
          </a:prstGeom>
        </p:spPr>
      </p:pic>
    </p:spTree>
    <p:extLst>
      <p:ext uri="{BB962C8B-B14F-4D97-AF65-F5344CB8AC3E}">
        <p14:creationId xmlns:p14="http://schemas.microsoft.com/office/powerpoint/2010/main" val="33631165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4291"/>
            <a:ext cx="9906000" cy="5571309"/>
          </a:xfrm>
        </p:spPr>
        <p:txBody>
          <a:bodyPr>
            <a:noAutofit/>
          </a:bodyPr>
          <a:lstStyle/>
          <a:p>
            <a:pPr marL="0" indent="0" algn="ctr">
              <a:buNone/>
            </a:pPr>
            <a:r>
              <a:rPr lang="en-US" sz="2800" b="1" dirty="0" smtClean="0">
                <a:latin typeface="Garamond" panose="02020404030301010803" pitchFamily="18" charset="0"/>
                <a:cs typeface="Times New Roman" panose="02020603050405020304" pitchFamily="18" charset="0"/>
              </a:rPr>
              <a:t>Advantages</a:t>
            </a:r>
            <a:endParaRPr lang="en-US" sz="28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Asymmetric cryptography is more secure than symmetric cryptography due to its use of public and private keys for the cryptography process</a:t>
            </a:r>
            <a:r>
              <a:rPr lang="en-US" sz="2800" dirty="0" smtClean="0">
                <a:latin typeface="Garamond" panose="02020404030301010803" pitchFamily="18" charset="0"/>
                <a:cs typeface="Times New Roman" panose="02020603050405020304" pitchFamily="18" charset="0"/>
              </a:rPr>
              <a:t>.</a:t>
            </a:r>
            <a:endParaRPr lang="en-US" sz="28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It eliminates the need to share a single key, making it more secure than symmetric cryptography.</a:t>
            </a:r>
          </a:p>
          <a:p>
            <a:pPr marL="0" indent="0" algn="ctr">
              <a:buNone/>
            </a:pPr>
            <a:r>
              <a:rPr lang="en-US" sz="2800" b="1" dirty="0" smtClean="0">
                <a:latin typeface="Garamond" panose="02020404030301010803" pitchFamily="18" charset="0"/>
                <a:cs typeface="Times New Roman" panose="02020603050405020304" pitchFamily="18" charset="0"/>
              </a:rPr>
              <a:t>Disadvantages</a:t>
            </a:r>
            <a:endParaRPr lang="en-US" sz="28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Asymmetric cryptography is a more mathematically complex form of cryptography than symmetric, with more overhead, meaning the encryption and decryption processes take longer, slowing data transmission by a bit</a:t>
            </a:r>
            <a:r>
              <a:rPr lang="en-US" sz="2800" dirty="0" smtClean="0">
                <a:latin typeface="Garamond" panose="02020404030301010803" pitchFamily="18" charset="0"/>
                <a:cs typeface="Times New Roman" panose="02020603050405020304" pitchFamily="18" charset="0"/>
              </a:rPr>
              <a:t>.</a:t>
            </a:r>
            <a:endParaRPr lang="en-US" sz="2800"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927" y="478653"/>
            <a:ext cx="8763000" cy="655638"/>
          </a:xfrm>
        </p:spPr>
        <p:txBody>
          <a:bodyPr>
            <a:noAutofit/>
          </a:bodyPr>
          <a:lstStyle/>
          <a:p>
            <a:r>
              <a:rPr lang="en-US" sz="3200" b="1" dirty="0"/>
              <a:t>ASYMMETRIC </a:t>
            </a:r>
            <a:r>
              <a:rPr lang="en-US" sz="3200" b="1" dirty="0" smtClean="0"/>
              <a:t>ENCRYPTION</a:t>
            </a:r>
            <a:endParaRPr lang="en-US" sz="3200" b="1" dirty="0"/>
          </a:p>
        </p:txBody>
      </p:sp>
    </p:spTree>
    <p:extLst>
      <p:ext uri="{BB962C8B-B14F-4D97-AF65-F5344CB8AC3E}">
        <p14:creationId xmlns:p14="http://schemas.microsoft.com/office/powerpoint/2010/main" val="41190443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4291"/>
            <a:ext cx="9906000" cy="5571309"/>
          </a:xfrm>
        </p:spPr>
        <p:txBody>
          <a:bodyPr>
            <a:noAutofit/>
          </a:bodyPr>
          <a:lstStyle/>
          <a:p>
            <a:pPr marL="0" indent="0" algn="ctr">
              <a:buNone/>
            </a:pPr>
            <a:r>
              <a:rPr lang="en-US" sz="2800" b="1" dirty="0" smtClean="0">
                <a:latin typeface="Garamond" panose="02020404030301010803" pitchFamily="18" charset="0"/>
                <a:cs typeface="Times New Roman" panose="02020603050405020304" pitchFamily="18" charset="0"/>
              </a:rPr>
              <a:t>Disadvantages</a:t>
            </a:r>
            <a:endParaRPr lang="en-US" sz="28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This is why, when you use a VPN to protect your internet connection, the asymmetrically encrypted connection speed is slower than your normal, ISP-only speeds</a:t>
            </a:r>
            <a:r>
              <a:rPr lang="en-US" sz="2800" dirty="0" smtClean="0">
                <a:latin typeface="Garamond" panose="02020404030301010803" pitchFamily="18" charset="0"/>
                <a:cs typeface="Times New Roman" panose="02020603050405020304" pitchFamily="18" charset="0"/>
              </a:rPr>
              <a:t>.</a:t>
            </a:r>
            <a:endParaRPr lang="en-US" sz="28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Also, if you were to lose your private key, it would be impossible to decrypt any </a:t>
            </a:r>
            <a:r>
              <a:rPr lang="en-US" sz="2800" dirty="0" err="1">
                <a:latin typeface="Garamond" panose="02020404030301010803" pitchFamily="18" charset="0"/>
                <a:cs typeface="Times New Roman" panose="02020603050405020304" pitchFamily="18" charset="0"/>
              </a:rPr>
              <a:t>ciphertext</a:t>
            </a:r>
            <a:r>
              <a:rPr lang="en-US" sz="2800" dirty="0">
                <a:latin typeface="Garamond" panose="02020404030301010803" pitchFamily="18" charset="0"/>
                <a:cs typeface="Times New Roman" panose="02020603050405020304" pitchFamily="18" charset="0"/>
              </a:rPr>
              <a:t> you might receive, leaving the information permanently unreadable.</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927" y="478653"/>
            <a:ext cx="8763000" cy="655638"/>
          </a:xfrm>
        </p:spPr>
        <p:txBody>
          <a:bodyPr>
            <a:noAutofit/>
          </a:bodyPr>
          <a:lstStyle/>
          <a:p>
            <a:r>
              <a:rPr lang="en-US" sz="3200" b="1" dirty="0"/>
              <a:t>ASYMMETRIC </a:t>
            </a:r>
            <a:r>
              <a:rPr lang="en-US" sz="3200" b="1" dirty="0" smtClean="0"/>
              <a:t>ENCRYPTION</a:t>
            </a:r>
            <a:endParaRPr lang="en-US" sz="3200" b="1" dirty="0"/>
          </a:p>
        </p:txBody>
      </p:sp>
    </p:spTree>
    <p:extLst>
      <p:ext uri="{BB962C8B-B14F-4D97-AF65-F5344CB8AC3E}">
        <p14:creationId xmlns:p14="http://schemas.microsoft.com/office/powerpoint/2010/main" val="2406740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0"/>
            <a:ext cx="9906000" cy="5410200"/>
          </a:xfrm>
        </p:spPr>
        <p:txBody>
          <a:bodyPr>
            <a:normAutofit fontScale="92500" lnSpcReduction="20000"/>
          </a:bodyPr>
          <a:lstStyle/>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In cryptography, we secure a message by encrypting the message with a certain key and then sending it over the network. </a:t>
            </a:r>
            <a:endParaRPr lang="en-US" altLang="en-US" sz="36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smtClean="0">
                <a:latin typeface="Garamond" panose="02020404030301010803" pitchFamily="18" charset="0"/>
                <a:cs typeface="Times New Roman" panose="02020603050405020304" pitchFamily="18" charset="0"/>
              </a:rPr>
              <a:t>The </a:t>
            </a:r>
            <a:r>
              <a:rPr lang="en-US" altLang="en-US" sz="3600" dirty="0">
                <a:latin typeface="Garamond" panose="02020404030301010803" pitchFamily="18" charset="0"/>
                <a:cs typeface="Times New Roman" panose="02020603050405020304" pitchFamily="18" charset="0"/>
              </a:rPr>
              <a:t>security of the encryption usually depends on the key </a:t>
            </a:r>
            <a:r>
              <a:rPr lang="en-US" altLang="en-US" sz="3600" dirty="0" smtClean="0">
                <a:latin typeface="Garamond" panose="02020404030301010803" pitchFamily="18" charset="0"/>
                <a:cs typeface="Times New Roman" panose="02020603050405020304" pitchFamily="18" charset="0"/>
              </a:rPr>
              <a:t>length or size.</a:t>
            </a:r>
          </a:p>
          <a:p>
            <a:pPr algn="just">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Key length (a.k.a. key size) is the number of bits of a key used to encrypt a message.</a:t>
            </a:r>
            <a:endParaRPr lang="en-US" altLang="en-US" sz="36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altLang="en-US" sz="3600" dirty="0" smtClean="0">
                <a:latin typeface="Garamond" panose="02020404030301010803" pitchFamily="18" charset="0"/>
                <a:cs typeface="Times New Roman" panose="02020603050405020304" pitchFamily="18" charset="0"/>
              </a:rPr>
              <a:t>Key </a:t>
            </a:r>
            <a:r>
              <a:rPr lang="en-US" altLang="en-US" sz="3600" dirty="0">
                <a:latin typeface="Garamond" panose="02020404030301010803" pitchFamily="18" charset="0"/>
                <a:cs typeface="Times New Roman" panose="02020603050405020304" pitchFamily="18" charset="0"/>
              </a:rPr>
              <a:t>size is measured </a:t>
            </a:r>
            <a:r>
              <a:rPr lang="en-US" altLang="en-US" sz="3600" dirty="0" smtClean="0">
                <a:latin typeface="Garamond" panose="02020404030301010803" pitchFamily="18" charset="0"/>
                <a:cs typeface="Times New Roman" panose="02020603050405020304" pitchFamily="18" charset="0"/>
              </a:rPr>
              <a:t>in bits</a:t>
            </a:r>
            <a:r>
              <a:rPr lang="en-US" altLang="en-US" sz="3600" dirty="0">
                <a:latin typeface="Garamond" panose="02020404030301010803" pitchFamily="18" charset="0"/>
                <a:cs typeface="Times New Roman" panose="02020603050405020304" pitchFamily="18" charset="0"/>
              </a:rPr>
              <a:t>; </a:t>
            </a:r>
            <a:r>
              <a:rPr lang="en-US" altLang="en-US" sz="3600" dirty="0" smtClean="0">
                <a:latin typeface="Garamond" panose="02020404030301010803" pitchFamily="18" charset="0"/>
                <a:cs typeface="Times New Roman" panose="02020603050405020304" pitchFamily="18" charset="0"/>
              </a:rPr>
              <a:t>In </a:t>
            </a:r>
            <a:r>
              <a:rPr lang="en-US" altLang="en-US" sz="3600" dirty="0">
                <a:latin typeface="Garamond" panose="02020404030301010803" pitchFamily="18" charset="0"/>
                <a:cs typeface="Times New Roman" panose="02020603050405020304" pitchFamily="18" charset="0"/>
              </a:rPr>
              <a:t>public-key </a:t>
            </a:r>
            <a:r>
              <a:rPr lang="en-US" altLang="en-US" sz="3600" dirty="0" smtClean="0">
                <a:latin typeface="Garamond" panose="02020404030301010803" pitchFamily="18" charset="0"/>
                <a:cs typeface="Times New Roman" panose="02020603050405020304" pitchFamily="18" charset="0"/>
              </a:rPr>
              <a:t>cryptography</a:t>
            </a:r>
            <a:r>
              <a:rPr lang="en-US" altLang="en-US" sz="3600" dirty="0">
                <a:latin typeface="Garamond" panose="02020404030301010803" pitchFamily="18" charset="0"/>
                <a:cs typeface="Times New Roman" panose="02020603050405020304" pitchFamily="18" charset="0"/>
              </a:rPr>
              <a:t>, the bigger </a:t>
            </a:r>
            <a:r>
              <a:rPr lang="en-US" altLang="en-US" sz="3600" dirty="0" smtClean="0">
                <a:latin typeface="Garamond" panose="02020404030301010803" pitchFamily="18" charset="0"/>
                <a:cs typeface="Times New Roman" panose="02020603050405020304" pitchFamily="18" charset="0"/>
              </a:rPr>
              <a:t>or longer the </a:t>
            </a:r>
            <a:r>
              <a:rPr lang="en-US" altLang="en-US" sz="3600" dirty="0">
                <a:latin typeface="Garamond" panose="02020404030301010803" pitchFamily="18" charset="0"/>
                <a:cs typeface="Times New Roman" panose="02020603050405020304" pitchFamily="18" charset="0"/>
              </a:rPr>
              <a:t>key, the more secure the </a:t>
            </a:r>
            <a:r>
              <a:rPr lang="en-US" altLang="en-US" sz="3600" dirty="0" err="1">
                <a:latin typeface="Garamond" panose="02020404030301010803" pitchFamily="18" charset="0"/>
                <a:cs typeface="Times New Roman" panose="02020603050405020304" pitchFamily="18" charset="0"/>
              </a:rPr>
              <a:t>ciphertext</a:t>
            </a:r>
            <a:r>
              <a:rPr lang="en-US" altLang="en-US" sz="36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sz="3600" dirty="0">
                <a:latin typeface="Garamond" panose="02020404030301010803" pitchFamily="18" charset="0"/>
                <a:cs typeface="Times New Roman" panose="02020603050405020304" pitchFamily="18" charset="0"/>
              </a:rPr>
              <a:t>Larger keys will be cryptographically secure for a longer period of time. </a:t>
            </a:r>
            <a:r>
              <a:rPr lang="en-US" sz="3600" dirty="0" smtClean="0">
                <a:latin typeface="Garamond" panose="02020404030301010803" pitchFamily="18" charset="0"/>
                <a:cs typeface="Times New Roman" panose="02020603050405020304" pitchFamily="18" charset="0"/>
              </a:rPr>
              <a:t>Keys </a:t>
            </a:r>
            <a:r>
              <a:rPr lang="en-US" sz="3600" dirty="0">
                <a:latin typeface="Garamond" panose="02020404030301010803" pitchFamily="18" charset="0"/>
                <a:cs typeface="Times New Roman" panose="02020603050405020304" pitchFamily="18" charset="0"/>
              </a:rPr>
              <a:t>are stored in encrypted form.</a:t>
            </a:r>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itle 1"/>
          <p:cNvSpPr>
            <a:spLocks noGrp="1"/>
          </p:cNvSpPr>
          <p:nvPr>
            <p:ph type="title"/>
          </p:nvPr>
        </p:nvSpPr>
        <p:spPr/>
        <p:txBody>
          <a:bodyPr>
            <a:normAutofit/>
          </a:bodyPr>
          <a:lstStyle/>
          <a:p>
            <a:r>
              <a:rPr lang="en-US" b="1" dirty="0" smtClean="0"/>
              <a:t>KEYS</a:t>
            </a:r>
            <a:endParaRPr lang="en-US" b="1" dirty="0"/>
          </a:p>
        </p:txBody>
      </p:sp>
    </p:spTree>
    <p:extLst>
      <p:ext uri="{BB962C8B-B14F-4D97-AF65-F5344CB8AC3E}">
        <p14:creationId xmlns:p14="http://schemas.microsoft.com/office/powerpoint/2010/main" val="2272153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4291"/>
            <a:ext cx="9906000" cy="5571309"/>
          </a:xfrm>
        </p:spPr>
        <p:txBody>
          <a:bodyPr>
            <a:noAutofit/>
          </a:bodyPr>
          <a:lstStyle/>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Cryptography using key exchange algorithms isn’t used much by individuals outside of the cyber-security industry. </a:t>
            </a:r>
            <a:endParaRPr lang="en-US" sz="28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smtClean="0">
                <a:latin typeface="Garamond" panose="02020404030301010803" pitchFamily="18" charset="0"/>
                <a:cs typeface="Times New Roman" panose="02020603050405020304" pitchFamily="18" charset="0"/>
              </a:rPr>
              <a:t>Key </a:t>
            </a:r>
            <a:r>
              <a:rPr lang="en-US" sz="2800" dirty="0">
                <a:latin typeface="Garamond" panose="02020404030301010803" pitchFamily="18" charset="0"/>
                <a:cs typeface="Times New Roman" panose="02020603050405020304" pitchFamily="18" charset="0"/>
              </a:rPr>
              <a:t>exchange algorithms allow for the safe exchange of encryption keys with an unknown party. </a:t>
            </a:r>
            <a:endParaRPr lang="en-US" sz="28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smtClean="0">
                <a:latin typeface="Garamond" panose="02020404030301010803" pitchFamily="18" charset="0"/>
                <a:cs typeface="Times New Roman" panose="02020603050405020304" pitchFamily="18" charset="0"/>
              </a:rPr>
              <a:t>Users </a:t>
            </a:r>
            <a:r>
              <a:rPr lang="en-US" sz="2800" dirty="0">
                <a:latin typeface="Garamond" panose="02020404030301010803" pitchFamily="18" charset="0"/>
                <a:cs typeface="Times New Roman" panose="02020603050405020304" pitchFamily="18" charset="0"/>
              </a:rPr>
              <a:t>don’t share information during the key exchange. The end goal is to create a custom encryption key that can be used by both parties at a later date</a:t>
            </a:r>
            <a:r>
              <a:rPr lang="en-US" sz="2800" dirty="0" smtClean="0">
                <a:latin typeface="Garamond" panose="02020404030301010803" pitchFamily="18" charset="0"/>
                <a:cs typeface="Times New Roman" panose="02020603050405020304" pitchFamily="18" charset="0"/>
              </a:rPr>
              <a:t>.</a:t>
            </a:r>
            <a:endParaRPr lang="en-US" sz="28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Perhaps the best-known key exchange algorithm is </a:t>
            </a:r>
            <a:r>
              <a:rPr lang="en-US" sz="2800" dirty="0" err="1">
                <a:latin typeface="Garamond" panose="02020404030301010803" pitchFamily="18" charset="0"/>
                <a:cs typeface="Times New Roman" panose="02020603050405020304" pitchFamily="18" charset="0"/>
              </a:rPr>
              <a:t>Diffie</a:t>
            </a:r>
            <a:r>
              <a:rPr lang="en-US" sz="2800" dirty="0">
                <a:latin typeface="Garamond" panose="02020404030301010803" pitchFamily="18" charset="0"/>
                <a:cs typeface="Times New Roman" panose="02020603050405020304" pitchFamily="18" charset="0"/>
              </a:rPr>
              <a:t>-Hellman</a:t>
            </a:r>
            <a:r>
              <a:rPr lang="en-US" sz="28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sz="2800" dirty="0" err="1">
                <a:latin typeface="Garamond" panose="02020404030301010803" pitchFamily="18" charset="0"/>
                <a:cs typeface="Times New Roman" panose="02020603050405020304" pitchFamily="18" charset="0"/>
              </a:rPr>
              <a:t>Diffie</a:t>
            </a:r>
            <a:r>
              <a:rPr lang="en-US" sz="2800" dirty="0">
                <a:latin typeface="Garamond" panose="02020404030301010803" pitchFamily="18" charset="0"/>
                <a:cs typeface="Times New Roman" panose="02020603050405020304" pitchFamily="18" charset="0"/>
              </a:rPr>
              <a:t>-Hellman establishes a shared secret between two users that can then be used to exchange secret information over a public network.</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564969"/>
            <a:ext cx="6927273" cy="655638"/>
          </a:xfrm>
        </p:spPr>
        <p:txBody>
          <a:bodyPr>
            <a:noAutofit/>
          </a:bodyPr>
          <a:lstStyle/>
          <a:p>
            <a:r>
              <a:rPr lang="en-US" sz="3200" b="1" dirty="0" smtClean="0"/>
              <a:t>KEY EXCHANGE ALGORITHM</a:t>
            </a:r>
            <a:endParaRPr lang="en-US" sz="3200" b="1" dirty="0"/>
          </a:p>
        </p:txBody>
      </p:sp>
    </p:spTree>
    <p:extLst>
      <p:ext uri="{BB962C8B-B14F-4D97-AF65-F5344CB8AC3E}">
        <p14:creationId xmlns:p14="http://schemas.microsoft.com/office/powerpoint/2010/main" val="3048360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4291"/>
            <a:ext cx="9906000" cy="5571309"/>
          </a:xfrm>
        </p:spPr>
        <p:txBody>
          <a:bodyPr>
            <a:noAutofit/>
          </a:bodyPr>
          <a:lstStyle/>
          <a:p>
            <a:pPr marL="0" indent="0" algn="ctr">
              <a:buNone/>
            </a:pPr>
            <a:r>
              <a:rPr lang="en-US" sz="3600" b="1" dirty="0" smtClean="0">
                <a:latin typeface="Garamond" panose="02020404030301010803" pitchFamily="18" charset="0"/>
                <a:cs typeface="Times New Roman" panose="02020603050405020304" pitchFamily="18" charset="0"/>
              </a:rPr>
              <a:t>Advantages</a:t>
            </a:r>
            <a:endParaRPr lang="en-US"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In real-life applications, key exchange algorithms would use large numbers raised to specific powers to create keys. This alone makes the process of breaking the code mathematically overwhelming.</a:t>
            </a:r>
          </a:p>
          <a:p>
            <a:pPr marL="0" indent="0" algn="ctr">
              <a:buNone/>
            </a:pPr>
            <a:r>
              <a:rPr lang="en-US" sz="3600" b="1" dirty="0" smtClean="0">
                <a:latin typeface="Garamond" panose="02020404030301010803" pitchFamily="18" charset="0"/>
                <a:cs typeface="Times New Roman" panose="02020603050405020304" pitchFamily="18" charset="0"/>
              </a:rPr>
              <a:t>Disadvantages</a:t>
            </a:r>
            <a:endParaRPr lang="en-US"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Communications using these algorithms are vulnerable to “Man-in-the-Middle” attacks. Ideally, this method should be used in conjunction with other authentication methods, such as a digital signature.</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838200" y="564969"/>
            <a:ext cx="6927273" cy="655638"/>
          </a:xfrm>
        </p:spPr>
        <p:txBody>
          <a:bodyPr>
            <a:noAutofit/>
          </a:bodyPr>
          <a:lstStyle/>
          <a:p>
            <a:r>
              <a:rPr lang="en-US" sz="3200" b="1" dirty="0" smtClean="0"/>
              <a:t>KEY EXCHANGE ALGORITHM</a:t>
            </a:r>
            <a:endParaRPr lang="en-US" sz="3200" b="1" dirty="0"/>
          </a:p>
        </p:txBody>
      </p:sp>
    </p:spTree>
    <p:extLst>
      <p:ext uri="{BB962C8B-B14F-4D97-AF65-F5344CB8AC3E}">
        <p14:creationId xmlns:p14="http://schemas.microsoft.com/office/powerpoint/2010/main" val="13681614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7240"/>
            <a:ext cx="9906000" cy="5720760"/>
          </a:xfrm>
        </p:spPr>
        <p:txBody>
          <a:bodyPr>
            <a:noAutofit/>
          </a:bodyPr>
          <a:lstStyle/>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PGP encryption or Pretty Good Privacy encryption, is a data encryption computer program that gives cryptographic privacy and authentication for online communication. </a:t>
            </a:r>
            <a:endParaRPr lang="en-US"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dirty="0" smtClean="0">
                <a:latin typeface="Garamond" panose="02020404030301010803" pitchFamily="18" charset="0"/>
                <a:cs typeface="Times New Roman" panose="02020603050405020304" pitchFamily="18" charset="0"/>
              </a:rPr>
              <a:t>It </a:t>
            </a:r>
            <a:r>
              <a:rPr lang="en-US" dirty="0">
                <a:latin typeface="Garamond" panose="02020404030301010803" pitchFamily="18" charset="0"/>
                <a:cs typeface="Times New Roman" panose="02020603050405020304" pitchFamily="18" charset="0"/>
              </a:rPr>
              <a:t>is often used to encrypt and decrypt texts, emails, and files to increase the security of emails. PGP encryption uses a mix of data compression, hashing, and public-key cryptography</a:t>
            </a:r>
            <a:r>
              <a:rPr lang="en-US"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It also uses symmetric and asymmetric keys to encrypt data that is transferred across networks. It combines features of private and public key cryptography.</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76199" y="-576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85800" y="565740"/>
            <a:ext cx="8686800" cy="655638"/>
          </a:xfrm>
        </p:spPr>
        <p:txBody>
          <a:bodyPr>
            <a:noAutofit/>
          </a:bodyPr>
          <a:lstStyle/>
          <a:p>
            <a:r>
              <a:rPr lang="en-US" sz="4000" b="1" dirty="0">
                <a:latin typeface="Garamond" panose="02020404030301010803" pitchFamily="18" charset="0"/>
                <a:ea typeface="+mn-ea"/>
                <a:cs typeface="Times New Roman" panose="02020603050405020304" pitchFamily="18" charset="0"/>
              </a:rPr>
              <a:t>PGP (Pretty Good Privacy </a:t>
            </a:r>
            <a:r>
              <a:rPr lang="en-US" sz="4000" b="1" dirty="0" smtClean="0">
                <a:latin typeface="Garamond" panose="02020404030301010803" pitchFamily="18" charset="0"/>
                <a:ea typeface="+mn-ea"/>
                <a:cs typeface="Times New Roman" panose="02020603050405020304" pitchFamily="18" charset="0"/>
              </a:rPr>
              <a:t>encryption)</a:t>
            </a:r>
            <a:endParaRPr lang="en-US" sz="4000" b="1" dirty="0">
              <a:latin typeface="Garamond" panose="02020404030301010803" pitchFamily="18" charset="0"/>
              <a:ea typeface="+mn-ea"/>
              <a:cs typeface="Times New Roman" panose="02020603050405020304" pitchFamily="18" charset="0"/>
            </a:endParaRPr>
          </a:p>
        </p:txBody>
      </p:sp>
    </p:spTree>
    <p:extLst>
      <p:ext uri="{BB962C8B-B14F-4D97-AF65-F5344CB8AC3E}">
        <p14:creationId xmlns:p14="http://schemas.microsoft.com/office/powerpoint/2010/main" val="11193221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37240"/>
            <a:ext cx="9906000" cy="5720760"/>
          </a:xfrm>
        </p:spPr>
        <p:txBody>
          <a:bodyPr>
            <a:noAutofit/>
          </a:bodyPr>
          <a:lstStyle/>
          <a:p>
            <a:pPr algn="just">
              <a:buFont typeface="Wingdings" panose="05000000000000000000" pitchFamily="2" charset="2"/>
              <a:buChar char="q"/>
            </a:pPr>
            <a:r>
              <a:rPr lang="en-US" sz="3000" dirty="0">
                <a:latin typeface="Garamond" panose="02020404030301010803" pitchFamily="18" charset="0"/>
                <a:cs typeface="Times New Roman" panose="02020603050405020304" pitchFamily="18" charset="0"/>
              </a:rPr>
              <a:t>When plaintext is encrypted with PGP, it first compresses the plaintext. Data compression saves transmission time, disk space, and reinforces cryptographic security. </a:t>
            </a:r>
            <a:endParaRPr lang="en-US" sz="3000"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3000" dirty="0" smtClean="0">
                <a:latin typeface="Garamond" panose="02020404030301010803" pitchFamily="18" charset="0"/>
                <a:cs typeface="Times New Roman" panose="02020603050405020304" pitchFamily="18" charset="0"/>
              </a:rPr>
              <a:t>The </a:t>
            </a:r>
            <a:r>
              <a:rPr lang="en-US" sz="3000" dirty="0">
                <a:latin typeface="Garamond" panose="02020404030301010803" pitchFamily="18" charset="0"/>
                <a:cs typeface="Times New Roman" panose="02020603050405020304" pitchFamily="18" charset="0"/>
              </a:rPr>
              <a:t>asymmetry of PGP encryption allows for authentication. After public keys have been traded among partners, the private keys are used to digitally sign the encrypted content. </a:t>
            </a:r>
            <a:r>
              <a:rPr lang="en-US" sz="3000" dirty="0" smtClean="0">
                <a:latin typeface="Garamond" panose="02020404030301010803" pitchFamily="18" charset="0"/>
                <a:cs typeface="Times New Roman" panose="02020603050405020304" pitchFamily="18" charset="0"/>
              </a:rPr>
              <a:t>This </a:t>
            </a:r>
            <a:r>
              <a:rPr lang="en-US" sz="3000" dirty="0">
                <a:latin typeface="Garamond" panose="02020404030301010803" pitchFamily="18" charset="0"/>
                <a:cs typeface="Times New Roman" panose="02020603050405020304" pitchFamily="18" charset="0"/>
              </a:rPr>
              <a:t>allows the </a:t>
            </a:r>
            <a:r>
              <a:rPr lang="en-US" sz="3000" dirty="0" err="1">
                <a:latin typeface="Garamond" panose="02020404030301010803" pitchFamily="18" charset="0"/>
                <a:cs typeface="Times New Roman" panose="02020603050405020304" pitchFamily="18" charset="0"/>
              </a:rPr>
              <a:t>decryptor</a:t>
            </a:r>
            <a:r>
              <a:rPr lang="en-US" sz="3000" dirty="0">
                <a:latin typeface="Garamond" panose="02020404030301010803" pitchFamily="18" charset="0"/>
                <a:cs typeface="Times New Roman" panose="02020603050405020304" pitchFamily="18" charset="0"/>
              </a:rPr>
              <a:t> to confirm the sender</a:t>
            </a:r>
            <a:r>
              <a:rPr lang="en-US" sz="30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sz="3000" dirty="0">
                <a:latin typeface="Garamond" panose="02020404030301010803" pitchFamily="18" charset="0"/>
                <a:cs typeface="Times New Roman" panose="02020603050405020304" pitchFamily="18" charset="0"/>
              </a:rPr>
              <a:t>Another aspect of PGP is message authentication and integrity checking. Integrity checking is used to detect if a message has been altered after it was written and to determine if it was actually sent by the claimed sender. </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76199" y="-576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85800" y="565740"/>
            <a:ext cx="8686800" cy="655638"/>
          </a:xfrm>
        </p:spPr>
        <p:txBody>
          <a:bodyPr>
            <a:noAutofit/>
          </a:bodyPr>
          <a:lstStyle/>
          <a:p>
            <a:r>
              <a:rPr lang="en-US" sz="4000" b="1" dirty="0">
                <a:latin typeface="Garamond" panose="02020404030301010803" pitchFamily="18" charset="0"/>
                <a:ea typeface="+mn-ea"/>
                <a:cs typeface="Times New Roman" panose="02020603050405020304" pitchFamily="18" charset="0"/>
              </a:rPr>
              <a:t>PGP (Pretty Good Privacy </a:t>
            </a:r>
            <a:r>
              <a:rPr lang="en-US" sz="4000" b="1" dirty="0" smtClean="0">
                <a:latin typeface="Garamond" panose="02020404030301010803" pitchFamily="18" charset="0"/>
                <a:ea typeface="+mn-ea"/>
                <a:cs typeface="Times New Roman" panose="02020603050405020304" pitchFamily="18" charset="0"/>
              </a:rPr>
              <a:t>encryption)</a:t>
            </a:r>
            <a:endParaRPr lang="en-US" sz="4000" b="1" dirty="0">
              <a:latin typeface="Garamond" panose="02020404030301010803" pitchFamily="18" charset="0"/>
              <a:ea typeface="+mn-ea"/>
              <a:cs typeface="Times New Roman" panose="02020603050405020304" pitchFamily="18" charset="0"/>
            </a:endParaRPr>
          </a:p>
        </p:txBody>
      </p:sp>
    </p:spTree>
    <p:extLst>
      <p:ext uri="{BB962C8B-B14F-4D97-AF65-F5344CB8AC3E}">
        <p14:creationId xmlns:p14="http://schemas.microsoft.com/office/powerpoint/2010/main" val="32127083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body" idx="1"/>
          </p:nvPr>
        </p:nvSpPr>
        <p:spPr>
          <a:xfrm>
            <a:off x="19594" y="1219200"/>
            <a:ext cx="9906000" cy="5671457"/>
          </a:xfrm>
        </p:spPr>
        <p:txBody>
          <a:bodyPr>
            <a:normAutofit/>
          </a:bodyPr>
          <a:lstStyle/>
          <a:p>
            <a:pPr>
              <a:buFont typeface="Wingdings" panose="05000000000000000000" pitchFamily="2" charset="2"/>
              <a:buChar char="q"/>
            </a:pPr>
            <a:r>
              <a:rPr lang="en-US" altLang="en-US" dirty="0" smtClean="0">
                <a:latin typeface="Garamond" panose="02020404030301010803" pitchFamily="18" charset="0"/>
                <a:cs typeface="Times New Roman" panose="02020603050405020304" pitchFamily="18" charset="0"/>
              </a:rPr>
              <a:t>Study and analyze the following;</a:t>
            </a:r>
          </a:p>
          <a:p>
            <a:pPr marL="514350" indent="-514350">
              <a:buFont typeface="+mj-lt"/>
              <a:buAutoNum type="arabicPeriod"/>
            </a:pPr>
            <a:r>
              <a:rPr lang="en-US" altLang="en-US" dirty="0">
                <a:latin typeface="Garamond" panose="02020404030301010803" pitchFamily="18" charset="0"/>
                <a:cs typeface="Times New Roman" panose="02020603050405020304" pitchFamily="18" charset="0"/>
              </a:rPr>
              <a:t>Examples of cryptographic methods that use symmetric </a:t>
            </a:r>
            <a:r>
              <a:rPr lang="en-US" altLang="en-US" dirty="0" smtClean="0">
                <a:latin typeface="Garamond" panose="02020404030301010803" pitchFamily="18" charset="0"/>
                <a:cs typeface="Times New Roman" panose="02020603050405020304" pitchFamily="18" charset="0"/>
              </a:rPr>
              <a:t>key</a:t>
            </a:r>
          </a:p>
          <a:p>
            <a:pPr marL="514350" indent="-514350">
              <a:buFont typeface="+mj-lt"/>
              <a:buAutoNum type="arabicPeriod"/>
            </a:pPr>
            <a:r>
              <a:rPr lang="en-US" altLang="en-US" dirty="0">
                <a:latin typeface="Garamond" panose="02020404030301010803" pitchFamily="18" charset="0"/>
                <a:cs typeface="Times New Roman" panose="02020603050405020304" pitchFamily="18" charset="0"/>
              </a:rPr>
              <a:t>Examples of cryptographic methods that use </a:t>
            </a:r>
            <a:r>
              <a:rPr lang="en-US" altLang="en-US" dirty="0" err="1" smtClean="0">
                <a:latin typeface="Garamond" panose="02020404030301010803" pitchFamily="18" charset="0"/>
                <a:cs typeface="Times New Roman" panose="02020603050405020304" pitchFamily="18" charset="0"/>
              </a:rPr>
              <a:t>assymmetric</a:t>
            </a:r>
            <a:r>
              <a:rPr lang="en-US" altLang="en-US" dirty="0" smtClean="0">
                <a:latin typeface="Garamond" panose="02020404030301010803" pitchFamily="18" charset="0"/>
                <a:cs typeface="Times New Roman" panose="02020603050405020304" pitchFamily="18" charset="0"/>
              </a:rPr>
              <a:t> </a:t>
            </a:r>
            <a:r>
              <a:rPr lang="en-US" altLang="en-US" dirty="0">
                <a:latin typeface="Garamond" panose="02020404030301010803" pitchFamily="18" charset="0"/>
                <a:cs typeface="Times New Roman" panose="02020603050405020304" pitchFamily="18" charset="0"/>
              </a:rPr>
              <a:t>key</a:t>
            </a:r>
          </a:p>
        </p:txBody>
      </p:sp>
      <p:pic>
        <p:nvPicPr>
          <p:cNvPr id="4" name="Picture 2">
            <a:extLst>
              <a:ext uri="{FF2B5EF4-FFF2-40B4-BE49-F238E27FC236}">
                <a16:creationId xmlns:a16="http://schemas.microsoft.com/office/drawing/2014/main" id="{888ACA9C-C041-4214-89CB-DD2567FAD8E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06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62499" name="Rectangle 3"/>
          <p:cNvSpPr>
            <a:spLocks noChangeArrowheads="1"/>
          </p:cNvSpPr>
          <p:nvPr/>
        </p:nvSpPr>
        <p:spPr bwMode="auto">
          <a:xfrm>
            <a:off x="762000" y="914400"/>
            <a:ext cx="77724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spcBef>
                <a:spcPct val="0"/>
              </a:spcBef>
              <a:defRPr sz="4400">
                <a:solidFill>
                  <a:schemeClr val="tx2"/>
                </a:solidFill>
                <a:latin typeface="Times New Roman" panose="02020603050405020304" pitchFamily="18" charset="0"/>
              </a:defRPr>
            </a:lvl1pPr>
            <a:lvl2pPr algn="ctr">
              <a:spcBef>
                <a:spcPct val="0"/>
              </a:spcBef>
              <a:defRPr sz="4400">
                <a:solidFill>
                  <a:schemeClr val="tx2"/>
                </a:solidFill>
                <a:latin typeface="Times New Roman" panose="02020603050405020304" pitchFamily="18" charset="0"/>
              </a:defRPr>
            </a:lvl2pPr>
            <a:lvl3pPr algn="ctr">
              <a:spcBef>
                <a:spcPct val="0"/>
              </a:spcBef>
              <a:defRPr sz="4400">
                <a:solidFill>
                  <a:schemeClr val="tx2"/>
                </a:solidFill>
                <a:latin typeface="Times New Roman" panose="02020603050405020304" pitchFamily="18" charset="0"/>
              </a:defRPr>
            </a:lvl3pPr>
            <a:lvl4pPr algn="ctr">
              <a:spcBef>
                <a:spcPct val="0"/>
              </a:spcBef>
              <a:defRPr sz="4400">
                <a:solidFill>
                  <a:schemeClr val="tx2"/>
                </a:solidFill>
                <a:latin typeface="Times New Roman" panose="02020603050405020304" pitchFamily="18" charset="0"/>
              </a:defRPr>
            </a:lvl4pPr>
            <a:lvl5pPr algn="ctr">
              <a:spcBef>
                <a:spcPct val="0"/>
              </a:spcBef>
              <a:defRPr sz="4400">
                <a:solidFill>
                  <a:schemeClr val="tx2"/>
                </a:solidFill>
                <a:latin typeface="Times New Roman" panose="02020603050405020304" pitchFamily="18" charset="0"/>
              </a:defRPr>
            </a:lvl5pPr>
            <a:lvl6pPr marL="457200" algn="ctr" fontAlgn="base">
              <a:spcBef>
                <a:spcPct val="0"/>
              </a:spcBef>
              <a:spcAft>
                <a:spcPct val="0"/>
              </a:spcAft>
              <a:defRPr sz="4400">
                <a:solidFill>
                  <a:schemeClr val="tx2"/>
                </a:solidFill>
                <a:latin typeface="Times New Roman" panose="02020603050405020304" pitchFamily="18" charset="0"/>
              </a:defRPr>
            </a:lvl6pPr>
            <a:lvl7pPr marL="914400" algn="ctr" fontAlgn="base">
              <a:spcBef>
                <a:spcPct val="0"/>
              </a:spcBef>
              <a:spcAft>
                <a:spcPct val="0"/>
              </a:spcAft>
              <a:defRPr sz="4400">
                <a:solidFill>
                  <a:schemeClr val="tx2"/>
                </a:solidFill>
                <a:latin typeface="Times New Roman" panose="02020603050405020304" pitchFamily="18" charset="0"/>
              </a:defRPr>
            </a:lvl7pPr>
            <a:lvl8pPr marL="1371600" algn="ctr" fontAlgn="base">
              <a:spcBef>
                <a:spcPct val="0"/>
              </a:spcBef>
              <a:spcAft>
                <a:spcPct val="0"/>
              </a:spcAft>
              <a:defRPr sz="4400">
                <a:solidFill>
                  <a:schemeClr val="tx2"/>
                </a:solidFill>
                <a:latin typeface="Times New Roman" panose="02020603050405020304" pitchFamily="18" charset="0"/>
              </a:defRPr>
            </a:lvl8pPr>
            <a:lvl9pPr marL="1828800" algn="ctr" fontAlgn="base">
              <a:spcBef>
                <a:spcPct val="0"/>
              </a:spcBef>
              <a:spcAft>
                <a:spcPct val="0"/>
              </a:spcAft>
              <a:defRPr sz="4400">
                <a:solidFill>
                  <a:schemeClr val="tx2"/>
                </a:solidFill>
                <a:latin typeface="Times New Roman" panose="02020603050405020304" pitchFamily="18" charset="0"/>
              </a:defRPr>
            </a:lvl9pPr>
          </a:lstStyle>
          <a:p>
            <a:r>
              <a:rPr lang="en-US" altLang="en-US" sz="3600" b="1" dirty="0" smtClean="0">
                <a:solidFill>
                  <a:schemeClr val="tx1"/>
                </a:solidFill>
                <a:latin typeface="+mj-lt"/>
                <a:ea typeface="+mj-ea"/>
                <a:cs typeface="+mj-cs"/>
              </a:rPr>
              <a:t>ASSIGNMENT</a:t>
            </a:r>
            <a:br>
              <a:rPr lang="en-US" altLang="en-US" sz="3600" b="1" dirty="0" smtClean="0">
                <a:solidFill>
                  <a:schemeClr val="tx1"/>
                </a:solidFill>
                <a:latin typeface="+mj-lt"/>
                <a:ea typeface="+mj-ea"/>
                <a:cs typeface="+mj-cs"/>
              </a:rPr>
            </a:br>
            <a:endParaRPr lang="en-US" altLang="en-US" sz="3600" b="1" dirty="0">
              <a:solidFill>
                <a:schemeClr val="tx1"/>
              </a:solidFill>
              <a:latin typeface="+mj-lt"/>
              <a:ea typeface="+mj-ea"/>
              <a:cs typeface="+mj-cs"/>
            </a:endParaRPr>
          </a:p>
        </p:txBody>
      </p:sp>
    </p:spTree>
    <p:extLst>
      <p:ext uri="{BB962C8B-B14F-4D97-AF65-F5344CB8AC3E}">
        <p14:creationId xmlns:p14="http://schemas.microsoft.com/office/powerpoint/2010/main" val="1221410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576"/>
            <a:ext cx="9906000" cy="4920024"/>
          </a:xfrm>
        </p:spPr>
        <p:txBody>
          <a:bodyPr>
            <a:noAutofit/>
          </a:bodyPr>
          <a:lstStyle/>
          <a:p>
            <a:pPr algn="just">
              <a:buFont typeface="Wingdings" panose="05000000000000000000" pitchFamily="2" charset="2"/>
              <a:buChar char="q"/>
            </a:pPr>
            <a:r>
              <a:rPr lang="en-US" sz="4000" dirty="0">
                <a:latin typeface="Garamond" panose="02020404030301010803" pitchFamily="18" charset="0"/>
                <a:cs typeface="Times New Roman" panose="02020603050405020304" pitchFamily="18" charset="0"/>
              </a:rPr>
              <a:t>There are 4 main ways that cryptography is used to ensure data security. These are called “cryptographic functions</a:t>
            </a:r>
            <a:r>
              <a:rPr lang="en-US" sz="4000" dirty="0" smtClean="0">
                <a:latin typeface="Garamond" panose="02020404030301010803" pitchFamily="18" charset="0"/>
                <a:cs typeface="Times New Roman" panose="02020603050405020304" pitchFamily="18" charset="0"/>
              </a:rPr>
              <a:t>.”</a:t>
            </a:r>
          </a:p>
          <a:p>
            <a:pPr lvl="1" algn="just">
              <a:buFont typeface="Wingdings" panose="05000000000000000000" pitchFamily="2" charset="2"/>
              <a:buChar char="q"/>
            </a:pPr>
            <a:r>
              <a:rPr lang="en-US" sz="3600" dirty="0" smtClean="0">
                <a:latin typeface="Garamond" panose="02020404030301010803" pitchFamily="18" charset="0"/>
                <a:cs typeface="Times New Roman" panose="02020603050405020304" pitchFamily="18" charset="0"/>
              </a:rPr>
              <a:t>Authentication</a:t>
            </a:r>
          </a:p>
          <a:p>
            <a:pPr lvl="1" algn="just">
              <a:buFont typeface="Wingdings" panose="05000000000000000000" pitchFamily="2" charset="2"/>
              <a:buChar char="q"/>
            </a:pPr>
            <a:r>
              <a:rPr lang="en-US" sz="3600" dirty="0" smtClean="0">
                <a:latin typeface="Garamond" panose="02020404030301010803" pitchFamily="18" charset="0"/>
                <a:cs typeface="Times New Roman" panose="02020603050405020304" pitchFamily="18" charset="0"/>
              </a:rPr>
              <a:t>Non-Repudiation</a:t>
            </a:r>
          </a:p>
          <a:p>
            <a:pPr lvl="1" algn="just">
              <a:buFont typeface="Wingdings" panose="05000000000000000000" pitchFamily="2" charset="2"/>
              <a:buChar char="q"/>
            </a:pPr>
            <a:r>
              <a:rPr lang="en-US" sz="3600" dirty="0" smtClean="0">
                <a:latin typeface="Garamond" panose="02020404030301010803" pitchFamily="18" charset="0"/>
                <a:cs typeface="Times New Roman" panose="02020603050405020304" pitchFamily="18" charset="0"/>
              </a:rPr>
              <a:t>Confidentiality</a:t>
            </a:r>
          </a:p>
          <a:p>
            <a:pPr lvl="1" algn="just">
              <a:buFont typeface="Wingdings" panose="05000000000000000000" pitchFamily="2" charset="2"/>
              <a:buChar char="q"/>
            </a:pPr>
            <a:r>
              <a:rPr lang="en-US" sz="3600" dirty="0" smtClean="0">
                <a:latin typeface="Garamond" panose="02020404030301010803" pitchFamily="18" charset="0"/>
                <a:cs typeface="Times New Roman" panose="02020603050405020304" pitchFamily="18" charset="0"/>
              </a:rPr>
              <a:t>Integrity</a:t>
            </a:r>
          </a:p>
          <a:p>
            <a:pPr algn="just">
              <a:buFont typeface="Wingdings" panose="05000000000000000000" pitchFamily="2" charset="2"/>
              <a:buChar char="q"/>
            </a:pPr>
            <a:endParaRPr lang="en-US" sz="4000"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1058092"/>
            <a:ext cx="8686800" cy="655638"/>
          </a:xfrm>
        </p:spPr>
        <p:txBody>
          <a:bodyPr>
            <a:noAutofit/>
          </a:bodyPr>
          <a:lstStyle/>
          <a:p>
            <a:r>
              <a:rPr lang="en-US" sz="3600" b="1" dirty="0"/>
              <a:t>How Is Cryptography Used in Security? </a:t>
            </a:r>
          </a:p>
        </p:txBody>
      </p:sp>
    </p:spTree>
    <p:extLst>
      <p:ext uri="{BB962C8B-B14F-4D97-AF65-F5344CB8AC3E}">
        <p14:creationId xmlns:p14="http://schemas.microsoft.com/office/powerpoint/2010/main" val="3428372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C6F1B2F8-A44A-4F60-9B0A-7F027D1A4B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381000" y="1371599"/>
            <a:ext cx="8516983" cy="731836"/>
          </a:xfrm>
        </p:spPr>
        <p:txBody>
          <a:bodyPr>
            <a:normAutofit fontScale="90000"/>
          </a:bodyPr>
          <a:lstStyle/>
          <a:p>
            <a:r>
              <a:rPr lang="en-US" b="1" dirty="0" smtClean="0"/>
              <a:t>WAR TIME USE OF CRYPTOGRAPHY</a:t>
            </a:r>
            <a:endParaRPr lang="en-US" b="1" dirty="0"/>
          </a:p>
        </p:txBody>
      </p:sp>
      <p:pic>
        <p:nvPicPr>
          <p:cNvPr id="7" name="Picture 6"/>
          <p:cNvPicPr>
            <a:picLocks noChangeAspect="1"/>
          </p:cNvPicPr>
          <p:nvPr/>
        </p:nvPicPr>
        <p:blipFill>
          <a:blip r:embed="rId3"/>
          <a:stretch>
            <a:fillRect/>
          </a:stretch>
        </p:blipFill>
        <p:spPr>
          <a:xfrm>
            <a:off x="2286000" y="2209800"/>
            <a:ext cx="4336473" cy="4327595"/>
          </a:xfrm>
          <a:prstGeom prst="rect">
            <a:avLst/>
          </a:prstGeom>
        </p:spPr>
      </p:pic>
    </p:spTree>
    <p:extLst>
      <p:ext uri="{BB962C8B-B14F-4D97-AF65-F5344CB8AC3E}">
        <p14:creationId xmlns:p14="http://schemas.microsoft.com/office/powerpoint/2010/main" val="20097201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0"/>
            <a:ext cx="9906000" cy="5181600"/>
          </a:xfrm>
        </p:spPr>
        <p:txBody>
          <a:bodyPr>
            <a:noAutofit/>
          </a:bodyPr>
          <a:lstStyle/>
          <a:p>
            <a:pPr algn="just">
              <a:buFont typeface="Wingdings" panose="05000000000000000000" pitchFamily="2" charset="2"/>
              <a:buChar char="q"/>
            </a:pPr>
            <a:r>
              <a:rPr lang="en-US" b="1" dirty="0" smtClean="0">
                <a:latin typeface="Garamond" panose="02020404030301010803" pitchFamily="18" charset="0"/>
                <a:cs typeface="Times New Roman" panose="02020603050405020304" pitchFamily="18" charset="0"/>
              </a:rPr>
              <a:t>Authentication: </a:t>
            </a:r>
            <a:r>
              <a:rPr lang="en-US" dirty="0" smtClean="0">
                <a:latin typeface="Garamond" panose="02020404030301010803" pitchFamily="18" charset="0"/>
                <a:cs typeface="Times New Roman" panose="02020603050405020304" pitchFamily="18" charset="0"/>
              </a:rPr>
              <a:t>Authentication</a:t>
            </a:r>
            <a:r>
              <a:rPr lang="en-US" dirty="0">
                <a:latin typeface="Garamond" panose="02020404030301010803" pitchFamily="18" charset="0"/>
                <a:cs typeface="Times New Roman" panose="02020603050405020304" pitchFamily="18" charset="0"/>
              </a:rPr>
              <a:t>, simply put, is a process put in place to ensure that the parties on both ends of the connection are actually who they claim to be</a:t>
            </a:r>
            <a:r>
              <a:rPr lang="en-US" dirty="0" smtClean="0">
                <a:latin typeface="Garamond" panose="02020404030301010803" pitchFamily="18" charset="0"/>
                <a:cs typeface="Times New Roman" panose="02020603050405020304" pitchFamily="18" charset="0"/>
              </a:rPr>
              <a:t>.</a:t>
            </a:r>
            <a:endParaRPr lang="en-US"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You encounter at least one type of authentication used on the web whenever you use a secure website, such as your company’s intranet site or even Amazon</a:t>
            </a:r>
            <a:r>
              <a:rPr lang="en-US" dirty="0" smtClean="0">
                <a:latin typeface="Garamond" panose="02020404030301010803" pitchFamily="18" charset="0"/>
                <a:cs typeface="Times New Roman" panose="02020603050405020304" pitchFamily="18" charset="0"/>
              </a:rPr>
              <a:t>.</a:t>
            </a:r>
            <a:endParaRPr lang="en-US"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Secure websites use what is called an SSL certificate, which provides proof that the owner of the website owns a public cryptography key and shows that a user is connected to the correct server</a:t>
            </a:r>
            <a:r>
              <a:rPr lang="en-US" dirty="0" smtClean="0">
                <a:latin typeface="Garamond" panose="02020404030301010803" pitchFamily="18" charset="0"/>
                <a:cs typeface="Times New Roman" panose="02020603050405020304" pitchFamily="18" charset="0"/>
              </a:rPr>
              <a:t>.</a:t>
            </a:r>
            <a:endParaRPr lang="en-US"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1005681"/>
            <a:ext cx="6927273" cy="655638"/>
          </a:xfrm>
        </p:spPr>
        <p:txBody>
          <a:bodyPr>
            <a:noAutofit/>
          </a:bodyPr>
          <a:lstStyle/>
          <a:p>
            <a:r>
              <a:rPr lang="en-US" sz="3200" b="1" dirty="0"/>
              <a:t>How Is Cryptography Used in Security? </a:t>
            </a:r>
          </a:p>
        </p:txBody>
      </p:sp>
    </p:spTree>
    <p:extLst>
      <p:ext uri="{BB962C8B-B14F-4D97-AF65-F5344CB8AC3E}">
        <p14:creationId xmlns:p14="http://schemas.microsoft.com/office/powerpoint/2010/main" val="11389473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576"/>
            <a:ext cx="9906000" cy="4920024"/>
          </a:xfrm>
        </p:spPr>
        <p:txBody>
          <a:bodyPr>
            <a:noAutofit/>
          </a:bodyPr>
          <a:lstStyle/>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Depending on the browser they use, an online user will see a closed padlock or a green URL (or both) to indicate that the website they are connected to is the one it claims to be</a:t>
            </a:r>
            <a:r>
              <a:rPr lang="en-US"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endParaRPr lang="en-US" dirty="0" smtClean="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This is particularly valuable </a:t>
            </a:r>
            <a:r>
              <a:rPr lang="en-US" dirty="0" smtClean="0">
                <a:latin typeface="Garamond" panose="02020404030301010803" pitchFamily="18" charset="0"/>
                <a:cs typeface="Times New Roman" panose="02020603050405020304" pitchFamily="18" charset="0"/>
              </a:rPr>
              <a:t>when shopping </a:t>
            </a:r>
            <a:r>
              <a:rPr lang="en-US" dirty="0">
                <a:latin typeface="Garamond" panose="02020404030301010803" pitchFamily="18" charset="0"/>
                <a:cs typeface="Times New Roman" panose="02020603050405020304" pitchFamily="18" charset="0"/>
              </a:rPr>
              <a:t>online, or </a:t>
            </a:r>
            <a:r>
              <a:rPr lang="en-US" dirty="0" smtClean="0">
                <a:latin typeface="Garamond" panose="02020404030301010803" pitchFamily="18" charset="0"/>
                <a:cs typeface="Times New Roman" panose="02020603050405020304" pitchFamily="18" charset="0"/>
              </a:rPr>
              <a:t>doing </a:t>
            </a:r>
            <a:r>
              <a:rPr lang="en-US" dirty="0">
                <a:latin typeface="Garamond" panose="02020404030301010803" pitchFamily="18" charset="0"/>
                <a:cs typeface="Times New Roman" panose="02020603050405020304" pitchFamily="18" charset="0"/>
              </a:rPr>
              <a:t>your banking or bill-paying online. This helps ensure that you’re not handing your banking or credit card info over to a hacker.</a:t>
            </a:r>
          </a:p>
          <a:p>
            <a:pPr algn="just">
              <a:buFont typeface="Wingdings" panose="05000000000000000000" pitchFamily="2" charset="2"/>
              <a:buChar char="q"/>
            </a:pPr>
            <a:endParaRPr lang="en-US"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1058092"/>
            <a:ext cx="6927273" cy="655638"/>
          </a:xfrm>
        </p:spPr>
        <p:txBody>
          <a:bodyPr>
            <a:noAutofit/>
          </a:bodyPr>
          <a:lstStyle/>
          <a:p>
            <a:r>
              <a:rPr lang="en-US" sz="3200" b="1" dirty="0"/>
              <a:t>How Is Cryptography Used in Security?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0" y="3429000"/>
            <a:ext cx="2286000" cy="419100"/>
          </a:xfrm>
          <a:prstGeom prst="rect">
            <a:avLst/>
          </a:prstGeom>
        </p:spPr>
      </p:pic>
    </p:spTree>
    <p:extLst>
      <p:ext uri="{BB962C8B-B14F-4D97-AF65-F5344CB8AC3E}">
        <p14:creationId xmlns:p14="http://schemas.microsoft.com/office/powerpoint/2010/main" val="39072938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576"/>
            <a:ext cx="9906000" cy="4920024"/>
          </a:xfrm>
        </p:spPr>
        <p:txBody>
          <a:bodyPr>
            <a:noAutofit/>
          </a:bodyPr>
          <a:lstStyle/>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Another example of cryptography being used for authentication purposes is Pretty Good Privacy, which is a freeware software package that is used to provide encryption and authentication for messaging, digital signatures, and data compression, as well as emails and their attachments</a:t>
            </a:r>
            <a:r>
              <a:rPr lang="en-US" dirty="0" smtClean="0">
                <a:latin typeface="Garamond" panose="02020404030301010803" pitchFamily="18" charset="0"/>
                <a:cs typeface="Times New Roman" panose="02020603050405020304" pitchFamily="18" charset="0"/>
              </a:rPr>
              <a:t>.</a:t>
            </a:r>
          </a:p>
          <a:p>
            <a:pPr marL="0" indent="0" algn="just">
              <a:buNone/>
            </a:pPr>
            <a:endParaRPr lang="en-US"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endParaRPr lang="en-US"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1058092"/>
            <a:ext cx="6927273" cy="655638"/>
          </a:xfrm>
        </p:spPr>
        <p:txBody>
          <a:bodyPr>
            <a:noAutofit/>
          </a:bodyPr>
          <a:lstStyle/>
          <a:p>
            <a:r>
              <a:rPr lang="en-US" sz="3200" b="1" dirty="0"/>
              <a:t>How Is Cryptography Used in Security? </a:t>
            </a:r>
          </a:p>
        </p:txBody>
      </p:sp>
    </p:spTree>
    <p:extLst>
      <p:ext uri="{BB962C8B-B14F-4D97-AF65-F5344CB8AC3E}">
        <p14:creationId xmlns:p14="http://schemas.microsoft.com/office/powerpoint/2010/main" val="3045844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576"/>
            <a:ext cx="9906000" cy="4920024"/>
          </a:xfrm>
        </p:spPr>
        <p:txBody>
          <a:bodyPr>
            <a:noAutofit/>
          </a:bodyPr>
          <a:lstStyle/>
          <a:p>
            <a:pPr algn="just">
              <a:buFont typeface="Wingdings" panose="05000000000000000000" pitchFamily="2" charset="2"/>
              <a:buChar char="q"/>
            </a:pPr>
            <a:r>
              <a:rPr lang="en-US" sz="2800" b="1" dirty="0" smtClean="0">
                <a:latin typeface="Garamond" panose="02020404030301010803" pitchFamily="18" charset="0"/>
                <a:cs typeface="Times New Roman" panose="02020603050405020304" pitchFamily="18" charset="0"/>
              </a:rPr>
              <a:t>Non-repudiation: </a:t>
            </a:r>
            <a:r>
              <a:rPr lang="en-US" sz="2800" dirty="0" smtClean="0">
                <a:latin typeface="Garamond" panose="02020404030301010803" pitchFamily="18" charset="0"/>
                <a:cs typeface="Times New Roman" panose="02020603050405020304" pitchFamily="18" charset="0"/>
              </a:rPr>
              <a:t>In </a:t>
            </a:r>
            <a:r>
              <a:rPr lang="en-US" sz="2800" dirty="0">
                <a:latin typeface="Garamond" panose="02020404030301010803" pitchFamily="18" charset="0"/>
                <a:cs typeface="Times New Roman" panose="02020603050405020304" pitchFamily="18" charset="0"/>
              </a:rPr>
              <a:t>the early days of online financial and e-commerce dealings, some users would approve an online transaction, then later claim they had never approved the transaction.</a:t>
            </a:r>
          </a:p>
          <a:p>
            <a:pPr algn="just">
              <a:buFont typeface="Wingdings" panose="05000000000000000000" pitchFamily="2" charset="2"/>
              <a:buChar char="q"/>
            </a:pPr>
            <a:r>
              <a:rPr lang="en-US" sz="2800" dirty="0" smtClean="0">
                <a:latin typeface="Garamond" panose="02020404030301010803" pitchFamily="18" charset="0"/>
                <a:cs typeface="Times New Roman" panose="02020603050405020304" pitchFamily="18" charset="0"/>
              </a:rPr>
              <a:t>Cryptographic </a:t>
            </a:r>
            <a:r>
              <a:rPr lang="en-US" sz="2800" dirty="0">
                <a:latin typeface="Garamond" panose="02020404030301010803" pitchFamily="18" charset="0"/>
                <a:cs typeface="Times New Roman" panose="02020603050405020304" pitchFamily="18" charset="0"/>
              </a:rPr>
              <a:t>non-repudiation tools were created to ensure that a specific user had indeed made a transaction, which could not be disclaimed later on for the purposes of a refund.</a:t>
            </a:r>
          </a:p>
          <a:p>
            <a:pPr algn="just">
              <a:buFont typeface="Wingdings" panose="05000000000000000000" pitchFamily="2" charset="2"/>
              <a:buChar char="q"/>
            </a:pPr>
            <a:r>
              <a:rPr lang="en-US" sz="2800" dirty="0" smtClean="0">
                <a:latin typeface="Garamond" panose="02020404030301010803" pitchFamily="18" charset="0"/>
                <a:cs typeface="Times New Roman" panose="02020603050405020304" pitchFamily="18" charset="0"/>
              </a:rPr>
              <a:t>This </a:t>
            </a:r>
            <a:r>
              <a:rPr lang="en-US" sz="2800" dirty="0">
                <a:latin typeface="Garamond" panose="02020404030301010803" pitchFamily="18" charset="0"/>
                <a:cs typeface="Times New Roman" panose="02020603050405020304" pitchFamily="18" charset="0"/>
              </a:rPr>
              <a:t>prevents online banking users from authorizing a funds transfer to an outside account, then coming back a few days later claiming they had not made the transaction and demanding the money be refunded to their account.</a:t>
            </a:r>
          </a:p>
          <a:p>
            <a:pPr algn="just">
              <a:buFont typeface="Wingdings" panose="05000000000000000000" pitchFamily="2" charset="2"/>
              <a:buChar char="q"/>
            </a:pPr>
            <a:endParaRPr lang="en-US" sz="28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endParaRPr lang="en-US" sz="2800"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1058092"/>
            <a:ext cx="6927273" cy="655638"/>
          </a:xfrm>
        </p:spPr>
        <p:txBody>
          <a:bodyPr>
            <a:noAutofit/>
          </a:bodyPr>
          <a:lstStyle/>
          <a:p>
            <a:r>
              <a:rPr lang="en-US" sz="3200" b="1" dirty="0"/>
              <a:t>How Is Cryptography Used in Security? </a:t>
            </a:r>
          </a:p>
        </p:txBody>
      </p:sp>
    </p:spTree>
    <p:extLst>
      <p:ext uri="{BB962C8B-B14F-4D97-AF65-F5344CB8AC3E}">
        <p14:creationId xmlns:p14="http://schemas.microsoft.com/office/powerpoint/2010/main" val="41993554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12047"/>
            <a:ext cx="9906000" cy="5393553"/>
          </a:xfrm>
        </p:spPr>
        <p:txBody>
          <a:bodyPr>
            <a:noAutofit/>
          </a:bodyPr>
          <a:lstStyle/>
          <a:p>
            <a:pPr algn="just">
              <a:buFont typeface="Wingdings" panose="05000000000000000000" pitchFamily="2" charset="2"/>
              <a:buChar char="q"/>
            </a:pPr>
            <a:r>
              <a:rPr lang="en-US" dirty="0">
                <a:latin typeface="Garamond" panose="02020404030301010803" pitchFamily="18" charset="0"/>
                <a:cs typeface="Times New Roman" panose="02020603050405020304" pitchFamily="18" charset="0"/>
              </a:rPr>
              <a:t>A bank can prevent the above attempt to steal funds by putting the correct non-repudiation measures in place, which can consist of hashed data, digital certificates, and more.</a:t>
            </a:r>
          </a:p>
          <a:p>
            <a:pPr algn="just">
              <a:buFont typeface="Wingdings" panose="05000000000000000000" pitchFamily="2" charset="2"/>
              <a:buChar char="q"/>
            </a:pPr>
            <a:endParaRPr lang="en-US"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endParaRPr lang="en-US"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656409"/>
            <a:ext cx="6927273" cy="655638"/>
          </a:xfrm>
        </p:spPr>
        <p:txBody>
          <a:bodyPr>
            <a:noAutofit/>
          </a:bodyPr>
          <a:lstStyle/>
          <a:p>
            <a:r>
              <a:rPr lang="en-US" sz="3200" b="1" dirty="0"/>
              <a:t>How Is Cryptography Used in Security? </a:t>
            </a:r>
          </a:p>
        </p:txBody>
      </p:sp>
    </p:spTree>
    <p:extLst>
      <p:ext uri="{BB962C8B-B14F-4D97-AF65-F5344CB8AC3E}">
        <p14:creationId xmlns:p14="http://schemas.microsoft.com/office/powerpoint/2010/main" val="31700125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906000" cy="5562600"/>
          </a:xfrm>
        </p:spPr>
        <p:txBody>
          <a:bodyPr>
            <a:noAutofit/>
          </a:bodyPr>
          <a:lstStyle/>
          <a:p>
            <a:pPr algn="just">
              <a:buFont typeface="Wingdings" panose="05000000000000000000" pitchFamily="2" charset="2"/>
              <a:buChar char="q"/>
            </a:pPr>
            <a:r>
              <a:rPr lang="en-US" sz="2800" b="1" dirty="0" smtClean="0">
                <a:latin typeface="Garamond" panose="02020404030301010803" pitchFamily="18" charset="0"/>
                <a:cs typeface="Times New Roman" panose="02020603050405020304" pitchFamily="18" charset="0"/>
              </a:rPr>
              <a:t>Confidentiality: </a:t>
            </a:r>
            <a:r>
              <a:rPr lang="en-US" sz="2800" dirty="0" smtClean="0">
                <a:latin typeface="Garamond" panose="02020404030301010803" pitchFamily="18" charset="0"/>
                <a:cs typeface="Times New Roman" panose="02020603050405020304" pitchFamily="18" charset="0"/>
              </a:rPr>
              <a:t>Confidentiality</a:t>
            </a:r>
            <a:r>
              <a:rPr lang="en-US" sz="2800" dirty="0">
                <a:latin typeface="Garamond" panose="02020404030301010803" pitchFamily="18" charset="0"/>
                <a:cs typeface="Times New Roman" panose="02020603050405020304" pitchFamily="18" charset="0"/>
              </a:rPr>
              <a:t>, or keeping your private data private, is one of the most important security applications for any user.</a:t>
            </a:r>
          </a:p>
          <a:p>
            <a:pPr algn="just">
              <a:buFont typeface="Wingdings" panose="05000000000000000000" pitchFamily="2" charset="2"/>
              <a:buChar char="q"/>
            </a:pPr>
            <a:r>
              <a:rPr lang="en-US" sz="2800" dirty="0" smtClean="0">
                <a:latin typeface="Garamond" panose="02020404030301010803" pitchFamily="18" charset="0"/>
                <a:cs typeface="Times New Roman" panose="02020603050405020304" pitchFamily="18" charset="0"/>
              </a:rPr>
              <a:t>Today’s </a:t>
            </a:r>
            <a:r>
              <a:rPr lang="en-US" sz="2800" dirty="0">
                <a:latin typeface="Garamond" panose="02020404030301010803" pitchFamily="18" charset="0"/>
                <a:cs typeface="Times New Roman" panose="02020603050405020304" pitchFamily="18" charset="0"/>
              </a:rPr>
              <a:t>constant data breaches, which are usually due to a lack of proper cryptography for the task at hand, make the appropriate use of cryptography a must for any secure process.</a:t>
            </a:r>
          </a:p>
          <a:p>
            <a:pPr algn="just">
              <a:buFont typeface="Wingdings" panose="05000000000000000000" pitchFamily="2" charset="2"/>
              <a:buChar char="q"/>
            </a:pPr>
            <a:r>
              <a:rPr lang="en-US" sz="2800" b="1" dirty="0" smtClean="0">
                <a:latin typeface="Garamond" panose="02020404030301010803" pitchFamily="18" charset="0"/>
                <a:cs typeface="Times New Roman" panose="02020603050405020304" pitchFamily="18" charset="0"/>
              </a:rPr>
              <a:t>Integrity: </a:t>
            </a:r>
            <a:r>
              <a:rPr lang="en-US" sz="2800" dirty="0" smtClean="0">
                <a:latin typeface="Garamond" panose="02020404030301010803" pitchFamily="18" charset="0"/>
                <a:cs typeface="Times New Roman" panose="02020603050405020304" pitchFamily="18" charset="0"/>
              </a:rPr>
              <a:t>Cryptography </a:t>
            </a:r>
            <a:r>
              <a:rPr lang="en-US" sz="2800" dirty="0">
                <a:latin typeface="Garamond" panose="02020404030301010803" pitchFamily="18" charset="0"/>
                <a:cs typeface="Times New Roman" panose="02020603050405020304" pitchFamily="18" charset="0"/>
              </a:rPr>
              <a:t>can ensure that no one can change or view data while it’s in transit or in storage</a:t>
            </a:r>
            <a:r>
              <a:rPr lang="en-US" sz="2800" dirty="0" smtClean="0">
                <a:latin typeface="Garamond" panose="02020404030301010803" pitchFamily="18" charset="0"/>
                <a:cs typeface="Times New Roman" panose="02020603050405020304" pitchFamily="18" charset="0"/>
              </a:rPr>
              <a:t>.</a:t>
            </a:r>
            <a:endParaRPr lang="en-US" sz="28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Cryptography can ensure that a rival company, or any other party hoping to profit from data tampering, cannot screw around with a company’s sensitive data and internal correspondence.</a:t>
            </a:r>
          </a:p>
          <a:p>
            <a:pPr algn="just">
              <a:buFont typeface="Wingdings" panose="05000000000000000000" pitchFamily="2" charset="2"/>
              <a:buChar char="q"/>
            </a:pPr>
            <a:endParaRPr lang="en-US" sz="2800" dirty="0">
              <a:latin typeface="Garamond" panose="02020404030301010803" pitchFamily="18" charset="0"/>
              <a:cs typeface="Times New Roman" panose="02020603050405020304" pitchFamily="18" charset="0"/>
            </a:endParaRP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685800"/>
            <a:ext cx="6927273" cy="457200"/>
          </a:xfrm>
        </p:spPr>
        <p:txBody>
          <a:bodyPr>
            <a:noAutofit/>
          </a:bodyPr>
          <a:lstStyle/>
          <a:p>
            <a:r>
              <a:rPr lang="en-US" sz="3200" b="1" dirty="0"/>
              <a:t>How Is Cryptography Used in Security? </a:t>
            </a:r>
          </a:p>
        </p:txBody>
      </p:sp>
    </p:spTree>
    <p:extLst>
      <p:ext uri="{BB962C8B-B14F-4D97-AF65-F5344CB8AC3E}">
        <p14:creationId xmlns:p14="http://schemas.microsoft.com/office/powerpoint/2010/main" val="26594927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576"/>
            <a:ext cx="9906000" cy="4920024"/>
          </a:xfrm>
        </p:spPr>
        <p:txBody>
          <a:bodyPr>
            <a:noAutofit/>
          </a:bodyPr>
          <a:lstStyle/>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Although cryptography increases your security level, nothing can provide a total level of security, as attacks on the Broward Health, Ashley Madison, and Target department stores should prove</a:t>
            </a:r>
            <a:r>
              <a:rPr lang="en-US" sz="2800" dirty="0" smtClean="0">
                <a:latin typeface="Garamond" panose="02020404030301010803" pitchFamily="18" charset="0"/>
                <a:cs typeface="Times New Roman" panose="02020603050405020304" pitchFamily="18" charset="0"/>
              </a:rPr>
              <a:t>.</a:t>
            </a:r>
            <a:endParaRPr lang="en-US" sz="28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It should be noted that many of the “hacks” in cases like these were successful due to a lack of proper cryptography usage on the target’s end of things</a:t>
            </a:r>
            <a:r>
              <a:rPr lang="en-US" sz="2800" dirty="0" smtClean="0">
                <a:latin typeface="Garamond" panose="02020404030301010803" pitchFamily="18" charset="0"/>
                <a:cs typeface="Times New Roman" panose="02020603050405020304" pitchFamily="18" charset="0"/>
              </a:rPr>
              <a:t>.</a:t>
            </a:r>
            <a:endParaRPr lang="en-US" sz="2800" dirty="0">
              <a:latin typeface="Garamond" panose="02020404030301010803" pitchFamily="18" charset="0"/>
              <a:cs typeface="Times New Roman" panose="02020603050405020304" pitchFamily="18" charset="0"/>
            </a:endParaRPr>
          </a:p>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Don’t lay awake at night wondering if a hacker is working at that moment to steal </a:t>
            </a:r>
            <a:r>
              <a:rPr lang="en-US" sz="2800" dirty="0" smtClean="0">
                <a:latin typeface="Garamond" panose="02020404030301010803" pitchFamily="18" charset="0"/>
                <a:cs typeface="Times New Roman" panose="02020603050405020304" pitchFamily="18" charset="0"/>
              </a:rPr>
              <a:t>money you </a:t>
            </a:r>
            <a:r>
              <a:rPr lang="en-US" sz="2800" dirty="0">
                <a:latin typeface="Garamond" panose="02020404030301010803" pitchFamily="18" charset="0"/>
                <a:cs typeface="Times New Roman" panose="02020603050405020304" pitchFamily="18" charset="0"/>
              </a:rPr>
              <a:t>have in your savings account. But also don’t simply give up, not taking the proper precautions to protect your information. You should continue to use encryption whenever it is available.</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1058092"/>
            <a:ext cx="8153400" cy="655638"/>
          </a:xfrm>
        </p:spPr>
        <p:txBody>
          <a:bodyPr>
            <a:noAutofit/>
          </a:bodyPr>
          <a:lstStyle/>
          <a:p>
            <a:r>
              <a:rPr lang="en-US" sz="3200" b="1" dirty="0"/>
              <a:t>Is Cryptography Foolproof? Can It Be Cracked</a:t>
            </a:r>
            <a:r>
              <a:rPr lang="en-US" sz="3200" b="1" dirty="0" smtClean="0"/>
              <a:t>?</a:t>
            </a:r>
            <a:endParaRPr lang="en-US" sz="3200" b="1" dirty="0"/>
          </a:p>
        </p:txBody>
      </p:sp>
    </p:spTree>
    <p:extLst>
      <p:ext uri="{BB962C8B-B14F-4D97-AF65-F5344CB8AC3E}">
        <p14:creationId xmlns:p14="http://schemas.microsoft.com/office/powerpoint/2010/main" val="11152713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785576"/>
            <a:ext cx="9906000" cy="4920024"/>
          </a:xfrm>
        </p:spPr>
        <p:txBody>
          <a:bodyPr>
            <a:noAutofit/>
          </a:bodyPr>
          <a:lstStyle/>
          <a:p>
            <a:pPr algn="just">
              <a:buFont typeface="Wingdings" panose="05000000000000000000" pitchFamily="2" charset="2"/>
              <a:buChar char="q"/>
            </a:pPr>
            <a:r>
              <a:rPr lang="en-US" sz="2800" b="1" dirty="0">
                <a:latin typeface="Garamond" panose="02020404030301010803" pitchFamily="18" charset="0"/>
                <a:cs typeface="Times New Roman" panose="02020603050405020304" pitchFamily="18" charset="0"/>
              </a:rPr>
              <a:t>Virtual Private Networks (VPNs</a:t>
            </a:r>
            <a:r>
              <a:rPr lang="en-US" sz="2800" b="1" dirty="0" smtClean="0">
                <a:latin typeface="Garamond" panose="02020404030301010803" pitchFamily="18" charset="0"/>
                <a:cs typeface="Times New Roman" panose="02020603050405020304" pitchFamily="18" charset="0"/>
              </a:rPr>
              <a:t>): </a:t>
            </a:r>
            <a:r>
              <a:rPr lang="en-US" sz="2800" dirty="0" smtClean="0">
                <a:latin typeface="Garamond" panose="02020404030301010803" pitchFamily="18" charset="0"/>
                <a:cs typeface="Times New Roman" panose="02020603050405020304" pitchFamily="18" charset="0"/>
              </a:rPr>
              <a:t>A </a:t>
            </a:r>
            <a:r>
              <a:rPr lang="en-US" sz="2800" dirty="0">
                <a:latin typeface="Garamond" panose="02020404030301010803" pitchFamily="18" charset="0"/>
                <a:cs typeface="Times New Roman" panose="02020603050405020304" pitchFamily="18" charset="0"/>
              </a:rPr>
              <a:t>Virtual Private Network (VPN), such as </a:t>
            </a:r>
            <a:r>
              <a:rPr lang="en-US" sz="2800" dirty="0" err="1">
                <a:latin typeface="Garamond" panose="02020404030301010803" pitchFamily="18" charset="0"/>
                <a:cs typeface="Times New Roman" panose="02020603050405020304" pitchFamily="18" charset="0"/>
              </a:rPr>
              <a:t>NordVPN</a:t>
            </a:r>
            <a:r>
              <a:rPr lang="en-US" sz="2800" dirty="0">
                <a:latin typeface="Garamond" panose="02020404030301010803" pitchFamily="18" charset="0"/>
                <a:cs typeface="Times New Roman" panose="02020603050405020304" pitchFamily="18" charset="0"/>
              </a:rPr>
              <a:t>, encrypts your internet connection, preventing any outsiders from monitoring your online activities or stealing any of your valuable personal or business-related information</a:t>
            </a:r>
            <a:r>
              <a:rPr lang="en-US" sz="28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sz="2800" b="1" dirty="0">
                <a:latin typeface="Garamond" panose="02020404030301010803" pitchFamily="18" charset="0"/>
                <a:cs typeface="Times New Roman" panose="02020603050405020304" pitchFamily="18" charset="0"/>
              </a:rPr>
              <a:t>HTTPS: </a:t>
            </a:r>
            <a:r>
              <a:rPr lang="en-US" sz="2800" dirty="0">
                <a:latin typeface="Garamond" panose="02020404030301010803" pitchFamily="18" charset="0"/>
                <a:cs typeface="Times New Roman" panose="02020603050405020304" pitchFamily="18" charset="0"/>
              </a:rPr>
              <a:t>HTTPS (the “S” stands for “secure”) offers a layer of encryption, protecting any data you receive or send to the website from outside monitoring</a:t>
            </a:r>
            <a:r>
              <a:rPr lang="en-US" sz="2800" dirty="0" smtClean="0">
                <a:latin typeface="Garamond" panose="02020404030301010803" pitchFamily="18" charset="0"/>
                <a:cs typeface="Times New Roman" panose="02020603050405020304" pitchFamily="18" charset="0"/>
              </a:rPr>
              <a:t>.</a:t>
            </a:r>
          </a:p>
          <a:p>
            <a:pPr algn="just">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Encrypt Your Computer or Mobile Device</a:t>
            </a:r>
          </a:p>
        </p:txBody>
      </p:sp>
      <p:pic>
        <p:nvPicPr>
          <p:cNvPr id="6" name="Picture 2">
            <a:extLst>
              <a:ext uri="{FF2B5EF4-FFF2-40B4-BE49-F238E27FC236}">
                <a16:creationId xmlns:a16="http://schemas.microsoft.com/office/drawing/2014/main" id="{72B40822-9125-4492-9312-E529A6BF31D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143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914400" y="1058092"/>
            <a:ext cx="8153400" cy="655638"/>
          </a:xfrm>
        </p:spPr>
        <p:txBody>
          <a:bodyPr>
            <a:noAutofit/>
          </a:bodyPr>
          <a:lstStyle/>
          <a:p>
            <a:r>
              <a:rPr lang="en-US" sz="3200" b="1" dirty="0" smtClean="0"/>
              <a:t>DAILY USAGE OF CRYPTOGRAPHY</a:t>
            </a:r>
            <a:endParaRPr lang="en-US" sz="3200" b="1" dirty="0"/>
          </a:p>
        </p:txBody>
      </p:sp>
    </p:spTree>
    <p:extLst>
      <p:ext uri="{BB962C8B-B14F-4D97-AF65-F5344CB8AC3E}">
        <p14:creationId xmlns:p14="http://schemas.microsoft.com/office/powerpoint/2010/main" val="17444695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524000"/>
            <a:ext cx="7620000" cy="655638"/>
          </a:xfrm>
        </p:spPr>
        <p:txBody>
          <a:bodyPr>
            <a:normAutofit fontScale="90000"/>
          </a:bodyPr>
          <a:lstStyle/>
          <a:p>
            <a:r>
              <a:rPr lang="en-US" b="1" dirty="0"/>
              <a:t>HYBRID CRYPTOSYSTEMS</a:t>
            </a:r>
          </a:p>
        </p:txBody>
      </p:sp>
      <p:sp>
        <p:nvSpPr>
          <p:cNvPr id="3" name="Content Placeholder 2"/>
          <p:cNvSpPr>
            <a:spLocks noGrp="1"/>
          </p:cNvSpPr>
          <p:nvPr>
            <p:ph idx="1"/>
          </p:nvPr>
        </p:nvSpPr>
        <p:spPr>
          <a:xfrm>
            <a:off x="-26504" y="2328724"/>
            <a:ext cx="9906000" cy="4525963"/>
          </a:xfrm>
        </p:spPr>
        <p:txBody>
          <a:bodyPr>
            <a:normAutofit/>
          </a:bodyPr>
          <a:lstStyle/>
          <a:p>
            <a:pPr>
              <a:buFont typeface="Wingdings" panose="05000000000000000000" pitchFamily="2" charset="2"/>
              <a:buChar char="q"/>
            </a:pPr>
            <a:r>
              <a:rPr lang="en-US" dirty="0">
                <a:latin typeface="Garamond" panose="02020404030301010803" pitchFamily="18" charset="0"/>
                <a:cs typeface="Times New Roman" panose="02020603050405020304" pitchFamily="18" charset="0"/>
              </a:rPr>
              <a:t> Symmetric ciphers are faster than asymmetric ciphers (because they are less computationally expensive ), but ...</a:t>
            </a:r>
          </a:p>
          <a:p>
            <a:pPr>
              <a:buFont typeface="Wingdings" panose="05000000000000000000" pitchFamily="2" charset="2"/>
              <a:buChar char="q"/>
            </a:pPr>
            <a:r>
              <a:rPr lang="en-US" dirty="0">
                <a:latin typeface="Garamond" panose="02020404030301010803" pitchFamily="18" charset="0"/>
                <a:cs typeface="Times New Roman" panose="02020603050405020304" pitchFamily="18" charset="0"/>
              </a:rPr>
              <a:t> Asymmetric ciphers simplify key distribution, therefore ...</a:t>
            </a:r>
          </a:p>
          <a:p>
            <a:pPr>
              <a:buFont typeface="Wingdings" panose="05000000000000000000" pitchFamily="2" charset="2"/>
              <a:buChar char="q"/>
            </a:pPr>
            <a:r>
              <a:rPr lang="en-US" dirty="0">
                <a:latin typeface="Garamond" panose="02020404030301010803" pitchFamily="18" charset="0"/>
                <a:cs typeface="Times New Roman" panose="02020603050405020304" pitchFamily="18" charset="0"/>
              </a:rPr>
              <a:t> a combination of both symmetric and asymmetric ciphers can be used – a hybrid system:</a:t>
            </a:r>
          </a:p>
          <a:p>
            <a:pPr marL="0" indent="0">
              <a:buNone/>
            </a:pPr>
            <a:r>
              <a:rPr lang="en-US" dirty="0">
                <a:latin typeface="Garamond" panose="02020404030301010803" pitchFamily="18" charset="0"/>
                <a:cs typeface="Times New Roman" panose="02020603050405020304" pitchFamily="18" charset="0"/>
              </a:rPr>
              <a:t>   – The asymmetric cipher is used to distribute a randomly chosen symmetric key.</a:t>
            </a:r>
          </a:p>
          <a:p>
            <a:pPr marL="0" indent="0">
              <a:buNone/>
            </a:pPr>
            <a:r>
              <a:rPr lang="en-US" dirty="0">
                <a:latin typeface="Garamond" panose="02020404030301010803" pitchFamily="18" charset="0"/>
                <a:cs typeface="Times New Roman" panose="02020603050405020304" pitchFamily="18" charset="0"/>
              </a:rPr>
              <a:t>    – The symmetric cipher is used for encrypting bulk data</a:t>
            </a:r>
          </a:p>
          <a:p>
            <a:endParaRPr lang="en-US" sz="2800" dirty="0"/>
          </a:p>
        </p:txBody>
      </p:sp>
      <p:pic>
        <p:nvPicPr>
          <p:cNvPr id="4" name="Picture 2">
            <a:extLst>
              <a:ext uri="{FF2B5EF4-FFF2-40B4-BE49-F238E27FC236}">
                <a16:creationId xmlns:a16="http://schemas.microsoft.com/office/drawing/2014/main" id="{BA95D89F-49F8-46BE-8314-42A8F6CA30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895329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47801"/>
            <a:ext cx="9906000" cy="5410200"/>
          </a:xfrm>
        </p:spPr>
        <p:txBody>
          <a:bodyPr>
            <a:noAutofit/>
          </a:bodyPr>
          <a:lstStyle/>
          <a:p>
            <a:pPr>
              <a:buFont typeface="Wingdings" panose="05000000000000000000" pitchFamily="2" charset="2"/>
              <a:buChar char="q"/>
            </a:pPr>
            <a:r>
              <a:rPr lang="en-US" dirty="0">
                <a:latin typeface="Garamond" panose="02020404030301010803" pitchFamily="18" charset="0"/>
                <a:cs typeface="Times New Roman" panose="02020603050405020304" pitchFamily="18" charset="0"/>
              </a:rPr>
              <a:t>There are basically two types of symmetric cipher</a:t>
            </a:r>
          </a:p>
          <a:p>
            <a:pPr lvl="1">
              <a:buFont typeface="Wingdings" panose="05000000000000000000" pitchFamily="2" charset="2"/>
              <a:buChar char="ü"/>
            </a:pPr>
            <a:r>
              <a:rPr lang="en-US" dirty="0">
                <a:latin typeface="Garamond" panose="02020404030301010803" pitchFamily="18" charset="0"/>
                <a:cs typeface="Times New Roman" panose="02020603050405020304" pitchFamily="18" charset="0"/>
              </a:rPr>
              <a:t>Substitution Cipher</a:t>
            </a:r>
          </a:p>
          <a:p>
            <a:pPr lvl="1">
              <a:buFont typeface="Wingdings" panose="05000000000000000000" pitchFamily="2" charset="2"/>
              <a:buChar char="ü"/>
            </a:pPr>
            <a:r>
              <a:rPr lang="en-US" dirty="0">
                <a:latin typeface="Garamond" panose="02020404030301010803" pitchFamily="18" charset="0"/>
                <a:cs typeface="Times New Roman" panose="02020603050405020304" pitchFamily="18" charset="0"/>
              </a:rPr>
              <a:t>Transposition Cipher</a:t>
            </a:r>
          </a:p>
          <a:p>
            <a:pPr>
              <a:buFont typeface="Wingdings" panose="05000000000000000000" pitchFamily="2" charset="2"/>
              <a:buChar char="q"/>
            </a:pPr>
            <a:r>
              <a:rPr lang="en-US" dirty="0">
                <a:latin typeface="Garamond" panose="02020404030301010803" pitchFamily="18" charset="0"/>
                <a:cs typeface="Times New Roman" panose="02020603050405020304" pitchFamily="18" charset="0"/>
              </a:rPr>
              <a:t>Substitution Cipher: </a:t>
            </a:r>
            <a:r>
              <a:rPr lang="en-US" dirty="0" smtClean="0">
                <a:latin typeface="Garamond" panose="02020404030301010803" pitchFamily="18" charset="0"/>
                <a:cs typeface="Times New Roman" panose="02020603050405020304" pitchFamily="18" charset="0"/>
              </a:rPr>
              <a:t>Each </a:t>
            </a:r>
            <a:r>
              <a:rPr lang="en-US" dirty="0">
                <a:latin typeface="Garamond" panose="02020404030301010803" pitchFamily="18" charset="0"/>
                <a:cs typeface="Times New Roman" panose="02020603050405020304" pitchFamily="18" charset="0"/>
              </a:rPr>
              <a:t>element of the plaintext (bit, letter, group of bits) is mapped </a:t>
            </a:r>
            <a:r>
              <a:rPr lang="en-US" dirty="0" smtClean="0">
                <a:latin typeface="Garamond" panose="02020404030301010803" pitchFamily="18" charset="0"/>
                <a:cs typeface="Times New Roman" panose="02020603050405020304" pitchFamily="18" charset="0"/>
              </a:rPr>
              <a:t>to another element</a:t>
            </a:r>
          </a:p>
          <a:p>
            <a:pPr>
              <a:buFont typeface="Wingdings" panose="05000000000000000000" pitchFamily="2" charset="2"/>
              <a:buChar char="q"/>
            </a:pPr>
            <a:r>
              <a:rPr lang="en-US" dirty="0" smtClean="0">
                <a:latin typeface="Garamond" panose="02020404030301010803" pitchFamily="18" charset="0"/>
                <a:cs typeface="Times New Roman" panose="02020603050405020304" pitchFamily="18" charset="0"/>
              </a:rPr>
              <a:t>Transposition </a:t>
            </a:r>
            <a:r>
              <a:rPr lang="en-US" dirty="0">
                <a:latin typeface="Garamond" panose="02020404030301010803" pitchFamily="18" charset="0"/>
                <a:cs typeface="Times New Roman" panose="02020603050405020304" pitchFamily="18" charset="0"/>
              </a:rPr>
              <a:t>Cipher: In transposition technique, there is not replacement of alphabets or numbers occurs instead their positions are changed or reordering of position of plaintext is done to produce </a:t>
            </a:r>
            <a:r>
              <a:rPr lang="en-US" dirty="0" err="1">
                <a:latin typeface="Garamond" panose="02020404030301010803" pitchFamily="18" charset="0"/>
                <a:cs typeface="Times New Roman" panose="02020603050405020304" pitchFamily="18" charset="0"/>
              </a:rPr>
              <a:t>ciphertext</a:t>
            </a:r>
            <a:r>
              <a:rPr lang="en-US" dirty="0">
                <a:latin typeface="Garamond" panose="02020404030301010803" pitchFamily="18" charset="0"/>
                <a:cs typeface="Times New Roman" panose="02020603050405020304" pitchFamily="18" charset="0"/>
              </a:rPr>
              <a:t>    </a:t>
            </a:r>
          </a:p>
          <a:p>
            <a:endParaRPr lang="en-US" sz="2800" dirty="0"/>
          </a:p>
        </p:txBody>
      </p:sp>
      <p:pic>
        <p:nvPicPr>
          <p:cNvPr id="4" name="Picture 2">
            <a:extLst>
              <a:ext uri="{FF2B5EF4-FFF2-40B4-BE49-F238E27FC236}">
                <a16:creationId xmlns:a16="http://schemas.microsoft.com/office/drawing/2014/main" id="{66CCD771-CCAA-4C6F-8D47-9E39157038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609600" y="792162"/>
            <a:ext cx="7620000" cy="655638"/>
          </a:xfrm>
        </p:spPr>
        <p:txBody>
          <a:bodyPr>
            <a:normAutofit fontScale="90000"/>
          </a:bodyPr>
          <a:lstStyle/>
          <a:p>
            <a:r>
              <a:rPr lang="en-US" b="1" smtClean="0"/>
              <a:t>CIPHER OPERATIONS</a:t>
            </a:r>
            <a:endParaRPr lang="en-US" b="1" dirty="0"/>
          </a:p>
        </p:txBody>
      </p:sp>
    </p:spTree>
    <p:extLst>
      <p:ext uri="{BB962C8B-B14F-4D97-AF65-F5344CB8AC3E}">
        <p14:creationId xmlns:p14="http://schemas.microsoft.com/office/powerpoint/2010/main" val="211695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371946"/>
            <a:ext cx="8915400" cy="655638"/>
          </a:xfrm>
        </p:spPr>
        <p:txBody>
          <a:bodyPr>
            <a:normAutofit fontScale="90000"/>
          </a:bodyPr>
          <a:lstStyle/>
          <a:p>
            <a:r>
              <a:rPr lang="en-US" b="1" dirty="0"/>
              <a:t>WHAT CAN CRYPTOGRAPY DO?</a:t>
            </a:r>
          </a:p>
        </p:txBody>
      </p:sp>
      <p:sp>
        <p:nvSpPr>
          <p:cNvPr id="3" name="Content Placeholder 2"/>
          <p:cNvSpPr>
            <a:spLocks noGrp="1"/>
          </p:cNvSpPr>
          <p:nvPr>
            <p:ph idx="1"/>
          </p:nvPr>
        </p:nvSpPr>
        <p:spPr>
          <a:xfrm>
            <a:off x="0" y="2027584"/>
            <a:ext cx="9906000" cy="4800599"/>
          </a:xfrm>
        </p:spPr>
        <p:txBody>
          <a:bodyPr>
            <a:normAutofit fontScale="92500" lnSpcReduction="10000"/>
          </a:bodyPr>
          <a:lstStyle/>
          <a:p>
            <a:pPr>
              <a:buFont typeface="Wingdings" panose="05000000000000000000" pitchFamily="2" charset="2"/>
              <a:buChar char="q"/>
            </a:pPr>
            <a:r>
              <a:rPr lang="en-US" sz="3500" dirty="0">
                <a:latin typeface="Garamond" panose="02020404030301010803" pitchFamily="18" charset="0"/>
                <a:cs typeface="Times New Roman" panose="02020603050405020304" pitchFamily="18" charset="0"/>
              </a:rPr>
              <a:t> Crypto can provide the following security services:</a:t>
            </a:r>
          </a:p>
          <a:p>
            <a:pPr lvl="1" algn="just">
              <a:buFont typeface="Wingdings" panose="05000000000000000000" pitchFamily="2" charset="2"/>
              <a:buChar char="v"/>
            </a:pPr>
            <a:r>
              <a:rPr lang="en-US" sz="3500" b="1" dirty="0">
                <a:latin typeface="Garamond" panose="02020404030301010803" pitchFamily="18" charset="0"/>
                <a:cs typeface="Times New Roman" panose="02020603050405020304" pitchFamily="18" charset="0"/>
              </a:rPr>
              <a:t>Confidentiality</a:t>
            </a:r>
            <a:r>
              <a:rPr lang="en-US" sz="3500" dirty="0">
                <a:latin typeface="Garamond" panose="02020404030301010803" pitchFamily="18" charset="0"/>
                <a:cs typeface="Times New Roman" panose="02020603050405020304" pitchFamily="18" charset="0"/>
              </a:rPr>
              <a:t>: Makes data unreadable to entities who do not have the appropriate cryptographic keys, even if they have the data. </a:t>
            </a:r>
          </a:p>
          <a:p>
            <a:pPr lvl="1" algn="just">
              <a:buFont typeface="Wingdings" panose="05000000000000000000" pitchFamily="2" charset="2"/>
              <a:buChar char="v"/>
            </a:pPr>
            <a:r>
              <a:rPr lang="en-US" sz="3500" b="1" dirty="0">
                <a:latin typeface="Garamond" panose="02020404030301010803" pitchFamily="18" charset="0"/>
                <a:cs typeface="Times New Roman" panose="02020603050405020304" pitchFamily="18" charset="0"/>
              </a:rPr>
              <a:t>Data Integrity</a:t>
            </a:r>
            <a:r>
              <a:rPr lang="en-US" sz="3500" dirty="0">
                <a:latin typeface="Garamond" panose="02020404030301010803" pitchFamily="18" charset="0"/>
                <a:cs typeface="Times New Roman" panose="02020603050405020304" pitchFamily="18" charset="0"/>
              </a:rPr>
              <a:t>: Entities with the appropriate cryptographic keys can verify that data is correct and has not been altered, either deliberately or accidentally.</a:t>
            </a:r>
          </a:p>
          <a:p>
            <a:pPr lvl="1" algn="just">
              <a:buFont typeface="Wingdings" panose="05000000000000000000" pitchFamily="2" charset="2"/>
              <a:buChar char="v"/>
            </a:pPr>
            <a:r>
              <a:rPr lang="en-US" sz="3500" b="1" dirty="0">
                <a:latin typeface="Garamond" panose="02020404030301010803" pitchFamily="18" charset="0"/>
                <a:cs typeface="Times New Roman" panose="02020603050405020304" pitchFamily="18" charset="0"/>
              </a:rPr>
              <a:t>Authentication</a:t>
            </a:r>
            <a:r>
              <a:rPr lang="en-US" sz="3500" dirty="0">
                <a:latin typeface="Garamond" panose="02020404030301010803" pitchFamily="18" charset="0"/>
                <a:cs typeface="Times New Roman" panose="02020603050405020304" pitchFamily="18" charset="0"/>
              </a:rPr>
              <a:t>: Entities who communicate can be assured that the other user/entity or the sender of a message is what it claims to be.</a:t>
            </a:r>
          </a:p>
          <a:p>
            <a:endParaRPr lang="en-US" dirty="0"/>
          </a:p>
        </p:txBody>
      </p:sp>
      <p:pic>
        <p:nvPicPr>
          <p:cNvPr id="4" name="Picture 2">
            <a:extLst>
              <a:ext uri="{FF2B5EF4-FFF2-40B4-BE49-F238E27FC236}">
                <a16:creationId xmlns:a16="http://schemas.microsoft.com/office/drawing/2014/main" id="{DA89127C-90B5-43C2-9A2B-94CD37DEC2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67806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2796" y="1706987"/>
            <a:ext cx="7620000" cy="655638"/>
          </a:xfrm>
        </p:spPr>
        <p:txBody>
          <a:bodyPr>
            <a:normAutofit fontScale="90000"/>
          </a:bodyPr>
          <a:lstStyle/>
          <a:p>
            <a:r>
              <a:rPr lang="en-US" altLang="en-US" b="1" dirty="0">
                <a:solidFill>
                  <a:srgbClr val="CC0000"/>
                </a:solidFill>
              </a:rPr>
              <a:t>Substitution Ciphers</a:t>
            </a:r>
            <a:r>
              <a:rPr lang="en-US" altLang="en-US" sz="4000" b="1" dirty="0">
                <a:solidFill>
                  <a:srgbClr val="CC0000"/>
                </a:solidFill>
                <a:latin typeface="Arial-BoldMT"/>
              </a:rPr>
              <a:t> </a:t>
            </a:r>
            <a:br>
              <a:rPr lang="en-US" altLang="en-US" sz="4000" b="1" dirty="0">
                <a:solidFill>
                  <a:srgbClr val="CC0000"/>
                </a:solidFill>
                <a:latin typeface="Arial-BoldMT"/>
              </a:rPr>
            </a:br>
            <a:r>
              <a:rPr lang="en-US" altLang="en-US" sz="3200" b="1" dirty="0">
                <a:solidFill>
                  <a:srgbClr val="333399"/>
                </a:solidFill>
                <a:latin typeface="Arial" panose="020B0604020202020204" pitchFamily="34" charset="0"/>
              </a:rPr>
              <a:t>Caesar Cipher</a:t>
            </a:r>
            <a:endParaRPr lang="en-US" altLang="en-US" sz="4000" b="1" dirty="0">
              <a:solidFill>
                <a:srgbClr val="CC0000"/>
              </a:solidFill>
              <a:latin typeface="Arial-BoldMT"/>
            </a:endParaRPr>
          </a:p>
        </p:txBody>
      </p:sp>
      <p:sp>
        <p:nvSpPr>
          <p:cNvPr id="6" name="Rectangle 2"/>
          <p:cNvSpPr txBox="1">
            <a:spLocks noChangeArrowheads="1"/>
          </p:cNvSpPr>
          <p:nvPr/>
        </p:nvSpPr>
        <p:spPr>
          <a:xfrm>
            <a:off x="-1" y="2438825"/>
            <a:ext cx="9773193" cy="11493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q"/>
            </a:pPr>
            <a:r>
              <a:rPr lang="en-US" altLang="en-US" sz="2800" dirty="0">
                <a:latin typeface="Garamond" panose="02020404030301010803" pitchFamily="18" charset="0"/>
                <a:cs typeface="Times New Roman" panose="02020603050405020304" pitchFamily="18" charset="0"/>
              </a:rPr>
              <a:t>Caesar Cipher is a method in which each letter in the alphabet is rotated by three letters as shown</a:t>
            </a:r>
          </a:p>
        </p:txBody>
      </p:sp>
      <p:grpSp>
        <p:nvGrpSpPr>
          <p:cNvPr id="7" name="Group 4"/>
          <p:cNvGrpSpPr>
            <a:grpSpLocks/>
          </p:cNvGrpSpPr>
          <p:nvPr/>
        </p:nvGrpSpPr>
        <p:grpSpPr bwMode="auto">
          <a:xfrm>
            <a:off x="1609996" y="3439294"/>
            <a:ext cx="6553200" cy="1238250"/>
            <a:chOff x="624" y="1872"/>
            <a:chExt cx="4128" cy="780"/>
          </a:xfrm>
        </p:grpSpPr>
        <p:sp>
          <p:nvSpPr>
            <p:cNvPr id="8" name="Text Box 5"/>
            <p:cNvSpPr txBox="1">
              <a:spLocks noChangeArrowheads="1"/>
            </p:cNvSpPr>
            <p:nvPr/>
          </p:nvSpPr>
          <p:spPr bwMode="auto">
            <a:xfrm>
              <a:off x="672" y="1902"/>
              <a:ext cx="3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t>A B C D E F G H I J K L M N O P Q R S T U V W X Y Z</a:t>
              </a:r>
            </a:p>
          </p:txBody>
        </p:sp>
        <p:sp>
          <p:nvSpPr>
            <p:cNvPr id="10" name="Text Box 6"/>
            <p:cNvSpPr txBox="1">
              <a:spLocks noChangeArrowheads="1"/>
            </p:cNvSpPr>
            <p:nvPr/>
          </p:nvSpPr>
          <p:spPr bwMode="auto">
            <a:xfrm>
              <a:off x="672" y="2400"/>
              <a:ext cx="3816"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D E F G H I J K L M N O P Q R S T U V W X Y Z A B C</a:t>
              </a:r>
            </a:p>
          </p:txBody>
        </p:sp>
        <p:sp>
          <p:nvSpPr>
            <p:cNvPr id="11" name="Line 7"/>
            <p:cNvSpPr>
              <a:spLocks noChangeShapeType="1"/>
            </p:cNvSpPr>
            <p:nvPr/>
          </p:nvSpPr>
          <p:spPr bwMode="auto">
            <a:xfrm>
              <a:off x="2736" y="2160"/>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Rectangle 8"/>
            <p:cNvSpPr>
              <a:spLocks noChangeArrowheads="1"/>
            </p:cNvSpPr>
            <p:nvPr/>
          </p:nvSpPr>
          <p:spPr bwMode="auto">
            <a:xfrm>
              <a:off x="624" y="1872"/>
              <a:ext cx="4128" cy="7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3" name="Rectangle 9"/>
          <p:cNvSpPr>
            <a:spLocks noChangeArrowheads="1"/>
          </p:cNvSpPr>
          <p:nvPr/>
        </p:nvSpPr>
        <p:spPr bwMode="auto">
          <a:xfrm>
            <a:off x="-1" y="4572000"/>
            <a:ext cx="9773194" cy="213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buFont typeface="Wingdings" panose="05000000000000000000" pitchFamily="2" charset="2"/>
              <a:buChar char="q"/>
            </a:pPr>
            <a:r>
              <a:rPr lang="en-US" altLang="en-US" sz="2800" dirty="0">
                <a:latin typeface="Garamond" panose="02020404030301010803" pitchFamily="18" charset="0"/>
                <a:cs typeface="Times New Roman" panose="02020603050405020304" pitchFamily="18" charset="0"/>
              </a:rPr>
              <a:t>Let us try to encrypt the message</a:t>
            </a:r>
          </a:p>
          <a:p>
            <a:pPr lvl="1">
              <a:spcBef>
                <a:spcPct val="20000"/>
              </a:spcBef>
              <a:buFontTx/>
              <a:buChar char="–"/>
            </a:pPr>
            <a:r>
              <a:rPr lang="en-US" altLang="en-US" dirty="0">
                <a:solidFill>
                  <a:srgbClr val="CC0000"/>
                </a:solidFill>
                <a:latin typeface="Garamond" panose="02020404030301010803" pitchFamily="18" charset="0"/>
                <a:cs typeface="Times New Roman" panose="02020603050405020304" pitchFamily="18" charset="0"/>
              </a:rPr>
              <a:t>Attack at Dawn</a:t>
            </a:r>
          </a:p>
          <a:p>
            <a:pPr>
              <a:spcBef>
                <a:spcPct val="20000"/>
              </a:spcBef>
            </a:pPr>
            <a:r>
              <a:rPr lang="en-US" altLang="en-US" sz="2800" dirty="0">
                <a:latin typeface="Garamond" panose="02020404030301010803" pitchFamily="18" charset="0"/>
                <a:cs typeface="Times New Roman" panose="02020603050405020304" pitchFamily="18" charset="0"/>
              </a:rPr>
              <a:t>	Assignment: Each student will exchange a secret message with his/her closest neighbor about some other person in the class and the neighbor will decipher it.</a:t>
            </a:r>
            <a:endParaRPr lang="en-US" altLang="en-US" dirty="0">
              <a:solidFill>
                <a:srgbClr val="CC0000"/>
              </a:solidFill>
              <a:latin typeface="Garamond" panose="02020404030301010803" pitchFamily="18" charset="0"/>
              <a:cs typeface="Times New Roman" panose="02020603050405020304" pitchFamily="18" charset="0"/>
            </a:endParaRPr>
          </a:p>
        </p:txBody>
      </p:sp>
      <p:pic>
        <p:nvPicPr>
          <p:cNvPr id="14" name="Picture 2">
            <a:extLst>
              <a:ext uri="{FF2B5EF4-FFF2-40B4-BE49-F238E27FC236}">
                <a16:creationId xmlns:a16="http://schemas.microsoft.com/office/drawing/2014/main" id="{5E72F238-1B4F-40BC-8564-760045FBFD6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0041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59910"/>
            <a:ext cx="7620000" cy="655638"/>
          </a:xfrm>
        </p:spPr>
        <p:txBody>
          <a:bodyPr>
            <a:normAutofit fontScale="90000"/>
          </a:bodyPr>
          <a:lstStyle/>
          <a:p>
            <a:r>
              <a:rPr lang="en-US" altLang="en-US" b="1" dirty="0">
                <a:solidFill>
                  <a:srgbClr val="CC0000"/>
                </a:solidFill>
              </a:rPr>
              <a:t>Substitution Ciphers</a:t>
            </a:r>
            <a:r>
              <a:rPr lang="en-US" altLang="en-US" sz="4000" b="1" dirty="0">
                <a:solidFill>
                  <a:srgbClr val="CC0000"/>
                </a:solidFill>
                <a:latin typeface="Arial-BoldMT"/>
              </a:rPr>
              <a:t> </a:t>
            </a:r>
            <a:br>
              <a:rPr lang="en-US" altLang="en-US" sz="4000" b="1" dirty="0">
                <a:solidFill>
                  <a:srgbClr val="CC0000"/>
                </a:solidFill>
                <a:latin typeface="Arial-BoldMT"/>
              </a:rPr>
            </a:br>
            <a:r>
              <a:rPr lang="en-US" altLang="en-US" sz="3200" b="1" dirty="0">
                <a:solidFill>
                  <a:srgbClr val="333399"/>
                </a:solidFill>
                <a:latin typeface="Arial" panose="020B0604020202020204" pitchFamily="34" charset="0"/>
              </a:rPr>
              <a:t>Caesar Cipher</a:t>
            </a:r>
          </a:p>
        </p:txBody>
      </p:sp>
      <p:sp>
        <p:nvSpPr>
          <p:cNvPr id="6" name="Rectangle 3"/>
          <p:cNvSpPr>
            <a:spLocks noChangeArrowheads="1"/>
          </p:cNvSpPr>
          <p:nvPr/>
        </p:nvSpPr>
        <p:spPr bwMode="auto">
          <a:xfrm>
            <a:off x="685800" y="1869088"/>
            <a:ext cx="88392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609600" indent="-609600">
              <a:spcBef>
                <a:spcPct val="0"/>
              </a:spcBef>
              <a:defRPr sz="2400">
                <a:solidFill>
                  <a:schemeClr val="tx1"/>
                </a:solidFill>
                <a:latin typeface="Times New Roman" panose="02020603050405020304" pitchFamily="18" charset="0"/>
              </a:defRPr>
            </a:lvl1pPr>
            <a:lvl2pPr marL="1100138" indent="-533400">
              <a:spcBef>
                <a:spcPct val="0"/>
              </a:spcBef>
              <a:defRPr sz="2400">
                <a:solidFill>
                  <a:schemeClr val="tx1"/>
                </a:solidFill>
                <a:latin typeface="Times New Roman" panose="02020603050405020304" pitchFamily="18" charset="0"/>
              </a:defRPr>
            </a:lvl2pPr>
            <a:lvl3pPr marL="1366838" indent="-457200">
              <a:spcBef>
                <a:spcPct val="0"/>
              </a:spcBef>
              <a:defRPr sz="2400">
                <a:solidFill>
                  <a:schemeClr val="tx1"/>
                </a:solidFill>
                <a:latin typeface="Times New Roman" panose="02020603050405020304" pitchFamily="18" charset="0"/>
              </a:defRPr>
            </a:lvl3pPr>
            <a:lvl4pPr marL="1633538" indent="-381000">
              <a:spcBef>
                <a:spcPct val="0"/>
              </a:spcBef>
              <a:defRPr sz="2400">
                <a:solidFill>
                  <a:schemeClr val="tx1"/>
                </a:solidFill>
                <a:latin typeface="Times New Roman" panose="02020603050405020304" pitchFamily="18" charset="0"/>
              </a:defRPr>
            </a:lvl4pPr>
            <a:lvl5pPr marL="1919288" indent="-381000">
              <a:spcBef>
                <a:spcPct val="0"/>
              </a:spcBef>
              <a:defRPr sz="2400">
                <a:solidFill>
                  <a:schemeClr val="tx1"/>
                </a:solidFill>
                <a:latin typeface="Times New Roman" panose="02020603050405020304" pitchFamily="18" charset="0"/>
              </a:defRPr>
            </a:lvl5pPr>
            <a:lvl6pPr marL="2376488" indent="-381000" fontAlgn="base">
              <a:spcBef>
                <a:spcPct val="0"/>
              </a:spcBef>
              <a:spcAft>
                <a:spcPct val="0"/>
              </a:spcAft>
              <a:defRPr sz="2400">
                <a:solidFill>
                  <a:schemeClr val="tx1"/>
                </a:solidFill>
                <a:latin typeface="Times New Roman" panose="02020603050405020304" pitchFamily="18" charset="0"/>
              </a:defRPr>
            </a:lvl6pPr>
            <a:lvl7pPr marL="2833688" indent="-381000" fontAlgn="base">
              <a:spcBef>
                <a:spcPct val="0"/>
              </a:spcBef>
              <a:spcAft>
                <a:spcPct val="0"/>
              </a:spcAft>
              <a:defRPr sz="2400">
                <a:solidFill>
                  <a:schemeClr val="tx1"/>
                </a:solidFill>
                <a:latin typeface="Times New Roman" panose="02020603050405020304" pitchFamily="18" charset="0"/>
              </a:defRPr>
            </a:lvl7pPr>
            <a:lvl8pPr marL="3290888" indent="-381000" fontAlgn="base">
              <a:spcBef>
                <a:spcPct val="0"/>
              </a:spcBef>
              <a:spcAft>
                <a:spcPct val="0"/>
              </a:spcAft>
              <a:defRPr sz="2400">
                <a:solidFill>
                  <a:schemeClr val="tx1"/>
                </a:solidFill>
                <a:latin typeface="Times New Roman" panose="02020603050405020304" pitchFamily="18" charset="0"/>
              </a:defRPr>
            </a:lvl8pPr>
            <a:lvl9pPr marL="3748088" indent="-381000" fontAlgn="base">
              <a:spcBef>
                <a:spcPct val="0"/>
              </a:spcBef>
              <a:spcAft>
                <a:spcPct val="0"/>
              </a:spcAft>
              <a:defRPr sz="2400">
                <a:solidFill>
                  <a:schemeClr val="tx1"/>
                </a:solidFill>
                <a:latin typeface="Times New Roman" panose="02020603050405020304" pitchFamily="18" charset="0"/>
              </a:defRPr>
            </a:lvl9pPr>
          </a:lstStyle>
          <a:p>
            <a:pPr>
              <a:spcBef>
                <a:spcPct val="20000"/>
              </a:spcBef>
            </a:pPr>
            <a:r>
              <a:rPr lang="en-US" altLang="en-US" sz="2800" dirty="0">
                <a:latin typeface="Garamond" panose="02020404030301010803" pitchFamily="18" charset="0"/>
                <a:cs typeface="Times New Roman" panose="02020603050405020304" pitchFamily="18" charset="0"/>
              </a:rPr>
              <a:t>Encryption</a:t>
            </a:r>
          </a:p>
        </p:txBody>
      </p:sp>
      <p:grpSp>
        <p:nvGrpSpPr>
          <p:cNvPr id="7" name="Group 4"/>
          <p:cNvGrpSpPr>
            <a:grpSpLocks/>
          </p:cNvGrpSpPr>
          <p:nvPr/>
        </p:nvGrpSpPr>
        <p:grpSpPr bwMode="auto">
          <a:xfrm>
            <a:off x="990600" y="2380264"/>
            <a:ext cx="6781800" cy="2079625"/>
            <a:chOff x="816" y="1728"/>
            <a:chExt cx="4272" cy="1310"/>
          </a:xfrm>
        </p:grpSpPr>
        <p:sp>
          <p:nvSpPr>
            <p:cNvPr id="8" name="AutoShape 5"/>
            <p:cNvSpPr>
              <a:spLocks noChangeArrowheads="1"/>
            </p:cNvSpPr>
            <p:nvPr/>
          </p:nvSpPr>
          <p:spPr bwMode="auto">
            <a:xfrm>
              <a:off x="816" y="1752"/>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Plain Text</a:t>
              </a:r>
            </a:p>
            <a:p>
              <a:pPr algn="ctr"/>
              <a:endParaRPr lang="en-US" altLang="en-US" sz="1200" dirty="0"/>
            </a:p>
            <a:p>
              <a:pPr algn="ctr"/>
              <a:r>
                <a:rPr lang="en-US" altLang="en-US" sz="1200" dirty="0"/>
                <a:t>Message:</a:t>
              </a:r>
            </a:p>
            <a:p>
              <a:pPr algn="ctr"/>
              <a:r>
                <a:rPr lang="en-US" altLang="en-US" sz="1200" dirty="0">
                  <a:solidFill>
                    <a:srgbClr val="CC0000"/>
                  </a:solidFill>
                </a:rPr>
                <a:t>Attack at Dawn</a:t>
              </a:r>
            </a:p>
          </p:txBody>
        </p:sp>
        <p:sp>
          <p:nvSpPr>
            <p:cNvPr id="10" name="AutoShape 6"/>
            <p:cNvSpPr>
              <a:spLocks noChangeArrowheads="1"/>
            </p:cNvSpPr>
            <p:nvPr/>
          </p:nvSpPr>
          <p:spPr bwMode="auto">
            <a:xfrm>
              <a:off x="4224" y="1752"/>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Cipher Text</a:t>
              </a:r>
            </a:p>
            <a:p>
              <a:pPr algn="ctr"/>
              <a:endParaRPr lang="en-US" altLang="en-US" sz="1200" dirty="0"/>
            </a:p>
            <a:p>
              <a:pPr algn="ctr"/>
              <a:r>
                <a:rPr lang="en-US" altLang="en-US" sz="1200" dirty="0"/>
                <a:t>Message:</a:t>
              </a:r>
            </a:p>
            <a:p>
              <a:pPr algn="ctr"/>
              <a:r>
                <a:rPr lang="en-US" altLang="en-US" sz="1200" dirty="0" err="1">
                  <a:solidFill>
                    <a:srgbClr val="CC0000"/>
                  </a:solidFill>
                </a:rPr>
                <a:t>Dwwdfn</a:t>
              </a:r>
              <a:r>
                <a:rPr lang="en-US" altLang="en-US" sz="1200" dirty="0">
                  <a:solidFill>
                    <a:srgbClr val="CC0000"/>
                  </a:solidFill>
                </a:rPr>
                <a:t> </a:t>
              </a:r>
              <a:r>
                <a:rPr lang="en-US" altLang="en-US" sz="1200" dirty="0" err="1">
                  <a:solidFill>
                    <a:srgbClr val="CC0000"/>
                  </a:solidFill>
                </a:rPr>
                <a:t>Dw</a:t>
              </a:r>
              <a:r>
                <a:rPr lang="en-US" altLang="en-US" sz="1200" dirty="0">
                  <a:solidFill>
                    <a:srgbClr val="CC0000"/>
                  </a:solidFill>
                </a:rPr>
                <a:t> </a:t>
              </a:r>
              <a:r>
                <a:rPr lang="en-US" altLang="en-US" sz="1200" dirty="0" err="1">
                  <a:solidFill>
                    <a:srgbClr val="CC0000"/>
                  </a:solidFill>
                </a:rPr>
                <a:t>Gdzq</a:t>
              </a:r>
              <a:endParaRPr lang="en-US" altLang="en-US" sz="1200" dirty="0">
                <a:solidFill>
                  <a:srgbClr val="CC0000"/>
                </a:solidFill>
              </a:endParaRPr>
            </a:p>
          </p:txBody>
        </p:sp>
        <p:sp>
          <p:nvSpPr>
            <p:cNvPr id="11" name="AutoShape 7"/>
            <p:cNvSpPr>
              <a:spLocks noChangeArrowheads="1"/>
            </p:cNvSpPr>
            <p:nvPr/>
          </p:nvSpPr>
          <p:spPr bwMode="auto">
            <a:xfrm>
              <a:off x="2448" y="1728"/>
              <a:ext cx="864" cy="672"/>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a:p>
            <a:p>
              <a:pPr algn="ctr"/>
              <a:r>
                <a:rPr lang="en-US" altLang="en-US" sz="1200"/>
                <a:t>Cipher:</a:t>
              </a:r>
            </a:p>
            <a:p>
              <a:pPr algn="ctr"/>
              <a:r>
                <a:rPr lang="en-US" altLang="en-US" sz="1200">
                  <a:solidFill>
                    <a:srgbClr val="CC0000"/>
                  </a:solidFill>
                </a:rPr>
                <a:t>Caesar Cipher </a:t>
              </a:r>
            </a:p>
            <a:p>
              <a:pPr algn="ctr"/>
              <a:r>
                <a:rPr lang="en-US" altLang="en-US" sz="1200">
                  <a:solidFill>
                    <a:srgbClr val="CC0000"/>
                  </a:solidFill>
                </a:rPr>
                <a:t>Algorithm</a:t>
              </a:r>
              <a:r>
                <a:rPr lang="en-US" altLang="en-US" sz="1200"/>
                <a:t> </a:t>
              </a:r>
            </a:p>
            <a:p>
              <a:pPr algn="ctr"/>
              <a:endParaRPr lang="en-US" altLang="en-US" sz="1200">
                <a:solidFill>
                  <a:srgbClr val="CC0000"/>
                </a:solidFill>
              </a:endParaRPr>
            </a:p>
          </p:txBody>
        </p:sp>
        <p:sp>
          <p:nvSpPr>
            <p:cNvPr id="12" name="Line 8"/>
            <p:cNvSpPr>
              <a:spLocks noChangeShapeType="1"/>
            </p:cNvSpPr>
            <p:nvPr/>
          </p:nvSpPr>
          <p:spPr bwMode="auto">
            <a:xfrm flipV="1">
              <a:off x="2880" y="2448"/>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9"/>
            <p:cNvSpPr>
              <a:spLocks noChangeShapeType="1"/>
            </p:cNvSpPr>
            <p:nvPr/>
          </p:nvSpPr>
          <p:spPr bwMode="auto">
            <a:xfrm rot="-5400000">
              <a:off x="1944" y="1896"/>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0"/>
            <p:cNvSpPr>
              <a:spLocks noChangeShapeType="1"/>
            </p:cNvSpPr>
            <p:nvPr/>
          </p:nvSpPr>
          <p:spPr bwMode="auto">
            <a:xfrm rot="-5400000">
              <a:off x="3768" y="1896"/>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11"/>
            <p:cNvSpPr txBox="1">
              <a:spLocks noChangeArrowheads="1"/>
            </p:cNvSpPr>
            <p:nvPr/>
          </p:nvSpPr>
          <p:spPr bwMode="auto">
            <a:xfrm>
              <a:off x="2507" y="2807"/>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Key (3)</a:t>
              </a:r>
            </a:p>
          </p:txBody>
        </p:sp>
      </p:grpSp>
      <p:grpSp>
        <p:nvGrpSpPr>
          <p:cNvPr id="16" name="Group 13"/>
          <p:cNvGrpSpPr>
            <a:grpSpLocks/>
          </p:cNvGrpSpPr>
          <p:nvPr/>
        </p:nvGrpSpPr>
        <p:grpSpPr bwMode="auto">
          <a:xfrm>
            <a:off x="990600" y="4764689"/>
            <a:ext cx="6781800" cy="2079625"/>
            <a:chOff x="624" y="2807"/>
            <a:chExt cx="4272" cy="1310"/>
          </a:xfrm>
        </p:grpSpPr>
        <p:sp>
          <p:nvSpPr>
            <p:cNvPr id="17" name="AutoShape 14"/>
            <p:cNvSpPr>
              <a:spLocks noChangeArrowheads="1"/>
            </p:cNvSpPr>
            <p:nvPr/>
          </p:nvSpPr>
          <p:spPr bwMode="auto">
            <a:xfrm>
              <a:off x="4032" y="2831"/>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Plain Text</a:t>
              </a:r>
            </a:p>
            <a:p>
              <a:pPr algn="ctr"/>
              <a:endParaRPr lang="en-US" altLang="en-US" sz="1200"/>
            </a:p>
            <a:p>
              <a:pPr algn="ctr"/>
              <a:r>
                <a:rPr lang="en-US" altLang="en-US" sz="1200"/>
                <a:t>Message:</a:t>
              </a:r>
            </a:p>
            <a:p>
              <a:pPr algn="ctr"/>
              <a:r>
                <a:rPr lang="en-US" altLang="en-US" sz="1200">
                  <a:solidFill>
                    <a:srgbClr val="CC0000"/>
                  </a:solidFill>
                </a:rPr>
                <a:t>Attack at Dawn</a:t>
              </a:r>
            </a:p>
          </p:txBody>
        </p:sp>
        <p:sp>
          <p:nvSpPr>
            <p:cNvPr id="18" name="AutoShape 15"/>
            <p:cNvSpPr>
              <a:spLocks noChangeArrowheads="1"/>
            </p:cNvSpPr>
            <p:nvPr/>
          </p:nvSpPr>
          <p:spPr bwMode="auto">
            <a:xfrm>
              <a:off x="624" y="2831"/>
              <a:ext cx="864" cy="624"/>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Cipher Text</a:t>
              </a:r>
            </a:p>
            <a:p>
              <a:pPr algn="ctr"/>
              <a:endParaRPr lang="en-US" altLang="en-US" sz="1200" dirty="0"/>
            </a:p>
            <a:p>
              <a:pPr algn="ctr"/>
              <a:r>
                <a:rPr lang="en-US" altLang="en-US" sz="1200" dirty="0"/>
                <a:t>Message:</a:t>
              </a:r>
            </a:p>
            <a:p>
              <a:pPr algn="ctr"/>
              <a:r>
                <a:rPr lang="en-US" altLang="en-US" sz="1200" dirty="0" err="1">
                  <a:solidFill>
                    <a:srgbClr val="CC0000"/>
                  </a:solidFill>
                </a:rPr>
                <a:t>Dwwdfn</a:t>
              </a:r>
              <a:r>
                <a:rPr lang="en-US" altLang="en-US" sz="1200" dirty="0">
                  <a:solidFill>
                    <a:srgbClr val="CC0000"/>
                  </a:solidFill>
                </a:rPr>
                <a:t> </a:t>
              </a:r>
              <a:r>
                <a:rPr lang="en-US" altLang="en-US" sz="1200" dirty="0" err="1">
                  <a:solidFill>
                    <a:srgbClr val="CC0000"/>
                  </a:solidFill>
                </a:rPr>
                <a:t>Dw</a:t>
              </a:r>
              <a:r>
                <a:rPr lang="en-US" altLang="en-US" sz="1200" dirty="0">
                  <a:solidFill>
                    <a:srgbClr val="CC0000"/>
                  </a:solidFill>
                </a:rPr>
                <a:t> </a:t>
              </a:r>
              <a:r>
                <a:rPr lang="en-US" altLang="en-US" sz="1200" dirty="0" err="1">
                  <a:solidFill>
                    <a:srgbClr val="CC0000"/>
                  </a:solidFill>
                </a:rPr>
                <a:t>Gdzq</a:t>
              </a:r>
              <a:endParaRPr lang="en-US" altLang="en-US" sz="1200" dirty="0">
                <a:solidFill>
                  <a:srgbClr val="CC0000"/>
                </a:solidFill>
              </a:endParaRPr>
            </a:p>
          </p:txBody>
        </p:sp>
        <p:sp>
          <p:nvSpPr>
            <p:cNvPr id="19" name="AutoShape 16"/>
            <p:cNvSpPr>
              <a:spLocks noChangeArrowheads="1"/>
            </p:cNvSpPr>
            <p:nvPr/>
          </p:nvSpPr>
          <p:spPr bwMode="auto">
            <a:xfrm>
              <a:off x="2256" y="2807"/>
              <a:ext cx="864" cy="672"/>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dirty="0"/>
            </a:p>
            <a:p>
              <a:pPr algn="ctr"/>
              <a:r>
                <a:rPr lang="en-US" altLang="en-US" sz="1200" dirty="0"/>
                <a:t>Cipher:</a:t>
              </a:r>
            </a:p>
            <a:p>
              <a:pPr algn="ctr"/>
              <a:r>
                <a:rPr lang="en-US" altLang="en-US" sz="1200" dirty="0">
                  <a:solidFill>
                    <a:srgbClr val="CC0000"/>
                  </a:solidFill>
                </a:rPr>
                <a:t>Caesar Cipher </a:t>
              </a:r>
            </a:p>
            <a:p>
              <a:pPr algn="ctr"/>
              <a:r>
                <a:rPr lang="en-US" altLang="en-US" sz="1200" dirty="0">
                  <a:solidFill>
                    <a:srgbClr val="CC0000"/>
                  </a:solidFill>
                </a:rPr>
                <a:t>Algorithm</a:t>
              </a:r>
              <a:r>
                <a:rPr lang="en-US" altLang="en-US" sz="1200" dirty="0"/>
                <a:t> </a:t>
              </a:r>
            </a:p>
            <a:p>
              <a:pPr algn="ctr"/>
              <a:endParaRPr lang="en-US" altLang="en-US" sz="1200" dirty="0">
                <a:solidFill>
                  <a:srgbClr val="CC0000"/>
                </a:solidFill>
              </a:endParaRPr>
            </a:p>
          </p:txBody>
        </p:sp>
        <p:sp>
          <p:nvSpPr>
            <p:cNvPr id="20" name="Line 17"/>
            <p:cNvSpPr>
              <a:spLocks noChangeShapeType="1"/>
            </p:cNvSpPr>
            <p:nvPr/>
          </p:nvSpPr>
          <p:spPr bwMode="auto">
            <a:xfrm flipV="1">
              <a:off x="2688" y="3527"/>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8"/>
            <p:cNvSpPr>
              <a:spLocks noChangeShapeType="1"/>
            </p:cNvSpPr>
            <p:nvPr/>
          </p:nvSpPr>
          <p:spPr bwMode="auto">
            <a:xfrm rot="-5400000">
              <a:off x="1752" y="2975"/>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Line 19"/>
            <p:cNvSpPr>
              <a:spLocks noChangeShapeType="1"/>
            </p:cNvSpPr>
            <p:nvPr/>
          </p:nvSpPr>
          <p:spPr bwMode="auto">
            <a:xfrm rot="-5400000">
              <a:off x="3576" y="2975"/>
              <a:ext cx="0" cy="3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Text Box 20"/>
            <p:cNvSpPr txBox="1">
              <a:spLocks noChangeArrowheads="1"/>
            </p:cNvSpPr>
            <p:nvPr/>
          </p:nvSpPr>
          <p:spPr bwMode="auto">
            <a:xfrm>
              <a:off x="2315" y="3886"/>
              <a:ext cx="6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Key (3)</a:t>
              </a:r>
            </a:p>
          </p:txBody>
        </p:sp>
      </p:grpSp>
      <p:pic>
        <p:nvPicPr>
          <p:cNvPr id="24" name="Picture 2">
            <a:extLst>
              <a:ext uri="{FF2B5EF4-FFF2-40B4-BE49-F238E27FC236}">
                <a16:creationId xmlns:a16="http://schemas.microsoft.com/office/drawing/2014/main" id="{824FA28F-3DC0-489F-8F98-1A10223833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864197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7879" y="1554995"/>
            <a:ext cx="8686800" cy="533400"/>
          </a:xfrm>
        </p:spPr>
        <p:txBody>
          <a:bodyPr>
            <a:noAutofit/>
          </a:bodyPr>
          <a:lstStyle/>
          <a:p>
            <a:r>
              <a:rPr lang="en-US" altLang="en-US" sz="4000" dirty="0">
                <a:solidFill>
                  <a:srgbClr val="CC0000"/>
                </a:solidFill>
              </a:rPr>
              <a:t>Substitution Cipher</a:t>
            </a:r>
            <a:r>
              <a:rPr lang="en-US" altLang="en-US" sz="4000" dirty="0">
                <a:solidFill>
                  <a:srgbClr val="CC0000"/>
                </a:solidFill>
                <a:latin typeface="Arial-BoldMT"/>
              </a:rPr>
              <a:t> -</a:t>
            </a:r>
            <a:r>
              <a:rPr lang="en-US" altLang="en-US" sz="2800" dirty="0">
                <a:solidFill>
                  <a:srgbClr val="333399"/>
                </a:solidFill>
                <a:latin typeface="Arial" panose="020B0604020202020204" pitchFamily="34" charset="0"/>
              </a:rPr>
              <a:t>Monoalphabetic Cipher</a:t>
            </a:r>
            <a:r>
              <a:rPr lang="en-US" altLang="en-US" sz="3200" dirty="0">
                <a:solidFill>
                  <a:srgbClr val="CC0000"/>
                </a:solidFill>
                <a:latin typeface="Arial-BoldMT"/>
              </a:rPr>
              <a:t/>
            </a:r>
            <a:br>
              <a:rPr lang="en-US" altLang="en-US" sz="3200" dirty="0">
                <a:solidFill>
                  <a:srgbClr val="CC0000"/>
                </a:solidFill>
                <a:latin typeface="Arial-BoldMT"/>
              </a:rPr>
            </a:br>
            <a:endParaRPr lang="en-US" sz="2800" b="1" dirty="0"/>
          </a:p>
        </p:txBody>
      </p:sp>
      <p:sp>
        <p:nvSpPr>
          <p:cNvPr id="7" name="Rectangle 1026"/>
          <p:cNvSpPr txBox="1">
            <a:spLocks noChangeArrowheads="1"/>
          </p:cNvSpPr>
          <p:nvPr/>
        </p:nvSpPr>
        <p:spPr>
          <a:xfrm>
            <a:off x="457200" y="1860550"/>
            <a:ext cx="9873343" cy="514985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r>
              <a:rPr lang="en-US" altLang="en-US" sz="2400" dirty="0">
                <a:latin typeface="Garamond" panose="02020404030301010803" pitchFamily="18" charset="0"/>
                <a:cs typeface="Times New Roman" panose="02020603050405020304" pitchFamily="18" charset="0"/>
              </a:rPr>
              <a:t>Any letter can be substituted for any other letter</a:t>
            </a:r>
          </a:p>
          <a:p>
            <a:pPr marL="1100138" lvl="1" indent="-533400"/>
            <a:r>
              <a:rPr lang="en-US" altLang="en-US" sz="2000" dirty="0">
                <a:latin typeface="Garamond" panose="02020404030301010803" pitchFamily="18" charset="0"/>
                <a:cs typeface="Times New Roman" panose="02020603050405020304" pitchFamily="18" charset="0"/>
              </a:rPr>
              <a:t>Each letter has to have a unique substitute</a:t>
            </a:r>
          </a:p>
          <a:p>
            <a:pPr marL="1100138" lvl="1" indent="-533400"/>
            <a:endParaRPr lang="en-US" altLang="en-US" sz="2000" dirty="0">
              <a:latin typeface="Garamond" panose="02020404030301010803" pitchFamily="18" charset="0"/>
              <a:cs typeface="Times New Roman" panose="02020603050405020304" pitchFamily="18" charset="0"/>
            </a:endParaRPr>
          </a:p>
          <a:p>
            <a:pPr marL="1100138" lvl="1" indent="-533400"/>
            <a:endParaRPr lang="en-US" altLang="en-US" sz="2000" dirty="0">
              <a:latin typeface="Trebuchet MS" panose="020B0603020202020204" pitchFamily="34" charset="0"/>
              <a:cs typeface="Times New Roman" panose="02020603050405020304" pitchFamily="18" charset="0"/>
            </a:endParaRPr>
          </a:p>
          <a:p>
            <a:pPr marL="1100138" lvl="1" indent="-533400"/>
            <a:endParaRPr lang="en-US" altLang="en-US" sz="2000" dirty="0">
              <a:latin typeface="Trebuchet MS" panose="020B0603020202020204" pitchFamily="34" charset="0"/>
              <a:cs typeface="Times New Roman" panose="02020603050405020304" pitchFamily="18" charset="0"/>
            </a:endParaRPr>
          </a:p>
          <a:p>
            <a:pPr marL="609600" indent="-609600"/>
            <a:endParaRPr lang="en-US" altLang="en-US" sz="2400" dirty="0">
              <a:latin typeface="Garamond" panose="02020404030301010803" pitchFamily="18" charset="0"/>
              <a:cs typeface="Times New Roman" panose="02020603050405020304" pitchFamily="18" charset="0"/>
            </a:endParaRPr>
          </a:p>
          <a:p>
            <a:pPr marL="609600" indent="-609600"/>
            <a:r>
              <a:rPr lang="en-US" altLang="en-US" sz="2400" dirty="0">
                <a:latin typeface="Garamond" panose="02020404030301010803" pitchFamily="18" charset="0"/>
                <a:cs typeface="Times New Roman" panose="02020603050405020304" pitchFamily="18" charset="0"/>
              </a:rPr>
              <a:t>There are 26! pairing of letters (~10</a:t>
            </a:r>
            <a:r>
              <a:rPr lang="en-US" altLang="en-US" sz="2400" baseline="30000" dirty="0">
                <a:latin typeface="Garamond" panose="02020404030301010803" pitchFamily="18" charset="0"/>
                <a:cs typeface="Times New Roman" panose="02020603050405020304" pitchFamily="18" charset="0"/>
              </a:rPr>
              <a:t>26</a:t>
            </a:r>
            <a:r>
              <a:rPr lang="en-US" altLang="en-US" sz="2400" dirty="0">
                <a:latin typeface="Garamond" panose="02020404030301010803" pitchFamily="18" charset="0"/>
                <a:cs typeface="Times New Roman" panose="02020603050405020304" pitchFamily="18" charset="0"/>
              </a:rPr>
              <a:t>) </a:t>
            </a:r>
          </a:p>
          <a:p>
            <a:pPr marL="609600" indent="-609600"/>
            <a:r>
              <a:rPr lang="en-US" altLang="en-US" sz="2400" dirty="0">
                <a:latin typeface="Garamond" panose="02020404030301010803" pitchFamily="18" charset="0"/>
                <a:cs typeface="Times New Roman" panose="02020603050405020304" pitchFamily="18" charset="0"/>
              </a:rPr>
              <a:t>Brute Force approach would be too time consuming</a:t>
            </a:r>
          </a:p>
          <a:p>
            <a:pPr marL="1100138" lvl="1" indent="-533400"/>
            <a:r>
              <a:rPr lang="en-US" altLang="en-US" sz="2000" dirty="0">
                <a:latin typeface="Garamond" panose="02020404030301010803" pitchFamily="18" charset="0"/>
                <a:cs typeface="Times New Roman" panose="02020603050405020304" pitchFamily="18" charset="0"/>
              </a:rPr>
              <a:t>Statistical Analysis would make it feasible to crack the key</a:t>
            </a:r>
          </a:p>
        </p:txBody>
      </p:sp>
      <p:grpSp>
        <p:nvGrpSpPr>
          <p:cNvPr id="8" name="Group 1048"/>
          <p:cNvGrpSpPr>
            <a:grpSpLocks/>
          </p:cNvGrpSpPr>
          <p:nvPr/>
        </p:nvGrpSpPr>
        <p:grpSpPr bwMode="auto">
          <a:xfrm>
            <a:off x="1021036" y="2662515"/>
            <a:ext cx="6786562" cy="1249363"/>
            <a:chOff x="765" y="1526"/>
            <a:chExt cx="4275" cy="787"/>
          </a:xfrm>
        </p:grpSpPr>
        <p:sp>
          <p:nvSpPr>
            <p:cNvPr id="10" name="Text Box 1035"/>
            <p:cNvSpPr txBox="1">
              <a:spLocks noChangeArrowheads="1"/>
            </p:cNvSpPr>
            <p:nvPr/>
          </p:nvSpPr>
          <p:spPr bwMode="auto">
            <a:xfrm>
              <a:off x="813" y="1565"/>
              <a:ext cx="40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latin typeface="Garamond" panose="02020404030301010803" pitchFamily="18" charset="0"/>
                </a:rPr>
                <a:t>A B C D E F G H  I  J K L M N O P Q R S T U V W X Y Z</a:t>
              </a:r>
            </a:p>
          </p:txBody>
        </p:sp>
        <p:sp>
          <p:nvSpPr>
            <p:cNvPr id="11" name="Text Box 1036"/>
            <p:cNvSpPr txBox="1">
              <a:spLocks noChangeArrowheads="1"/>
            </p:cNvSpPr>
            <p:nvPr/>
          </p:nvSpPr>
          <p:spPr bwMode="auto">
            <a:xfrm>
              <a:off x="813" y="2063"/>
              <a:ext cx="40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a:latin typeface="Garamond" panose="02020404030301010803" pitchFamily="18" charset="0"/>
                </a:rPr>
                <a:t>M N B V C X Z A S D F G H J  K L P O  I U Y T R E W Q</a:t>
              </a:r>
            </a:p>
          </p:txBody>
        </p:sp>
        <p:sp>
          <p:nvSpPr>
            <p:cNvPr id="12" name="Line 1037"/>
            <p:cNvSpPr>
              <a:spLocks noChangeShapeType="1"/>
            </p:cNvSpPr>
            <p:nvPr/>
          </p:nvSpPr>
          <p:spPr bwMode="auto">
            <a:xfrm>
              <a:off x="2814" y="1814"/>
              <a:ext cx="0" cy="192"/>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Rectangle 1038"/>
            <p:cNvSpPr>
              <a:spLocks noChangeArrowheads="1"/>
            </p:cNvSpPr>
            <p:nvPr/>
          </p:nvSpPr>
          <p:spPr bwMode="auto">
            <a:xfrm>
              <a:off x="765" y="1526"/>
              <a:ext cx="4275" cy="768"/>
            </a:xfrm>
            <a:prstGeom prst="rect">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4" name="AutoShape 1041"/>
          <p:cNvSpPr>
            <a:spLocks noChangeArrowheads="1"/>
          </p:cNvSpPr>
          <p:nvPr/>
        </p:nvSpPr>
        <p:spPr bwMode="auto">
          <a:xfrm>
            <a:off x="6984478" y="5530849"/>
            <a:ext cx="1371600" cy="791129"/>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Encrypted </a:t>
            </a:r>
          </a:p>
          <a:p>
            <a:pPr algn="ctr"/>
            <a:r>
              <a:rPr lang="en-US" altLang="en-US" sz="1200" dirty="0"/>
              <a:t>Message:</a:t>
            </a:r>
          </a:p>
          <a:p>
            <a:pPr algn="ctr"/>
            <a:r>
              <a:rPr lang="en-US" altLang="en-US" sz="1200" dirty="0" err="1">
                <a:solidFill>
                  <a:srgbClr val="CC0000"/>
                </a:solidFill>
              </a:rPr>
              <a:t>Nkn</a:t>
            </a:r>
            <a:r>
              <a:rPr lang="en-US" altLang="en-US" sz="1200" dirty="0">
                <a:solidFill>
                  <a:srgbClr val="CC0000"/>
                </a:solidFill>
              </a:rPr>
              <a:t>, s </a:t>
            </a:r>
            <a:r>
              <a:rPr lang="en-US" altLang="en-US" sz="1200" dirty="0" err="1">
                <a:solidFill>
                  <a:srgbClr val="CC0000"/>
                </a:solidFill>
              </a:rPr>
              <a:t>gktc</a:t>
            </a:r>
            <a:r>
              <a:rPr lang="en-US" altLang="en-US" sz="1200" dirty="0">
                <a:solidFill>
                  <a:srgbClr val="CC0000"/>
                </a:solidFill>
              </a:rPr>
              <a:t> </a:t>
            </a:r>
            <a:r>
              <a:rPr lang="en-US" altLang="en-US" sz="1200" dirty="0" err="1">
                <a:solidFill>
                  <a:srgbClr val="CC0000"/>
                </a:solidFill>
              </a:rPr>
              <a:t>wky</a:t>
            </a:r>
            <a:r>
              <a:rPr lang="en-US" altLang="en-US" sz="1200" dirty="0">
                <a:solidFill>
                  <a:srgbClr val="CC0000"/>
                </a:solidFill>
              </a:rPr>
              <a:t>. </a:t>
            </a:r>
          </a:p>
          <a:p>
            <a:pPr algn="ctr"/>
            <a:r>
              <a:rPr lang="en-US" altLang="en-US" sz="1200" dirty="0" err="1">
                <a:solidFill>
                  <a:srgbClr val="CC0000"/>
                </a:solidFill>
              </a:rPr>
              <a:t>mgsbc</a:t>
            </a:r>
            <a:endParaRPr lang="en-US" altLang="en-US" sz="1200" dirty="0">
              <a:solidFill>
                <a:srgbClr val="CC0000"/>
              </a:solidFill>
            </a:endParaRPr>
          </a:p>
        </p:txBody>
      </p:sp>
      <p:sp>
        <p:nvSpPr>
          <p:cNvPr id="15" name="AutoShape 1042"/>
          <p:cNvSpPr>
            <a:spLocks noChangeArrowheads="1"/>
          </p:cNvSpPr>
          <p:nvPr/>
        </p:nvSpPr>
        <p:spPr bwMode="auto">
          <a:xfrm>
            <a:off x="1574278" y="5530850"/>
            <a:ext cx="1371600" cy="676830"/>
          </a:xfrm>
          <a:prstGeom prst="foldedCorner">
            <a:avLst>
              <a:gd name="adj" fmla="val 12500"/>
            </a:avLst>
          </a:prstGeom>
          <a:noFill/>
          <a:ln w="63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Message:</a:t>
            </a:r>
          </a:p>
          <a:p>
            <a:pPr algn="ctr"/>
            <a:endParaRPr lang="en-US" altLang="en-US" sz="1200">
              <a:solidFill>
                <a:srgbClr val="CC0000"/>
              </a:solidFill>
            </a:endParaRPr>
          </a:p>
          <a:p>
            <a:pPr algn="ctr"/>
            <a:r>
              <a:rPr lang="en-US" altLang="en-US" sz="1200">
                <a:solidFill>
                  <a:srgbClr val="CC0000"/>
                </a:solidFill>
              </a:rPr>
              <a:t>Bob, I love you. </a:t>
            </a:r>
          </a:p>
          <a:p>
            <a:pPr algn="ctr"/>
            <a:r>
              <a:rPr lang="en-US" altLang="en-US" sz="1200">
                <a:solidFill>
                  <a:srgbClr val="CC0000"/>
                </a:solidFill>
              </a:rPr>
              <a:t>Alice</a:t>
            </a:r>
          </a:p>
        </p:txBody>
      </p:sp>
      <p:sp>
        <p:nvSpPr>
          <p:cNvPr id="16" name="AutoShape 1043"/>
          <p:cNvSpPr>
            <a:spLocks noChangeArrowheads="1"/>
          </p:cNvSpPr>
          <p:nvPr/>
        </p:nvSpPr>
        <p:spPr bwMode="auto">
          <a:xfrm>
            <a:off x="4165078" y="5530850"/>
            <a:ext cx="1371600" cy="714930"/>
          </a:xfrm>
          <a:prstGeom prst="cube">
            <a:avLst>
              <a:gd name="adj" fmla="val 15181"/>
            </a:avLst>
          </a:prstGeom>
          <a:noFill/>
          <a:ln w="63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1200" dirty="0"/>
          </a:p>
          <a:p>
            <a:pPr algn="ctr"/>
            <a:r>
              <a:rPr lang="en-US" altLang="en-US" sz="1200" dirty="0"/>
              <a:t>Cipher:</a:t>
            </a:r>
          </a:p>
          <a:p>
            <a:pPr algn="ctr"/>
            <a:r>
              <a:rPr lang="en-US" altLang="en-US" sz="1200" dirty="0">
                <a:solidFill>
                  <a:srgbClr val="CC0000"/>
                </a:solidFill>
              </a:rPr>
              <a:t>Monoalphabetic</a:t>
            </a:r>
          </a:p>
          <a:p>
            <a:pPr algn="ctr"/>
            <a:r>
              <a:rPr lang="en-US" altLang="en-US" sz="1200" dirty="0">
                <a:solidFill>
                  <a:srgbClr val="CC0000"/>
                </a:solidFill>
              </a:rPr>
              <a:t>Cipher</a:t>
            </a:r>
            <a:r>
              <a:rPr lang="en-US" altLang="en-US" sz="1200" dirty="0"/>
              <a:t> </a:t>
            </a:r>
          </a:p>
          <a:p>
            <a:pPr algn="ctr"/>
            <a:endParaRPr lang="en-US" altLang="en-US" sz="1200" dirty="0">
              <a:solidFill>
                <a:srgbClr val="CC0000"/>
              </a:solidFill>
            </a:endParaRPr>
          </a:p>
        </p:txBody>
      </p:sp>
      <p:sp>
        <p:nvSpPr>
          <p:cNvPr id="17" name="Line 1044"/>
          <p:cNvSpPr>
            <a:spLocks noChangeShapeType="1"/>
          </p:cNvSpPr>
          <p:nvPr/>
        </p:nvSpPr>
        <p:spPr bwMode="auto">
          <a:xfrm flipV="1">
            <a:off x="4774678" y="6321980"/>
            <a:ext cx="0" cy="2286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045"/>
          <p:cNvSpPr>
            <a:spLocks noChangeShapeType="1"/>
          </p:cNvSpPr>
          <p:nvPr/>
        </p:nvSpPr>
        <p:spPr bwMode="auto">
          <a:xfrm rot="16200000">
            <a:off x="3364978" y="544568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046"/>
          <p:cNvSpPr>
            <a:spLocks noChangeShapeType="1"/>
          </p:cNvSpPr>
          <p:nvPr/>
        </p:nvSpPr>
        <p:spPr bwMode="auto">
          <a:xfrm rot="16200000">
            <a:off x="6260578" y="5445680"/>
            <a:ext cx="0" cy="533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Text Box 1047"/>
          <p:cNvSpPr txBox="1">
            <a:spLocks noChangeArrowheads="1"/>
          </p:cNvSpPr>
          <p:nvPr/>
        </p:nvSpPr>
        <p:spPr bwMode="auto">
          <a:xfrm>
            <a:off x="4414317" y="6488668"/>
            <a:ext cx="56098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  </a:t>
            </a:r>
            <a:r>
              <a:rPr lang="en-US" altLang="en-US" sz="1200" dirty="0"/>
              <a:t>Key</a:t>
            </a:r>
          </a:p>
        </p:txBody>
      </p:sp>
      <p:pic>
        <p:nvPicPr>
          <p:cNvPr id="21" name="Picture 2">
            <a:extLst>
              <a:ext uri="{FF2B5EF4-FFF2-40B4-BE49-F238E27FC236}">
                <a16:creationId xmlns:a16="http://schemas.microsoft.com/office/drawing/2014/main" id="{870808D5-9836-40D1-97CA-73BF86BAECE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632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524000"/>
            <a:ext cx="8229600" cy="655638"/>
          </a:xfrm>
        </p:spPr>
        <p:txBody>
          <a:bodyPr>
            <a:noAutofit/>
          </a:bodyPr>
          <a:lstStyle/>
          <a:p>
            <a:r>
              <a:rPr lang="en-US" sz="3200" b="1" dirty="0"/>
              <a:t>POLYALPHABETIC CIPHER (VIGENERE CIPHER)</a:t>
            </a:r>
          </a:p>
        </p:txBody>
      </p:sp>
      <p:sp>
        <p:nvSpPr>
          <p:cNvPr id="3" name="Content Placeholder 2"/>
          <p:cNvSpPr>
            <a:spLocks noGrp="1"/>
          </p:cNvSpPr>
          <p:nvPr>
            <p:ph idx="1"/>
          </p:nvPr>
        </p:nvSpPr>
        <p:spPr>
          <a:xfrm>
            <a:off x="-13252" y="2292280"/>
            <a:ext cx="9906000" cy="4525963"/>
          </a:xfrm>
        </p:spPr>
        <p:txBody>
          <a:bodyPr>
            <a:noAutofit/>
          </a:bodyPr>
          <a:lstStyle/>
          <a:p>
            <a:pPr>
              <a:buFont typeface="Wingdings" panose="05000000000000000000" pitchFamily="2" charset="2"/>
              <a:buChar char="q"/>
            </a:pPr>
            <a:r>
              <a:rPr lang="en-US" sz="2800" dirty="0" err="1">
                <a:latin typeface="Garamond" panose="02020404030301010803" pitchFamily="18" charset="0"/>
                <a:cs typeface="Times New Roman" panose="02020603050405020304" pitchFamily="18" charset="0"/>
              </a:rPr>
              <a:t>Vigenere</a:t>
            </a:r>
            <a:r>
              <a:rPr lang="en-US" sz="2800" dirty="0">
                <a:latin typeface="Garamond" panose="02020404030301010803" pitchFamily="18" charset="0"/>
                <a:cs typeface="Times New Roman" panose="02020603050405020304" pitchFamily="18" charset="0"/>
              </a:rPr>
              <a:t> Cipher is a method of encrypting alphabetic text. It uses a simple form of polyalphabetic substitution.</a:t>
            </a:r>
          </a:p>
          <a:p>
            <a:pPr>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A polyalphabetic cipher is any cipher based on substitution, using </a:t>
            </a:r>
            <a:r>
              <a:rPr lang="en-US" sz="2800" b="1" i="1" dirty="0">
                <a:solidFill>
                  <a:srgbClr val="FF0000"/>
                </a:solidFill>
                <a:latin typeface="Garamond" panose="02020404030301010803" pitchFamily="18" charset="0"/>
                <a:cs typeface="Times New Roman" panose="02020603050405020304" pitchFamily="18" charset="0"/>
              </a:rPr>
              <a:t>multiple substitution alphabets</a:t>
            </a:r>
          </a:p>
          <a:p>
            <a:pPr>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The encryption of the original text is done using the </a:t>
            </a:r>
            <a:r>
              <a:rPr lang="en-US" sz="2800" dirty="0" err="1">
                <a:latin typeface="Garamond" panose="02020404030301010803" pitchFamily="18" charset="0"/>
                <a:cs typeface="Times New Roman" panose="02020603050405020304" pitchFamily="18" charset="0"/>
              </a:rPr>
              <a:t>Vigenere</a:t>
            </a:r>
            <a:r>
              <a:rPr lang="en-US" sz="2800" dirty="0">
                <a:latin typeface="Garamond" panose="02020404030301010803" pitchFamily="18" charset="0"/>
                <a:cs typeface="Times New Roman" panose="02020603050405020304" pitchFamily="18" charset="0"/>
              </a:rPr>
              <a:t> Square or Table</a:t>
            </a:r>
          </a:p>
          <a:p>
            <a:pPr>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The table consists of the alphabets written out 26 times in different rows, each alphabet shifted cyclically to the left compared to the previous alphabet </a:t>
            </a:r>
          </a:p>
          <a:p>
            <a:pPr>
              <a:buFont typeface="Wingdings" panose="05000000000000000000" pitchFamily="2" charset="2"/>
              <a:buChar char="q"/>
            </a:pPr>
            <a:endParaRPr lang="en-US" sz="2800" dirty="0">
              <a:latin typeface="Garamond" panose="02020404030301010803" pitchFamily="18" charset="0"/>
              <a:cs typeface="Times New Roman" panose="02020603050405020304" pitchFamily="18" charset="0"/>
            </a:endParaRPr>
          </a:p>
          <a:p>
            <a:endParaRPr lang="en-US" sz="2400" dirty="0"/>
          </a:p>
        </p:txBody>
      </p:sp>
      <p:pic>
        <p:nvPicPr>
          <p:cNvPr id="4" name="Picture 2">
            <a:extLst>
              <a:ext uri="{FF2B5EF4-FFF2-40B4-BE49-F238E27FC236}">
                <a16:creationId xmlns:a16="http://schemas.microsoft.com/office/drawing/2014/main" id="{B37805A4-442A-41B9-9154-074752D8F2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447992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368" y="1437928"/>
            <a:ext cx="7620000" cy="655638"/>
          </a:xfrm>
        </p:spPr>
        <p:txBody>
          <a:bodyPr>
            <a:noAutofit/>
          </a:bodyPr>
          <a:lstStyle/>
          <a:p>
            <a:r>
              <a:rPr lang="en-US" sz="3200" b="1" dirty="0"/>
              <a:t>POLYALPABETIC CIPHER (VIGENERE CIPHER)</a:t>
            </a:r>
          </a:p>
        </p:txBody>
      </p:sp>
      <p:sp>
        <p:nvSpPr>
          <p:cNvPr id="3" name="Content Placeholder 2"/>
          <p:cNvSpPr>
            <a:spLocks noGrp="1"/>
          </p:cNvSpPr>
          <p:nvPr>
            <p:ph idx="1"/>
          </p:nvPr>
        </p:nvSpPr>
        <p:spPr>
          <a:xfrm>
            <a:off x="0" y="2133600"/>
            <a:ext cx="9906000" cy="3992564"/>
          </a:xfrm>
        </p:spPr>
        <p:txBody>
          <a:bodyPr>
            <a:noAutofit/>
          </a:bodyPr>
          <a:lstStyle/>
          <a:p>
            <a:pPr>
              <a:buFont typeface="Wingdings" panose="05000000000000000000" pitchFamily="2" charset="2"/>
              <a:buChar char="q"/>
            </a:pPr>
            <a:r>
              <a:rPr lang="en-US" sz="2400" dirty="0">
                <a:latin typeface="Garamond" panose="02020404030301010803" pitchFamily="18" charset="0"/>
                <a:cs typeface="Times New Roman" panose="02020603050405020304" pitchFamily="18" charset="0"/>
              </a:rPr>
              <a:t>Create </a:t>
            </a:r>
            <a:r>
              <a:rPr lang="en-US" sz="2400" dirty="0" err="1">
                <a:latin typeface="Garamond" panose="02020404030301010803" pitchFamily="18" charset="0"/>
                <a:cs typeface="Times New Roman" panose="02020603050405020304" pitchFamily="18" charset="0"/>
              </a:rPr>
              <a:t>vigenere</a:t>
            </a:r>
            <a:r>
              <a:rPr lang="en-US" sz="2400" dirty="0">
                <a:latin typeface="Garamond" panose="02020404030301010803" pitchFamily="18" charset="0"/>
                <a:cs typeface="Times New Roman" panose="02020603050405020304" pitchFamily="18" charset="0"/>
              </a:rPr>
              <a:t> table as per your given keyword (If </a:t>
            </a:r>
            <a:r>
              <a:rPr lang="en-US" sz="2400" dirty="0" err="1">
                <a:latin typeface="Garamond" panose="02020404030301010803" pitchFamily="18" charset="0"/>
                <a:cs typeface="Times New Roman" panose="02020603050405020304" pitchFamily="18" charset="0"/>
              </a:rPr>
              <a:t>vigenere</a:t>
            </a:r>
            <a:r>
              <a:rPr lang="en-US" sz="2400" dirty="0">
                <a:latin typeface="Garamond" panose="02020404030301010803" pitchFamily="18" charset="0"/>
                <a:cs typeface="Times New Roman" panose="02020603050405020304" pitchFamily="18" charset="0"/>
              </a:rPr>
              <a:t> table is not given)</a:t>
            </a:r>
          </a:p>
          <a:p>
            <a:pPr>
              <a:buFont typeface="Wingdings" panose="05000000000000000000" pitchFamily="2" charset="2"/>
              <a:buChar char="q"/>
            </a:pPr>
            <a:r>
              <a:rPr lang="en-US" sz="2400" dirty="0">
                <a:latin typeface="Garamond" panose="02020404030301010803" pitchFamily="18" charset="0"/>
                <a:cs typeface="Times New Roman" panose="02020603050405020304" pitchFamily="18" charset="0"/>
              </a:rPr>
              <a:t>Given keyword arrange in alphabetical order then create table as per given below. (Example Keyword= MEC)</a:t>
            </a:r>
          </a:p>
          <a:p>
            <a:pPr>
              <a:buFont typeface="Wingdings" panose="05000000000000000000" pitchFamily="2" charset="2"/>
              <a:buChar char="q"/>
            </a:pPr>
            <a:endParaRPr lang="en-US" sz="24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endParaRPr lang="en-US" sz="2400" dirty="0">
              <a:latin typeface="Garamond" panose="02020404030301010803" pitchFamily="18" charset="0"/>
              <a:cs typeface="Times New Roman" panose="02020603050405020304" pitchFamily="18" charset="0"/>
            </a:endParaRPr>
          </a:p>
          <a:p>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813321394"/>
              </p:ext>
            </p:extLst>
          </p:nvPr>
        </p:nvGraphicFramePr>
        <p:xfrm>
          <a:off x="679267" y="3889308"/>
          <a:ext cx="9220202" cy="2362200"/>
        </p:xfrm>
        <a:graphic>
          <a:graphicData uri="http://schemas.openxmlformats.org/drawingml/2006/table">
            <a:tbl>
              <a:tblPr firstRow="1" bandRow="1">
                <a:tableStyleId>{5940675A-B579-460E-94D1-54222C63F5DA}</a:tableStyleId>
              </a:tblPr>
              <a:tblGrid>
                <a:gridCol w="341489">
                  <a:extLst>
                    <a:ext uri="{9D8B030D-6E8A-4147-A177-3AD203B41FA5}">
                      <a16:colId xmlns:a16="http://schemas.microsoft.com/office/drawing/2014/main" val="389214591"/>
                    </a:ext>
                  </a:extLst>
                </a:gridCol>
                <a:gridCol w="341489">
                  <a:extLst>
                    <a:ext uri="{9D8B030D-6E8A-4147-A177-3AD203B41FA5}">
                      <a16:colId xmlns:a16="http://schemas.microsoft.com/office/drawing/2014/main" val="363042436"/>
                    </a:ext>
                  </a:extLst>
                </a:gridCol>
                <a:gridCol w="341489">
                  <a:extLst>
                    <a:ext uri="{9D8B030D-6E8A-4147-A177-3AD203B41FA5}">
                      <a16:colId xmlns:a16="http://schemas.microsoft.com/office/drawing/2014/main" val="3552668819"/>
                    </a:ext>
                  </a:extLst>
                </a:gridCol>
                <a:gridCol w="341489">
                  <a:extLst>
                    <a:ext uri="{9D8B030D-6E8A-4147-A177-3AD203B41FA5}">
                      <a16:colId xmlns:a16="http://schemas.microsoft.com/office/drawing/2014/main" val="3891620029"/>
                    </a:ext>
                  </a:extLst>
                </a:gridCol>
                <a:gridCol w="341489">
                  <a:extLst>
                    <a:ext uri="{9D8B030D-6E8A-4147-A177-3AD203B41FA5}">
                      <a16:colId xmlns:a16="http://schemas.microsoft.com/office/drawing/2014/main" val="942786985"/>
                    </a:ext>
                  </a:extLst>
                </a:gridCol>
                <a:gridCol w="341489">
                  <a:extLst>
                    <a:ext uri="{9D8B030D-6E8A-4147-A177-3AD203B41FA5}">
                      <a16:colId xmlns:a16="http://schemas.microsoft.com/office/drawing/2014/main" val="3462125185"/>
                    </a:ext>
                  </a:extLst>
                </a:gridCol>
                <a:gridCol w="341489">
                  <a:extLst>
                    <a:ext uri="{9D8B030D-6E8A-4147-A177-3AD203B41FA5}">
                      <a16:colId xmlns:a16="http://schemas.microsoft.com/office/drawing/2014/main" val="1787923396"/>
                    </a:ext>
                  </a:extLst>
                </a:gridCol>
                <a:gridCol w="341489">
                  <a:extLst>
                    <a:ext uri="{9D8B030D-6E8A-4147-A177-3AD203B41FA5}">
                      <a16:colId xmlns:a16="http://schemas.microsoft.com/office/drawing/2014/main" val="961085790"/>
                    </a:ext>
                  </a:extLst>
                </a:gridCol>
                <a:gridCol w="341489">
                  <a:extLst>
                    <a:ext uri="{9D8B030D-6E8A-4147-A177-3AD203B41FA5}">
                      <a16:colId xmlns:a16="http://schemas.microsoft.com/office/drawing/2014/main" val="4243085452"/>
                    </a:ext>
                  </a:extLst>
                </a:gridCol>
                <a:gridCol w="341489">
                  <a:extLst>
                    <a:ext uri="{9D8B030D-6E8A-4147-A177-3AD203B41FA5}">
                      <a16:colId xmlns:a16="http://schemas.microsoft.com/office/drawing/2014/main" val="874837316"/>
                    </a:ext>
                  </a:extLst>
                </a:gridCol>
                <a:gridCol w="341489">
                  <a:extLst>
                    <a:ext uri="{9D8B030D-6E8A-4147-A177-3AD203B41FA5}">
                      <a16:colId xmlns:a16="http://schemas.microsoft.com/office/drawing/2014/main" val="3900836756"/>
                    </a:ext>
                  </a:extLst>
                </a:gridCol>
                <a:gridCol w="341489">
                  <a:extLst>
                    <a:ext uri="{9D8B030D-6E8A-4147-A177-3AD203B41FA5}">
                      <a16:colId xmlns:a16="http://schemas.microsoft.com/office/drawing/2014/main" val="905756410"/>
                    </a:ext>
                  </a:extLst>
                </a:gridCol>
                <a:gridCol w="341489">
                  <a:extLst>
                    <a:ext uri="{9D8B030D-6E8A-4147-A177-3AD203B41FA5}">
                      <a16:colId xmlns:a16="http://schemas.microsoft.com/office/drawing/2014/main" val="203957517"/>
                    </a:ext>
                  </a:extLst>
                </a:gridCol>
                <a:gridCol w="381416">
                  <a:extLst>
                    <a:ext uri="{9D8B030D-6E8A-4147-A177-3AD203B41FA5}">
                      <a16:colId xmlns:a16="http://schemas.microsoft.com/office/drawing/2014/main" val="1069847587"/>
                    </a:ext>
                  </a:extLst>
                </a:gridCol>
                <a:gridCol w="341489">
                  <a:extLst>
                    <a:ext uri="{9D8B030D-6E8A-4147-A177-3AD203B41FA5}">
                      <a16:colId xmlns:a16="http://schemas.microsoft.com/office/drawing/2014/main" val="349693923"/>
                    </a:ext>
                  </a:extLst>
                </a:gridCol>
                <a:gridCol w="341489">
                  <a:extLst>
                    <a:ext uri="{9D8B030D-6E8A-4147-A177-3AD203B41FA5}">
                      <a16:colId xmlns:a16="http://schemas.microsoft.com/office/drawing/2014/main" val="2123973984"/>
                    </a:ext>
                  </a:extLst>
                </a:gridCol>
                <a:gridCol w="301561">
                  <a:extLst>
                    <a:ext uri="{9D8B030D-6E8A-4147-A177-3AD203B41FA5}">
                      <a16:colId xmlns:a16="http://schemas.microsoft.com/office/drawing/2014/main" val="801843170"/>
                    </a:ext>
                  </a:extLst>
                </a:gridCol>
                <a:gridCol w="341489">
                  <a:extLst>
                    <a:ext uri="{9D8B030D-6E8A-4147-A177-3AD203B41FA5}">
                      <a16:colId xmlns:a16="http://schemas.microsoft.com/office/drawing/2014/main" val="494409628"/>
                    </a:ext>
                  </a:extLst>
                </a:gridCol>
                <a:gridCol w="341489">
                  <a:extLst>
                    <a:ext uri="{9D8B030D-6E8A-4147-A177-3AD203B41FA5}">
                      <a16:colId xmlns:a16="http://schemas.microsoft.com/office/drawing/2014/main" val="3767076401"/>
                    </a:ext>
                  </a:extLst>
                </a:gridCol>
                <a:gridCol w="341489">
                  <a:extLst>
                    <a:ext uri="{9D8B030D-6E8A-4147-A177-3AD203B41FA5}">
                      <a16:colId xmlns:a16="http://schemas.microsoft.com/office/drawing/2014/main" val="3476082947"/>
                    </a:ext>
                  </a:extLst>
                </a:gridCol>
                <a:gridCol w="341489">
                  <a:extLst>
                    <a:ext uri="{9D8B030D-6E8A-4147-A177-3AD203B41FA5}">
                      <a16:colId xmlns:a16="http://schemas.microsoft.com/office/drawing/2014/main" val="3526977096"/>
                    </a:ext>
                  </a:extLst>
                </a:gridCol>
                <a:gridCol w="341489">
                  <a:extLst>
                    <a:ext uri="{9D8B030D-6E8A-4147-A177-3AD203B41FA5}">
                      <a16:colId xmlns:a16="http://schemas.microsoft.com/office/drawing/2014/main" val="4255916373"/>
                    </a:ext>
                  </a:extLst>
                </a:gridCol>
                <a:gridCol w="341489">
                  <a:extLst>
                    <a:ext uri="{9D8B030D-6E8A-4147-A177-3AD203B41FA5}">
                      <a16:colId xmlns:a16="http://schemas.microsoft.com/office/drawing/2014/main" val="185272796"/>
                    </a:ext>
                  </a:extLst>
                </a:gridCol>
                <a:gridCol w="341489">
                  <a:extLst>
                    <a:ext uri="{9D8B030D-6E8A-4147-A177-3AD203B41FA5}">
                      <a16:colId xmlns:a16="http://schemas.microsoft.com/office/drawing/2014/main" val="778233015"/>
                    </a:ext>
                  </a:extLst>
                </a:gridCol>
                <a:gridCol w="341489">
                  <a:extLst>
                    <a:ext uri="{9D8B030D-6E8A-4147-A177-3AD203B41FA5}">
                      <a16:colId xmlns:a16="http://schemas.microsoft.com/office/drawing/2014/main" val="2778908689"/>
                    </a:ext>
                  </a:extLst>
                </a:gridCol>
                <a:gridCol w="341489">
                  <a:extLst>
                    <a:ext uri="{9D8B030D-6E8A-4147-A177-3AD203B41FA5}">
                      <a16:colId xmlns:a16="http://schemas.microsoft.com/office/drawing/2014/main" val="3725986699"/>
                    </a:ext>
                  </a:extLst>
                </a:gridCol>
                <a:gridCol w="341489">
                  <a:extLst>
                    <a:ext uri="{9D8B030D-6E8A-4147-A177-3AD203B41FA5}">
                      <a16:colId xmlns:a16="http://schemas.microsoft.com/office/drawing/2014/main" val="679416103"/>
                    </a:ext>
                  </a:extLst>
                </a:gridCol>
              </a:tblGrid>
              <a:tr h="590550">
                <a:tc>
                  <a:txBody>
                    <a:bodyPr/>
                    <a:lstStyle/>
                    <a:p>
                      <a:endParaRPr lang="en-US" dirty="0"/>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D</a:t>
                      </a:r>
                    </a:p>
                  </a:txBody>
                  <a:tcPr/>
                </a:tc>
                <a:tc>
                  <a:txBody>
                    <a:bodyPr/>
                    <a:lstStyle/>
                    <a:p>
                      <a:r>
                        <a:rPr lang="en-US" b="1" dirty="0"/>
                        <a:t>E</a:t>
                      </a:r>
                    </a:p>
                  </a:txBody>
                  <a:tcPr/>
                </a:tc>
                <a:tc>
                  <a:txBody>
                    <a:bodyPr/>
                    <a:lstStyle/>
                    <a:p>
                      <a:r>
                        <a:rPr lang="en-US" b="1" dirty="0"/>
                        <a:t>F</a:t>
                      </a:r>
                    </a:p>
                  </a:txBody>
                  <a:tcPr/>
                </a:tc>
                <a:tc>
                  <a:txBody>
                    <a:bodyPr/>
                    <a:lstStyle/>
                    <a:p>
                      <a:r>
                        <a:rPr lang="en-US" b="1" dirty="0"/>
                        <a:t>G</a:t>
                      </a:r>
                    </a:p>
                  </a:txBody>
                  <a:tcPr/>
                </a:tc>
                <a:tc>
                  <a:txBody>
                    <a:bodyPr/>
                    <a:lstStyle/>
                    <a:p>
                      <a:r>
                        <a:rPr lang="en-US" b="1" dirty="0"/>
                        <a:t>H</a:t>
                      </a:r>
                    </a:p>
                  </a:txBody>
                  <a:tcPr/>
                </a:tc>
                <a:tc>
                  <a:txBody>
                    <a:bodyPr/>
                    <a:lstStyle/>
                    <a:p>
                      <a:r>
                        <a:rPr lang="en-US" b="1" dirty="0"/>
                        <a:t>I</a:t>
                      </a:r>
                    </a:p>
                  </a:txBody>
                  <a:tcPr/>
                </a:tc>
                <a:tc>
                  <a:txBody>
                    <a:bodyPr/>
                    <a:lstStyle/>
                    <a:p>
                      <a:r>
                        <a:rPr lang="en-US" b="1" dirty="0"/>
                        <a:t>J</a:t>
                      </a:r>
                    </a:p>
                  </a:txBody>
                  <a:tcPr/>
                </a:tc>
                <a:tc>
                  <a:txBody>
                    <a:bodyPr/>
                    <a:lstStyle/>
                    <a:p>
                      <a:r>
                        <a:rPr lang="en-US" b="1" dirty="0"/>
                        <a:t>K</a:t>
                      </a:r>
                    </a:p>
                  </a:txBody>
                  <a:tcPr/>
                </a:tc>
                <a:tc>
                  <a:txBody>
                    <a:bodyPr/>
                    <a:lstStyle/>
                    <a:p>
                      <a:r>
                        <a:rPr lang="en-US" b="1" dirty="0"/>
                        <a:t>L</a:t>
                      </a:r>
                    </a:p>
                  </a:txBody>
                  <a:tcPr/>
                </a:tc>
                <a:tc>
                  <a:txBody>
                    <a:bodyPr/>
                    <a:lstStyle/>
                    <a:p>
                      <a:r>
                        <a:rPr lang="en-US" b="1" dirty="0"/>
                        <a:t>M</a:t>
                      </a:r>
                    </a:p>
                  </a:txBody>
                  <a:tcPr/>
                </a:tc>
                <a:tc>
                  <a:txBody>
                    <a:bodyPr/>
                    <a:lstStyle/>
                    <a:p>
                      <a:r>
                        <a:rPr lang="en-US" b="1" dirty="0"/>
                        <a:t>N</a:t>
                      </a:r>
                    </a:p>
                  </a:txBody>
                  <a:tcPr/>
                </a:tc>
                <a:tc>
                  <a:txBody>
                    <a:bodyPr/>
                    <a:lstStyle/>
                    <a:p>
                      <a:r>
                        <a:rPr lang="en-US" b="1" dirty="0"/>
                        <a:t>O</a:t>
                      </a:r>
                    </a:p>
                  </a:txBody>
                  <a:tcPr/>
                </a:tc>
                <a:tc>
                  <a:txBody>
                    <a:bodyPr/>
                    <a:lstStyle/>
                    <a:p>
                      <a:r>
                        <a:rPr lang="en-US" b="1" dirty="0"/>
                        <a:t>P</a:t>
                      </a:r>
                    </a:p>
                  </a:txBody>
                  <a:tcPr/>
                </a:tc>
                <a:tc>
                  <a:txBody>
                    <a:bodyPr/>
                    <a:lstStyle/>
                    <a:p>
                      <a:r>
                        <a:rPr lang="en-US" b="1" dirty="0"/>
                        <a:t>Q</a:t>
                      </a:r>
                    </a:p>
                  </a:txBody>
                  <a:tcPr/>
                </a:tc>
                <a:tc>
                  <a:txBody>
                    <a:bodyPr/>
                    <a:lstStyle/>
                    <a:p>
                      <a:r>
                        <a:rPr lang="en-US" b="1" dirty="0"/>
                        <a:t>R</a:t>
                      </a:r>
                    </a:p>
                  </a:txBody>
                  <a:tcPr/>
                </a:tc>
                <a:tc>
                  <a:txBody>
                    <a:bodyPr/>
                    <a:lstStyle/>
                    <a:p>
                      <a:r>
                        <a:rPr lang="en-US" b="1" dirty="0"/>
                        <a:t>S</a:t>
                      </a:r>
                    </a:p>
                  </a:txBody>
                  <a:tcPr/>
                </a:tc>
                <a:tc>
                  <a:txBody>
                    <a:bodyPr/>
                    <a:lstStyle/>
                    <a:p>
                      <a:r>
                        <a:rPr lang="en-US" b="1" dirty="0"/>
                        <a:t>T</a:t>
                      </a:r>
                    </a:p>
                  </a:txBody>
                  <a:tcPr/>
                </a:tc>
                <a:tc>
                  <a:txBody>
                    <a:bodyPr/>
                    <a:lstStyle/>
                    <a:p>
                      <a:r>
                        <a:rPr lang="en-US" b="1" dirty="0"/>
                        <a:t>U</a:t>
                      </a:r>
                    </a:p>
                  </a:txBody>
                  <a:tcPr/>
                </a:tc>
                <a:tc>
                  <a:txBody>
                    <a:bodyPr/>
                    <a:lstStyle/>
                    <a:p>
                      <a:r>
                        <a:rPr lang="en-US" b="1" dirty="0"/>
                        <a:t>V</a:t>
                      </a:r>
                    </a:p>
                  </a:txBody>
                  <a:tcPr/>
                </a:tc>
                <a:tc>
                  <a:txBody>
                    <a:bodyPr/>
                    <a:lstStyle/>
                    <a:p>
                      <a:r>
                        <a:rPr lang="en-US" b="1" dirty="0"/>
                        <a:t>W</a:t>
                      </a:r>
                    </a:p>
                  </a:txBody>
                  <a:tcPr/>
                </a:tc>
                <a:tc>
                  <a:txBody>
                    <a:bodyPr/>
                    <a:lstStyle/>
                    <a:p>
                      <a:r>
                        <a:rPr lang="en-US" b="1" dirty="0"/>
                        <a:t>X</a:t>
                      </a:r>
                    </a:p>
                  </a:txBody>
                  <a:tcPr/>
                </a:tc>
                <a:tc>
                  <a:txBody>
                    <a:bodyPr/>
                    <a:lstStyle/>
                    <a:p>
                      <a:r>
                        <a:rPr lang="en-US" b="1" dirty="0"/>
                        <a:t>Y</a:t>
                      </a:r>
                    </a:p>
                  </a:txBody>
                  <a:tcPr/>
                </a:tc>
                <a:tc>
                  <a:txBody>
                    <a:bodyPr/>
                    <a:lstStyle/>
                    <a:p>
                      <a:r>
                        <a:rPr lang="en-US" b="1" dirty="0"/>
                        <a:t>Z</a:t>
                      </a:r>
                    </a:p>
                  </a:txBody>
                  <a:tcPr/>
                </a:tc>
                <a:extLst>
                  <a:ext uri="{0D108BD9-81ED-4DB2-BD59-A6C34878D82A}">
                    <a16:rowId xmlns:a16="http://schemas.microsoft.com/office/drawing/2014/main" val="651053577"/>
                  </a:ext>
                </a:extLst>
              </a:tr>
              <a:tr h="590550">
                <a:tc>
                  <a:txBody>
                    <a:bodyPr/>
                    <a:lstStyle/>
                    <a:p>
                      <a:r>
                        <a:rPr lang="en-US" b="1" dirty="0"/>
                        <a:t>C</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tc>
                  <a:txBody>
                    <a:bodyPr/>
                    <a:lstStyle/>
                    <a:p>
                      <a:r>
                        <a:rPr lang="en-US" dirty="0"/>
                        <a:t>A</a:t>
                      </a:r>
                    </a:p>
                  </a:txBody>
                  <a:tcPr/>
                </a:tc>
                <a:tc>
                  <a:txBody>
                    <a:bodyPr/>
                    <a:lstStyle/>
                    <a:p>
                      <a:r>
                        <a:rPr lang="en-US" dirty="0"/>
                        <a:t>B</a:t>
                      </a:r>
                    </a:p>
                  </a:txBody>
                  <a:tcPr/>
                </a:tc>
                <a:extLst>
                  <a:ext uri="{0D108BD9-81ED-4DB2-BD59-A6C34878D82A}">
                    <a16:rowId xmlns:a16="http://schemas.microsoft.com/office/drawing/2014/main" val="2588598344"/>
                  </a:ext>
                </a:extLst>
              </a:tr>
              <a:tr h="590550">
                <a:tc>
                  <a:txBody>
                    <a:bodyPr/>
                    <a:lstStyle/>
                    <a:p>
                      <a:r>
                        <a:rPr lang="en-US" b="1" dirty="0"/>
                        <a:t>E</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extLst>
                  <a:ext uri="{0D108BD9-81ED-4DB2-BD59-A6C34878D82A}">
                    <a16:rowId xmlns:a16="http://schemas.microsoft.com/office/drawing/2014/main" val="2737245456"/>
                  </a:ext>
                </a:extLst>
              </a:tr>
              <a:tr h="590550">
                <a:tc>
                  <a:txBody>
                    <a:bodyPr/>
                    <a:lstStyle/>
                    <a:p>
                      <a:r>
                        <a:rPr lang="en-US" b="1" dirty="0"/>
                        <a:t>M</a:t>
                      </a:r>
                    </a:p>
                  </a:txBody>
                  <a:tcPr/>
                </a:tc>
                <a:tc>
                  <a:txBody>
                    <a:bodyPr/>
                    <a:lstStyle/>
                    <a:p>
                      <a:r>
                        <a:rPr lang="en-US" dirty="0"/>
                        <a:t>M</a:t>
                      </a:r>
                    </a:p>
                  </a:txBody>
                  <a:tcPr/>
                </a:tc>
                <a:tc>
                  <a:txBody>
                    <a:bodyPr/>
                    <a:lstStyle/>
                    <a:p>
                      <a:r>
                        <a:rPr lang="en-US" dirty="0"/>
                        <a:t>N</a:t>
                      </a:r>
                    </a:p>
                  </a:txBody>
                  <a:tcPr/>
                </a:tc>
                <a:tc>
                  <a:txBody>
                    <a:bodyPr/>
                    <a:lstStyle/>
                    <a:p>
                      <a:r>
                        <a:rPr lang="en-US" dirty="0"/>
                        <a:t>O</a:t>
                      </a:r>
                    </a:p>
                  </a:txBody>
                  <a:tcPr/>
                </a:tc>
                <a:tc>
                  <a:txBody>
                    <a:bodyPr/>
                    <a:lstStyle/>
                    <a:p>
                      <a:r>
                        <a:rPr lang="en-US" dirty="0"/>
                        <a:t>P</a:t>
                      </a:r>
                    </a:p>
                  </a:txBody>
                  <a:tcPr/>
                </a:tc>
                <a:tc>
                  <a:txBody>
                    <a:bodyPr/>
                    <a:lstStyle/>
                    <a:p>
                      <a:r>
                        <a:rPr lang="en-US" dirty="0"/>
                        <a:t>Q</a:t>
                      </a:r>
                    </a:p>
                  </a:txBody>
                  <a:tcPr/>
                </a:tc>
                <a:tc>
                  <a:txBody>
                    <a:bodyPr/>
                    <a:lstStyle/>
                    <a:p>
                      <a:r>
                        <a:rPr lang="en-US" dirty="0"/>
                        <a:t>R</a:t>
                      </a:r>
                    </a:p>
                  </a:txBody>
                  <a:tcPr/>
                </a:tc>
                <a:tc>
                  <a:txBody>
                    <a:bodyPr/>
                    <a:lstStyle/>
                    <a:p>
                      <a:r>
                        <a:rPr lang="en-US" dirty="0"/>
                        <a:t>S</a:t>
                      </a:r>
                    </a:p>
                  </a:txBody>
                  <a:tcPr/>
                </a:tc>
                <a:tc>
                  <a:txBody>
                    <a:bodyPr/>
                    <a:lstStyle/>
                    <a:p>
                      <a:r>
                        <a:rPr lang="en-US" dirty="0"/>
                        <a:t>T</a:t>
                      </a:r>
                    </a:p>
                  </a:txBody>
                  <a:tcPr/>
                </a:tc>
                <a:tc>
                  <a:txBody>
                    <a:bodyPr/>
                    <a:lstStyle/>
                    <a:p>
                      <a:r>
                        <a:rPr lang="en-US" dirty="0"/>
                        <a:t>U</a:t>
                      </a:r>
                    </a:p>
                  </a:txBody>
                  <a:tcPr/>
                </a:tc>
                <a:tc>
                  <a:txBody>
                    <a:bodyPr/>
                    <a:lstStyle/>
                    <a:p>
                      <a:r>
                        <a:rPr lang="en-US" dirty="0"/>
                        <a:t>V</a:t>
                      </a:r>
                    </a:p>
                  </a:txBody>
                  <a:tcPr/>
                </a:tc>
                <a:tc>
                  <a:txBody>
                    <a:bodyPr/>
                    <a:lstStyle/>
                    <a:p>
                      <a:r>
                        <a:rPr lang="en-US" dirty="0"/>
                        <a:t>W</a:t>
                      </a:r>
                    </a:p>
                  </a:txBody>
                  <a:tcPr/>
                </a:tc>
                <a:tc>
                  <a:txBody>
                    <a:bodyPr/>
                    <a:lstStyle/>
                    <a:p>
                      <a:r>
                        <a:rPr lang="en-US" dirty="0"/>
                        <a:t>X</a:t>
                      </a:r>
                    </a:p>
                  </a:txBody>
                  <a:tcPr/>
                </a:tc>
                <a:tc>
                  <a:txBody>
                    <a:bodyPr/>
                    <a:lstStyle/>
                    <a:p>
                      <a:r>
                        <a:rPr lang="en-US" dirty="0"/>
                        <a:t>Y</a:t>
                      </a:r>
                    </a:p>
                  </a:txBody>
                  <a:tcPr/>
                </a:tc>
                <a:tc>
                  <a:txBody>
                    <a:bodyPr/>
                    <a:lstStyle/>
                    <a:p>
                      <a:r>
                        <a:rPr lang="en-US" dirty="0"/>
                        <a:t>Z</a:t>
                      </a:r>
                    </a:p>
                  </a:txBody>
                  <a:tcPr/>
                </a:tc>
                <a:tc>
                  <a:txBody>
                    <a:bodyPr/>
                    <a:lstStyle/>
                    <a:p>
                      <a:r>
                        <a:rPr lang="en-US" dirty="0"/>
                        <a:t>A</a:t>
                      </a:r>
                    </a:p>
                  </a:txBody>
                  <a:tcPr/>
                </a:tc>
                <a:tc>
                  <a:txBody>
                    <a:bodyPr/>
                    <a:lstStyle/>
                    <a:p>
                      <a:r>
                        <a:rPr lang="en-US" dirty="0"/>
                        <a:t>B</a:t>
                      </a:r>
                    </a:p>
                  </a:txBody>
                  <a:tcPr/>
                </a:tc>
                <a:tc>
                  <a:txBody>
                    <a:bodyPr/>
                    <a:lstStyle/>
                    <a:p>
                      <a:r>
                        <a:rPr lang="en-US" dirty="0"/>
                        <a:t>C</a:t>
                      </a:r>
                    </a:p>
                  </a:txBody>
                  <a:tcPr/>
                </a:tc>
                <a:tc>
                  <a:txBody>
                    <a:bodyPr/>
                    <a:lstStyle/>
                    <a:p>
                      <a:r>
                        <a:rPr lang="en-US" dirty="0"/>
                        <a:t>D</a:t>
                      </a:r>
                    </a:p>
                  </a:txBody>
                  <a:tcPr/>
                </a:tc>
                <a:tc>
                  <a:txBody>
                    <a:bodyPr/>
                    <a:lstStyle/>
                    <a:p>
                      <a:r>
                        <a:rPr lang="en-US" dirty="0"/>
                        <a:t>E</a:t>
                      </a:r>
                    </a:p>
                  </a:txBody>
                  <a:tcPr/>
                </a:tc>
                <a:tc>
                  <a:txBody>
                    <a:bodyPr/>
                    <a:lstStyle/>
                    <a:p>
                      <a:r>
                        <a:rPr lang="en-US" dirty="0"/>
                        <a:t>F</a:t>
                      </a:r>
                    </a:p>
                  </a:txBody>
                  <a:tcPr/>
                </a:tc>
                <a:tc>
                  <a:txBody>
                    <a:bodyPr/>
                    <a:lstStyle/>
                    <a:p>
                      <a:r>
                        <a:rPr lang="en-US" dirty="0"/>
                        <a:t>G</a:t>
                      </a:r>
                    </a:p>
                  </a:txBody>
                  <a:tcPr/>
                </a:tc>
                <a:tc>
                  <a:txBody>
                    <a:bodyPr/>
                    <a:lstStyle/>
                    <a:p>
                      <a:r>
                        <a:rPr lang="en-US" dirty="0"/>
                        <a:t>H</a:t>
                      </a:r>
                    </a:p>
                  </a:txBody>
                  <a:tcPr/>
                </a:tc>
                <a:tc>
                  <a:txBody>
                    <a:bodyPr/>
                    <a:lstStyle/>
                    <a:p>
                      <a:r>
                        <a:rPr lang="en-US" dirty="0"/>
                        <a:t>I</a:t>
                      </a:r>
                    </a:p>
                  </a:txBody>
                  <a:tcPr/>
                </a:tc>
                <a:tc>
                  <a:txBody>
                    <a:bodyPr/>
                    <a:lstStyle/>
                    <a:p>
                      <a:r>
                        <a:rPr lang="en-US" dirty="0"/>
                        <a:t>J</a:t>
                      </a:r>
                    </a:p>
                  </a:txBody>
                  <a:tcPr/>
                </a:tc>
                <a:tc>
                  <a:txBody>
                    <a:bodyPr/>
                    <a:lstStyle/>
                    <a:p>
                      <a:r>
                        <a:rPr lang="en-US" dirty="0"/>
                        <a:t>K</a:t>
                      </a:r>
                    </a:p>
                  </a:txBody>
                  <a:tcPr/>
                </a:tc>
                <a:tc>
                  <a:txBody>
                    <a:bodyPr/>
                    <a:lstStyle/>
                    <a:p>
                      <a:r>
                        <a:rPr lang="en-US" dirty="0"/>
                        <a:t>L</a:t>
                      </a:r>
                    </a:p>
                  </a:txBody>
                  <a:tcPr/>
                </a:tc>
                <a:extLst>
                  <a:ext uri="{0D108BD9-81ED-4DB2-BD59-A6C34878D82A}">
                    <a16:rowId xmlns:a16="http://schemas.microsoft.com/office/drawing/2014/main" val="4057874358"/>
                  </a:ext>
                </a:extLst>
              </a:tr>
            </a:tbl>
          </a:graphicData>
        </a:graphic>
      </p:graphicFrame>
      <p:sp>
        <p:nvSpPr>
          <p:cNvPr id="5" name="Rectangle 4"/>
          <p:cNvSpPr/>
          <p:nvPr/>
        </p:nvSpPr>
        <p:spPr>
          <a:xfrm>
            <a:off x="3352800" y="3465166"/>
            <a:ext cx="3429000" cy="3841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Plaintext</a:t>
            </a:r>
          </a:p>
        </p:txBody>
      </p:sp>
      <p:sp>
        <p:nvSpPr>
          <p:cNvPr id="7" name="Rectangle 6"/>
          <p:cNvSpPr/>
          <p:nvPr/>
        </p:nvSpPr>
        <p:spPr>
          <a:xfrm rot="5400000">
            <a:off x="-784126" y="4992913"/>
            <a:ext cx="2247520" cy="3841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Keyword</a:t>
            </a:r>
          </a:p>
        </p:txBody>
      </p:sp>
      <p:pic>
        <p:nvPicPr>
          <p:cNvPr id="8" name="Picture 2">
            <a:extLst>
              <a:ext uri="{FF2B5EF4-FFF2-40B4-BE49-F238E27FC236}">
                <a16:creationId xmlns:a16="http://schemas.microsoft.com/office/drawing/2014/main" id="{1E5B18EE-D235-4330-B722-046BFC8ACB1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20804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453414"/>
            <a:ext cx="8077200" cy="655638"/>
          </a:xfrm>
        </p:spPr>
        <p:txBody>
          <a:bodyPr>
            <a:noAutofit/>
          </a:bodyPr>
          <a:lstStyle/>
          <a:p>
            <a:r>
              <a:rPr lang="en-US" sz="3200" b="1" dirty="0"/>
              <a:t>POLYALPHABETIC CIPHER (VIGENERE CIPHER)</a:t>
            </a:r>
          </a:p>
        </p:txBody>
      </p:sp>
      <p:sp>
        <p:nvSpPr>
          <p:cNvPr id="3" name="Content Placeholder 2"/>
          <p:cNvSpPr>
            <a:spLocks noGrp="1"/>
          </p:cNvSpPr>
          <p:nvPr>
            <p:ph idx="1"/>
          </p:nvPr>
        </p:nvSpPr>
        <p:spPr>
          <a:xfrm>
            <a:off x="0" y="1876126"/>
            <a:ext cx="9906000" cy="4525963"/>
          </a:xfrm>
        </p:spPr>
        <p:txBody>
          <a:bodyPr>
            <a:noAutofit/>
          </a:bodyPr>
          <a:lstStyle/>
          <a:p>
            <a:pPr>
              <a:buFont typeface="Wingdings" panose="05000000000000000000" pitchFamily="2" charset="2"/>
              <a:buChar char="q"/>
            </a:pPr>
            <a:r>
              <a:rPr lang="en-US" sz="2800" dirty="0">
                <a:latin typeface="Garamond" panose="02020404030301010803" pitchFamily="18" charset="0"/>
                <a:cs typeface="Times New Roman" panose="02020603050405020304" pitchFamily="18" charset="0"/>
              </a:rPr>
              <a:t>Plaintext: </a:t>
            </a:r>
            <a:r>
              <a:rPr lang="en-US" sz="2800" b="1" dirty="0">
                <a:latin typeface="Garamond" panose="02020404030301010803" pitchFamily="18" charset="0"/>
                <a:cs typeface="Times New Roman" panose="02020603050405020304" pitchFamily="18" charset="0"/>
              </a:rPr>
              <a:t>I AM A GHANAIAN </a:t>
            </a:r>
            <a:r>
              <a:rPr lang="en-US" sz="2800" dirty="0">
                <a:latin typeface="Garamond" panose="02020404030301010803" pitchFamily="18" charset="0"/>
                <a:cs typeface="Times New Roman" panose="02020603050405020304" pitchFamily="18" charset="0"/>
              </a:rPr>
              <a:t>Keyword: </a:t>
            </a:r>
            <a:r>
              <a:rPr lang="en-US" sz="2800" b="1" dirty="0">
                <a:latin typeface="Garamond" panose="02020404030301010803" pitchFamily="18" charset="0"/>
                <a:cs typeface="Times New Roman" panose="02020603050405020304" pitchFamily="18" charset="0"/>
              </a:rPr>
              <a:t>MEC</a:t>
            </a:r>
          </a:p>
          <a:p>
            <a:pPr>
              <a:buFont typeface="Wingdings" panose="05000000000000000000" pitchFamily="2" charset="2"/>
              <a:buChar char="q"/>
            </a:pPr>
            <a:endParaRPr lang="en-US" sz="2800" dirty="0">
              <a:latin typeface="Garamond" panose="02020404030301010803" pitchFamily="18" charset="0"/>
              <a:cs typeface="Times New Roman" panose="02020603050405020304" pitchFamily="18" charset="0"/>
            </a:endParaRPr>
          </a:p>
          <a:p>
            <a:pPr>
              <a:buFont typeface="Wingdings" panose="05000000000000000000" pitchFamily="2" charset="2"/>
              <a:buChar char="q"/>
            </a:pPr>
            <a:endParaRPr lang="en-US" sz="2800" dirty="0">
              <a:latin typeface="Garamond" panose="02020404030301010803" pitchFamily="18" charset="0"/>
              <a:cs typeface="Times New Roman" panose="02020603050405020304" pitchFamily="18" charset="0"/>
            </a:endParaRPr>
          </a:p>
          <a:p>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785391390"/>
              </p:ext>
            </p:extLst>
          </p:nvPr>
        </p:nvGraphicFramePr>
        <p:xfrm>
          <a:off x="609601" y="2399171"/>
          <a:ext cx="8534403" cy="1739937"/>
        </p:xfrm>
        <a:graphic>
          <a:graphicData uri="http://schemas.openxmlformats.org/drawingml/2006/table">
            <a:tbl>
              <a:tblPr firstRow="1" bandRow="1">
                <a:tableStyleId>{5940675A-B579-460E-94D1-54222C63F5DA}</a:tableStyleId>
              </a:tblPr>
              <a:tblGrid>
                <a:gridCol w="1295399">
                  <a:extLst>
                    <a:ext uri="{9D8B030D-6E8A-4147-A177-3AD203B41FA5}">
                      <a16:colId xmlns:a16="http://schemas.microsoft.com/office/drawing/2014/main" val="389214591"/>
                    </a:ext>
                  </a:extLst>
                </a:gridCol>
                <a:gridCol w="457200">
                  <a:extLst>
                    <a:ext uri="{9D8B030D-6E8A-4147-A177-3AD203B41FA5}">
                      <a16:colId xmlns:a16="http://schemas.microsoft.com/office/drawing/2014/main" val="363042436"/>
                    </a:ext>
                  </a:extLst>
                </a:gridCol>
                <a:gridCol w="457200">
                  <a:extLst>
                    <a:ext uri="{9D8B030D-6E8A-4147-A177-3AD203B41FA5}">
                      <a16:colId xmlns:a16="http://schemas.microsoft.com/office/drawing/2014/main" val="3552668819"/>
                    </a:ext>
                  </a:extLst>
                </a:gridCol>
                <a:gridCol w="458049">
                  <a:extLst>
                    <a:ext uri="{9D8B030D-6E8A-4147-A177-3AD203B41FA5}">
                      <a16:colId xmlns:a16="http://schemas.microsoft.com/office/drawing/2014/main" val="3891620029"/>
                    </a:ext>
                  </a:extLst>
                </a:gridCol>
                <a:gridCol w="543449">
                  <a:extLst>
                    <a:ext uri="{9D8B030D-6E8A-4147-A177-3AD203B41FA5}">
                      <a16:colId xmlns:a16="http://schemas.microsoft.com/office/drawing/2014/main" val="942786985"/>
                    </a:ext>
                  </a:extLst>
                </a:gridCol>
                <a:gridCol w="642260">
                  <a:extLst>
                    <a:ext uri="{9D8B030D-6E8A-4147-A177-3AD203B41FA5}">
                      <a16:colId xmlns:a16="http://schemas.microsoft.com/office/drawing/2014/main" val="3462125185"/>
                    </a:ext>
                  </a:extLst>
                </a:gridCol>
                <a:gridCol w="642260">
                  <a:extLst>
                    <a:ext uri="{9D8B030D-6E8A-4147-A177-3AD203B41FA5}">
                      <a16:colId xmlns:a16="http://schemas.microsoft.com/office/drawing/2014/main" val="1787923396"/>
                    </a:ext>
                  </a:extLst>
                </a:gridCol>
                <a:gridCol w="642260">
                  <a:extLst>
                    <a:ext uri="{9D8B030D-6E8A-4147-A177-3AD203B41FA5}">
                      <a16:colId xmlns:a16="http://schemas.microsoft.com/office/drawing/2014/main" val="961085790"/>
                    </a:ext>
                  </a:extLst>
                </a:gridCol>
                <a:gridCol w="642260">
                  <a:extLst>
                    <a:ext uri="{9D8B030D-6E8A-4147-A177-3AD203B41FA5}">
                      <a16:colId xmlns:a16="http://schemas.microsoft.com/office/drawing/2014/main" val="4243085452"/>
                    </a:ext>
                  </a:extLst>
                </a:gridCol>
                <a:gridCol w="642260">
                  <a:extLst>
                    <a:ext uri="{9D8B030D-6E8A-4147-A177-3AD203B41FA5}">
                      <a16:colId xmlns:a16="http://schemas.microsoft.com/office/drawing/2014/main" val="874837316"/>
                    </a:ext>
                  </a:extLst>
                </a:gridCol>
                <a:gridCol w="642260">
                  <a:extLst>
                    <a:ext uri="{9D8B030D-6E8A-4147-A177-3AD203B41FA5}">
                      <a16:colId xmlns:a16="http://schemas.microsoft.com/office/drawing/2014/main" val="3900836756"/>
                    </a:ext>
                  </a:extLst>
                </a:gridCol>
                <a:gridCol w="642260">
                  <a:extLst>
                    <a:ext uri="{9D8B030D-6E8A-4147-A177-3AD203B41FA5}">
                      <a16:colId xmlns:a16="http://schemas.microsoft.com/office/drawing/2014/main" val="905756410"/>
                    </a:ext>
                  </a:extLst>
                </a:gridCol>
                <a:gridCol w="827286">
                  <a:extLst>
                    <a:ext uri="{9D8B030D-6E8A-4147-A177-3AD203B41FA5}">
                      <a16:colId xmlns:a16="http://schemas.microsoft.com/office/drawing/2014/main" val="203957517"/>
                    </a:ext>
                  </a:extLst>
                </a:gridCol>
              </a:tblGrid>
              <a:tr h="572629">
                <a:tc>
                  <a:txBody>
                    <a:bodyPr/>
                    <a:lstStyle/>
                    <a:p>
                      <a:pPr algn="ctr"/>
                      <a:r>
                        <a:rPr lang="en-US" b="1" dirty="0"/>
                        <a:t>Key</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extLst>
                  <a:ext uri="{0D108BD9-81ED-4DB2-BD59-A6C34878D82A}">
                    <a16:rowId xmlns:a16="http://schemas.microsoft.com/office/drawing/2014/main" val="651053577"/>
                  </a:ext>
                </a:extLst>
              </a:tr>
              <a:tr h="583654">
                <a:tc>
                  <a:txBody>
                    <a:bodyPr/>
                    <a:lstStyle/>
                    <a:p>
                      <a:r>
                        <a:rPr lang="en-US" b="1" dirty="0" err="1"/>
                        <a:t>PlainText</a:t>
                      </a:r>
                      <a:endParaRPr lang="en-US" b="1" dirty="0"/>
                    </a:p>
                  </a:txBody>
                  <a:tcPr/>
                </a:tc>
                <a:tc>
                  <a:txBody>
                    <a:bodyPr/>
                    <a:lstStyle/>
                    <a:p>
                      <a:r>
                        <a:rPr lang="en-US" dirty="0"/>
                        <a:t>I</a:t>
                      </a:r>
                    </a:p>
                  </a:txBody>
                  <a:tcPr/>
                </a:tc>
                <a:tc>
                  <a:txBody>
                    <a:bodyPr/>
                    <a:lstStyle/>
                    <a:p>
                      <a:r>
                        <a:rPr lang="en-US" dirty="0"/>
                        <a:t>A</a:t>
                      </a:r>
                    </a:p>
                  </a:txBody>
                  <a:tcPr/>
                </a:tc>
                <a:tc>
                  <a:txBody>
                    <a:bodyPr/>
                    <a:lstStyle/>
                    <a:p>
                      <a:r>
                        <a:rPr lang="en-US" dirty="0"/>
                        <a:t>M</a:t>
                      </a:r>
                    </a:p>
                  </a:txBody>
                  <a:tcPr/>
                </a:tc>
                <a:tc>
                  <a:txBody>
                    <a:bodyPr/>
                    <a:lstStyle/>
                    <a:p>
                      <a:r>
                        <a:rPr lang="en-US" dirty="0"/>
                        <a:t>A</a:t>
                      </a:r>
                    </a:p>
                  </a:txBody>
                  <a:tcPr/>
                </a:tc>
                <a:tc>
                  <a:txBody>
                    <a:bodyPr/>
                    <a:lstStyle/>
                    <a:p>
                      <a:r>
                        <a:rPr lang="en-US" dirty="0"/>
                        <a:t>G</a:t>
                      </a:r>
                    </a:p>
                  </a:txBody>
                  <a:tcPr/>
                </a:tc>
                <a:tc>
                  <a:txBody>
                    <a:bodyPr/>
                    <a:lstStyle/>
                    <a:p>
                      <a:r>
                        <a:rPr lang="en-US" dirty="0"/>
                        <a:t>H</a:t>
                      </a:r>
                    </a:p>
                  </a:txBody>
                  <a:tcPr/>
                </a:tc>
                <a:tc>
                  <a:txBody>
                    <a:bodyPr/>
                    <a:lstStyle/>
                    <a:p>
                      <a:r>
                        <a:rPr lang="en-US" dirty="0"/>
                        <a:t>A</a:t>
                      </a:r>
                    </a:p>
                  </a:txBody>
                  <a:tcPr/>
                </a:tc>
                <a:tc>
                  <a:txBody>
                    <a:bodyPr/>
                    <a:lstStyle/>
                    <a:p>
                      <a:r>
                        <a:rPr lang="en-US" dirty="0"/>
                        <a:t>N</a:t>
                      </a:r>
                    </a:p>
                  </a:txBody>
                  <a:tcPr/>
                </a:tc>
                <a:tc>
                  <a:txBody>
                    <a:bodyPr/>
                    <a:lstStyle/>
                    <a:p>
                      <a:r>
                        <a:rPr lang="en-US" dirty="0"/>
                        <a:t>A</a:t>
                      </a:r>
                    </a:p>
                  </a:txBody>
                  <a:tcPr/>
                </a:tc>
                <a:tc>
                  <a:txBody>
                    <a:bodyPr/>
                    <a:lstStyle/>
                    <a:p>
                      <a:r>
                        <a:rPr lang="en-US" dirty="0"/>
                        <a:t>I</a:t>
                      </a:r>
                    </a:p>
                  </a:txBody>
                  <a:tcPr/>
                </a:tc>
                <a:tc>
                  <a:txBody>
                    <a:bodyPr/>
                    <a:lstStyle/>
                    <a:p>
                      <a:r>
                        <a:rPr lang="en-US" dirty="0"/>
                        <a:t>A</a:t>
                      </a:r>
                    </a:p>
                  </a:txBody>
                  <a:tcPr/>
                </a:tc>
                <a:tc>
                  <a:txBody>
                    <a:bodyPr/>
                    <a:lstStyle/>
                    <a:p>
                      <a:r>
                        <a:rPr lang="en-US" dirty="0"/>
                        <a:t>N</a:t>
                      </a:r>
                    </a:p>
                  </a:txBody>
                  <a:tcPr/>
                </a:tc>
                <a:extLst>
                  <a:ext uri="{0D108BD9-81ED-4DB2-BD59-A6C34878D82A}">
                    <a16:rowId xmlns:a16="http://schemas.microsoft.com/office/drawing/2014/main" val="2588598344"/>
                  </a:ext>
                </a:extLst>
              </a:tr>
              <a:tr h="583654">
                <a:tc>
                  <a:txBody>
                    <a:bodyPr/>
                    <a:lstStyle/>
                    <a:p>
                      <a:r>
                        <a:rPr lang="en-US" b="1" dirty="0" err="1"/>
                        <a:t>CipherText</a:t>
                      </a:r>
                      <a:endParaRPr lang="en-US" b="1" dirty="0"/>
                    </a:p>
                  </a:txBody>
                  <a:tcPr/>
                </a:tc>
                <a:tc>
                  <a:txBody>
                    <a:bodyPr/>
                    <a:lstStyle/>
                    <a:p>
                      <a:r>
                        <a:rPr lang="en-US" dirty="0"/>
                        <a:t>u</a:t>
                      </a:r>
                    </a:p>
                  </a:txBody>
                  <a:tcPr/>
                </a:tc>
                <a:tc>
                  <a:txBody>
                    <a:bodyPr/>
                    <a:lstStyle/>
                    <a:p>
                      <a:r>
                        <a:rPr lang="en-US" dirty="0"/>
                        <a:t>e</a:t>
                      </a:r>
                    </a:p>
                  </a:txBody>
                  <a:tcPr/>
                </a:tc>
                <a:tc>
                  <a:txBody>
                    <a:bodyPr/>
                    <a:lstStyle/>
                    <a:p>
                      <a:r>
                        <a:rPr lang="en-US" dirty="0"/>
                        <a:t>0</a:t>
                      </a:r>
                    </a:p>
                  </a:txBody>
                  <a:tcPr/>
                </a:tc>
                <a:tc>
                  <a:txBody>
                    <a:bodyPr/>
                    <a:lstStyle/>
                    <a:p>
                      <a:r>
                        <a:rPr lang="en-US" dirty="0"/>
                        <a:t>m</a:t>
                      </a:r>
                    </a:p>
                  </a:txBody>
                  <a:tcPr/>
                </a:tc>
                <a:tc>
                  <a:txBody>
                    <a:bodyPr/>
                    <a:lstStyle/>
                    <a:p>
                      <a:r>
                        <a:rPr lang="en-US" dirty="0"/>
                        <a:t>k</a:t>
                      </a:r>
                    </a:p>
                  </a:txBody>
                  <a:tcPr/>
                </a:tc>
                <a:tc>
                  <a:txBody>
                    <a:bodyPr/>
                    <a:lstStyle/>
                    <a:p>
                      <a:r>
                        <a:rPr lang="en-US" dirty="0"/>
                        <a:t>j</a:t>
                      </a:r>
                    </a:p>
                  </a:txBody>
                  <a:tcPr/>
                </a:tc>
                <a:tc>
                  <a:txBody>
                    <a:bodyPr/>
                    <a:lstStyle/>
                    <a:p>
                      <a:r>
                        <a:rPr lang="en-US" dirty="0"/>
                        <a:t>m</a:t>
                      </a:r>
                    </a:p>
                  </a:txBody>
                  <a:tcPr/>
                </a:tc>
                <a:tc>
                  <a:txBody>
                    <a:bodyPr/>
                    <a:lstStyle/>
                    <a:p>
                      <a:r>
                        <a:rPr lang="en-US" dirty="0"/>
                        <a:t>r</a:t>
                      </a:r>
                    </a:p>
                  </a:txBody>
                  <a:tcPr/>
                </a:tc>
                <a:tc>
                  <a:txBody>
                    <a:bodyPr/>
                    <a:lstStyle/>
                    <a:p>
                      <a:r>
                        <a:rPr lang="en-US" dirty="0"/>
                        <a:t>c</a:t>
                      </a:r>
                    </a:p>
                  </a:txBody>
                  <a:tcPr/>
                </a:tc>
                <a:tc>
                  <a:txBody>
                    <a:bodyPr/>
                    <a:lstStyle/>
                    <a:p>
                      <a:r>
                        <a:rPr lang="en-US" dirty="0"/>
                        <a:t>u</a:t>
                      </a:r>
                    </a:p>
                  </a:txBody>
                  <a:tcPr/>
                </a:tc>
                <a:tc>
                  <a:txBody>
                    <a:bodyPr/>
                    <a:lstStyle/>
                    <a:p>
                      <a:r>
                        <a:rPr lang="en-US" dirty="0"/>
                        <a:t>e</a:t>
                      </a:r>
                    </a:p>
                  </a:txBody>
                  <a:tcPr/>
                </a:tc>
                <a:tc>
                  <a:txBody>
                    <a:bodyPr/>
                    <a:lstStyle/>
                    <a:p>
                      <a:r>
                        <a:rPr lang="en-US" dirty="0"/>
                        <a:t>p</a:t>
                      </a:r>
                    </a:p>
                  </a:txBody>
                  <a:tcPr/>
                </a:tc>
                <a:extLst>
                  <a:ext uri="{0D108BD9-81ED-4DB2-BD59-A6C34878D82A}">
                    <a16:rowId xmlns:a16="http://schemas.microsoft.com/office/drawing/2014/main" val="2737245456"/>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06318048"/>
              </p:ext>
            </p:extLst>
          </p:nvPr>
        </p:nvGraphicFramePr>
        <p:xfrm>
          <a:off x="609601" y="4372033"/>
          <a:ext cx="8534403" cy="1739937"/>
        </p:xfrm>
        <a:graphic>
          <a:graphicData uri="http://schemas.openxmlformats.org/drawingml/2006/table">
            <a:tbl>
              <a:tblPr firstRow="1" bandRow="1">
                <a:tableStyleId>{5940675A-B579-460E-94D1-54222C63F5DA}</a:tableStyleId>
              </a:tblPr>
              <a:tblGrid>
                <a:gridCol w="1295399">
                  <a:extLst>
                    <a:ext uri="{9D8B030D-6E8A-4147-A177-3AD203B41FA5}">
                      <a16:colId xmlns:a16="http://schemas.microsoft.com/office/drawing/2014/main" val="389214591"/>
                    </a:ext>
                  </a:extLst>
                </a:gridCol>
                <a:gridCol w="457200">
                  <a:extLst>
                    <a:ext uri="{9D8B030D-6E8A-4147-A177-3AD203B41FA5}">
                      <a16:colId xmlns:a16="http://schemas.microsoft.com/office/drawing/2014/main" val="363042436"/>
                    </a:ext>
                  </a:extLst>
                </a:gridCol>
                <a:gridCol w="457200">
                  <a:extLst>
                    <a:ext uri="{9D8B030D-6E8A-4147-A177-3AD203B41FA5}">
                      <a16:colId xmlns:a16="http://schemas.microsoft.com/office/drawing/2014/main" val="3552668819"/>
                    </a:ext>
                  </a:extLst>
                </a:gridCol>
                <a:gridCol w="458049">
                  <a:extLst>
                    <a:ext uri="{9D8B030D-6E8A-4147-A177-3AD203B41FA5}">
                      <a16:colId xmlns:a16="http://schemas.microsoft.com/office/drawing/2014/main" val="3891620029"/>
                    </a:ext>
                  </a:extLst>
                </a:gridCol>
                <a:gridCol w="543449">
                  <a:extLst>
                    <a:ext uri="{9D8B030D-6E8A-4147-A177-3AD203B41FA5}">
                      <a16:colId xmlns:a16="http://schemas.microsoft.com/office/drawing/2014/main" val="942786985"/>
                    </a:ext>
                  </a:extLst>
                </a:gridCol>
                <a:gridCol w="642260">
                  <a:extLst>
                    <a:ext uri="{9D8B030D-6E8A-4147-A177-3AD203B41FA5}">
                      <a16:colId xmlns:a16="http://schemas.microsoft.com/office/drawing/2014/main" val="3462125185"/>
                    </a:ext>
                  </a:extLst>
                </a:gridCol>
                <a:gridCol w="642260">
                  <a:extLst>
                    <a:ext uri="{9D8B030D-6E8A-4147-A177-3AD203B41FA5}">
                      <a16:colId xmlns:a16="http://schemas.microsoft.com/office/drawing/2014/main" val="1787923396"/>
                    </a:ext>
                  </a:extLst>
                </a:gridCol>
                <a:gridCol w="642260">
                  <a:extLst>
                    <a:ext uri="{9D8B030D-6E8A-4147-A177-3AD203B41FA5}">
                      <a16:colId xmlns:a16="http://schemas.microsoft.com/office/drawing/2014/main" val="961085790"/>
                    </a:ext>
                  </a:extLst>
                </a:gridCol>
                <a:gridCol w="642260">
                  <a:extLst>
                    <a:ext uri="{9D8B030D-6E8A-4147-A177-3AD203B41FA5}">
                      <a16:colId xmlns:a16="http://schemas.microsoft.com/office/drawing/2014/main" val="4243085452"/>
                    </a:ext>
                  </a:extLst>
                </a:gridCol>
                <a:gridCol w="642260">
                  <a:extLst>
                    <a:ext uri="{9D8B030D-6E8A-4147-A177-3AD203B41FA5}">
                      <a16:colId xmlns:a16="http://schemas.microsoft.com/office/drawing/2014/main" val="874837316"/>
                    </a:ext>
                  </a:extLst>
                </a:gridCol>
                <a:gridCol w="642260">
                  <a:extLst>
                    <a:ext uri="{9D8B030D-6E8A-4147-A177-3AD203B41FA5}">
                      <a16:colId xmlns:a16="http://schemas.microsoft.com/office/drawing/2014/main" val="3900836756"/>
                    </a:ext>
                  </a:extLst>
                </a:gridCol>
                <a:gridCol w="642260">
                  <a:extLst>
                    <a:ext uri="{9D8B030D-6E8A-4147-A177-3AD203B41FA5}">
                      <a16:colId xmlns:a16="http://schemas.microsoft.com/office/drawing/2014/main" val="905756410"/>
                    </a:ext>
                  </a:extLst>
                </a:gridCol>
                <a:gridCol w="827286">
                  <a:extLst>
                    <a:ext uri="{9D8B030D-6E8A-4147-A177-3AD203B41FA5}">
                      <a16:colId xmlns:a16="http://schemas.microsoft.com/office/drawing/2014/main" val="203957517"/>
                    </a:ext>
                  </a:extLst>
                </a:gridCol>
              </a:tblGrid>
              <a:tr h="572629">
                <a:tc>
                  <a:txBody>
                    <a:bodyPr/>
                    <a:lstStyle/>
                    <a:p>
                      <a:pPr algn="ctr"/>
                      <a:r>
                        <a:rPr lang="en-US" b="1" dirty="0"/>
                        <a:t>Key</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tc>
                  <a:txBody>
                    <a:bodyPr/>
                    <a:lstStyle/>
                    <a:p>
                      <a:r>
                        <a:rPr lang="en-US" b="1" dirty="0"/>
                        <a:t>M</a:t>
                      </a:r>
                    </a:p>
                  </a:txBody>
                  <a:tcPr/>
                </a:tc>
                <a:tc>
                  <a:txBody>
                    <a:bodyPr/>
                    <a:lstStyle/>
                    <a:p>
                      <a:r>
                        <a:rPr lang="en-US" b="1" dirty="0"/>
                        <a:t>E</a:t>
                      </a:r>
                    </a:p>
                  </a:txBody>
                  <a:tcPr/>
                </a:tc>
                <a:tc>
                  <a:txBody>
                    <a:bodyPr/>
                    <a:lstStyle/>
                    <a:p>
                      <a:r>
                        <a:rPr lang="en-US" b="1" dirty="0"/>
                        <a:t>C</a:t>
                      </a:r>
                    </a:p>
                  </a:txBody>
                  <a:tcPr/>
                </a:tc>
                <a:extLst>
                  <a:ext uri="{0D108BD9-81ED-4DB2-BD59-A6C34878D82A}">
                    <a16:rowId xmlns:a16="http://schemas.microsoft.com/office/drawing/2014/main" val="651053577"/>
                  </a:ext>
                </a:extLst>
              </a:tr>
              <a:tr h="583654">
                <a:tc>
                  <a:txBody>
                    <a:bodyPr/>
                    <a:lstStyle/>
                    <a:p>
                      <a:r>
                        <a:rPr lang="en-US" b="1" dirty="0" err="1"/>
                        <a:t>CipherText</a:t>
                      </a:r>
                      <a:endParaRPr lang="en-US" b="1" dirty="0"/>
                    </a:p>
                  </a:txBody>
                  <a:tcPr/>
                </a:tc>
                <a:tc>
                  <a:txBody>
                    <a:bodyPr/>
                    <a:lstStyle/>
                    <a:p>
                      <a:r>
                        <a:rPr lang="en-US" dirty="0"/>
                        <a:t>u</a:t>
                      </a:r>
                    </a:p>
                  </a:txBody>
                  <a:tcPr/>
                </a:tc>
                <a:tc>
                  <a:txBody>
                    <a:bodyPr/>
                    <a:lstStyle/>
                    <a:p>
                      <a:r>
                        <a:rPr lang="en-US" dirty="0"/>
                        <a:t>e</a:t>
                      </a:r>
                    </a:p>
                  </a:txBody>
                  <a:tcPr/>
                </a:tc>
                <a:tc>
                  <a:txBody>
                    <a:bodyPr/>
                    <a:lstStyle/>
                    <a:p>
                      <a:r>
                        <a:rPr lang="en-US" dirty="0"/>
                        <a:t>0</a:t>
                      </a:r>
                    </a:p>
                  </a:txBody>
                  <a:tcPr/>
                </a:tc>
                <a:tc>
                  <a:txBody>
                    <a:bodyPr/>
                    <a:lstStyle/>
                    <a:p>
                      <a:r>
                        <a:rPr lang="en-US" dirty="0"/>
                        <a:t>m</a:t>
                      </a:r>
                    </a:p>
                  </a:txBody>
                  <a:tcPr/>
                </a:tc>
                <a:tc>
                  <a:txBody>
                    <a:bodyPr/>
                    <a:lstStyle/>
                    <a:p>
                      <a:r>
                        <a:rPr lang="en-US" dirty="0"/>
                        <a:t>k</a:t>
                      </a:r>
                    </a:p>
                  </a:txBody>
                  <a:tcPr/>
                </a:tc>
                <a:tc>
                  <a:txBody>
                    <a:bodyPr/>
                    <a:lstStyle/>
                    <a:p>
                      <a:r>
                        <a:rPr lang="en-US" dirty="0"/>
                        <a:t>j</a:t>
                      </a:r>
                    </a:p>
                  </a:txBody>
                  <a:tcPr/>
                </a:tc>
                <a:tc>
                  <a:txBody>
                    <a:bodyPr/>
                    <a:lstStyle/>
                    <a:p>
                      <a:r>
                        <a:rPr lang="en-US" dirty="0"/>
                        <a:t>m</a:t>
                      </a:r>
                    </a:p>
                  </a:txBody>
                  <a:tcPr/>
                </a:tc>
                <a:tc>
                  <a:txBody>
                    <a:bodyPr/>
                    <a:lstStyle/>
                    <a:p>
                      <a:r>
                        <a:rPr lang="en-US" dirty="0"/>
                        <a:t>r</a:t>
                      </a:r>
                    </a:p>
                  </a:txBody>
                  <a:tcPr/>
                </a:tc>
                <a:tc>
                  <a:txBody>
                    <a:bodyPr/>
                    <a:lstStyle/>
                    <a:p>
                      <a:r>
                        <a:rPr lang="en-US" dirty="0"/>
                        <a:t>c</a:t>
                      </a:r>
                    </a:p>
                  </a:txBody>
                  <a:tcPr/>
                </a:tc>
                <a:tc>
                  <a:txBody>
                    <a:bodyPr/>
                    <a:lstStyle/>
                    <a:p>
                      <a:r>
                        <a:rPr lang="en-US" dirty="0"/>
                        <a:t>u</a:t>
                      </a:r>
                    </a:p>
                  </a:txBody>
                  <a:tcPr/>
                </a:tc>
                <a:tc>
                  <a:txBody>
                    <a:bodyPr/>
                    <a:lstStyle/>
                    <a:p>
                      <a:r>
                        <a:rPr lang="en-US" dirty="0"/>
                        <a:t>e</a:t>
                      </a:r>
                    </a:p>
                  </a:txBody>
                  <a:tcPr/>
                </a:tc>
                <a:tc>
                  <a:txBody>
                    <a:bodyPr/>
                    <a:lstStyle/>
                    <a:p>
                      <a:r>
                        <a:rPr lang="en-US" dirty="0"/>
                        <a:t>p</a:t>
                      </a:r>
                    </a:p>
                  </a:txBody>
                  <a:tcPr/>
                </a:tc>
                <a:extLst>
                  <a:ext uri="{0D108BD9-81ED-4DB2-BD59-A6C34878D82A}">
                    <a16:rowId xmlns:a16="http://schemas.microsoft.com/office/drawing/2014/main" val="2588598344"/>
                  </a:ext>
                </a:extLst>
              </a:tr>
              <a:tr h="583654">
                <a:tc>
                  <a:txBody>
                    <a:bodyPr/>
                    <a:lstStyle/>
                    <a:p>
                      <a:r>
                        <a:rPr lang="en-US" b="1" dirty="0" err="1"/>
                        <a:t>PlainText</a:t>
                      </a:r>
                      <a:endParaRPr lang="en-US" b="1"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37245456"/>
                  </a:ext>
                </a:extLst>
              </a:tr>
            </a:tbl>
          </a:graphicData>
        </a:graphic>
      </p:graphicFrame>
      <p:pic>
        <p:nvPicPr>
          <p:cNvPr id="6" name="Picture 2">
            <a:extLst>
              <a:ext uri="{FF2B5EF4-FFF2-40B4-BE49-F238E27FC236}">
                <a16:creationId xmlns:a16="http://schemas.microsoft.com/office/drawing/2014/main" id="{D3490E89-2009-4DD2-89DE-F158D40818A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240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76400"/>
            <a:ext cx="9906000" cy="4724400"/>
          </a:xfrm>
        </p:spPr>
        <p:txBody>
          <a:bodyPr>
            <a:normAutofit/>
          </a:bodyPr>
          <a:lstStyle/>
          <a:p>
            <a:pPr>
              <a:lnSpc>
                <a:spcPct val="90000"/>
              </a:lnSpc>
              <a:buFont typeface="Wingdings" panose="05000000000000000000" pitchFamily="2" charset="2"/>
              <a:buChar char="q"/>
            </a:pPr>
            <a:r>
              <a:rPr lang="en-US" sz="3900" b="1" dirty="0">
                <a:latin typeface="Garamond" panose="02020404030301010803" pitchFamily="18" charset="0"/>
                <a:cs typeface="Times New Roman" panose="02020603050405020304" pitchFamily="18" charset="0"/>
              </a:rPr>
              <a:t> </a:t>
            </a:r>
            <a:r>
              <a:rPr lang="en-US" b="1" dirty="0">
                <a:latin typeface="Garamond" panose="02020404030301010803" pitchFamily="18" charset="0"/>
                <a:cs typeface="Times New Roman" panose="02020603050405020304" pitchFamily="18" charset="0"/>
              </a:rPr>
              <a:t>Digital Signature and PKI (Public-Key Infrastructure): </a:t>
            </a:r>
          </a:p>
          <a:p>
            <a:pPr lvl="1">
              <a:lnSpc>
                <a:spcPct val="90000"/>
              </a:lnSpc>
              <a:buFont typeface="Wingdings" panose="05000000000000000000" pitchFamily="2" charset="2"/>
              <a:buChar char="v"/>
            </a:pPr>
            <a:r>
              <a:rPr lang="en-US" sz="3200" dirty="0">
                <a:latin typeface="Garamond" panose="02020404030301010803" pitchFamily="18" charset="0"/>
                <a:cs typeface="Times New Roman" panose="02020603050405020304" pitchFamily="18" charset="0"/>
              </a:rPr>
              <a:t>Strong proof of data origin which can be verified by 3rd parties.</a:t>
            </a:r>
          </a:p>
          <a:p>
            <a:pPr lvl="1">
              <a:lnSpc>
                <a:spcPct val="90000"/>
              </a:lnSpc>
              <a:buFont typeface="Wingdings" panose="05000000000000000000" pitchFamily="2" charset="2"/>
              <a:buChar char="v"/>
            </a:pPr>
            <a:r>
              <a:rPr lang="en-US" sz="3200" dirty="0">
                <a:latin typeface="Garamond" panose="02020404030301010803" pitchFamily="18" charset="0"/>
                <a:cs typeface="Times New Roman" panose="02020603050405020304" pitchFamily="18" charset="0"/>
              </a:rPr>
              <a:t>Scalable (to the whole Internet) distribution of cryptographic keys</a:t>
            </a:r>
            <a:r>
              <a:rPr lang="en-US" sz="3200" dirty="0" smtClean="0">
                <a:latin typeface="Garamond" panose="02020404030301010803" pitchFamily="18" charset="0"/>
                <a:cs typeface="Times New Roman" panose="02020603050405020304" pitchFamily="18" charset="0"/>
              </a:rPr>
              <a:t>.</a:t>
            </a:r>
          </a:p>
          <a:p>
            <a:pPr>
              <a:lnSpc>
                <a:spcPct val="90000"/>
              </a:lnSpc>
              <a:buFont typeface="Wingdings" panose="05000000000000000000" pitchFamily="2" charset="2"/>
              <a:buChar char="q"/>
            </a:pPr>
            <a:r>
              <a:rPr lang="en-US" b="1" dirty="0">
                <a:latin typeface="Garamond" panose="02020404030301010803" pitchFamily="18" charset="0"/>
                <a:cs typeface="Times New Roman" panose="02020603050405020304" pitchFamily="18" charset="0"/>
              </a:rPr>
              <a:t>Non-Repudiation:</a:t>
            </a:r>
          </a:p>
          <a:p>
            <a:pPr lvl="1" algn="just">
              <a:lnSpc>
                <a:spcPct val="90000"/>
              </a:lnSpc>
              <a:buFont typeface="Wingdings" panose="05000000000000000000" pitchFamily="2" charset="2"/>
              <a:buChar char="v"/>
            </a:pPr>
            <a:r>
              <a:rPr lang="en-US" sz="3200" dirty="0">
                <a:latin typeface="Garamond" panose="02020404030301010803" pitchFamily="18" charset="0"/>
                <a:cs typeface="Times New Roman" panose="02020603050405020304" pitchFamily="18" charset="0"/>
              </a:rPr>
              <a:t>non-repudiation removes the sender’s ability to deny that they were  responsible for sending something.</a:t>
            </a:r>
          </a:p>
          <a:p>
            <a:pPr>
              <a:lnSpc>
                <a:spcPct val="90000"/>
              </a:lnSpc>
              <a:buFont typeface="Wingdings" panose="05000000000000000000" pitchFamily="2" charset="2"/>
              <a:buChar char="q"/>
            </a:pPr>
            <a:endParaRPr lang="en-US" sz="3600" dirty="0">
              <a:latin typeface="Garamond" panose="02020404030301010803" pitchFamily="18" charset="0"/>
              <a:cs typeface="Times New Roman" panose="02020603050405020304" pitchFamily="18" charset="0"/>
            </a:endParaRPr>
          </a:p>
          <a:p>
            <a:endParaRPr lang="en-US" dirty="0"/>
          </a:p>
        </p:txBody>
      </p:sp>
      <p:pic>
        <p:nvPicPr>
          <p:cNvPr id="4" name="Picture 2">
            <a:extLst>
              <a:ext uri="{FF2B5EF4-FFF2-40B4-BE49-F238E27FC236}">
                <a16:creationId xmlns:a16="http://schemas.microsoft.com/office/drawing/2014/main" id="{9CD2030D-65FA-4389-9858-B1C401709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457200" y="914400"/>
            <a:ext cx="8915400" cy="655638"/>
          </a:xfrm>
        </p:spPr>
        <p:txBody>
          <a:bodyPr>
            <a:normAutofit/>
          </a:bodyPr>
          <a:lstStyle/>
          <a:p>
            <a:r>
              <a:rPr lang="en-US" sz="3600" b="1" dirty="0"/>
              <a:t>WHAT CAN CRYPTOGRAPY DO?</a:t>
            </a:r>
          </a:p>
        </p:txBody>
      </p:sp>
    </p:spTree>
    <p:extLst>
      <p:ext uri="{BB962C8B-B14F-4D97-AF65-F5344CB8AC3E}">
        <p14:creationId xmlns:p14="http://schemas.microsoft.com/office/powerpoint/2010/main" val="1439180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9CD2030D-65FA-4389-9858-B1C40170939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17" y="1905000"/>
            <a:ext cx="9753600" cy="4495800"/>
          </a:xfrm>
          <a:prstGeom prst="rect">
            <a:avLst/>
          </a:prstGeom>
        </p:spPr>
      </p:pic>
    </p:spTree>
    <p:extLst>
      <p:ext uri="{BB962C8B-B14F-4D97-AF65-F5344CB8AC3E}">
        <p14:creationId xmlns:p14="http://schemas.microsoft.com/office/powerpoint/2010/main" val="318232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p:cNvPicPr>
            <a:picLocks noChangeAspect="1"/>
          </p:cNvPicPr>
          <p:nvPr/>
        </p:nvPicPr>
        <p:blipFill rotWithShape="1">
          <a:blip r:embed="rId2"/>
          <a:srcRect l="14159" r="21008" b="60672"/>
          <a:stretch/>
        </p:blipFill>
        <p:spPr bwMode="auto">
          <a:xfrm>
            <a:off x="2286000" y="2133600"/>
            <a:ext cx="5852160" cy="210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1524000" y="1447800"/>
            <a:ext cx="7658100" cy="567389"/>
          </a:xfrm>
        </p:spPr>
        <p:txBody>
          <a:bodyPr>
            <a:normAutofit fontScale="90000"/>
          </a:bodyPr>
          <a:lstStyle/>
          <a:p>
            <a:r>
              <a:rPr lang="en-US" b="1" dirty="0"/>
              <a:t>TERMINOLOGIES</a:t>
            </a:r>
          </a:p>
        </p:txBody>
      </p:sp>
      <p:sp>
        <p:nvSpPr>
          <p:cNvPr id="3" name="Content Placeholder 2"/>
          <p:cNvSpPr>
            <a:spLocks noGrp="1"/>
          </p:cNvSpPr>
          <p:nvPr>
            <p:ph idx="1"/>
          </p:nvPr>
        </p:nvSpPr>
        <p:spPr>
          <a:xfrm>
            <a:off x="33431" y="2265776"/>
            <a:ext cx="9753600" cy="4525963"/>
          </a:xfrm>
        </p:spPr>
        <p:txBody>
          <a:bodyPr>
            <a:normAutofit lnSpcReduction="10000"/>
          </a:bodyPr>
          <a:lstStyle/>
          <a:p>
            <a:endParaRPr lang="en-US" dirty="0">
              <a:latin typeface="Garamond" panose="02020404030301010803" pitchFamily="18" charset="0"/>
              <a:cs typeface="Times New Roman" panose="02020603050405020304" pitchFamily="18" charset="0"/>
            </a:endParaRPr>
          </a:p>
          <a:p>
            <a:endParaRPr lang="en-US" dirty="0">
              <a:latin typeface="Garamond" panose="02020404030301010803" pitchFamily="18" charset="0"/>
              <a:cs typeface="Times New Roman" panose="02020603050405020304" pitchFamily="18" charset="0"/>
            </a:endParaRPr>
          </a:p>
          <a:p>
            <a:endParaRPr lang="en-US" dirty="0">
              <a:latin typeface="Garamond" panose="02020404030301010803" pitchFamily="18" charset="0"/>
              <a:cs typeface="Times New Roman" panose="02020603050405020304" pitchFamily="18" charset="0"/>
            </a:endParaRPr>
          </a:p>
          <a:p>
            <a:endParaRPr lang="en-US" b="1" dirty="0">
              <a:latin typeface="Garamond" panose="02020404030301010803" pitchFamily="18" charset="0"/>
              <a:cs typeface="Times New Roman" panose="02020603050405020304" pitchFamily="18" charset="0"/>
            </a:endParaRPr>
          </a:p>
          <a:p>
            <a:r>
              <a:rPr lang="en-US" b="1" dirty="0">
                <a:latin typeface="Garamond" panose="02020404030301010803" pitchFamily="18" charset="0"/>
                <a:cs typeface="Times New Roman" panose="02020603050405020304" pitchFamily="18" charset="0"/>
              </a:rPr>
              <a:t>Cryptography</a:t>
            </a:r>
            <a:r>
              <a:rPr lang="en-US" dirty="0">
                <a:latin typeface="Garamond" panose="02020404030301010803" pitchFamily="18" charset="0"/>
                <a:cs typeface="Times New Roman" panose="02020603050405020304" pitchFamily="18" charset="0"/>
              </a:rPr>
              <a:t> is the science of secret writing with the goal of hiding the meaning of a message.</a:t>
            </a:r>
          </a:p>
          <a:p>
            <a:r>
              <a:rPr lang="en-US" dirty="0">
                <a:latin typeface="Garamond" panose="02020404030301010803" pitchFamily="18" charset="0"/>
                <a:cs typeface="Times New Roman" panose="02020603050405020304" pitchFamily="18" charset="0"/>
              </a:rPr>
              <a:t> </a:t>
            </a:r>
            <a:r>
              <a:rPr lang="en-US" b="1" dirty="0">
                <a:latin typeface="Garamond" panose="02020404030301010803" pitchFamily="18" charset="0"/>
                <a:cs typeface="Times New Roman" panose="02020603050405020304" pitchFamily="18" charset="0"/>
              </a:rPr>
              <a:t>Cryptanalysis</a:t>
            </a:r>
            <a:r>
              <a:rPr lang="en-US" dirty="0">
                <a:latin typeface="Garamond" panose="02020404030301010803" pitchFamily="18" charset="0"/>
                <a:cs typeface="Times New Roman" panose="02020603050405020304" pitchFamily="18" charset="0"/>
              </a:rPr>
              <a:t> is the science of breaking cryptography. </a:t>
            </a:r>
          </a:p>
          <a:p>
            <a:r>
              <a:rPr lang="en-US" dirty="0">
                <a:latin typeface="Garamond" panose="02020404030301010803" pitchFamily="18" charset="0"/>
                <a:cs typeface="Times New Roman" panose="02020603050405020304" pitchFamily="18" charset="0"/>
              </a:rPr>
              <a:t> </a:t>
            </a:r>
            <a:r>
              <a:rPr lang="en-US" b="1" dirty="0">
                <a:latin typeface="Garamond" panose="02020404030301010803" pitchFamily="18" charset="0"/>
                <a:cs typeface="Times New Roman" panose="02020603050405020304" pitchFamily="18" charset="0"/>
              </a:rPr>
              <a:t>Cryptology</a:t>
            </a:r>
            <a:r>
              <a:rPr lang="en-US" dirty="0">
                <a:latin typeface="Garamond" panose="02020404030301010803" pitchFamily="18" charset="0"/>
                <a:cs typeface="Times New Roman" panose="02020603050405020304" pitchFamily="18" charset="0"/>
              </a:rPr>
              <a:t> covers both cryptography and cryptanalysis.</a:t>
            </a:r>
          </a:p>
          <a:p>
            <a:endParaRPr lang="en-US" dirty="0"/>
          </a:p>
        </p:txBody>
      </p:sp>
      <p:pic>
        <p:nvPicPr>
          <p:cNvPr id="7" name="Picture 2">
            <a:extLst>
              <a:ext uri="{FF2B5EF4-FFF2-40B4-BE49-F238E27FC236}">
                <a16:creationId xmlns:a16="http://schemas.microsoft.com/office/drawing/2014/main" id="{2D975403-3D0D-4C39-92AB-6F9DEBA6746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1751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906000" cy="4525964"/>
          </a:xfrm>
        </p:spPr>
        <p:txBody>
          <a:bodyPr>
            <a:normAutofit fontScale="92500" lnSpcReduction="10000"/>
          </a:bodyPr>
          <a:lstStyle/>
          <a:p>
            <a:pPr>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Cryptography is the science of secret, or hidden writing</a:t>
            </a:r>
          </a:p>
          <a:p>
            <a:pPr>
              <a:buFont typeface="Wingdings" panose="05000000000000000000" pitchFamily="2" charset="2"/>
              <a:buChar char="q"/>
            </a:pPr>
            <a:r>
              <a:rPr lang="en-US" altLang="en-US" sz="3600" dirty="0">
                <a:latin typeface="Garamond" panose="02020404030301010803" pitchFamily="18" charset="0"/>
                <a:cs typeface="Times New Roman" panose="02020603050405020304" pitchFamily="18" charset="0"/>
              </a:rPr>
              <a:t>It has two main Components:</a:t>
            </a:r>
          </a:p>
          <a:p>
            <a:pPr marL="1100138" lvl="1" indent="-533400">
              <a:buFontTx/>
              <a:buAutoNum type="arabicPeriod"/>
            </a:pPr>
            <a:r>
              <a:rPr lang="en-US" altLang="en-US" sz="3200" b="1" dirty="0" smtClean="0">
                <a:latin typeface="Garamond" panose="02020404030301010803" pitchFamily="18" charset="0"/>
                <a:cs typeface="Times New Roman" panose="02020603050405020304" pitchFamily="18" charset="0"/>
              </a:rPr>
              <a:t>Encryption</a:t>
            </a:r>
            <a:endParaRPr lang="en-US" altLang="en-US" sz="3200" b="1" dirty="0">
              <a:latin typeface="Garamond" panose="02020404030301010803" pitchFamily="18" charset="0"/>
              <a:cs typeface="Times New Roman" panose="02020603050405020304" pitchFamily="18" charset="0"/>
            </a:endParaRPr>
          </a:p>
          <a:p>
            <a:pPr marL="1366838" lvl="2" indent="-457200">
              <a:buFontTx/>
              <a:buChar char="–"/>
            </a:pPr>
            <a:r>
              <a:rPr lang="en-US" altLang="en-US" sz="3000" dirty="0">
                <a:latin typeface="Garamond" panose="02020404030301010803" pitchFamily="18" charset="0"/>
                <a:cs typeface="Times New Roman" panose="02020603050405020304" pitchFamily="18" charset="0"/>
              </a:rPr>
              <a:t>Practice of hiding messages so that they can not be read by anyone other than the intended recipient</a:t>
            </a:r>
          </a:p>
          <a:p>
            <a:pPr marL="1100138" lvl="1" indent="-533400">
              <a:buFontTx/>
              <a:buAutoNum type="arabicPeriod"/>
            </a:pPr>
            <a:r>
              <a:rPr lang="en-US" altLang="en-US" sz="3200" b="1" dirty="0">
                <a:latin typeface="Garamond" panose="02020404030301010803" pitchFamily="18" charset="0"/>
                <a:cs typeface="Times New Roman" panose="02020603050405020304" pitchFamily="18" charset="0"/>
              </a:rPr>
              <a:t>Authentication &amp; Integrity</a:t>
            </a:r>
          </a:p>
          <a:p>
            <a:pPr marL="1366838" lvl="2" indent="-457200">
              <a:buFontTx/>
              <a:buChar char="–"/>
            </a:pPr>
            <a:r>
              <a:rPr lang="en-US" altLang="en-US" sz="3000" dirty="0">
                <a:latin typeface="Garamond" panose="02020404030301010803" pitchFamily="18" charset="0"/>
                <a:cs typeface="Times New Roman" panose="02020603050405020304" pitchFamily="18" charset="0"/>
              </a:rPr>
              <a:t>Ensuring that users of data/resources are the persons they claim to be and that a message has not been surreptitiously altered</a:t>
            </a:r>
          </a:p>
          <a:p>
            <a:endParaRPr lang="en-US" dirty="0"/>
          </a:p>
        </p:txBody>
      </p:sp>
      <p:pic>
        <p:nvPicPr>
          <p:cNvPr id="4" name="Picture 2">
            <a:extLst>
              <a:ext uri="{FF2B5EF4-FFF2-40B4-BE49-F238E27FC236}">
                <a16:creationId xmlns:a16="http://schemas.microsoft.com/office/drawing/2014/main" id="{A34430E4-F0A6-4ABB-886D-FE23830E59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4251" t="22417" r="17831" b="63760"/>
          <a:stretch/>
        </p:blipFill>
        <p:spPr bwMode="auto">
          <a:xfrm>
            <a:off x="6927" y="0"/>
            <a:ext cx="9906001"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a:xfrm>
            <a:off x="2895600" y="743494"/>
            <a:ext cx="3810000" cy="655638"/>
          </a:xfrm>
        </p:spPr>
        <p:txBody>
          <a:bodyPr>
            <a:normAutofit fontScale="90000"/>
          </a:bodyPr>
          <a:lstStyle/>
          <a:p>
            <a:r>
              <a:rPr lang="en-US" b="1" dirty="0"/>
              <a:t>CRYPTOGRAPHY</a:t>
            </a:r>
          </a:p>
        </p:txBody>
      </p:sp>
    </p:spTree>
    <p:extLst>
      <p:ext uri="{BB962C8B-B14F-4D97-AF65-F5344CB8AC3E}">
        <p14:creationId xmlns:p14="http://schemas.microsoft.com/office/powerpoint/2010/main" val="1107991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 for Teaching" id="{C0723CAF-28C4-46C8-9C3D-8BD517EDA5DF}" vid="{C2AF3840-58DC-4453-B235-A0959BB33CB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 for Teaching</Template>
  <TotalTime>8916</TotalTime>
  <Words>3836</Words>
  <Application>Microsoft Office PowerPoint</Application>
  <PresentationFormat>A4 Paper (210x297 mm)</PresentationFormat>
  <Paragraphs>488</Paragraphs>
  <Slides>55</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55</vt:i4>
      </vt:variant>
    </vt:vector>
  </HeadingPairs>
  <TitlesOfParts>
    <vt:vector size="65" baseType="lpstr">
      <vt:lpstr>MS PGothic</vt:lpstr>
      <vt:lpstr>Arial</vt:lpstr>
      <vt:lpstr>Arial-BoldMT</vt:lpstr>
      <vt:lpstr>Calibri</vt:lpstr>
      <vt:lpstr>Garamond</vt:lpstr>
      <vt:lpstr>Times New Roman</vt:lpstr>
      <vt:lpstr>Trebuchet MS</vt:lpstr>
      <vt:lpstr>Wingdings</vt:lpstr>
      <vt:lpstr>Office Theme</vt:lpstr>
      <vt:lpstr>Clip</vt:lpstr>
      <vt:lpstr>COMPUTER AND NETWORK SECURITY LECTURE 3                           CRYPTOGRAPHY      </vt:lpstr>
      <vt:lpstr>PowerPoint Presentation</vt:lpstr>
      <vt:lpstr>CRYPTOGRAPHY</vt:lpstr>
      <vt:lpstr>WAR TIME USE OF CRYPTOGRAPHY</vt:lpstr>
      <vt:lpstr>WHAT CAN CRYPTOGRAPY DO?</vt:lpstr>
      <vt:lpstr>WHAT CAN CRYPTOGRAPY DO?</vt:lpstr>
      <vt:lpstr>PowerPoint Presentation</vt:lpstr>
      <vt:lpstr>TERMINOLOGIES</vt:lpstr>
      <vt:lpstr>CRYPTOGRAPHY</vt:lpstr>
      <vt:lpstr>WHY IS CRYPTOGRAPHY IMPORTANT?</vt:lpstr>
      <vt:lpstr>TAXONOMY OF CRYPTOGRAPHY</vt:lpstr>
      <vt:lpstr>PowerPoint Presentation</vt:lpstr>
      <vt:lpstr>PowerPoint Presentation</vt:lpstr>
      <vt:lpstr>PowerPoint Presentation</vt:lpstr>
      <vt:lpstr>TERMINOLOGY</vt:lpstr>
      <vt:lpstr>TERMINOLOGY</vt:lpstr>
      <vt:lpstr>MESSAGE INTERGRITY</vt:lpstr>
      <vt:lpstr>MESSAGE INTERGRITY</vt:lpstr>
      <vt:lpstr>HASHING</vt:lpstr>
      <vt:lpstr>HASHING</vt:lpstr>
      <vt:lpstr>HASHING</vt:lpstr>
      <vt:lpstr>HASHING</vt:lpstr>
      <vt:lpstr>HASHING</vt:lpstr>
      <vt:lpstr>SYMMETRIC CRYPTOGRAPHY (SECRET KEY)</vt:lpstr>
      <vt:lpstr>SYMMETRIC CRYPTOGRAPHY (SECRET KEY)</vt:lpstr>
      <vt:lpstr>PowerPoint Presentation</vt:lpstr>
      <vt:lpstr>PowerPoint Presentation</vt:lpstr>
      <vt:lpstr>ASYMMETRIC ENCRYPTION</vt:lpstr>
      <vt:lpstr>ASYMMETRIC ENCRYPTION: BASIC ENCRYPTION OPERATION</vt:lpstr>
      <vt:lpstr>ASYMMETRIC ENCRYPTION: BASIC ENCRYPTION OPERATION</vt:lpstr>
      <vt:lpstr>ASYMMETRIC ENCRYPTION</vt:lpstr>
      <vt:lpstr>ASYMMETRIC ENCRYPTION</vt:lpstr>
      <vt:lpstr>KEYS</vt:lpstr>
      <vt:lpstr>KEY EXCHANGE ALGORITHM</vt:lpstr>
      <vt:lpstr>KEY EXCHANGE ALGORITHM</vt:lpstr>
      <vt:lpstr>PGP (Pretty Good Privacy encryption)</vt:lpstr>
      <vt:lpstr>PGP (Pretty Good Privacy encryption)</vt:lpstr>
      <vt:lpstr>PowerPoint Presentation</vt:lpstr>
      <vt:lpstr>How Is Cryptography Used in Security? </vt:lpstr>
      <vt:lpstr>How Is Cryptography Used in Security? </vt:lpstr>
      <vt:lpstr>How Is Cryptography Used in Security? </vt:lpstr>
      <vt:lpstr>How Is Cryptography Used in Security? </vt:lpstr>
      <vt:lpstr>How Is Cryptography Used in Security? </vt:lpstr>
      <vt:lpstr>How Is Cryptography Used in Security? </vt:lpstr>
      <vt:lpstr>How Is Cryptography Used in Security? </vt:lpstr>
      <vt:lpstr>Is Cryptography Foolproof? Can It Be Cracked?</vt:lpstr>
      <vt:lpstr>DAILY USAGE OF CRYPTOGRAPHY</vt:lpstr>
      <vt:lpstr>HYBRID CRYPTOSYSTEMS</vt:lpstr>
      <vt:lpstr>CIPHER OPERATIONS</vt:lpstr>
      <vt:lpstr>Substitution Ciphers  Caesar Cipher</vt:lpstr>
      <vt:lpstr>Substitution Ciphers  Caesar Cipher</vt:lpstr>
      <vt:lpstr>Substitution Cipher -Monoalphabetic Cipher </vt:lpstr>
      <vt:lpstr>POLYALPHABETIC CIPHER (VIGENERE CIPHER)</vt:lpstr>
      <vt:lpstr>POLYALPABETIC CIPHER (VIGENERE CIPHER)</vt:lpstr>
      <vt:lpstr>POLYALPHABETIC CIPHER (VIGENERE CIPHER)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CHIEF</dc:creator>
  <cp:lastModifiedBy>HP</cp:lastModifiedBy>
  <cp:revision>74</cp:revision>
  <dcterms:created xsi:type="dcterms:W3CDTF">2021-04-28T08:28:44Z</dcterms:created>
  <dcterms:modified xsi:type="dcterms:W3CDTF">2025-04-02T09:28:25Z</dcterms:modified>
</cp:coreProperties>
</file>