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6" r:id="rId6"/>
    <p:sldId id="270" r:id="rId7"/>
    <p:sldId id="272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865"/>
    <a:srgbClr val="846A73"/>
    <a:srgbClr val="2F161F"/>
    <a:srgbClr val="CD93A8"/>
    <a:srgbClr val="FFE3E3"/>
    <a:srgbClr val="FFEDED"/>
    <a:srgbClr val="DEB8C6"/>
    <a:srgbClr val="FFF7F7"/>
    <a:srgbClr val="FF6F61"/>
    <a:srgbClr val="ED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2365" autoAdjust="0"/>
  </p:normalViewPr>
  <p:slideViewPr>
    <p:cSldViewPr snapToGrid="0">
      <p:cViewPr>
        <p:scale>
          <a:sx n="75" d="100"/>
          <a:sy n="75" d="100"/>
        </p:scale>
        <p:origin x="89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 b="1" dirty="0">
                <a:solidFill>
                  <a:srgbClr val="2F161F"/>
                </a:solidFill>
                <a:latin typeface="Chaparral Pro Light" panose="02060403030505090203" pitchFamily="18" charset="0"/>
              </a:rPr>
              <a:t>V=200, E=400, K=6</a:t>
            </a:r>
            <a:endParaRPr lang="en-US" b="1" dirty="0">
              <a:solidFill>
                <a:srgbClr val="2F161F"/>
              </a:solidFill>
              <a:latin typeface="Chaparral Pro Light" panose="020604030305050902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그래프1</c:v>
                </c:pt>
              </c:strCache>
            </c:strRef>
          </c:tx>
          <c:spPr>
            <a:ln w="38100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Sheet1!$B$2:$B$86</c:f>
              <c:numCache>
                <c:formatCode>General</c:formatCode>
                <c:ptCount val="85"/>
                <c:pt idx="0">
                  <c:v>42</c:v>
                </c:pt>
                <c:pt idx="1">
                  <c:v>42</c:v>
                </c:pt>
                <c:pt idx="2">
                  <c:v>42</c:v>
                </c:pt>
                <c:pt idx="3">
                  <c:v>42</c:v>
                </c:pt>
                <c:pt idx="4">
                  <c:v>41</c:v>
                </c:pt>
                <c:pt idx="5">
                  <c:v>41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38</c:v>
                </c:pt>
                <c:pt idx="11">
                  <c:v>38</c:v>
                </c:pt>
                <c:pt idx="12">
                  <c:v>37</c:v>
                </c:pt>
                <c:pt idx="13">
                  <c:v>37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33</c:v>
                </c:pt>
                <c:pt idx="21">
                  <c:v>33</c:v>
                </c:pt>
                <c:pt idx="22">
                  <c:v>32</c:v>
                </c:pt>
                <c:pt idx="23">
                  <c:v>31</c:v>
                </c:pt>
                <c:pt idx="24">
                  <c:v>31</c:v>
                </c:pt>
                <c:pt idx="25">
                  <c:v>31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24</c:v>
                </c:pt>
                <c:pt idx="32">
                  <c:v>24</c:v>
                </c:pt>
                <c:pt idx="33">
                  <c:v>24</c:v>
                </c:pt>
                <c:pt idx="34">
                  <c:v>23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21</c:v>
                </c:pt>
                <c:pt idx="40">
                  <c:v>20</c:v>
                </c:pt>
                <c:pt idx="41">
                  <c:v>20</c:v>
                </c:pt>
                <c:pt idx="42">
                  <c:v>19</c:v>
                </c:pt>
                <c:pt idx="43">
                  <c:v>19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16</c:v>
                </c:pt>
                <c:pt idx="48">
                  <c:v>16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11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9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4</c:v>
                </c:pt>
                <c:pt idx="71">
                  <c:v>4</c:v>
                </c:pt>
                <c:pt idx="72">
                  <c:v>3</c:v>
                </c:pt>
                <c:pt idx="73">
                  <c:v>1</c:v>
                </c:pt>
                <c:pt idx="74">
                  <c:v>1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E1-4B74-9195-CFD2BB6714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그래프2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Sheet1!$C$2:$C$86</c:f>
              <c:numCache>
                <c:formatCode>General</c:formatCode>
                <c:ptCount val="85"/>
                <c:pt idx="0">
                  <c:v>44</c:v>
                </c:pt>
                <c:pt idx="1">
                  <c:v>44</c:v>
                </c:pt>
                <c:pt idx="2">
                  <c:v>42</c:v>
                </c:pt>
                <c:pt idx="3">
                  <c:v>42</c:v>
                </c:pt>
                <c:pt idx="4">
                  <c:v>43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39</c:v>
                </c:pt>
                <c:pt idx="10">
                  <c:v>39</c:v>
                </c:pt>
                <c:pt idx="11">
                  <c:v>39</c:v>
                </c:pt>
                <c:pt idx="12">
                  <c:v>38</c:v>
                </c:pt>
                <c:pt idx="13">
                  <c:v>38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37</c:v>
                </c:pt>
                <c:pt idx="18">
                  <c:v>36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31</c:v>
                </c:pt>
                <c:pt idx="25">
                  <c:v>31</c:v>
                </c:pt>
                <c:pt idx="26">
                  <c:v>31</c:v>
                </c:pt>
                <c:pt idx="27">
                  <c:v>30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28</c:v>
                </c:pt>
                <c:pt idx="34">
                  <c:v>26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22</c:v>
                </c:pt>
                <c:pt idx="41">
                  <c:v>21</c:v>
                </c:pt>
                <c:pt idx="42">
                  <c:v>21</c:v>
                </c:pt>
                <c:pt idx="43">
                  <c:v>21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18</c:v>
                </c:pt>
                <c:pt idx="48">
                  <c:v>18</c:v>
                </c:pt>
                <c:pt idx="49">
                  <c:v>18</c:v>
                </c:pt>
                <c:pt idx="50">
                  <c:v>18</c:v>
                </c:pt>
                <c:pt idx="51">
                  <c:v>17</c:v>
                </c:pt>
                <c:pt idx="52">
                  <c:v>17</c:v>
                </c:pt>
                <c:pt idx="53">
                  <c:v>15</c:v>
                </c:pt>
                <c:pt idx="54">
                  <c:v>15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10</c:v>
                </c:pt>
                <c:pt idx="60">
                  <c:v>9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8</c:v>
                </c:pt>
                <c:pt idx="65">
                  <c:v>8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E1-4B74-9195-CFD2BB6714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그래프3</c:v>
                </c:pt>
              </c:strCache>
            </c:strRef>
          </c:tx>
          <c:spPr>
            <a:ln w="3810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Sheet1!$D$2:$D$86</c:f>
              <c:numCache>
                <c:formatCode>General</c:formatCode>
                <c:ptCount val="85"/>
                <c:pt idx="0">
                  <c:v>46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39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39</c:v>
                </c:pt>
                <c:pt idx="10">
                  <c:v>40</c:v>
                </c:pt>
                <c:pt idx="11">
                  <c:v>40</c:v>
                </c:pt>
                <c:pt idx="12">
                  <c:v>39</c:v>
                </c:pt>
                <c:pt idx="13">
                  <c:v>35</c:v>
                </c:pt>
                <c:pt idx="14">
                  <c:v>34</c:v>
                </c:pt>
                <c:pt idx="15">
                  <c:v>34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34</c:v>
                </c:pt>
                <c:pt idx="21">
                  <c:v>34</c:v>
                </c:pt>
                <c:pt idx="22">
                  <c:v>31</c:v>
                </c:pt>
                <c:pt idx="23">
                  <c:v>31</c:v>
                </c:pt>
                <c:pt idx="24">
                  <c:v>31</c:v>
                </c:pt>
                <c:pt idx="25">
                  <c:v>32</c:v>
                </c:pt>
                <c:pt idx="26">
                  <c:v>32</c:v>
                </c:pt>
                <c:pt idx="27">
                  <c:v>31</c:v>
                </c:pt>
                <c:pt idx="28">
                  <c:v>30</c:v>
                </c:pt>
                <c:pt idx="29">
                  <c:v>30</c:v>
                </c:pt>
                <c:pt idx="30">
                  <c:v>29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24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16</c:v>
                </c:pt>
                <c:pt idx="46">
                  <c:v>16</c:v>
                </c:pt>
                <c:pt idx="47">
                  <c:v>17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16</c:v>
                </c:pt>
                <c:pt idx="52">
                  <c:v>15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12</c:v>
                </c:pt>
                <c:pt idx="58">
                  <c:v>12</c:v>
                </c:pt>
                <c:pt idx="59">
                  <c:v>8</c:v>
                </c:pt>
                <c:pt idx="60">
                  <c:v>8</c:v>
                </c:pt>
                <c:pt idx="61">
                  <c:v>9</c:v>
                </c:pt>
                <c:pt idx="62">
                  <c:v>8</c:v>
                </c:pt>
                <c:pt idx="63">
                  <c:v>8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1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E1-4B74-9195-CFD2BB671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924072"/>
        <c:axId val="729922432"/>
      </c:lineChart>
      <c:catAx>
        <c:axId val="72992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2432"/>
        <c:crosses val="autoZero"/>
        <c:auto val="1"/>
        <c:lblAlgn val="ctr"/>
        <c:lblOffset val="100"/>
        <c:noMultiLvlLbl val="0"/>
      </c:catAx>
      <c:valAx>
        <c:axId val="7299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 b="1" dirty="0">
                <a:solidFill>
                  <a:srgbClr val="2F161F"/>
                </a:solidFill>
                <a:latin typeface="Chaparral Pro Light" panose="02060403030505090203" pitchFamily="18" charset="0"/>
              </a:rPr>
              <a:t>V=7, E=952, K=7, </a:t>
            </a:r>
            <a:r>
              <a:rPr lang="ko-KR" altLang="en-US" b="0" dirty="0">
                <a:solidFill>
                  <a:srgbClr val="2F161F"/>
                </a:solidFill>
                <a:latin typeface="Chaparral Pro Light" panose="02060403030505090203" pitchFamily="18" charset="0"/>
                <a:ea typeface="문체부 쓰기 정체" panose="02030609000101010101" pitchFamily="17" charset="-127"/>
              </a:rPr>
              <a:t>실행시간 </a:t>
            </a:r>
            <a:r>
              <a:rPr lang="en-US" altLang="ko-KR" b="0" dirty="0">
                <a:solidFill>
                  <a:srgbClr val="2F161F"/>
                </a:solidFill>
                <a:latin typeface="Chaparral Pro Light" panose="02060403030505090203" pitchFamily="18" charset="0"/>
                <a:ea typeface="문체부 쓰기 정체" panose="02030609000101010101" pitchFamily="17" charset="-127"/>
              </a:rPr>
              <a:t>= 1</a:t>
            </a:r>
            <a:r>
              <a:rPr lang="ko-KR" altLang="en-US" b="0" dirty="0">
                <a:solidFill>
                  <a:srgbClr val="2F161F"/>
                </a:solidFill>
                <a:latin typeface="Chaparral Pro Light" panose="02060403030505090203" pitchFamily="18" charset="0"/>
                <a:ea typeface="문체부 쓰기 정체" panose="02030609000101010101" pitchFamily="17" charset="-127"/>
              </a:rPr>
              <a:t>초 이내</a:t>
            </a:r>
            <a:endParaRPr lang="en-US" b="0" dirty="0">
              <a:solidFill>
                <a:srgbClr val="2F161F"/>
              </a:solidFill>
              <a:latin typeface="Chaparral Pro Light" panose="02060403030505090203" pitchFamily="18" charset="0"/>
              <a:ea typeface="문체부 쓰기 정체" panose="02030609000101010101" pitchFamily="17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Queen7_7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Sheet1!$A$2:$A$58</c:f>
              <c:numCache>
                <c:formatCode>General</c:formatCode>
                <c:ptCount val="57"/>
              </c:numCache>
            </c:numRef>
          </c:cat>
          <c:val>
            <c:numRef>
              <c:f>Sheet1!$B$2:$B$58</c:f>
              <c:numCache>
                <c:formatCode>General</c:formatCode>
                <c:ptCount val="57"/>
                <c:pt idx="0">
                  <c:v>54</c:v>
                </c:pt>
                <c:pt idx="1">
                  <c:v>44</c:v>
                </c:pt>
                <c:pt idx="2">
                  <c:v>42</c:v>
                </c:pt>
                <c:pt idx="3">
                  <c:v>38</c:v>
                </c:pt>
                <c:pt idx="4">
                  <c:v>38</c:v>
                </c:pt>
                <c:pt idx="5">
                  <c:v>36</c:v>
                </c:pt>
                <c:pt idx="6">
                  <c:v>38</c:v>
                </c:pt>
                <c:pt idx="7">
                  <c:v>38</c:v>
                </c:pt>
                <c:pt idx="8">
                  <c:v>38</c:v>
                </c:pt>
                <c:pt idx="9">
                  <c:v>38</c:v>
                </c:pt>
                <c:pt idx="10">
                  <c:v>36</c:v>
                </c:pt>
                <c:pt idx="11">
                  <c:v>40</c:v>
                </c:pt>
                <c:pt idx="12">
                  <c:v>36</c:v>
                </c:pt>
                <c:pt idx="13">
                  <c:v>36</c:v>
                </c:pt>
                <c:pt idx="14">
                  <c:v>36</c:v>
                </c:pt>
                <c:pt idx="15">
                  <c:v>36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34</c:v>
                </c:pt>
                <c:pt idx="21">
                  <c:v>34</c:v>
                </c:pt>
                <c:pt idx="22">
                  <c:v>34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32</c:v>
                </c:pt>
                <c:pt idx="30">
                  <c:v>28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24</c:v>
                </c:pt>
                <c:pt idx="36">
                  <c:v>22</c:v>
                </c:pt>
                <c:pt idx="37">
                  <c:v>24</c:v>
                </c:pt>
                <c:pt idx="38">
                  <c:v>24</c:v>
                </c:pt>
                <c:pt idx="39">
                  <c:v>24</c:v>
                </c:pt>
                <c:pt idx="40">
                  <c:v>24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14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16</c:v>
                </c:pt>
                <c:pt idx="49">
                  <c:v>12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61-481A-B822-12ED72831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924072"/>
        <c:axId val="729922432"/>
      </c:lineChart>
      <c:catAx>
        <c:axId val="72992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2432"/>
        <c:crosses val="autoZero"/>
        <c:auto val="1"/>
        <c:lblAlgn val="ctr"/>
        <c:lblOffset val="100"/>
        <c:noMultiLvlLbl val="0"/>
      </c:catAx>
      <c:valAx>
        <c:axId val="7299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0CEC-8D15-49DA-8E96-796079411535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48D3A-F777-47CE-8DA6-8BB6CA92C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컬러링 문제는 무향 그래프의 모든 정점을 색칠하되</a:t>
            </a:r>
            <a:r>
              <a:rPr lang="en-US" altLang="ko-KR" dirty="0"/>
              <a:t>, </a:t>
            </a:r>
            <a:r>
              <a:rPr lang="ko-KR" altLang="en-US" dirty="0"/>
              <a:t>인접한 정점을 서로 다른 색깔로 칠하도록 하는 색깔의 조합을 찾는 문제입니다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다항 시간 내에 해결하는 방법이 알려지지 않은 </a:t>
            </a:r>
            <a:r>
              <a:rPr lang="en-US" altLang="ko-KR" dirty="0"/>
              <a:t>NP-Complete</a:t>
            </a:r>
            <a:r>
              <a:rPr lang="ko-KR" altLang="en-US" dirty="0"/>
              <a:t>로써</a:t>
            </a:r>
            <a:r>
              <a:rPr lang="en-US" altLang="ko-KR" dirty="0"/>
              <a:t>, </a:t>
            </a:r>
            <a:r>
              <a:rPr lang="ko-KR" altLang="en-US" dirty="0"/>
              <a:t>이번 프로젝트에서는 이 문제를 유전 알고리즘을 이용해 해결하고자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것과 같이 그래프 컬러링 문제는 </a:t>
            </a:r>
            <a:r>
              <a:rPr lang="en-US" altLang="ko-KR" dirty="0"/>
              <a:t>NP-Complete </a:t>
            </a:r>
            <a:r>
              <a:rPr lang="ko-KR" altLang="en-US" dirty="0"/>
              <a:t>클래스에 속합니다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NP-Complete</a:t>
            </a:r>
            <a:r>
              <a:rPr lang="ko-KR" altLang="en-US" dirty="0"/>
              <a:t> 클래스에 속하는 문제는 다항 시간 안에 해결이 불가능하기 때문에 데이터가 많아지면 수행 시간이 기하급수적으로 증가합니다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이 문제를 해결할 때 색깔의 개수를 </a:t>
            </a:r>
            <a:r>
              <a:rPr lang="en-US" altLang="ko-KR" dirty="0"/>
              <a:t>k</a:t>
            </a:r>
            <a:r>
              <a:rPr lang="ko-KR" altLang="en-US" dirty="0"/>
              <a:t>로 고정해두고</a:t>
            </a:r>
            <a:r>
              <a:rPr lang="en-US" altLang="ko-KR" dirty="0"/>
              <a:t> </a:t>
            </a:r>
            <a:r>
              <a:rPr lang="ko-KR" altLang="en-US" dirty="0"/>
              <a:t>해를 구하는 </a:t>
            </a:r>
            <a:r>
              <a:rPr lang="en-US" altLang="ko-KR" dirty="0"/>
              <a:t>K-Coloring</a:t>
            </a:r>
            <a:r>
              <a:rPr lang="ko-KR" altLang="en-US" dirty="0"/>
              <a:t>을 사용할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 컬러링의 목적은 크게 인접한 정점의 색깔을 다르게 칠하는 것과</a:t>
            </a:r>
            <a:r>
              <a:rPr lang="en-US" altLang="ko-KR" dirty="0"/>
              <a:t>, </a:t>
            </a:r>
            <a:r>
              <a:rPr lang="ko-KR" altLang="en-US" dirty="0"/>
              <a:t>이때 사용하는 색깔의 개수 </a:t>
            </a:r>
            <a:r>
              <a:rPr lang="en-US" altLang="ko-KR" dirty="0"/>
              <a:t>k</a:t>
            </a:r>
            <a:r>
              <a:rPr lang="ko-KR" altLang="en-US" dirty="0"/>
              <a:t>를 최소화하는 것</a:t>
            </a:r>
            <a:r>
              <a:rPr lang="en-US" altLang="ko-KR" dirty="0"/>
              <a:t>, 2</a:t>
            </a:r>
            <a:r>
              <a:rPr lang="ko-KR" altLang="en-US" dirty="0"/>
              <a:t>가지로 나뉘어 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간선 양 끝에 달린 정점에 칠해진 색깔이 같다면 그 간선을 </a:t>
            </a:r>
            <a:r>
              <a:rPr lang="en-US" altLang="ko-KR" dirty="0"/>
              <a:t>bad edge</a:t>
            </a:r>
            <a:r>
              <a:rPr lang="ko-KR" altLang="en-US" dirty="0"/>
              <a:t>라고 부릅니다</a:t>
            </a:r>
            <a:r>
              <a:rPr lang="en-US" altLang="ko-KR" dirty="0"/>
              <a:t>. bad edge</a:t>
            </a:r>
            <a:r>
              <a:rPr lang="ko-KR" altLang="en-US" dirty="0"/>
              <a:t>의 개수를 적합도 함수로 사용해 적합도를 </a:t>
            </a:r>
            <a:r>
              <a:rPr lang="en-US" altLang="ko-KR" dirty="0"/>
              <a:t>0</a:t>
            </a:r>
            <a:r>
              <a:rPr lang="ko-KR" altLang="en-US" dirty="0"/>
              <a:t>으로 만드는 것을 목표로 유전 알고리즘을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유전 알고리즘에서 선택 연산으로는 토너먼트 기법을 사용합니다</a:t>
            </a:r>
            <a:r>
              <a:rPr lang="en-US" altLang="ko-KR" dirty="0"/>
              <a:t>. </a:t>
            </a:r>
            <a:r>
              <a:rPr lang="ko-KR" altLang="en-US" dirty="0"/>
              <a:t>토너먼트 기법은 두 개의 유전자를 골라</a:t>
            </a:r>
            <a:r>
              <a:rPr lang="en-US" altLang="ko-KR" dirty="0"/>
              <a:t>, </a:t>
            </a:r>
            <a:r>
              <a:rPr lang="ko-KR" altLang="en-US" dirty="0"/>
              <a:t>둘 중 더 우월한 유전자를 부모 유전자로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교차 연산은 균등 교차를 이용합니다</a:t>
            </a:r>
            <a:r>
              <a:rPr lang="en-US" altLang="ko-KR" dirty="0"/>
              <a:t>. </a:t>
            </a:r>
            <a:r>
              <a:rPr lang="ko-KR" altLang="en-US" dirty="0"/>
              <a:t>균등 교차는 유전자의 각각의 점에 대해 두 부모 유전자 중 무작위로 한 곳을 골라 채용하는 방식으로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돌연변이는 유전자의 각 점에 대해 </a:t>
            </a:r>
            <a:r>
              <a:rPr lang="en-US" altLang="ko-KR" dirty="0"/>
              <a:t>0.0015%</a:t>
            </a:r>
            <a:r>
              <a:rPr lang="ko-KR" altLang="en-US" dirty="0"/>
              <a:t>의 확률로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5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그래프는 정점 </a:t>
            </a:r>
            <a:r>
              <a:rPr lang="en-US" altLang="ko-KR" dirty="0"/>
              <a:t>200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간선 </a:t>
            </a:r>
            <a:r>
              <a:rPr lang="en-US" altLang="ko-KR" dirty="0"/>
              <a:t>400</a:t>
            </a:r>
            <a:r>
              <a:rPr lang="ko-KR" altLang="en-US" dirty="0"/>
              <a:t>개로 이루어진 무작위 그래프에서 </a:t>
            </a:r>
            <a:r>
              <a:rPr lang="en-US" altLang="ko-KR" dirty="0"/>
              <a:t>6</a:t>
            </a:r>
            <a:r>
              <a:rPr lang="ko-KR" altLang="en-US" dirty="0"/>
              <a:t>개의 색깔로 색칠했을 때 얼마나 해에 수렴하는 속도를 나타낸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실험 결과에 대한 보다 더 자세한 설명은 보고서에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0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8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DDEC-EEE1-4447-B756-7BA09E84B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50F64-C3E6-4787-8BE3-B97E2C5E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A77F9-49BE-4315-885D-F4FF57A5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C36B-08EB-4D66-81EE-8144DDE7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06D3D-3310-4158-9901-8D3E629D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B5DCE-77F9-48A1-B86F-0DBE7E0F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64DAF-8481-4431-A7A9-D5D293DE0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17164-390B-4B9B-B189-745216A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F7B0B-AD80-4C04-9E5A-7D38A923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8D950-ACB3-4C0A-A02B-1430AA0D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7052A-BDBF-4E4A-A6BB-25AAA8C71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B9A93-22E7-4C26-B684-F8086BA5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01A56-EF8B-4586-8C5C-8FB1C2E0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D5662-C6AA-4027-A91A-93A18FDB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78AD1-5D46-4E0E-A2AD-CECC003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9616-D26E-4EA2-9D7D-D32E55B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3ECD0-C67E-445B-9C31-13A1AC7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9C569-D061-4539-B392-A32AF5D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B2B5-169F-4FC6-97F9-FE4722A1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AAAC-6F25-4460-B37C-AE2E4B7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5BFA-E165-40A7-B94B-AA237669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D2C23-744A-4873-B9DC-D75C8AB8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AA1B6-4718-454A-9F1A-ABFF163C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8A9B6-94E6-4373-9C09-B33C82B4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C58B-9F9D-4903-9D24-D3C09003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9F82F-266A-4E72-B0FB-C53A7BD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54E73-B7D6-4962-88A5-AB5E923A5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61543-DE5B-47FB-B9B6-529461D0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577CE-B41D-4EC5-93DC-7063F6F5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D9C63-09BE-4E2A-BC86-88E878DD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9958C-E182-452E-9ABC-F5382039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BDF6-4986-41FC-9EDC-05CD75A3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32B54-EF4F-45B4-8297-A8526DDE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A2D35-930E-4673-9024-34EE32FE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2CCED-4223-4A65-81AE-D589F250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64142-3FB9-4357-B56C-4375E9683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513F65-9D19-4723-83C7-B6E5E1E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44167D-807D-481E-9647-A2352B3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16BAA-E8EC-4961-B03E-98135D16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6971E-801A-4061-AF40-0D303A49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59FE10-59B2-4C3E-B7E2-249BCF5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CC7CF-A47F-436C-8ED2-1BE3BC39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F1205-AA22-4CE3-BD48-948FC4A7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6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B34AF7-6766-4E96-9858-563A8A19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D588B3-2949-4681-9F16-A759E625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5B5E3-8EAE-4AD3-A1F3-EFECA94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96877-6138-492A-8A78-101F72B3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847E-ABC8-4413-ABA6-31ADF0F1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79CC2-9E44-4C28-B5F8-3F43DA600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D28E8-4991-449B-B79F-EBEEDDCE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9EC4A-EC56-4769-92BB-0CA0B6DF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7A610-E74A-4279-988E-A236720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A4299-9A20-4FBF-B249-A0AC04CD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EA8AF-76D2-495A-9106-8CD4A4EE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493B6-2203-4D72-A0C5-580580AA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BFB23-2223-47AB-977B-1E1AA6D5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F240C-E4B4-4972-9FE8-EAFBD36A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BD57-80B5-4C47-8957-3B7C76E8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AE0E4-A6C5-4E42-B9F7-0A86E868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32341-B94A-455C-A3A7-1B1CEAF9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B4F03-E22F-4AF1-9B23-325BAC6AE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45AA-46FB-420A-800F-6C311F53066D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6FECD-6865-44BE-B3CB-66FECB8C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8A2AC-60D2-4F50-B8EC-8CEE808B3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9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16F02-C3D7-415F-AE9A-F620563F9EBD}"/>
              </a:ext>
            </a:extLst>
          </p:cNvPr>
          <p:cNvSpPr/>
          <p:nvPr/>
        </p:nvSpPr>
        <p:spPr>
          <a:xfrm>
            <a:off x="5182468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성능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36E5E0-6DB3-44B8-8C09-9EF9414707C7}"/>
              </a:ext>
            </a:extLst>
          </p:cNvPr>
          <p:cNvSpPr/>
          <p:nvPr/>
        </p:nvSpPr>
        <p:spPr>
          <a:xfrm>
            <a:off x="5204537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E4ABB5-C1E3-40D8-A60D-B22BF326B9EE}"/>
              </a:ext>
            </a:extLst>
          </p:cNvPr>
          <p:cNvSpPr/>
          <p:nvPr/>
        </p:nvSpPr>
        <p:spPr>
          <a:xfrm>
            <a:off x="5189719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모 델</a:t>
            </a:r>
            <a:endParaRPr lang="en-US" altLang="ko-KR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설 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C0BC22-A409-4B3C-8FA4-BA63406E5636}"/>
              </a:ext>
            </a:extLst>
          </p:cNvPr>
          <p:cNvGrpSpPr/>
          <p:nvPr/>
        </p:nvGrpSpPr>
        <p:grpSpPr>
          <a:xfrm>
            <a:off x="4291012" y="1624012"/>
            <a:ext cx="3609975" cy="3609975"/>
            <a:chOff x="4291012" y="1624012"/>
            <a:chExt cx="3609975" cy="360997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6CDC27C7-E986-4967-92B9-5250722ECFCF}"/>
                </a:ext>
              </a:extLst>
            </p:cNvPr>
            <p:cNvSpPr/>
            <p:nvPr/>
          </p:nvSpPr>
          <p:spPr>
            <a:xfrm>
              <a:off x="4291012" y="1624012"/>
              <a:ext cx="3609975" cy="3609975"/>
            </a:xfrm>
            <a:custGeom>
              <a:avLst/>
              <a:gdLst>
                <a:gd name="connsiteX0" fmla="*/ 44587 w 3609975"/>
                <a:gd name="connsiteY0" fmla="*/ 44587 h 3609975"/>
                <a:gd name="connsiteX1" fmla="*/ 44587 w 3609975"/>
                <a:gd name="connsiteY1" fmla="*/ 3565387 h 3609975"/>
                <a:gd name="connsiteX2" fmla="*/ 3565387 w 3609975"/>
                <a:gd name="connsiteY2" fmla="*/ 3565387 h 3609975"/>
                <a:gd name="connsiteX3" fmla="*/ 3565387 w 3609975"/>
                <a:gd name="connsiteY3" fmla="*/ 44587 h 3609975"/>
                <a:gd name="connsiteX4" fmla="*/ 0 w 3609975"/>
                <a:gd name="connsiteY4" fmla="*/ 0 h 3609975"/>
                <a:gd name="connsiteX5" fmla="*/ 3609975 w 3609975"/>
                <a:gd name="connsiteY5" fmla="*/ 0 h 3609975"/>
                <a:gd name="connsiteX6" fmla="*/ 3609975 w 3609975"/>
                <a:gd name="connsiteY6" fmla="*/ 3609975 h 3609975"/>
                <a:gd name="connsiteX7" fmla="*/ 0 w 3609975"/>
                <a:gd name="connsiteY7" fmla="*/ 3609975 h 3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9975" h="3609975">
                  <a:moveTo>
                    <a:pt x="44587" y="44587"/>
                  </a:moveTo>
                  <a:lnTo>
                    <a:pt x="44587" y="3565387"/>
                  </a:lnTo>
                  <a:lnTo>
                    <a:pt x="3565387" y="3565387"/>
                  </a:lnTo>
                  <a:lnTo>
                    <a:pt x="3565387" y="44587"/>
                  </a:lnTo>
                  <a:close/>
                  <a:moveTo>
                    <a:pt x="0" y="0"/>
                  </a:moveTo>
                  <a:lnTo>
                    <a:pt x="3609975" y="0"/>
                  </a:lnTo>
                  <a:lnTo>
                    <a:pt x="3609975" y="3609975"/>
                  </a:lnTo>
                  <a:lnTo>
                    <a:pt x="0" y="3609975"/>
                  </a:lnTo>
                  <a:close/>
                </a:path>
              </a:pathLst>
            </a:custGeom>
            <a:gradFill flip="none" rotWithShape="1">
              <a:gsLst>
                <a:gs pos="51300">
                  <a:srgbClr val="FFB7B7"/>
                </a:gs>
                <a:gs pos="0">
                  <a:srgbClr val="FF6F61"/>
                </a:gs>
                <a:gs pos="100000">
                  <a:srgbClr val="FF6F6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814FF7-3311-4705-9B50-040480D3A8C7}"/>
                </a:ext>
              </a:extLst>
            </p:cNvPr>
            <p:cNvSpPr txBox="1"/>
            <p:nvPr/>
          </p:nvSpPr>
          <p:spPr>
            <a:xfrm>
              <a:off x="4614861" y="1720839"/>
              <a:ext cx="29622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5400" dirty="0" err="1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정올반과</a:t>
              </a:r>
              <a:endParaRPr lang="ko-KR" altLang="en-US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함께하는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휴리스틱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프로젝트</a:t>
              </a:r>
              <a:endParaRPr lang="en-US" altLang="ko-KR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4A325-52EF-4E16-BE51-B3EA93384EEB}"/>
              </a:ext>
            </a:extLst>
          </p:cNvPr>
          <p:cNvSpPr/>
          <p:nvPr/>
        </p:nvSpPr>
        <p:spPr>
          <a:xfrm>
            <a:off x="5192242" y="2182760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B08662-3723-435F-BF01-9BDAE6B47487}"/>
              </a:ext>
            </a:extLst>
          </p:cNvPr>
          <p:cNvGrpSpPr/>
          <p:nvPr/>
        </p:nvGrpSpPr>
        <p:grpSpPr>
          <a:xfrm>
            <a:off x="4291012" y="1624012"/>
            <a:ext cx="3609975" cy="3609975"/>
            <a:chOff x="4291012" y="1624012"/>
            <a:chExt cx="3609975" cy="3609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FE4A1-5D52-4C58-8C87-C0A8CA03CFEF}"/>
                </a:ext>
              </a:extLst>
            </p:cNvPr>
            <p:cNvSpPr txBox="1"/>
            <p:nvPr/>
          </p:nvSpPr>
          <p:spPr>
            <a:xfrm>
              <a:off x="4614861" y="1720839"/>
              <a:ext cx="29622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5400" dirty="0" err="1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정올반과</a:t>
              </a:r>
              <a:endParaRPr lang="ko-KR" altLang="en-US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함께하는</a:t>
              </a:r>
            </a:p>
            <a:p>
              <a:pPr algn="just"/>
              <a:r>
                <a:rPr lang="ko-KR" altLang="en-US" sz="5400" dirty="0">
                  <a:solidFill>
                    <a:srgbClr val="FF6F61"/>
                  </a:solidFill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휴리스틱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프로젝트</a:t>
              </a:r>
              <a:endParaRPr lang="en-US" altLang="ko-KR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30469BE-6195-4117-AC70-EFF47CFF754C}"/>
                </a:ext>
              </a:extLst>
            </p:cNvPr>
            <p:cNvSpPr/>
            <p:nvPr/>
          </p:nvSpPr>
          <p:spPr>
            <a:xfrm>
              <a:off x="4291012" y="1624012"/>
              <a:ext cx="3609975" cy="3609975"/>
            </a:xfrm>
            <a:custGeom>
              <a:avLst/>
              <a:gdLst>
                <a:gd name="connsiteX0" fmla="*/ 44587 w 3609975"/>
                <a:gd name="connsiteY0" fmla="*/ 44587 h 3609975"/>
                <a:gd name="connsiteX1" fmla="*/ 44587 w 3609975"/>
                <a:gd name="connsiteY1" fmla="*/ 3565387 h 3609975"/>
                <a:gd name="connsiteX2" fmla="*/ 3565387 w 3609975"/>
                <a:gd name="connsiteY2" fmla="*/ 3565387 h 3609975"/>
                <a:gd name="connsiteX3" fmla="*/ 3565387 w 3609975"/>
                <a:gd name="connsiteY3" fmla="*/ 44587 h 3609975"/>
                <a:gd name="connsiteX4" fmla="*/ 0 w 3609975"/>
                <a:gd name="connsiteY4" fmla="*/ 0 h 3609975"/>
                <a:gd name="connsiteX5" fmla="*/ 3609975 w 3609975"/>
                <a:gd name="connsiteY5" fmla="*/ 0 h 3609975"/>
                <a:gd name="connsiteX6" fmla="*/ 3609975 w 3609975"/>
                <a:gd name="connsiteY6" fmla="*/ 3609975 h 3609975"/>
                <a:gd name="connsiteX7" fmla="*/ 0 w 3609975"/>
                <a:gd name="connsiteY7" fmla="*/ 3609975 h 3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9975" h="3609975">
                  <a:moveTo>
                    <a:pt x="44587" y="44587"/>
                  </a:moveTo>
                  <a:lnTo>
                    <a:pt x="44587" y="3565387"/>
                  </a:lnTo>
                  <a:lnTo>
                    <a:pt x="3565387" y="3565387"/>
                  </a:lnTo>
                  <a:lnTo>
                    <a:pt x="3565387" y="44587"/>
                  </a:lnTo>
                  <a:close/>
                  <a:moveTo>
                    <a:pt x="0" y="0"/>
                  </a:moveTo>
                  <a:lnTo>
                    <a:pt x="3609975" y="0"/>
                  </a:lnTo>
                  <a:lnTo>
                    <a:pt x="3609975" y="3609975"/>
                  </a:lnTo>
                  <a:lnTo>
                    <a:pt x="0" y="3609975"/>
                  </a:lnTo>
                  <a:close/>
                </a:path>
              </a:pathLst>
            </a:custGeom>
            <a:gradFill flip="none" rotWithShape="1">
              <a:gsLst>
                <a:gs pos="51300">
                  <a:srgbClr val="FFB7B7"/>
                </a:gs>
                <a:gs pos="0">
                  <a:srgbClr val="FF6F61"/>
                </a:gs>
                <a:gs pos="100000">
                  <a:srgbClr val="FF6F6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7DE26E-38C4-4C27-8D4D-E86339D54A2F}"/>
              </a:ext>
            </a:extLst>
          </p:cNvPr>
          <p:cNvSpPr txBox="1"/>
          <p:nvPr/>
        </p:nvSpPr>
        <p:spPr>
          <a:xfrm>
            <a:off x="4673598" y="4893186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그래프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</a:rPr>
              <a:t>컬러링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문제 해결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나정휘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권노현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EA883-D0F2-4981-91C0-A200FB027B80}"/>
              </a:ext>
            </a:extLst>
          </p:cNvPr>
          <p:cNvSpPr txBox="1"/>
          <p:nvPr/>
        </p:nvSpPr>
        <p:spPr>
          <a:xfrm>
            <a:off x="1779024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1C736-B837-4CDC-8739-26FD9DC0D2FA}"/>
              </a:ext>
            </a:extLst>
          </p:cNvPr>
          <p:cNvSpPr txBox="1"/>
          <p:nvPr/>
        </p:nvSpPr>
        <p:spPr>
          <a:xfrm>
            <a:off x="8626371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03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EB917-A985-4386-B7E9-6875ED0BB3B2}"/>
              </a:ext>
            </a:extLst>
          </p:cNvPr>
          <p:cNvSpPr txBox="1"/>
          <p:nvPr/>
        </p:nvSpPr>
        <p:spPr>
          <a:xfrm>
            <a:off x="5188559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02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81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.1317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45833E-6 -1.48148E-6 L -0.28138 -1.48148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7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-1.48148E-6 L 0.28177 -1.48148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  <p:bldP spid="19" grpId="0" animBg="1"/>
      <p:bldP spid="2" grpId="0" animBg="1"/>
      <p:bldP spid="2" grpId="1" animBg="1"/>
      <p:bldP spid="2" grpId="2" animBg="1"/>
      <p:bldP spid="9" grpId="0"/>
      <p:bldP spid="9" grpId="1"/>
      <p:bldP spid="31" grpId="0"/>
      <p:bldP spid="35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85D57E-F302-4A49-8B7E-6791151BE9E2}"/>
              </a:ext>
            </a:extLst>
          </p:cNvPr>
          <p:cNvSpPr txBox="1"/>
          <p:nvPr/>
        </p:nvSpPr>
        <p:spPr>
          <a:xfrm>
            <a:off x="1053296" y="2740831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E7ABC98-0BA8-4583-A4D3-4E94E15F4CF8}"/>
              </a:ext>
            </a:extLst>
          </p:cNvPr>
          <p:cNvSpPr/>
          <p:nvPr/>
        </p:nvSpPr>
        <p:spPr>
          <a:xfrm>
            <a:off x="1233369" y="3354290"/>
            <a:ext cx="81024" cy="81024"/>
          </a:xfrm>
          <a:prstGeom prst="ellipse">
            <a:avLst/>
          </a:prstGeom>
          <a:solidFill>
            <a:srgbClr val="FC7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FD2A05-825C-4840-BFD7-FE4DF9DA2405}"/>
              </a:ext>
            </a:extLst>
          </p:cNvPr>
          <p:cNvSpPr/>
          <p:nvPr/>
        </p:nvSpPr>
        <p:spPr>
          <a:xfrm>
            <a:off x="1542988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C7A9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3162B9-B5AE-4192-B8BC-C9768B439287}"/>
              </a:ext>
            </a:extLst>
          </p:cNvPr>
          <p:cNvSpPr/>
          <p:nvPr/>
        </p:nvSpPr>
        <p:spPr>
          <a:xfrm>
            <a:off x="1852607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BC8DD0-27DF-424E-B443-82E9F6EFDE7B}"/>
              </a:ext>
            </a:extLst>
          </p:cNvPr>
          <p:cNvSpPr/>
          <p:nvPr/>
        </p:nvSpPr>
        <p:spPr>
          <a:xfrm>
            <a:off x="2165121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D3E0AB-6B1B-4891-BAC9-44EC35BA636E}"/>
              </a:ext>
            </a:extLst>
          </p:cNvPr>
          <p:cNvSpPr/>
          <p:nvPr/>
        </p:nvSpPr>
        <p:spPr>
          <a:xfrm>
            <a:off x="2477630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98F3551-A7B5-42F1-AE6F-9FB9A26BD300}"/>
              </a:ext>
            </a:extLst>
          </p:cNvPr>
          <p:cNvSpPr/>
          <p:nvPr/>
        </p:nvSpPr>
        <p:spPr>
          <a:xfrm>
            <a:off x="2790139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2943AF-0A03-4938-874B-206A0779000D}"/>
              </a:ext>
            </a:extLst>
          </p:cNvPr>
          <p:cNvGrpSpPr/>
          <p:nvPr/>
        </p:nvGrpSpPr>
        <p:grpSpPr>
          <a:xfrm>
            <a:off x="6885347" y="2472323"/>
            <a:ext cx="1527876" cy="1121789"/>
            <a:chOff x="4802023" y="3525625"/>
            <a:chExt cx="1527876" cy="112178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2F77806-84BD-4076-8FD4-8D39AA023263}"/>
                </a:ext>
              </a:extLst>
            </p:cNvPr>
            <p:cNvSpPr/>
            <p:nvPr/>
          </p:nvSpPr>
          <p:spPr>
            <a:xfrm>
              <a:off x="5128180" y="3525625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364AE1-C66B-4F68-B65B-A94F22BC87EC}"/>
                </a:ext>
              </a:extLst>
            </p:cNvPr>
            <p:cNvSpPr/>
            <p:nvPr/>
          </p:nvSpPr>
          <p:spPr>
            <a:xfrm>
              <a:off x="5794341" y="352562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7B9FCB6-E4A8-40A7-BD99-6826142321AE}"/>
                </a:ext>
              </a:extLst>
            </p:cNvPr>
            <p:cNvSpPr/>
            <p:nvPr/>
          </p:nvSpPr>
          <p:spPr>
            <a:xfrm>
              <a:off x="5128180" y="446830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174A3A2-5D2E-4DBA-B6AA-8AD3D513D872}"/>
                </a:ext>
              </a:extLst>
            </p:cNvPr>
            <p:cNvSpPr/>
            <p:nvPr/>
          </p:nvSpPr>
          <p:spPr>
            <a:xfrm>
              <a:off x="5791198" y="4468305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A22864-3ECD-464B-87BE-61556F0F157B}"/>
                </a:ext>
              </a:extLst>
            </p:cNvPr>
            <p:cNvSpPr/>
            <p:nvPr/>
          </p:nvSpPr>
          <p:spPr>
            <a:xfrm>
              <a:off x="6150790" y="3996965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D56B23-6346-46F3-A92C-3DD2C173929E}"/>
                </a:ext>
              </a:extLst>
            </p:cNvPr>
            <p:cNvSpPr/>
            <p:nvPr/>
          </p:nvSpPr>
          <p:spPr>
            <a:xfrm>
              <a:off x="4802023" y="3996964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C4A9F51-AC24-4E85-AA54-A4688E77A0C3}"/>
                </a:ext>
              </a:extLst>
            </p:cNvPr>
            <p:cNvCxnSpPr>
              <a:stCxn id="20" idx="4"/>
              <a:endCxn id="22" idx="0"/>
            </p:cNvCxnSpPr>
            <p:nvPr/>
          </p:nvCxnSpPr>
          <p:spPr>
            <a:xfrm>
              <a:off x="5217735" y="3704734"/>
              <a:ext cx="0" cy="76357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541BF6-1E0D-401A-B881-DCCB87DC272D}"/>
                </a:ext>
              </a:extLst>
            </p:cNvPr>
            <p:cNvCxnSpPr>
              <a:stCxn id="21" idx="4"/>
              <a:endCxn id="23" idx="0"/>
            </p:cNvCxnSpPr>
            <p:nvPr/>
          </p:nvCxnSpPr>
          <p:spPr>
            <a:xfrm flipH="1">
              <a:off x="5880753" y="3704734"/>
              <a:ext cx="3143" cy="76357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2EF6E16-8334-43AC-929F-7F60D984C5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5307289" y="3615180"/>
              <a:ext cx="487052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0BFA690-3C19-4180-BFE1-0A8A5FA7F1E3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5307289" y="4557860"/>
              <a:ext cx="483909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7EAFF6-0CBC-4FDE-80B6-C058F4468355}"/>
                </a:ext>
              </a:extLst>
            </p:cNvPr>
            <p:cNvCxnSpPr>
              <a:cxnSpLocks/>
              <a:stCxn id="20" idx="3"/>
              <a:endCxn id="25" idx="7"/>
            </p:cNvCxnSpPr>
            <p:nvPr/>
          </p:nvCxnSpPr>
          <p:spPr>
            <a:xfrm flipH="1">
              <a:off x="4954902" y="3678504"/>
              <a:ext cx="199508" cy="34469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06BF722-D076-47D3-8DDD-E62A7A13277B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5947220" y="3678504"/>
              <a:ext cx="229800" cy="34469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69937E-A523-4386-9AE9-18D80E31B635}"/>
                </a:ext>
              </a:extLst>
            </p:cNvPr>
            <p:cNvCxnSpPr>
              <a:stCxn id="25" idx="5"/>
              <a:endCxn id="22" idx="1"/>
            </p:cNvCxnSpPr>
            <p:nvPr/>
          </p:nvCxnSpPr>
          <p:spPr>
            <a:xfrm>
              <a:off x="4954902" y="4149843"/>
              <a:ext cx="199508" cy="344692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F07A2BA-5B34-438B-81C4-97DAE784F6AD}"/>
                </a:ext>
              </a:extLst>
            </p:cNvPr>
            <p:cNvCxnSpPr>
              <a:cxnSpLocks/>
              <a:stCxn id="24" idx="3"/>
              <a:endCxn id="23" idx="7"/>
            </p:cNvCxnSpPr>
            <p:nvPr/>
          </p:nvCxnSpPr>
          <p:spPr>
            <a:xfrm flipH="1">
              <a:off x="5944077" y="4149844"/>
              <a:ext cx="232943" cy="34469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C9BBDD-0BBB-438F-80F6-F9F02A64EBB9}"/>
                </a:ext>
              </a:extLst>
            </p:cNvPr>
            <p:cNvCxnSpPr>
              <a:cxnSpLocks/>
              <a:stCxn id="25" idx="6"/>
              <a:endCxn id="21" idx="3"/>
            </p:cNvCxnSpPr>
            <p:nvPr/>
          </p:nvCxnSpPr>
          <p:spPr>
            <a:xfrm flipV="1">
              <a:off x="4981132" y="3678504"/>
              <a:ext cx="839439" cy="408015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FB6F7F7-9913-4FC7-AFF8-7BB57F00D647}"/>
                </a:ext>
              </a:extLst>
            </p:cNvPr>
            <p:cNvCxnSpPr>
              <a:stCxn id="23" idx="1"/>
              <a:endCxn id="25" idx="6"/>
            </p:cNvCxnSpPr>
            <p:nvPr/>
          </p:nvCxnSpPr>
          <p:spPr>
            <a:xfrm flipH="1" flipV="1">
              <a:off x="4981132" y="4086519"/>
              <a:ext cx="836296" cy="4080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6D73BE8-A384-480C-8215-9A0ACA9D8F9A}"/>
                </a:ext>
              </a:extLst>
            </p:cNvPr>
            <p:cNvCxnSpPr>
              <a:cxnSpLocks/>
              <a:stCxn id="20" idx="5"/>
              <a:endCxn id="24" idx="2"/>
            </p:cNvCxnSpPr>
            <p:nvPr/>
          </p:nvCxnSpPr>
          <p:spPr>
            <a:xfrm>
              <a:off x="5281059" y="3678504"/>
              <a:ext cx="869731" cy="4080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8FF7FE8-2F1F-4256-AF34-1DC08ABCB403}"/>
                </a:ext>
              </a:extLst>
            </p:cNvPr>
            <p:cNvCxnSpPr>
              <a:cxnSpLocks/>
              <a:stCxn id="24" idx="2"/>
              <a:endCxn id="22" idx="7"/>
            </p:cNvCxnSpPr>
            <p:nvPr/>
          </p:nvCxnSpPr>
          <p:spPr>
            <a:xfrm flipH="1">
              <a:off x="5281059" y="4086520"/>
              <a:ext cx="869731" cy="408015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40AF73-1E21-404B-A2AE-5417760E9FAC}"/>
              </a:ext>
            </a:extLst>
          </p:cNvPr>
          <p:cNvGrpSpPr/>
          <p:nvPr/>
        </p:nvGrpSpPr>
        <p:grpSpPr>
          <a:xfrm>
            <a:off x="9172995" y="3918370"/>
            <a:ext cx="1160791" cy="785837"/>
            <a:chOff x="7582222" y="3036082"/>
            <a:chExt cx="1160791" cy="785837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3F3B6E-8E75-4A5E-ADE8-4CD7E69E9880}"/>
                </a:ext>
              </a:extLst>
            </p:cNvPr>
            <p:cNvSpPr/>
            <p:nvPr/>
          </p:nvSpPr>
          <p:spPr>
            <a:xfrm>
              <a:off x="7582222" y="3036082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58ADFBA-E835-46A3-98A1-064AFDFADCD2}"/>
                </a:ext>
              </a:extLst>
            </p:cNvPr>
            <p:cNvSpPr/>
            <p:nvPr/>
          </p:nvSpPr>
          <p:spPr>
            <a:xfrm>
              <a:off x="7998391" y="333944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271CDC0-1767-4196-B2E1-462426BB659E}"/>
                </a:ext>
              </a:extLst>
            </p:cNvPr>
            <p:cNvSpPr/>
            <p:nvPr/>
          </p:nvSpPr>
          <p:spPr>
            <a:xfrm>
              <a:off x="7582222" y="3642810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72D22F9-A1C7-4CE8-AF0E-052714619B2E}"/>
                </a:ext>
              </a:extLst>
            </p:cNvPr>
            <p:cNvSpPr/>
            <p:nvPr/>
          </p:nvSpPr>
          <p:spPr>
            <a:xfrm>
              <a:off x="8563904" y="3339445"/>
              <a:ext cx="179109" cy="179109"/>
            </a:xfrm>
            <a:prstGeom prst="ellipse">
              <a:avLst/>
            </a:prstGeom>
            <a:solidFill>
              <a:srgbClr val="EDD7DF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0973007-4A0C-4F12-A653-D251DA185D84}"/>
                </a:ext>
              </a:extLst>
            </p:cNvPr>
            <p:cNvCxnSpPr>
              <a:cxnSpLocks/>
              <a:stCxn id="62" idx="4"/>
              <a:endCxn id="64" idx="0"/>
            </p:cNvCxnSpPr>
            <p:nvPr/>
          </p:nvCxnSpPr>
          <p:spPr>
            <a:xfrm>
              <a:off x="7671777" y="3215191"/>
              <a:ext cx="0" cy="427619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6555E91-7DD9-4D59-B565-071D5C1A3A7E}"/>
                </a:ext>
              </a:extLst>
            </p:cNvPr>
            <p:cNvCxnSpPr>
              <a:cxnSpLocks/>
              <a:stCxn id="65" idx="2"/>
              <a:endCxn id="63" idx="6"/>
            </p:cNvCxnSpPr>
            <p:nvPr/>
          </p:nvCxnSpPr>
          <p:spPr>
            <a:xfrm flipH="1">
              <a:off x="8177500" y="3429000"/>
              <a:ext cx="386404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98CA7AA-C4D4-4E8E-A9BF-3EE5F00C8CEA}"/>
                </a:ext>
              </a:extLst>
            </p:cNvPr>
            <p:cNvCxnSpPr>
              <a:cxnSpLocks/>
              <a:stCxn id="63" idx="1"/>
              <a:endCxn id="62" idx="5"/>
            </p:cNvCxnSpPr>
            <p:nvPr/>
          </p:nvCxnSpPr>
          <p:spPr>
            <a:xfrm flipH="1" flipV="1">
              <a:off x="7735101" y="3188961"/>
              <a:ext cx="289520" cy="176714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44D5E50-6DB0-4B89-87D7-38C5073A1E48}"/>
                </a:ext>
              </a:extLst>
            </p:cNvPr>
            <p:cNvCxnSpPr>
              <a:cxnSpLocks/>
              <a:stCxn id="63" idx="3"/>
              <a:endCxn id="64" idx="7"/>
            </p:cNvCxnSpPr>
            <p:nvPr/>
          </p:nvCxnSpPr>
          <p:spPr>
            <a:xfrm flipH="1">
              <a:off x="7735101" y="3492324"/>
              <a:ext cx="289520" cy="1767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CF3C667-100E-4A99-9432-31FBC3821ED8}"/>
              </a:ext>
            </a:extLst>
          </p:cNvPr>
          <p:cNvSpPr txBox="1"/>
          <p:nvPr/>
        </p:nvSpPr>
        <p:spPr>
          <a:xfrm>
            <a:off x="1084978" y="3488130"/>
            <a:ext cx="297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문체부 쓰기 정체" panose="02030609000101010101" pitchFamily="17" charset="-127"/>
              </a:rPr>
              <a:t>같은 색이 인접하지 않도록</a:t>
            </a:r>
            <a:endParaRPr lang="en-US" altLang="ko-KR" b="1" dirty="0">
              <a:ea typeface="문체부 쓰기 정체" panose="02030609000101010101" pitchFamily="17" charset="-127"/>
            </a:endParaRPr>
          </a:p>
          <a:p>
            <a:r>
              <a:rPr lang="ko-KR" altLang="en-US" b="1" dirty="0">
                <a:ea typeface="문체부 쓰기 정체" panose="02030609000101010101" pitchFamily="17" charset="-127"/>
              </a:rPr>
              <a:t>색을 부여하는 방법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59C3F8-54D8-4E32-B6B5-3910DD582879}"/>
              </a:ext>
            </a:extLst>
          </p:cNvPr>
          <p:cNvSpPr txBox="1"/>
          <p:nvPr/>
        </p:nvSpPr>
        <p:spPr>
          <a:xfrm>
            <a:off x="6739703" y="4166484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0B9E19-9933-49F2-A32F-23E013380F21}"/>
              </a:ext>
            </a:extLst>
          </p:cNvPr>
          <p:cNvSpPr txBox="1"/>
          <p:nvPr/>
        </p:nvSpPr>
        <p:spPr>
          <a:xfrm>
            <a:off x="8867621" y="2867405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2B855B-5774-46B1-9501-E40DC89FD9CE}"/>
              </a:ext>
            </a:extLst>
          </p:cNvPr>
          <p:cNvSpPr txBox="1"/>
          <p:nvPr/>
        </p:nvSpPr>
        <p:spPr>
          <a:xfrm>
            <a:off x="1779023" y="2604305"/>
            <a:ext cx="71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-0.05963 -0.0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-3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0" grpId="0"/>
      <p:bldP spid="71" grpId="0"/>
      <p:bldP spid="72" grpId="0"/>
      <p:bldP spid="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9CC40-A696-484D-9243-79646653A683}"/>
              </a:ext>
            </a:extLst>
          </p:cNvPr>
          <p:cNvSpPr txBox="1"/>
          <p:nvPr/>
        </p:nvSpPr>
        <p:spPr>
          <a:xfrm>
            <a:off x="1053296" y="2740831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05AEB2-D53B-4F0A-A087-1C2081E3DB8D}"/>
              </a:ext>
            </a:extLst>
          </p:cNvPr>
          <p:cNvGrpSpPr/>
          <p:nvPr/>
        </p:nvGrpSpPr>
        <p:grpSpPr>
          <a:xfrm>
            <a:off x="1233369" y="3354290"/>
            <a:ext cx="1637794" cy="81024"/>
            <a:chOff x="1233369" y="3354290"/>
            <a:chExt cx="1637794" cy="8102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BF4CDB9-C44A-4BFC-AECC-F6FCA8B24ACE}"/>
                </a:ext>
              </a:extLst>
            </p:cNvPr>
            <p:cNvSpPr/>
            <p:nvPr/>
          </p:nvSpPr>
          <p:spPr>
            <a:xfrm>
              <a:off x="1233369" y="3354290"/>
              <a:ext cx="81024" cy="81024"/>
            </a:xfrm>
            <a:prstGeom prst="ellipse">
              <a:avLst/>
            </a:prstGeom>
            <a:solidFill>
              <a:srgbClr val="FC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327BDF9-8137-42B4-B5A8-60FC18D4ACFA}"/>
                </a:ext>
              </a:extLst>
            </p:cNvPr>
            <p:cNvSpPr/>
            <p:nvPr/>
          </p:nvSpPr>
          <p:spPr>
            <a:xfrm>
              <a:off x="1542988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EC7A9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7883440-DE64-4A42-93E0-B6B1BE2F9FD6}"/>
                </a:ext>
              </a:extLst>
            </p:cNvPr>
            <p:cNvSpPr/>
            <p:nvPr/>
          </p:nvSpPr>
          <p:spPr>
            <a:xfrm>
              <a:off x="1852607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7A9DF0-8637-4FE1-A086-5C43D50C7357}"/>
                </a:ext>
              </a:extLst>
            </p:cNvPr>
            <p:cNvSpPr/>
            <p:nvPr/>
          </p:nvSpPr>
          <p:spPr>
            <a:xfrm>
              <a:off x="2165121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1D66EAB-C606-41E1-A6BA-4AC941CA2040}"/>
                </a:ext>
              </a:extLst>
            </p:cNvPr>
            <p:cNvSpPr/>
            <p:nvPr/>
          </p:nvSpPr>
          <p:spPr>
            <a:xfrm>
              <a:off x="2477630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DFCEEEA-D391-4F2F-9C3F-802789E63E21}"/>
                </a:ext>
              </a:extLst>
            </p:cNvPr>
            <p:cNvSpPr/>
            <p:nvPr/>
          </p:nvSpPr>
          <p:spPr>
            <a:xfrm>
              <a:off x="2790139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A25331-005B-4742-AD22-2F37514FC44C}"/>
              </a:ext>
            </a:extLst>
          </p:cNvPr>
          <p:cNvSpPr txBox="1"/>
          <p:nvPr/>
        </p:nvSpPr>
        <p:spPr>
          <a:xfrm>
            <a:off x="1072346" y="21852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F5F5D-92A8-4C14-B359-E485A187C84A}"/>
              </a:ext>
            </a:extLst>
          </p:cNvPr>
          <p:cNvSpPr txBox="1"/>
          <p:nvPr/>
        </p:nvSpPr>
        <p:spPr>
          <a:xfrm>
            <a:off x="6739703" y="4166484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30AC7-B264-4FB4-8DD0-6E828736FD57}"/>
              </a:ext>
            </a:extLst>
          </p:cNvPr>
          <p:cNvSpPr txBox="1"/>
          <p:nvPr/>
        </p:nvSpPr>
        <p:spPr>
          <a:xfrm>
            <a:off x="8867621" y="2867405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139 L 0.38867 -0.277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-1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29544 -0.28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14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33164 -0.27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-138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32044 -0.2462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9" y="-12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10065 -0.05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A3DBD-72A5-4552-8463-52F6997EC853}"/>
              </a:ext>
            </a:extLst>
          </p:cNvPr>
          <p:cNvSpPr txBox="1"/>
          <p:nvPr/>
        </p:nvSpPr>
        <p:spPr>
          <a:xfrm>
            <a:off x="2833063" y="2477592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490D4-FEA4-4E26-84AF-43D42C46E257}"/>
              </a:ext>
            </a:extLst>
          </p:cNvPr>
          <p:cNvSpPr txBox="1"/>
          <p:nvPr/>
        </p:nvSpPr>
        <p:spPr>
          <a:xfrm>
            <a:off x="7641467" y="2477592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0E5AE-CA59-401E-AD4A-CA21C3F5CCBA}"/>
              </a:ext>
            </a:extLst>
          </p:cNvPr>
          <p:cNvSpPr txBox="1"/>
          <p:nvPr/>
        </p:nvSpPr>
        <p:spPr>
          <a:xfrm>
            <a:off x="4654952" y="808855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E5CAB5-F43B-4BE6-84C1-A5097125AFCB}"/>
              </a:ext>
            </a:extLst>
          </p:cNvPr>
          <p:cNvGrpSpPr/>
          <p:nvPr/>
        </p:nvGrpSpPr>
        <p:grpSpPr>
          <a:xfrm>
            <a:off x="5277103" y="1458815"/>
            <a:ext cx="1637794" cy="81024"/>
            <a:chOff x="1233369" y="3354290"/>
            <a:chExt cx="1637794" cy="8102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7D0FE12-EDAC-4A7E-8F3E-355FE608F4F5}"/>
                </a:ext>
              </a:extLst>
            </p:cNvPr>
            <p:cNvSpPr/>
            <p:nvPr/>
          </p:nvSpPr>
          <p:spPr>
            <a:xfrm>
              <a:off x="1233369" y="3354290"/>
              <a:ext cx="81024" cy="81024"/>
            </a:xfrm>
            <a:prstGeom prst="ellipse">
              <a:avLst/>
            </a:prstGeom>
            <a:solidFill>
              <a:srgbClr val="FC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68AF5D4-8C1A-4C1A-B207-A97DFC447B9D}"/>
                </a:ext>
              </a:extLst>
            </p:cNvPr>
            <p:cNvSpPr/>
            <p:nvPr/>
          </p:nvSpPr>
          <p:spPr>
            <a:xfrm>
              <a:off x="1542988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EC7A9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A78E59F-B767-4596-9E21-E76A2804C899}"/>
                </a:ext>
              </a:extLst>
            </p:cNvPr>
            <p:cNvSpPr/>
            <p:nvPr/>
          </p:nvSpPr>
          <p:spPr>
            <a:xfrm>
              <a:off x="1852607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6E3655-3C30-4C3B-8142-62AD8BBBE2F6}"/>
                </a:ext>
              </a:extLst>
            </p:cNvPr>
            <p:cNvSpPr/>
            <p:nvPr/>
          </p:nvSpPr>
          <p:spPr>
            <a:xfrm>
              <a:off x="2165121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C2C064-ACCA-44A2-82B2-A12465C4AF50}"/>
                </a:ext>
              </a:extLst>
            </p:cNvPr>
            <p:cNvSpPr/>
            <p:nvPr/>
          </p:nvSpPr>
          <p:spPr>
            <a:xfrm>
              <a:off x="2477630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F9D98FB-4B93-4912-A200-C6FADDAC0722}"/>
                </a:ext>
              </a:extLst>
            </p:cNvPr>
            <p:cNvSpPr/>
            <p:nvPr/>
          </p:nvSpPr>
          <p:spPr>
            <a:xfrm>
              <a:off x="2790139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09AB6-FEA2-4333-B3E9-99050B8B988C}"/>
              </a:ext>
            </a:extLst>
          </p:cNvPr>
          <p:cNvSpPr txBox="1"/>
          <p:nvPr/>
        </p:nvSpPr>
        <p:spPr>
          <a:xfrm>
            <a:off x="5762036" y="274511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9087D-6FD1-4FE8-8629-DF0BF7757CF1}"/>
              </a:ext>
            </a:extLst>
          </p:cNvPr>
          <p:cNvSpPr txBox="1"/>
          <p:nvPr/>
        </p:nvSpPr>
        <p:spPr>
          <a:xfrm>
            <a:off x="1949164" y="3114675"/>
            <a:ext cx="356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다항 시간 내에 문제 해결 불가능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&gt;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정점</a:t>
            </a:r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/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간선이 많을수록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 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수행 시간 기하급수적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474B-1996-46CF-AB93-3B0BF0D084D4}"/>
              </a:ext>
            </a:extLst>
          </p:cNvPr>
          <p:cNvSpPr txBox="1"/>
          <p:nvPr/>
        </p:nvSpPr>
        <p:spPr>
          <a:xfrm>
            <a:off x="6401165" y="3114675"/>
            <a:ext cx="428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무향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그래프를 </a:t>
            </a:r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k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개의 색으로 색칠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&gt;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인접 정점을 같은 집합에 속하지 않게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  k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개의 부분 집합으로 분할</a:t>
            </a:r>
          </a:p>
        </p:txBody>
      </p:sp>
    </p:spTree>
    <p:extLst>
      <p:ext uri="{BB962C8B-B14F-4D97-AF65-F5344CB8AC3E}">
        <p14:creationId xmlns:p14="http://schemas.microsoft.com/office/powerpoint/2010/main" val="40481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3" grpId="0"/>
      <p:bldP spid="13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A0BA3D-6AC8-46B5-9B31-2DC6AADA086C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C1404E-4DD7-423B-BDEE-9F11F3C324AA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모델 설계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0FA833-C3EC-4DA3-BFCB-FA2DB26BEBC0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21CB804-9444-49AE-AE59-9C780404312E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633333-1D98-4720-92BE-B5E04FDFE687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E8FD6CE-26F9-43B3-90F1-299D73081846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24A3C23-0A39-46EE-AB3E-CD8EBC94E8A1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5D1D878-F6FC-4283-BCD1-AA4E93D851A8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62F4F6A-62E2-4308-9FA3-4994C2EDBBEA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49F8AE-DEEF-42E1-91CA-95C80DB68BB5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02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43BCB5A-E806-4FCC-80EB-D310753A1B6C}"/>
              </a:ext>
            </a:extLst>
          </p:cNvPr>
          <p:cNvGrpSpPr/>
          <p:nvPr/>
        </p:nvGrpSpPr>
        <p:grpSpPr>
          <a:xfrm>
            <a:off x="4616090" y="2420315"/>
            <a:ext cx="23690166" cy="2978870"/>
            <a:chOff x="4616090" y="2420315"/>
            <a:chExt cx="23690166" cy="297887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DD34352-C5F3-4163-B1B3-4E097E05916F}"/>
                </a:ext>
              </a:extLst>
            </p:cNvPr>
            <p:cNvGrpSpPr/>
            <p:nvPr/>
          </p:nvGrpSpPr>
          <p:grpSpPr>
            <a:xfrm>
              <a:off x="4616090" y="2420315"/>
              <a:ext cx="2978870" cy="2978870"/>
              <a:chOff x="4606565" y="2420315"/>
              <a:chExt cx="2978870" cy="297887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D915B10-5F9D-44D4-8B1E-E4214F286D9D}"/>
                  </a:ext>
                </a:extLst>
              </p:cNvPr>
              <p:cNvSpPr/>
              <p:nvPr/>
            </p:nvSpPr>
            <p:spPr>
              <a:xfrm>
                <a:off x="4606565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9152AA-37F9-4097-B129-2900856E3CFF}"/>
                  </a:ext>
                </a:extLst>
              </p:cNvPr>
              <p:cNvSpPr txBox="1"/>
              <p:nvPr/>
            </p:nvSpPr>
            <p:spPr>
              <a:xfrm>
                <a:off x="5204873" y="2990088"/>
                <a:ext cx="1801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i="1" dirty="0">
                    <a:solidFill>
                      <a:srgbClr val="2F161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haparral Pro Light" panose="02060403030505090203" pitchFamily="18" charset="0"/>
                  </a:rPr>
                  <a:t>K-C</a:t>
                </a:r>
                <a:r>
                  <a:rPr lang="en-US" altLang="ko-KR" sz="2400" b="1" dirty="0">
                    <a:solidFill>
                      <a:srgbClr val="2F161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haparral Pro Light" panose="02060403030505090203" pitchFamily="18" charset="0"/>
                  </a:rPr>
                  <a:t>oloring</a:t>
                </a:r>
                <a:endParaRPr lang="ko-KR" altLang="en-US" sz="2400" b="1" dirty="0">
                  <a:solidFill>
                    <a:srgbClr val="2F16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aparral Pro Light" panose="02060403030505090203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444381-639B-4DB3-80AC-BDBEE924C279}"/>
                  </a:ext>
                </a:extLst>
              </p:cNvPr>
              <p:cNvSpPr txBox="1"/>
              <p:nvPr/>
            </p:nvSpPr>
            <p:spPr>
              <a:xfrm>
                <a:off x="5015060" y="3722796"/>
                <a:ext cx="2205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k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개의 색으로</a:t>
                </a:r>
                <a:endParaRPr lang="en-US" altLang="ko-KR" b="1" dirty="0">
                  <a:solidFill>
                    <a:srgbClr val="2F161F"/>
                  </a:solidFill>
                  <a:ea typeface="문체부 쓰기 정체" panose="02030609000101010101" pitchFamily="17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그래프를 색칠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16E2458-1F88-45F5-8B8D-9AC31BA57149}"/>
                </a:ext>
              </a:extLst>
            </p:cNvPr>
            <p:cNvGrpSpPr/>
            <p:nvPr/>
          </p:nvGrpSpPr>
          <p:grpSpPr>
            <a:xfrm>
              <a:off x="9793914" y="2420315"/>
              <a:ext cx="2978870" cy="2978870"/>
              <a:chOff x="4602813" y="2420315"/>
              <a:chExt cx="2978870" cy="297887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6EB947C-D017-4991-AAF9-9DF2D752036A}"/>
                  </a:ext>
                </a:extLst>
              </p:cNvPr>
              <p:cNvSpPr/>
              <p:nvPr/>
            </p:nvSpPr>
            <p:spPr>
              <a:xfrm>
                <a:off x="4602813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DEEF4CB-7651-42CC-8563-52DC12BDF910}"/>
                  </a:ext>
                </a:extLst>
              </p:cNvPr>
              <p:cNvGrpSpPr/>
              <p:nvPr/>
            </p:nvGrpSpPr>
            <p:grpSpPr>
              <a:xfrm>
                <a:off x="5788156" y="2794706"/>
                <a:ext cx="634737" cy="603315"/>
                <a:chOff x="3208464" y="2721301"/>
                <a:chExt cx="634737" cy="603315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170A71E-0C4B-41C8-A13E-E72378AEE52C}"/>
                    </a:ext>
                  </a:extLst>
                </p:cNvPr>
                <p:cNvSpPr/>
                <p:nvPr/>
              </p:nvSpPr>
              <p:spPr>
                <a:xfrm>
                  <a:off x="3208464" y="2721301"/>
                  <a:ext cx="179109" cy="179109"/>
                </a:xfrm>
                <a:prstGeom prst="ellipse">
                  <a:avLst/>
                </a:prstGeom>
                <a:solidFill>
                  <a:srgbClr val="CD93A8"/>
                </a:solidFill>
                <a:ln w="28575">
                  <a:solidFill>
                    <a:srgbClr val="2F16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6A7BA80-DC9C-47BB-96C6-340081394BFD}"/>
                    </a:ext>
                  </a:extLst>
                </p:cNvPr>
                <p:cNvSpPr/>
                <p:nvPr/>
              </p:nvSpPr>
              <p:spPr>
                <a:xfrm>
                  <a:off x="3664092" y="3145507"/>
                  <a:ext cx="179109" cy="179109"/>
                </a:xfrm>
                <a:prstGeom prst="ellipse">
                  <a:avLst/>
                </a:prstGeom>
                <a:solidFill>
                  <a:srgbClr val="9A4865"/>
                </a:solidFill>
                <a:ln w="28575">
                  <a:solidFill>
                    <a:srgbClr val="2F16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0B65CE7-7CBD-4185-80DA-CC03FFCA62E4}"/>
                    </a:ext>
                  </a:extLst>
                </p:cNvPr>
                <p:cNvCxnSpPr>
                  <a:cxnSpLocks/>
                  <a:stCxn id="13" idx="5"/>
                  <a:endCxn id="14" idx="1"/>
                </p:cNvCxnSpPr>
                <p:nvPr/>
              </p:nvCxnSpPr>
              <p:spPr>
                <a:xfrm>
                  <a:off x="3361343" y="2874180"/>
                  <a:ext cx="328979" cy="297557"/>
                </a:xfrm>
                <a:prstGeom prst="line">
                  <a:avLst/>
                </a:prstGeom>
                <a:ln w="28575">
                  <a:solidFill>
                    <a:srgbClr val="2F16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9156FD-74BE-4647-BE90-0934A3968A9A}"/>
                  </a:ext>
                </a:extLst>
              </p:cNvPr>
              <p:cNvSpPr txBox="1"/>
              <p:nvPr/>
            </p:nvSpPr>
            <p:spPr>
              <a:xfrm>
                <a:off x="4868804" y="3720573"/>
                <a:ext cx="2446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Bad Edge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의 개수를 적합도 함수로 사용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5602042-7A9A-4584-8475-3EBD299F33AE}"/>
                </a:ext>
              </a:extLst>
            </p:cNvPr>
            <p:cNvGrpSpPr/>
            <p:nvPr/>
          </p:nvGrpSpPr>
          <p:grpSpPr>
            <a:xfrm>
              <a:off x="14971738" y="2420315"/>
              <a:ext cx="2978870" cy="2978870"/>
              <a:chOff x="4616090" y="2420315"/>
              <a:chExt cx="2978870" cy="297887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E3447B0-C038-4BA0-909C-7F3ADA092A4E}"/>
                  </a:ext>
                </a:extLst>
              </p:cNvPr>
              <p:cNvSpPr/>
              <p:nvPr/>
            </p:nvSpPr>
            <p:spPr>
              <a:xfrm>
                <a:off x="4616090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CC74307-5BA2-43D8-A895-E78C6BAF26B4}"/>
                  </a:ext>
                </a:extLst>
              </p:cNvPr>
              <p:cNvSpPr/>
              <p:nvPr/>
            </p:nvSpPr>
            <p:spPr>
              <a:xfrm rot="13500000">
                <a:off x="5560762" y="2567488"/>
                <a:ext cx="1053409" cy="1057748"/>
              </a:xfrm>
              <a:custGeom>
                <a:avLst/>
                <a:gdLst>
                  <a:gd name="connsiteX0" fmla="*/ 2535015 w 4137009"/>
                  <a:gd name="connsiteY0" fmla="*/ 3587003 h 4154050"/>
                  <a:gd name="connsiteX1" fmla="*/ 1967968 w 4137009"/>
                  <a:gd name="connsiteY1" fmla="*/ 4154050 h 4154050"/>
                  <a:gd name="connsiteX2" fmla="*/ 1400921 w 4137009"/>
                  <a:gd name="connsiteY2" fmla="*/ 3587003 h 4154050"/>
                  <a:gd name="connsiteX3" fmla="*/ 1684445 w 4137009"/>
                  <a:gd name="connsiteY3" fmla="*/ 3587003 h 4154050"/>
                  <a:gd name="connsiteX4" fmla="*/ 1684445 w 4137009"/>
                  <a:gd name="connsiteY4" fmla="*/ 2216076 h 4154050"/>
                  <a:gd name="connsiteX5" fmla="*/ 0 w 4137009"/>
                  <a:gd name="connsiteY5" fmla="*/ 531632 h 4154050"/>
                  <a:gd name="connsiteX6" fmla="*/ 531632 w 4137009"/>
                  <a:gd name="connsiteY6" fmla="*/ 0 h 4154050"/>
                  <a:gd name="connsiteX7" fmla="*/ 2168809 w 4137009"/>
                  <a:gd name="connsiteY7" fmla="*/ 1637178 h 4154050"/>
                  <a:gd name="connsiteX8" fmla="*/ 3556935 w 4137009"/>
                  <a:gd name="connsiteY8" fmla="*/ 1637178 h 4154050"/>
                  <a:gd name="connsiteX9" fmla="*/ 3556935 w 4137009"/>
                  <a:gd name="connsiteY9" fmla="*/ 1347141 h 4154050"/>
                  <a:gd name="connsiteX10" fmla="*/ 4137009 w 4137009"/>
                  <a:gd name="connsiteY10" fmla="*/ 1927215 h 4154050"/>
                  <a:gd name="connsiteX11" fmla="*/ 3556935 w 4137009"/>
                  <a:gd name="connsiteY11" fmla="*/ 2507289 h 4154050"/>
                  <a:gd name="connsiteX12" fmla="*/ 3556935 w 4137009"/>
                  <a:gd name="connsiteY12" fmla="*/ 2217252 h 4154050"/>
                  <a:gd name="connsiteX13" fmla="*/ 2251492 w 4137009"/>
                  <a:gd name="connsiteY13" fmla="*/ 2217252 h 4154050"/>
                  <a:gd name="connsiteX14" fmla="*/ 2251492 w 4137009"/>
                  <a:gd name="connsiteY14" fmla="*/ 3587003 h 41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7009" h="4154050">
                    <a:moveTo>
                      <a:pt x="2535015" y="3587003"/>
                    </a:moveTo>
                    <a:lnTo>
                      <a:pt x="1967968" y="4154050"/>
                    </a:lnTo>
                    <a:lnTo>
                      <a:pt x="1400921" y="3587003"/>
                    </a:lnTo>
                    <a:lnTo>
                      <a:pt x="1684445" y="3587003"/>
                    </a:lnTo>
                    <a:lnTo>
                      <a:pt x="1684445" y="2216076"/>
                    </a:lnTo>
                    <a:lnTo>
                      <a:pt x="0" y="531632"/>
                    </a:lnTo>
                    <a:lnTo>
                      <a:pt x="531632" y="0"/>
                    </a:lnTo>
                    <a:lnTo>
                      <a:pt x="2168809" y="1637178"/>
                    </a:lnTo>
                    <a:lnTo>
                      <a:pt x="3556935" y="1637178"/>
                    </a:lnTo>
                    <a:lnTo>
                      <a:pt x="3556935" y="1347141"/>
                    </a:lnTo>
                    <a:lnTo>
                      <a:pt x="4137009" y="1927215"/>
                    </a:lnTo>
                    <a:lnTo>
                      <a:pt x="3556935" y="2507289"/>
                    </a:lnTo>
                    <a:lnTo>
                      <a:pt x="3556935" y="2217252"/>
                    </a:lnTo>
                    <a:lnTo>
                      <a:pt x="2251492" y="2217252"/>
                    </a:lnTo>
                    <a:lnTo>
                      <a:pt x="2251492" y="3587003"/>
                    </a:lnTo>
                    <a:close/>
                  </a:path>
                </a:pathLst>
              </a:custGeom>
              <a:solidFill>
                <a:srgbClr val="2F161F"/>
              </a:solidFill>
              <a:ln>
                <a:solidFill>
                  <a:srgbClr val="2F161F"/>
                </a:solidFill>
              </a:ln>
              <a:scene3d>
                <a:camera prst="isometricOffAxis1Top">
                  <a:rot lat="19136164" lon="1695642" rev="935655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121A39-4058-4A1D-8782-C5E49E20DE49}"/>
                  </a:ext>
                </a:extLst>
              </p:cNvPr>
              <p:cNvSpPr txBox="1"/>
              <p:nvPr/>
            </p:nvSpPr>
            <p:spPr>
              <a:xfrm>
                <a:off x="4824868" y="3909750"/>
                <a:ext cx="2529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토너먼트 선택 사용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89C1C0-2CD0-43F7-B29F-29A2D65D0E4E}"/>
                </a:ext>
              </a:extLst>
            </p:cNvPr>
            <p:cNvGrpSpPr/>
            <p:nvPr/>
          </p:nvGrpSpPr>
          <p:grpSpPr>
            <a:xfrm>
              <a:off x="20149562" y="2420315"/>
              <a:ext cx="2978870" cy="2978870"/>
              <a:chOff x="4615700" y="2420315"/>
              <a:chExt cx="2978870" cy="297887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B5BF67C1-B772-4484-81A5-6C3C15641C64}"/>
                  </a:ext>
                </a:extLst>
              </p:cNvPr>
              <p:cNvSpPr/>
              <p:nvPr/>
            </p:nvSpPr>
            <p:spPr>
              <a:xfrm>
                <a:off x="4615700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6D251C-39F5-4FBB-AF0D-4F8AAD051513}"/>
                  </a:ext>
                </a:extLst>
              </p:cNvPr>
              <p:cNvGrpSpPr/>
              <p:nvPr/>
            </p:nvGrpSpPr>
            <p:grpSpPr>
              <a:xfrm>
                <a:off x="5480466" y="2826894"/>
                <a:ext cx="1249337" cy="569514"/>
                <a:chOff x="4549549" y="1939934"/>
                <a:chExt cx="1483360" cy="676194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0803AB3C-95A6-4CB4-83D0-35B9A37F44B3}"/>
                    </a:ext>
                  </a:extLst>
                </p:cNvPr>
                <p:cNvSpPr/>
                <p:nvPr/>
              </p:nvSpPr>
              <p:spPr>
                <a:xfrm>
                  <a:off x="4549549" y="1939934"/>
                  <a:ext cx="741680" cy="284480"/>
                </a:xfrm>
                <a:prstGeom prst="rect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F7B631C-F43E-42EA-9197-83A09004BE17}"/>
                    </a:ext>
                  </a:extLst>
                </p:cNvPr>
                <p:cNvSpPr/>
                <p:nvPr/>
              </p:nvSpPr>
              <p:spPr>
                <a:xfrm>
                  <a:off x="5291229" y="1939934"/>
                  <a:ext cx="741680" cy="284480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03A54B2-7341-4EF5-9CE9-634E51F83E0E}"/>
                    </a:ext>
                  </a:extLst>
                </p:cNvPr>
                <p:cNvSpPr/>
                <p:nvPr/>
              </p:nvSpPr>
              <p:spPr>
                <a:xfrm>
                  <a:off x="4549549" y="2332752"/>
                  <a:ext cx="741680" cy="283376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411305E-ACC2-46A3-AB3C-699680554FD0}"/>
                    </a:ext>
                  </a:extLst>
                </p:cNvPr>
                <p:cNvSpPr/>
                <p:nvPr/>
              </p:nvSpPr>
              <p:spPr>
                <a:xfrm>
                  <a:off x="5291229" y="2332752"/>
                  <a:ext cx="741680" cy="283376"/>
                </a:xfrm>
                <a:prstGeom prst="rect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E49FD5-FAD9-44B3-98C2-0FE11E825164}"/>
                  </a:ext>
                </a:extLst>
              </p:cNvPr>
              <p:cNvSpPr txBox="1"/>
              <p:nvPr/>
            </p:nvSpPr>
            <p:spPr>
              <a:xfrm>
                <a:off x="5070304" y="3909750"/>
                <a:ext cx="204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균등 교차 사용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8B059A3-4282-441A-A6A0-A2D1C4346387}"/>
                </a:ext>
              </a:extLst>
            </p:cNvPr>
            <p:cNvGrpSpPr/>
            <p:nvPr/>
          </p:nvGrpSpPr>
          <p:grpSpPr>
            <a:xfrm>
              <a:off x="25327386" y="2420315"/>
              <a:ext cx="2978870" cy="2978870"/>
              <a:chOff x="4610789" y="2420315"/>
              <a:chExt cx="2978870" cy="297887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F229F61-6D15-4DCC-8133-FDD87B23A68F}"/>
                  </a:ext>
                </a:extLst>
              </p:cNvPr>
              <p:cNvSpPr/>
              <p:nvPr/>
            </p:nvSpPr>
            <p:spPr>
              <a:xfrm>
                <a:off x="4610789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2CA47A0-2BD4-4D59-AF65-452FCC7F59A9}"/>
                  </a:ext>
                </a:extLst>
              </p:cNvPr>
              <p:cNvGrpSpPr/>
              <p:nvPr/>
            </p:nvGrpSpPr>
            <p:grpSpPr>
              <a:xfrm>
                <a:off x="5319646" y="3072074"/>
                <a:ext cx="1535091" cy="268641"/>
                <a:chOff x="2357120" y="4155440"/>
                <a:chExt cx="2032000" cy="3556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144713C-F2CE-40C1-8AFB-A7E9FD310774}"/>
                    </a:ext>
                  </a:extLst>
                </p:cNvPr>
                <p:cNvSpPr/>
                <p:nvPr/>
              </p:nvSpPr>
              <p:spPr>
                <a:xfrm>
                  <a:off x="23571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528B322F-D533-4FA2-8557-3C478A8794E0}"/>
                    </a:ext>
                  </a:extLst>
                </p:cNvPr>
                <p:cNvSpPr/>
                <p:nvPr/>
              </p:nvSpPr>
              <p:spPr>
                <a:xfrm>
                  <a:off x="29159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EA3BB71E-D017-45F2-AF0A-05E38EA0DA19}"/>
                    </a:ext>
                  </a:extLst>
                </p:cNvPr>
                <p:cNvSpPr/>
                <p:nvPr/>
              </p:nvSpPr>
              <p:spPr>
                <a:xfrm>
                  <a:off x="40335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C46247-31DC-4795-8C78-7CEAFB84E987}"/>
                    </a:ext>
                  </a:extLst>
                </p:cNvPr>
                <p:cNvSpPr/>
                <p:nvPr/>
              </p:nvSpPr>
              <p:spPr>
                <a:xfrm>
                  <a:off x="3474720" y="4155440"/>
                  <a:ext cx="355600" cy="355600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7E18B6-31BD-4A9F-8F8F-443DF466DC37}"/>
                  </a:ext>
                </a:extLst>
              </p:cNvPr>
              <p:cNvSpPr txBox="1"/>
              <p:nvPr/>
            </p:nvSpPr>
            <p:spPr>
              <a:xfrm>
                <a:off x="4862769" y="3770012"/>
                <a:ext cx="2466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0.15%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의 확률로</a:t>
                </a:r>
                <a:endParaRPr lang="en-US" altLang="ko-KR" b="1" dirty="0">
                  <a:solidFill>
                    <a:srgbClr val="2F161F"/>
                  </a:solidFill>
                  <a:ea typeface="문체부 쓰기 정체" panose="02030609000101010101" pitchFamily="17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돌연변이 발생</a:t>
                </a:r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620A87B-36F2-4389-99DF-C3D1165828FF}"/>
              </a:ext>
            </a:extLst>
          </p:cNvPr>
          <p:cNvSpPr/>
          <p:nvPr/>
        </p:nvSpPr>
        <p:spPr>
          <a:xfrm>
            <a:off x="4615094" y="2420315"/>
            <a:ext cx="2978870" cy="2978870"/>
          </a:xfrm>
          <a:prstGeom prst="ellipse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0D7928-B671-4692-B63E-886B367BFC7C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1CFBF77-3EF0-4FA4-BCF4-285C4A77C00A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성능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8E336C2-8504-40F2-AEF1-A7EB08EAD5EE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222EE27-30E8-4077-BDF6-829D616FA166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302BEAD-BCF2-47E1-A631-5FF6B14ADB58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62DCDC0-EAD9-42F7-AE5B-7F24CFF6C6BF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86FF8C86-389E-4077-BF3F-F317B7BFF29F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6AF09E2-8673-4F02-9546-18C76AAD7F1F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EC0A7BB-2937-490F-B24C-D0A516465C82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559227-DE77-4758-BE22-FF3F0EA6E77E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03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345EA2-1634-4181-8EF8-299ADA7E4A5A}"/>
              </a:ext>
            </a:extLst>
          </p:cNvPr>
          <p:cNvGrpSpPr/>
          <p:nvPr/>
        </p:nvGrpSpPr>
        <p:grpSpPr>
          <a:xfrm>
            <a:off x="14971738" y="2420315"/>
            <a:ext cx="2978870" cy="2978870"/>
            <a:chOff x="338733" y="4043738"/>
            <a:chExt cx="2978870" cy="297887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0414EB6-58EC-49B0-93AC-314C1C986A42}"/>
                </a:ext>
              </a:extLst>
            </p:cNvPr>
            <p:cNvSpPr/>
            <p:nvPr/>
          </p:nvSpPr>
          <p:spPr>
            <a:xfrm>
              <a:off x="338733" y="4043738"/>
              <a:ext cx="2978870" cy="2978870"/>
            </a:xfrm>
            <a:prstGeom prst="ellipse">
              <a:avLst/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번개 1">
              <a:extLst>
                <a:ext uri="{FF2B5EF4-FFF2-40B4-BE49-F238E27FC236}">
                  <a16:creationId xmlns:a16="http://schemas.microsoft.com/office/drawing/2014/main" id="{C404CA59-4260-43A5-9DBE-8138274824C4}"/>
                </a:ext>
              </a:extLst>
            </p:cNvPr>
            <p:cNvSpPr/>
            <p:nvPr/>
          </p:nvSpPr>
          <p:spPr>
            <a:xfrm>
              <a:off x="1569088" y="4336957"/>
              <a:ext cx="518792" cy="767149"/>
            </a:xfrm>
            <a:prstGeom prst="lightningBolt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4CF846-10DC-4767-8338-DA5ECE9871A4}"/>
                </a:ext>
              </a:extLst>
            </p:cNvPr>
            <p:cNvSpPr txBox="1"/>
            <p:nvPr/>
          </p:nvSpPr>
          <p:spPr>
            <a:xfrm>
              <a:off x="604724" y="5399185"/>
              <a:ext cx="2446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BFS</a:t>
              </a:r>
              <a:r>
                <a:rPr lang="ko-KR" altLang="en-US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를 이용한</a:t>
              </a:r>
              <a:endParaRPr lang="en-US" altLang="ko-KR" b="1" dirty="0">
                <a:solidFill>
                  <a:srgbClr val="2F161F"/>
                </a:solidFill>
                <a:ea typeface="문체부 쓰기 정체" panose="02030609000101010101" pitchFamily="17" charset="-127"/>
              </a:endParaRPr>
            </a:p>
            <a:p>
              <a:pPr algn="ctr"/>
              <a:r>
                <a:rPr lang="ko-KR" altLang="en-US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지역 최적화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8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4276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761 1.11111E-6 L -0.85013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013 -7.40741E-7 L -1.2668 0.0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68 0.01204 L -1.69258 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72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42761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258 0.00231 L -2.1026 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5" y="-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76 1.11111E-6 L -0.85013 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03E765-9412-4C71-98C2-BC4EE0D3F740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35ED61-C4DB-4FBC-A888-EA2FF9FB6D72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성능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EDABC7-716C-459C-8C41-7DCFE7FD57DD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A20618F-9CC3-487B-8F1D-C70C92072713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058BE0-577C-4182-875D-B1B610968ADD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5A67F57-696F-4FC6-8680-2A7FB92A7D73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CA24FA6-86C5-480E-9531-8397A427EE8A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2D869C2-5116-44EE-BDA4-781ABE680CDE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98ED753-E06C-4A6C-A046-5ED319611D53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89DA3F-396D-4A87-8CAE-0B07FA422350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03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D0C85D1-E18C-4AC8-9A24-5D3378605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248024"/>
              </p:ext>
            </p:extLst>
          </p:nvPr>
        </p:nvGraphicFramePr>
        <p:xfrm>
          <a:off x="2646837" y="1718558"/>
          <a:ext cx="6898326" cy="459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61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B6EF65E-D92A-496D-B364-251A2A603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420789"/>
              </p:ext>
            </p:extLst>
          </p:nvPr>
        </p:nvGraphicFramePr>
        <p:xfrm>
          <a:off x="2646837" y="1718558"/>
          <a:ext cx="6898326" cy="459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B4F75F03-9EC1-4761-A13D-9144325A08FF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7F3351-0C34-408C-ABC2-9ED07777F2FB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성능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1F17B4B-7F6D-41A1-A186-6C45A302328F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2223D0F-793E-4AE7-8325-88C77D6DD37A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F9FFF0B-F5E4-4035-83C7-3DD4592E2113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A590349-53AB-443C-A242-A108C71BCE65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B0840F9-6DCF-442A-A4A0-872745F3B092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1DECD55-B50C-4CF7-B199-661F124B8680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6EDB4AC-3A10-4E18-AFE7-A278C5079905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262570-C783-403A-BE31-118A134A3D01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03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35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4486-E760-44F2-ACD3-ECBC2B3B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2077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396</Words>
  <Application>Microsoft Office PowerPoint</Application>
  <PresentationFormat>와이드스크린</PresentationFormat>
  <Paragraphs>79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더페이스샵 잉크립퀴드체</vt:lpstr>
      <vt:lpstr>맑은 고딕</vt:lpstr>
      <vt:lpstr>Arial</vt:lpstr>
      <vt:lpstr>Chaparral Pro Light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nah jeoungh</dc:creator>
  <cp:lastModifiedBy>nah jeoungh</cp:lastModifiedBy>
  <cp:revision>48</cp:revision>
  <dcterms:created xsi:type="dcterms:W3CDTF">2019-01-23T13:20:59Z</dcterms:created>
  <dcterms:modified xsi:type="dcterms:W3CDTF">2019-02-01T18:15:04Z</dcterms:modified>
</cp:coreProperties>
</file>