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4" r:id="rId2"/>
    <p:sldId id="262" r:id="rId3"/>
    <p:sldId id="285" r:id="rId4"/>
    <p:sldId id="286" r:id="rId5"/>
    <p:sldId id="287" r:id="rId6"/>
    <p:sldId id="290" r:id="rId7"/>
    <p:sldId id="291" r:id="rId8"/>
    <p:sldId id="292" r:id="rId9"/>
    <p:sldId id="294" r:id="rId10"/>
    <p:sldId id="297" r:id="rId11"/>
    <p:sldId id="298" r:id="rId12"/>
    <p:sldId id="299" r:id="rId13"/>
    <p:sldId id="300" r:id="rId14"/>
    <p:sldId id="303" r:id="rId15"/>
    <p:sldId id="304" r:id="rId16"/>
    <p:sldId id="284" r:id="rId17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792C"/>
    <a:srgbClr val="756C66"/>
    <a:srgbClr val="856024"/>
    <a:srgbClr val="D19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4670" autoAdjust="0"/>
  </p:normalViewPr>
  <p:slideViewPr>
    <p:cSldViewPr snapToGrid="0" snapToObjects="1">
      <p:cViewPr varScale="1">
        <p:scale>
          <a:sx n="82" d="100"/>
          <a:sy n="82" d="100"/>
        </p:scale>
        <p:origin x="-90" y="-672"/>
      </p:cViewPr>
      <p:guideLst>
        <p:guide orient="horz" pos="1013"/>
        <p:guide pos="287"/>
      </p:guideLst>
    </p:cSldViewPr>
  </p:slideViewPr>
  <p:outlineViewPr>
    <p:cViewPr>
      <p:scale>
        <a:sx n="33" d="100"/>
        <a:sy n="33" d="100"/>
      </p:scale>
      <p:origin x="0" y="134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ED603A8-F617-4A4C-AE14-9A86CAD092D9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459A020-A631-CD44-8D98-53BA69326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955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F2AE9AF-5B02-A343-87BA-BF97CE0E58AE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C696C59-4C62-F748-9189-0658811B1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174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C8F5-D920-BB4B-933F-7F3EB43C821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Lines_7404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06" b="61897"/>
          <a:stretch/>
        </p:blipFill>
        <p:spPr>
          <a:xfrm>
            <a:off x="0" y="1582260"/>
            <a:ext cx="774095" cy="1960372"/>
          </a:xfrm>
          <a:prstGeom prst="rect">
            <a:avLst/>
          </a:prstGeom>
        </p:spPr>
      </p:pic>
      <p:pic>
        <p:nvPicPr>
          <p:cNvPr id="8" name="Picture 7" descr="Lines_blk.pdf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8" b="22982"/>
          <a:stretch/>
        </p:blipFill>
        <p:spPr>
          <a:xfrm>
            <a:off x="873677" y="1582260"/>
            <a:ext cx="8270323" cy="1960372"/>
          </a:xfrm>
          <a:prstGeom prst="rect">
            <a:avLst/>
          </a:prstGeom>
        </p:spPr>
      </p:pic>
      <p:pic>
        <p:nvPicPr>
          <p:cNvPr id="13" name="Picture 12" descr="PU_sigtab.eps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48"/>
          <a:stretch/>
        </p:blipFill>
        <p:spPr>
          <a:xfrm>
            <a:off x="6935432" y="5830266"/>
            <a:ext cx="1942418" cy="1040186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-1"/>
            <a:ext cx="9144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362779" y="1474647"/>
            <a:ext cx="7515071" cy="748782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5200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Group Name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62777" y="2182940"/>
            <a:ext cx="7515073" cy="1460826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5200" cap="all" baseline="0">
                <a:solidFill>
                  <a:srgbClr val="A3792C"/>
                </a:solidFill>
                <a:latin typeface="Impact"/>
                <a:cs typeface="Impac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Update </a:t>
            </a:r>
            <a:r>
              <a:rPr lang="en-US" dirty="0" err="1" smtClean="0"/>
              <a:t>TopiC</a:t>
            </a:r>
            <a:endParaRPr lang="en-US" dirty="0" smtClean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371600" y="3876545"/>
            <a:ext cx="7505700" cy="954143"/>
          </a:xfrm>
        </p:spPr>
        <p:txBody>
          <a:bodyPr>
            <a:noAutofit/>
          </a:bodyPr>
          <a:lstStyle>
            <a:lvl1pPr marL="0" indent="0">
              <a:buNone/>
              <a:defRPr sz="2400" cap="all">
                <a:solidFill>
                  <a:schemeClr val="tx1">
                    <a:lumMod val="50000"/>
                    <a:lumOff val="50000"/>
                  </a:schemeClr>
                </a:solidFill>
                <a:latin typeface="Impact"/>
                <a:cs typeface="Impact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362776" y="4952906"/>
            <a:ext cx="7514523" cy="31174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1362776" y="5287650"/>
            <a:ext cx="7514524" cy="501116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>
          <a:xfrm>
            <a:off x="1362779" y="6356350"/>
            <a:ext cx="208579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3792C"/>
                </a:solidFill>
              </a:defRPr>
            </a:lvl1pPr>
          </a:lstStyle>
          <a:p>
            <a:fld id="{C465242E-165D-4B2A-9A7E-5475C0B589C6}" type="datetime1">
              <a:rPr lang="en-US" sz="1400" b="1" smtClean="0">
                <a:latin typeface="Arial"/>
                <a:cs typeface="Arial"/>
              </a:rPr>
              <a:t>9/28/2014</a:t>
            </a:fld>
            <a:endParaRPr lang="en-US" sz="14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098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212273" y="1905000"/>
            <a:ext cx="7931727" cy="2295144"/>
          </a:xfrm>
          <a:prstGeom prst="rect">
            <a:avLst/>
          </a:prstGeom>
          <a:solidFill>
            <a:srgbClr val="756C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ines_blk.70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50" r="87164" b="-1"/>
          <a:stretch/>
        </p:blipFill>
        <p:spPr>
          <a:xfrm>
            <a:off x="0" y="1905000"/>
            <a:ext cx="1119909" cy="2295144"/>
          </a:xfrm>
          <a:prstGeom prst="rect">
            <a:avLst/>
          </a:prstGeom>
        </p:spPr>
      </p:pic>
      <p:pic>
        <p:nvPicPr>
          <p:cNvPr id="10" name="Picture 9" descr="PU_sigtab.eps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48"/>
          <a:stretch/>
        </p:blipFill>
        <p:spPr>
          <a:xfrm>
            <a:off x="6935432" y="5830266"/>
            <a:ext cx="1942418" cy="10401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003092"/>
            <a:ext cx="7772400" cy="744258"/>
          </a:xfrm>
        </p:spPr>
        <p:txBody>
          <a:bodyPr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cap="all">
                <a:solidFill>
                  <a:srgbClr val="D19B23"/>
                </a:solidFill>
              </a:defRPr>
            </a:lvl1pPr>
          </a:lstStyle>
          <a:p>
            <a:pPr>
              <a:lnSpc>
                <a:spcPct val="80000"/>
              </a:lnSpc>
            </a:pPr>
            <a:r>
              <a:rPr lang="en-US" sz="5800" dirty="0" smtClean="0">
                <a:solidFill>
                  <a:srgbClr val="D19B23"/>
                </a:solidFill>
                <a:latin typeface="Impact"/>
                <a:cs typeface="Impact"/>
              </a:rPr>
              <a:t>Group Name</a:t>
            </a:r>
            <a:endParaRPr lang="en-US" sz="5800" dirty="0">
              <a:solidFill>
                <a:srgbClr val="FFFFFF"/>
              </a:solidFill>
              <a:latin typeface="Impact"/>
              <a:cs typeface="Impac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2718002"/>
            <a:ext cx="7772400" cy="1482142"/>
          </a:xfrm>
        </p:spPr>
        <p:txBody>
          <a:bodyPr anchor="t">
            <a:noAutofit/>
          </a:bodyPr>
          <a:lstStyle>
            <a:lvl1pPr marL="0" indent="0" algn="l">
              <a:lnSpc>
                <a:spcPct val="80000"/>
              </a:lnSpc>
              <a:buNone/>
              <a:defRPr sz="5400" b="0" i="0" cap="all">
                <a:solidFill>
                  <a:schemeClr val="bg1">
                    <a:lumMod val="95000"/>
                  </a:schemeClr>
                </a:solidFill>
                <a:latin typeface="Impact"/>
                <a:cs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>
              <a:lnSpc>
                <a:spcPct val="80000"/>
              </a:lnSpc>
            </a:pPr>
            <a:r>
              <a:rPr lang="en-US" sz="5800" dirty="0" smtClean="0">
                <a:solidFill>
                  <a:srgbClr val="FFFFFF"/>
                </a:solidFill>
                <a:latin typeface="Impact"/>
                <a:cs typeface="Impact"/>
              </a:rPr>
              <a:t>Update Topic</a:t>
            </a:r>
          </a:p>
          <a:p>
            <a:pPr algn="l">
              <a:lnSpc>
                <a:spcPct val="80000"/>
              </a:lnSpc>
            </a:pPr>
            <a:r>
              <a:rPr lang="en-US" sz="5800" dirty="0" smtClean="0">
                <a:solidFill>
                  <a:srgbClr val="FFFFFF"/>
                </a:solidFill>
                <a:latin typeface="Impact"/>
                <a:cs typeface="Impact"/>
              </a:rPr>
              <a:t>Your Name</a:t>
            </a:r>
            <a:endParaRPr lang="en-US" sz="5800" dirty="0">
              <a:solidFill>
                <a:srgbClr val="FFFFFF"/>
              </a:solidFill>
              <a:latin typeface="Impact"/>
              <a:cs typeface="Impac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C8F5-D920-BB4B-933F-7F3EB43C821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-1"/>
            <a:ext cx="9144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Text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0C8F5-D920-BB4B-933F-7F3EB43C82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2"/>
          </p:nvPr>
        </p:nvSpPr>
        <p:spPr>
          <a:xfrm>
            <a:off x="367130" y="1029245"/>
            <a:ext cx="8326019" cy="4459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2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7130" y="1021306"/>
            <a:ext cx="40386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C8F5-D920-BB4B-933F-7F3EB43C82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4671604" y="1002805"/>
            <a:ext cx="4015195" cy="452579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9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7130" y="1021306"/>
            <a:ext cx="40386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21306"/>
            <a:ext cx="40386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C8F5-D920-BB4B-933F-7F3EB43C8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3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900" y="1030915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900" y="1670677"/>
            <a:ext cx="4040188" cy="39512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30915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0677"/>
            <a:ext cx="4041775" cy="39512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AB80C8F5-D920-BB4B-933F-7F3EB43C82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70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C8F5-D920-BB4B-933F-7F3EB43C8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9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93347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756C66"/>
                </a:solidFill>
                <a:latin typeface="Arial"/>
                <a:cs typeface="Arial"/>
              </a:defRPr>
            </a:lvl1pPr>
          </a:lstStyle>
          <a:p>
            <a:endParaRPr lang="en-US" dirty="0" smtClean="0"/>
          </a:p>
        </p:txBody>
      </p:sp>
      <p:sp>
        <p:nvSpPr>
          <p:cNvPr id="6" name="Rectangle 5"/>
          <p:cNvSpPr/>
          <p:nvPr userDrawn="1"/>
        </p:nvSpPr>
        <p:spPr>
          <a:xfrm>
            <a:off x="0" y="-1"/>
            <a:ext cx="9144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4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37619" y="5848544"/>
            <a:ext cx="1828102" cy="101561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120316"/>
            <a:ext cx="9144000" cy="745316"/>
          </a:xfrm>
          <a:prstGeom prst="rect">
            <a:avLst/>
          </a:prstGeom>
          <a:solidFill>
            <a:srgbClr val="E3AE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h2_lines_white.pdf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7" t="4635" r="32344" b="70473"/>
          <a:stretch/>
        </p:blipFill>
        <p:spPr>
          <a:xfrm>
            <a:off x="0" y="135881"/>
            <a:ext cx="9144000" cy="72975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144000" cy="12031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PU_sig132.eps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663" y="6157111"/>
            <a:ext cx="1710227" cy="66625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7130" y="265631"/>
            <a:ext cx="8326020" cy="7487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7130" y="1023762"/>
            <a:ext cx="8326020" cy="45017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713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AB80C8F5-D920-BB4B-933F-7F3EB43C82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5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7" r:id="rId4"/>
    <p:sldLayoutId id="2147483652" r:id="rId5"/>
    <p:sldLayoutId id="2147483653" r:id="rId6"/>
    <p:sldLayoutId id="2147483654" r:id="rId7"/>
    <p:sldLayoutId id="2147483655" r:id="rId8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 cap="all" baseline="0">
          <a:solidFill>
            <a:schemeClr val="bg1"/>
          </a:solidFill>
          <a:latin typeface="Impact"/>
          <a:ea typeface="+mj-ea"/>
          <a:cs typeface="Impact"/>
        </a:defRPr>
      </a:lvl1pPr>
    </p:titleStyle>
    <p:bodyStyle>
      <a:lvl1pPr marL="457200" indent="-457200" algn="l" defTabSz="457200" rtl="0" eaLnBrk="1" latinLnBrk="0" hangingPunct="1">
        <a:spcBef>
          <a:spcPct val="20000"/>
        </a:spcBef>
        <a:buClrTx/>
        <a:buFont typeface="Wingdings" charset="2"/>
        <a:buChar char="§"/>
        <a:defRPr sz="3200" kern="1200">
          <a:solidFill>
            <a:schemeClr val="tx1"/>
          </a:solidFill>
          <a:latin typeface="Corbel"/>
          <a:ea typeface="+mn-ea"/>
          <a:cs typeface="Corbe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rbel"/>
          <a:ea typeface="+mn-ea"/>
          <a:cs typeface="Corbel"/>
        </a:defRPr>
      </a:lvl2pPr>
      <a:lvl3pPr marL="1143000" indent="-228600" algn="l" defTabSz="457200" rtl="0" eaLnBrk="1" latinLnBrk="0" hangingPunct="1">
        <a:spcBef>
          <a:spcPct val="20000"/>
        </a:spcBef>
        <a:buFont typeface="Lucida Grande"/>
        <a:buChar char="–"/>
        <a:defRPr sz="2800" kern="1200">
          <a:solidFill>
            <a:schemeClr val="tx1"/>
          </a:solidFill>
          <a:latin typeface="Corbel"/>
          <a:ea typeface="+mn-ea"/>
          <a:cs typeface="Corbe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7488" y="1645563"/>
            <a:ext cx="8306511" cy="1405286"/>
          </a:xfrm>
        </p:spPr>
        <p:txBody>
          <a:bodyPr/>
          <a:lstStyle/>
          <a:p>
            <a:r>
              <a:rPr lang="en-US" sz="3600" dirty="0" smtClean="0"/>
              <a:t>T11</a:t>
            </a:r>
            <a:endParaRPr lang="en-US" sz="36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58574" y="2234978"/>
            <a:ext cx="7515073" cy="730413"/>
          </a:xfrm>
        </p:spPr>
        <p:txBody>
          <a:bodyPr/>
          <a:lstStyle/>
          <a:p>
            <a:r>
              <a:rPr lang="en-US" sz="3600" dirty="0" smtClean="0"/>
              <a:t>Avionics QDR</a:t>
            </a:r>
            <a:endParaRPr lang="en-US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58574" y="4038916"/>
            <a:ext cx="7505700" cy="575814"/>
          </a:xfrm>
        </p:spPr>
        <p:txBody>
          <a:bodyPr/>
          <a:lstStyle/>
          <a:p>
            <a:r>
              <a:rPr lang="en-US" dirty="0" smtClean="0"/>
              <a:t>9/30/2014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859125" y="4974889"/>
            <a:ext cx="6701735" cy="311740"/>
          </a:xfrm>
        </p:spPr>
        <p:txBody>
          <a:bodyPr/>
          <a:lstStyle/>
          <a:p>
            <a:r>
              <a:rPr lang="en-US" dirty="0" smtClean="0"/>
              <a:t>Jeremy Feldstein</a:t>
            </a:r>
          </a:p>
          <a:p>
            <a:r>
              <a:rPr lang="en-US" dirty="0" smtClean="0"/>
              <a:t>Brent justice</a:t>
            </a:r>
          </a:p>
          <a:p>
            <a:r>
              <a:rPr lang="en-US" dirty="0" smtClean="0"/>
              <a:t>Nick </a:t>
            </a:r>
            <a:r>
              <a:rPr lang="en-US" dirty="0" err="1" smtClean="0"/>
              <a:t>Eisenhauer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02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Eagle Tree systems Software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0C8F5-D920-BB4B-933F-7F3EB43C821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2"/>
          </p:nvPr>
        </p:nvSpPr>
        <p:spPr>
          <a:xfrm>
            <a:off x="367131" y="1029245"/>
            <a:ext cx="8326020" cy="4459272"/>
          </a:xfrm>
        </p:spPr>
        <p:txBody>
          <a:bodyPr>
            <a:normAutofit/>
          </a:bodyPr>
          <a:lstStyle/>
          <a:p>
            <a:pPr marL="457200" lvl="1" indent="-457200">
              <a:buFont typeface="Wingdings" charset="2"/>
              <a:buChar char="§"/>
            </a:pPr>
            <a:r>
              <a:rPr lang="en-US" sz="2000" dirty="0" smtClean="0"/>
              <a:t>The flights </a:t>
            </a:r>
            <a:r>
              <a:rPr lang="en-US" sz="2000" dirty="0"/>
              <a:t>are downloaded through the download button on the </a:t>
            </a:r>
            <a:r>
              <a:rPr lang="en-US" sz="2000" dirty="0" smtClean="0"/>
              <a:t>dashboard</a:t>
            </a:r>
            <a:endParaRPr lang="en-US" sz="2000" dirty="0" smtClean="0"/>
          </a:p>
          <a:p>
            <a:pPr marL="457200" lvl="1" indent="-457200">
              <a:buFont typeface="Wingdings" charset="2"/>
              <a:buChar char="§"/>
            </a:pPr>
            <a:r>
              <a:rPr lang="en-US" sz="2000" dirty="0" smtClean="0"/>
              <a:t>With </a:t>
            </a:r>
            <a:r>
              <a:rPr lang="en-US" sz="2000" dirty="0" smtClean="0"/>
              <a:t>the </a:t>
            </a:r>
            <a:r>
              <a:rPr lang="en-US" sz="2000" dirty="0" err="1" smtClean="0"/>
              <a:t>eLogger</a:t>
            </a:r>
            <a:r>
              <a:rPr lang="en-US" sz="2000" dirty="0" smtClean="0"/>
              <a:t> connected you can </a:t>
            </a:r>
            <a:r>
              <a:rPr lang="en-US" sz="2000" dirty="0" smtClean="0"/>
              <a:t>open recorder files </a:t>
            </a:r>
            <a:r>
              <a:rPr lang="en-US" sz="2000" dirty="0" smtClean="0"/>
              <a:t>saved after each completed </a:t>
            </a:r>
            <a:r>
              <a:rPr lang="en-US" sz="2000" dirty="0" smtClean="0"/>
              <a:t>flight</a:t>
            </a:r>
          </a:p>
        </p:txBody>
      </p:sp>
      <p:sp>
        <p:nvSpPr>
          <p:cNvPr id="5" name="AutoShape 2" descr="https://dl-web.dropbox.com/get/Inventory/avionics%20QDR/initialpage.JPG?_subject_uid=40530732&amp;w=AAAmFA0Kn5jA_TGbchW0Y-vXM9shKBxqUfll5S9oyv3ROQ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444" y="2145358"/>
            <a:ext cx="5345706" cy="375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8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Eagle Tree systems Software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0C8F5-D920-BB4B-933F-7F3EB43C821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2"/>
          </p:nvPr>
        </p:nvSpPr>
        <p:spPr>
          <a:xfrm>
            <a:off x="367130" y="1029245"/>
            <a:ext cx="8634827" cy="4459272"/>
          </a:xfrm>
        </p:spPr>
        <p:txBody>
          <a:bodyPr>
            <a:normAutofit/>
          </a:bodyPr>
          <a:lstStyle/>
          <a:p>
            <a:pPr marL="457200" lvl="1" indent="-457200">
              <a:buFont typeface="Wingdings" charset="2"/>
              <a:buChar char="§"/>
            </a:pPr>
            <a:r>
              <a:rPr lang="en-US" sz="2000" dirty="0" smtClean="0"/>
              <a:t>After loading, an output plot can easily be created to view the results</a:t>
            </a:r>
          </a:p>
          <a:p>
            <a:pPr marL="457200" lvl="1" indent="-457200">
              <a:buFont typeface="Wingdings" charset="2"/>
              <a:buChar char="§"/>
            </a:pPr>
            <a:r>
              <a:rPr lang="en-US" sz="2000" dirty="0" smtClean="0"/>
              <a:t>Option to select what to plot on each axis</a:t>
            </a:r>
            <a:endParaRPr lang="en-US" sz="1800" dirty="0"/>
          </a:p>
        </p:txBody>
      </p:sp>
      <p:sp>
        <p:nvSpPr>
          <p:cNvPr id="5" name="AutoShape 2" descr="https://dl-web.dropbox.com/get/Inventory/avionics%20QDR/initialpage.JPG?_subject_uid=40530732&amp;w=AAAmFA0Kn5jA_TGbchW0Y-vXM9shKBxqUfll5S9oyv3ROQ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137" y="1820255"/>
            <a:ext cx="5199266" cy="417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8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0C8F5-D920-BB4B-933F-7F3EB43C821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2"/>
          </p:nvPr>
        </p:nvSpPr>
        <p:spPr>
          <a:xfrm>
            <a:off x="367131" y="1029245"/>
            <a:ext cx="8326020" cy="4459272"/>
          </a:xfrm>
        </p:spPr>
        <p:txBody>
          <a:bodyPr>
            <a:normAutofit/>
          </a:bodyPr>
          <a:lstStyle/>
          <a:p>
            <a:r>
              <a:rPr lang="en-US" dirty="0" smtClean="0"/>
              <a:t>To test out the avionics we took an </a:t>
            </a:r>
            <a:r>
              <a:rPr lang="en-US" dirty="0" err="1" smtClean="0"/>
              <a:t>eLogger</a:t>
            </a:r>
            <a:r>
              <a:rPr lang="en-US" dirty="0" smtClean="0"/>
              <a:t> and walked around the outside of ARMS</a:t>
            </a:r>
          </a:p>
          <a:p>
            <a:r>
              <a:rPr lang="en-US" dirty="0" smtClean="0"/>
              <a:t>Connected an altimeter, airspeed, and GPS sensor to the </a:t>
            </a:r>
            <a:r>
              <a:rPr lang="en-US" dirty="0" err="1" smtClean="0"/>
              <a:t>eLogger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AutoShape 2" descr="https://dl-web.dropbox.com/get/Inventory/avionics%20QDR/initialpage.JPG?_subject_uid=40530732&amp;w=AAAmFA0Kn5jA_TGbchW0Y-vXM9shKBxqUfll5S9oyv3ROQ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3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results: GPS alt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0C8F5-D920-BB4B-933F-7F3EB43C821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2"/>
          </p:nvPr>
        </p:nvSpPr>
        <p:spPr>
          <a:xfrm>
            <a:off x="367131" y="1029245"/>
            <a:ext cx="8326020" cy="445927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AutoShape 2" descr="https://dl-web.dropbox.com/get/Inventory/avionics%20QDR/initialpage.JPG?_subject_uid=40530732&amp;w=AAAmFA0Kn5jA_TGbchW0Y-vXM9shKBxqUfll5S9oyv3ROQ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87" y="1100137"/>
            <a:ext cx="675322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7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results: GPS </a:t>
            </a:r>
            <a:r>
              <a:rPr lang="en-US" dirty="0" err="1" smtClean="0"/>
              <a:t>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0C8F5-D920-BB4B-933F-7F3EB43C821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2"/>
          </p:nvPr>
        </p:nvSpPr>
        <p:spPr>
          <a:xfrm>
            <a:off x="367131" y="1029245"/>
            <a:ext cx="8326020" cy="445927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AutoShape 2" descr="https://dl-web.dropbox.com/get/Inventory/avionics%20QDR/initialpage.JPG?_subject_uid=40530732&amp;w=AAAmFA0Kn5jA_TGbchW0Y-vXM9shKBxqUfll5S9oyv3ROQ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1090612"/>
            <a:ext cx="67818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4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Experimental results: GPS </a:t>
            </a:r>
            <a:r>
              <a:rPr lang="en-US" sz="4000" dirty="0" err="1" smtClean="0"/>
              <a:t>lat</a:t>
            </a:r>
            <a:r>
              <a:rPr lang="en-US" sz="4000" dirty="0" smtClean="0"/>
              <a:t>/long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0C8F5-D920-BB4B-933F-7F3EB43C821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2"/>
          </p:nvPr>
        </p:nvSpPr>
        <p:spPr>
          <a:xfrm>
            <a:off x="367131" y="1029245"/>
            <a:ext cx="8326020" cy="445927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AutoShape 2" descr="https://dl-web.dropbox.com/get/Inventory/avionics%20QDR/initialpage.JPG?_subject_uid=40530732&amp;w=AAAmFA0Kn5jA_TGbchW0Y-vXM9shKBxqUfll5S9oyv3ROQ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12" y="1171575"/>
            <a:ext cx="665797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4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0C8F5-D920-BB4B-933F-7F3EB43C821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Thank you!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7130" y="204671"/>
            <a:ext cx="8326020" cy="748782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80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130" y="217503"/>
            <a:ext cx="8326020" cy="748782"/>
          </a:xfrm>
        </p:spPr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n-lt"/>
              </a:rPr>
              <a:t>Avionics System Summary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n-lt"/>
              </a:rPr>
              <a:t>Eagle Tree Systems Software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n-lt"/>
              </a:rPr>
              <a:t>Experimental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0C8F5-D920-BB4B-933F-7F3EB43C821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1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Avionics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0C8F5-D920-BB4B-933F-7F3EB43C821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 smtClean="0"/>
              <a:t>The avionics are what we are using to track the RPA airspeed, altitude, and GPS position</a:t>
            </a:r>
          </a:p>
          <a:p>
            <a:r>
              <a:rPr lang="en-US" dirty="0" smtClean="0"/>
              <a:t>Five main parts</a:t>
            </a:r>
          </a:p>
          <a:p>
            <a:pPr lvl="1"/>
            <a:r>
              <a:rPr lang="en-US" dirty="0" smtClean="0"/>
              <a:t>Eagle Tree </a:t>
            </a:r>
            <a:r>
              <a:rPr lang="en-US" dirty="0" err="1" smtClean="0"/>
              <a:t>eLogger</a:t>
            </a:r>
            <a:r>
              <a:rPr lang="en-US" dirty="0" smtClean="0"/>
              <a:t> V4</a:t>
            </a:r>
          </a:p>
          <a:p>
            <a:pPr lvl="1"/>
            <a:r>
              <a:rPr lang="en-US" dirty="0" smtClean="0"/>
              <a:t>Eagle Tree Airspeed </a:t>
            </a:r>
            <a:r>
              <a:rPr lang="en-US" dirty="0" err="1" smtClean="0"/>
              <a:t>Microsensor</a:t>
            </a:r>
            <a:r>
              <a:rPr lang="en-US" dirty="0" smtClean="0"/>
              <a:t> V3</a:t>
            </a:r>
          </a:p>
          <a:p>
            <a:pPr lvl="1"/>
            <a:r>
              <a:rPr lang="en-US" dirty="0" smtClean="0"/>
              <a:t>Eagle Tree Altimeter </a:t>
            </a:r>
            <a:r>
              <a:rPr lang="en-US" dirty="0" err="1" smtClean="0"/>
              <a:t>Microsensor</a:t>
            </a:r>
            <a:r>
              <a:rPr lang="en-US" dirty="0" smtClean="0"/>
              <a:t> V4</a:t>
            </a:r>
          </a:p>
          <a:p>
            <a:pPr lvl="1"/>
            <a:r>
              <a:rPr lang="en-US" dirty="0" smtClean="0"/>
              <a:t>Eagle Tree GPS V4</a:t>
            </a:r>
          </a:p>
          <a:p>
            <a:pPr lvl="1"/>
            <a:r>
              <a:rPr lang="en-US" dirty="0" smtClean="0"/>
              <a:t>Eagle Tree </a:t>
            </a:r>
            <a:r>
              <a:rPr lang="en-US" dirty="0" err="1" smtClean="0"/>
              <a:t>PowerPanel</a:t>
            </a:r>
            <a:r>
              <a:rPr lang="en-US" dirty="0" smtClean="0"/>
              <a:t> LCD 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9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Eagle tree </a:t>
            </a:r>
            <a:r>
              <a:rPr lang="en-US" sz="3600" dirty="0" err="1" smtClean="0"/>
              <a:t>e</a:t>
            </a:r>
            <a:r>
              <a:rPr lang="en-US" dirty="0" err="1" smtClean="0"/>
              <a:t>Logger</a:t>
            </a:r>
            <a:r>
              <a:rPr lang="en-US" dirty="0" smtClean="0"/>
              <a:t> v4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0C8F5-D920-BB4B-933F-7F3EB43C821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2"/>
          </p:nvPr>
        </p:nvSpPr>
        <p:spPr>
          <a:xfrm>
            <a:off x="367130" y="1029245"/>
            <a:ext cx="8326019" cy="496318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Data logging system</a:t>
            </a:r>
          </a:p>
          <a:p>
            <a:r>
              <a:rPr lang="en-US" sz="2800" dirty="0" smtClean="0"/>
              <a:t>Connect additional sensors to </a:t>
            </a:r>
            <a:r>
              <a:rPr lang="en-US" sz="2800" dirty="0" err="1" smtClean="0"/>
              <a:t>eLogger</a:t>
            </a:r>
            <a:r>
              <a:rPr lang="en-US" sz="2800" dirty="0" smtClean="0"/>
              <a:t> to record data during flight.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sz="2400" dirty="0" smtClean="0"/>
              <a:t>Logging speed of 50Hz</a:t>
            </a:r>
          </a:p>
          <a:p>
            <a:pPr lvl="1"/>
            <a:r>
              <a:rPr lang="en-US" sz="2400" dirty="0" smtClean="0"/>
              <a:t>Logs up to 4 hours of data</a:t>
            </a:r>
          </a:p>
          <a:p>
            <a:pPr lvl="1"/>
            <a:r>
              <a:rPr lang="en-US" sz="2400" dirty="0" smtClean="0"/>
              <a:t>0.8 </a:t>
            </a:r>
            <a:r>
              <a:rPr lang="en-US" sz="2400" dirty="0" err="1" smtClean="0"/>
              <a:t>oz</a:t>
            </a:r>
            <a:r>
              <a:rPr lang="en-US" sz="2400" dirty="0" smtClean="0"/>
              <a:t>,  2.25” x 1” x 0.5”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30" name="Picture 6" descr="http://www.eagletreesystems.com/image/cache/data/elog%20HD-900x9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39" b="30575"/>
          <a:stretch/>
        </p:blipFill>
        <p:spPr bwMode="auto">
          <a:xfrm>
            <a:off x="2449618" y="2545517"/>
            <a:ext cx="4221455" cy="157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13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Eagle tree airspeed v3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0C8F5-D920-BB4B-933F-7F3EB43C821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2"/>
          </p:nvPr>
        </p:nvSpPr>
        <p:spPr>
          <a:xfrm>
            <a:off x="367130" y="1029244"/>
            <a:ext cx="8326019" cy="512298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Uses </a:t>
            </a:r>
            <a:r>
              <a:rPr lang="en-US" dirty="0" err="1" smtClean="0"/>
              <a:t>Prandtl</a:t>
            </a:r>
            <a:r>
              <a:rPr lang="en-US" dirty="0" smtClean="0"/>
              <a:t> style-static tube to measure airspeed of RPA</a:t>
            </a:r>
          </a:p>
          <a:p>
            <a:r>
              <a:rPr lang="en-US" dirty="0" smtClean="0"/>
              <a:t>Maximum airspeed continuously updates on LED display</a:t>
            </a:r>
          </a:p>
          <a:p>
            <a:r>
              <a:rPr lang="en-US" dirty="0" smtClean="0"/>
              <a:t>Connects directly to </a:t>
            </a:r>
            <a:r>
              <a:rPr lang="en-US" dirty="0" err="1" smtClean="0"/>
              <a:t>eLogger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Measures from 9 to 350 MPH</a:t>
            </a:r>
          </a:p>
          <a:p>
            <a:pPr lvl="1"/>
            <a:r>
              <a:rPr lang="en-US" dirty="0" smtClean="0"/>
              <a:t>1 MPH resolution</a:t>
            </a:r>
          </a:p>
          <a:p>
            <a:pPr lvl="1"/>
            <a:r>
              <a:rPr lang="en-US" dirty="0" err="1" smtClean="0"/>
              <a:t>Precalibrated</a:t>
            </a:r>
            <a:endParaRPr lang="en-US" dirty="0" smtClean="0"/>
          </a:p>
          <a:p>
            <a:pPr lvl="1"/>
            <a:r>
              <a:rPr lang="en-US" dirty="0" smtClean="0"/>
              <a:t>Circuit board:  0.15 </a:t>
            </a:r>
            <a:r>
              <a:rPr lang="en-US" dirty="0" err="1" smtClean="0"/>
              <a:t>oz</a:t>
            </a:r>
            <a:r>
              <a:rPr lang="en-US" dirty="0" smtClean="0"/>
              <a:t>,  1.1” x 0.62” x 0.4”</a:t>
            </a:r>
          </a:p>
          <a:p>
            <a:pPr lvl="1"/>
            <a:r>
              <a:rPr lang="en-US" dirty="0" smtClean="0"/>
              <a:t>Pitot tube:  0.1 </a:t>
            </a:r>
            <a:r>
              <a:rPr lang="en-US" dirty="0" err="1" smtClean="0"/>
              <a:t>oz</a:t>
            </a:r>
            <a:r>
              <a:rPr lang="en-US" dirty="0" smtClean="0"/>
              <a:t>,  3.2” long, 0.16” diameter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098" name="Picture 2" descr="http://assets.rc-log.co.uk/media/catalog/product/cache/7/image/4591f73f98cc76d14ad9bc4556832e4c/a/i/airspeed_v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1" b="37294"/>
          <a:stretch/>
        </p:blipFill>
        <p:spPr bwMode="auto">
          <a:xfrm>
            <a:off x="2403076" y="2228294"/>
            <a:ext cx="4369843" cy="197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23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Eagle tree altimeter v4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0C8F5-D920-BB4B-933F-7F3EB43C821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2"/>
          </p:nvPr>
        </p:nvSpPr>
        <p:spPr>
          <a:xfrm>
            <a:off x="367130" y="1029244"/>
            <a:ext cx="8326019" cy="5442577"/>
          </a:xfrm>
        </p:spPr>
        <p:txBody>
          <a:bodyPr>
            <a:normAutofit fontScale="77500" lnSpcReduction="20000"/>
          </a:bodyPr>
          <a:lstStyle/>
          <a:p>
            <a:r>
              <a:rPr lang="en-US" sz="3400" dirty="0" smtClean="0"/>
              <a:t>Uses barometric pressure to measure RPA altitude during flight</a:t>
            </a:r>
          </a:p>
          <a:p>
            <a:r>
              <a:rPr lang="en-US" sz="3400" dirty="0" smtClean="0"/>
              <a:t>Maximum altitude continuously updates on LED display</a:t>
            </a:r>
          </a:p>
          <a:p>
            <a:r>
              <a:rPr lang="en-US" sz="3400" dirty="0" smtClean="0"/>
              <a:t>Connects directly to </a:t>
            </a:r>
            <a:r>
              <a:rPr lang="en-US" sz="3400" dirty="0" err="1" smtClean="0"/>
              <a:t>eLogger</a:t>
            </a:r>
            <a:endParaRPr lang="en-US" sz="34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sz="3100" dirty="0" smtClean="0"/>
              <a:t>Measures up to 20,000 </a:t>
            </a:r>
            <a:r>
              <a:rPr lang="en-US" sz="3100" dirty="0" err="1" smtClean="0"/>
              <a:t>ft</a:t>
            </a:r>
            <a:r>
              <a:rPr lang="en-US" sz="3100" dirty="0" smtClean="0"/>
              <a:t> above sea level</a:t>
            </a:r>
          </a:p>
          <a:p>
            <a:pPr lvl="1"/>
            <a:r>
              <a:rPr lang="en-US" sz="3100" dirty="0" smtClean="0"/>
              <a:t>1 </a:t>
            </a:r>
            <a:r>
              <a:rPr lang="en-US" sz="3100" dirty="0" err="1" smtClean="0"/>
              <a:t>ft</a:t>
            </a:r>
            <a:r>
              <a:rPr lang="en-US" sz="3100" dirty="0" smtClean="0"/>
              <a:t> resolution</a:t>
            </a:r>
          </a:p>
          <a:p>
            <a:pPr lvl="1"/>
            <a:r>
              <a:rPr lang="en-US" sz="3100" dirty="0" err="1" smtClean="0"/>
              <a:t>Precalibrated</a:t>
            </a:r>
            <a:endParaRPr lang="en-US" sz="3100" dirty="0" smtClean="0"/>
          </a:p>
          <a:p>
            <a:pPr lvl="1"/>
            <a:r>
              <a:rPr lang="en-US" sz="3100" dirty="0" smtClean="0"/>
              <a:t>0.15 </a:t>
            </a:r>
            <a:r>
              <a:rPr lang="en-US" sz="3100" dirty="0" err="1" smtClean="0"/>
              <a:t>oz</a:t>
            </a:r>
            <a:r>
              <a:rPr lang="en-US" sz="3100" dirty="0" smtClean="0"/>
              <a:t>,  1.1” x 0.62” x 0.4”</a:t>
            </a:r>
          </a:p>
          <a:p>
            <a:endParaRPr lang="en-US" dirty="0" smtClean="0"/>
          </a:p>
        </p:txBody>
      </p:sp>
      <p:pic>
        <p:nvPicPr>
          <p:cNvPr id="5122" name="Picture 2" descr="http://www.rcjuampa.com.ar/images/ALTIMETER-V3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"/>
          <a:stretch/>
        </p:blipFill>
        <p:spPr bwMode="auto">
          <a:xfrm>
            <a:off x="2421200" y="2696504"/>
            <a:ext cx="4357579" cy="201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2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Eagle tree </a:t>
            </a:r>
            <a:r>
              <a:rPr lang="en-US" dirty="0" err="1" smtClean="0"/>
              <a:t>gps</a:t>
            </a:r>
            <a:r>
              <a:rPr lang="en-US" dirty="0" smtClean="0"/>
              <a:t> v4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0C8F5-D920-BB4B-933F-7F3EB43C821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2"/>
          </p:nvPr>
        </p:nvSpPr>
        <p:spPr>
          <a:xfrm>
            <a:off x="367130" y="1029244"/>
            <a:ext cx="8326019" cy="5442577"/>
          </a:xfrm>
        </p:spPr>
        <p:txBody>
          <a:bodyPr>
            <a:normAutofit fontScale="77500" lnSpcReduction="20000"/>
          </a:bodyPr>
          <a:lstStyle/>
          <a:p>
            <a:r>
              <a:rPr lang="en-US" sz="3400" dirty="0" smtClean="0"/>
              <a:t>Records GPS latitude/longitude, ground speed, altitude, and distance to pilot</a:t>
            </a:r>
          </a:p>
          <a:p>
            <a:r>
              <a:rPr lang="en-US" sz="3400" dirty="0" smtClean="0"/>
              <a:t>Built-in LED display to indicate satellite 3D fix</a:t>
            </a:r>
          </a:p>
          <a:p>
            <a:r>
              <a:rPr lang="en-US" sz="3400" dirty="0" smtClean="0"/>
              <a:t>Connects directly to </a:t>
            </a:r>
            <a:r>
              <a:rPr lang="en-US" sz="3400" dirty="0" err="1" smtClean="0"/>
              <a:t>eLogger</a:t>
            </a:r>
            <a:endParaRPr lang="en-US" sz="34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sz="3100" dirty="0" smtClean="0"/>
              <a:t>Update rate of 10Hz</a:t>
            </a:r>
          </a:p>
          <a:p>
            <a:pPr lvl="1"/>
            <a:r>
              <a:rPr lang="en-US" sz="3100" dirty="0" smtClean="0"/>
              <a:t>Time to fix between 1 to 36 seconds</a:t>
            </a:r>
          </a:p>
          <a:p>
            <a:pPr lvl="1"/>
            <a:r>
              <a:rPr lang="en-US" sz="3100" dirty="0" smtClean="0"/>
              <a:t>Resolution: 0.22 MPH (speed), 8.2 </a:t>
            </a:r>
            <a:r>
              <a:rPr lang="en-US" sz="3100" dirty="0" err="1" smtClean="0"/>
              <a:t>ft</a:t>
            </a:r>
            <a:r>
              <a:rPr lang="en-US" sz="3100" dirty="0" smtClean="0"/>
              <a:t> (position)</a:t>
            </a:r>
          </a:p>
          <a:p>
            <a:pPr lvl="1"/>
            <a:r>
              <a:rPr lang="en-US" sz="3100" dirty="0" smtClean="0"/>
              <a:t>0.4 </a:t>
            </a:r>
            <a:r>
              <a:rPr lang="en-US" sz="3100" dirty="0" err="1" smtClean="0"/>
              <a:t>oz</a:t>
            </a:r>
            <a:r>
              <a:rPr lang="en-US" sz="3100" dirty="0" smtClean="0"/>
              <a:t>,  1.4” x 0.9” x 0.3”</a:t>
            </a:r>
          </a:p>
          <a:p>
            <a:endParaRPr lang="en-US" dirty="0" smtClean="0"/>
          </a:p>
        </p:txBody>
      </p:sp>
      <p:pic>
        <p:nvPicPr>
          <p:cNvPr id="6146" name="Picture 2" descr="http://www.eagletreesystems.com/image/cache/data/gps-v4-900x900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23" t="2835" r="36016" b="20000"/>
          <a:stretch/>
        </p:blipFill>
        <p:spPr bwMode="auto">
          <a:xfrm rot="16200000">
            <a:off x="3581804" y="994098"/>
            <a:ext cx="1887046" cy="520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2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Eagle tree POWER PANEL LCD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0C8F5-D920-BB4B-933F-7F3EB43C821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2"/>
          </p:nvPr>
        </p:nvSpPr>
        <p:spPr>
          <a:xfrm>
            <a:off x="367130" y="1029244"/>
            <a:ext cx="8326019" cy="5442577"/>
          </a:xfrm>
        </p:spPr>
        <p:txBody>
          <a:bodyPr>
            <a:normAutofit fontScale="77500" lnSpcReduction="20000"/>
          </a:bodyPr>
          <a:lstStyle/>
          <a:p>
            <a:r>
              <a:rPr lang="en-US" sz="3400" dirty="0" smtClean="0"/>
              <a:t>Programmable to display live and max flight data (Amps, Volts, </a:t>
            </a:r>
            <a:r>
              <a:rPr lang="en-US" sz="3400" dirty="0" err="1" smtClean="0"/>
              <a:t>mAH</a:t>
            </a:r>
            <a:r>
              <a:rPr lang="en-US" sz="3400" dirty="0" smtClean="0"/>
              <a:t>, Temperatures, RPM)</a:t>
            </a:r>
          </a:p>
          <a:p>
            <a:r>
              <a:rPr lang="en-US" sz="3400" dirty="0" smtClean="0"/>
              <a:t>Supports multiple “virtual pages” to display parameters</a:t>
            </a:r>
          </a:p>
          <a:p>
            <a:r>
              <a:rPr lang="en-US" sz="3400" dirty="0" smtClean="0"/>
              <a:t>Connects directly to </a:t>
            </a:r>
            <a:r>
              <a:rPr lang="en-US" sz="3400" dirty="0" err="1" smtClean="0"/>
              <a:t>eLogger</a:t>
            </a:r>
            <a:endParaRPr lang="en-US" sz="34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sz="3000" dirty="0" smtClean="0"/>
              <a:t>Up </a:t>
            </a:r>
            <a:r>
              <a:rPr lang="en-US" sz="3000" dirty="0"/>
              <a:t>to 4 parameters can be displayed per “virtual page</a:t>
            </a:r>
            <a:r>
              <a:rPr lang="en-US" sz="3000" dirty="0" smtClean="0"/>
              <a:t>”</a:t>
            </a:r>
          </a:p>
          <a:p>
            <a:pPr lvl="1"/>
            <a:r>
              <a:rPr lang="en-US" dirty="0"/>
              <a:t>Display: 16 x 2 character LCD</a:t>
            </a:r>
          </a:p>
          <a:p>
            <a:pPr lvl="1"/>
            <a:r>
              <a:rPr lang="en-US" sz="3100" dirty="0" smtClean="0"/>
              <a:t>0.5 </a:t>
            </a:r>
            <a:r>
              <a:rPr lang="en-US" sz="3100" dirty="0" err="1" smtClean="0"/>
              <a:t>oz</a:t>
            </a:r>
            <a:r>
              <a:rPr lang="en-US" sz="3100" dirty="0" smtClean="0"/>
              <a:t>,  2.5” x 1” x 0.19”</a:t>
            </a:r>
          </a:p>
          <a:p>
            <a:endParaRPr lang="en-US" dirty="0" smtClean="0"/>
          </a:p>
        </p:txBody>
      </p:sp>
      <p:pic>
        <p:nvPicPr>
          <p:cNvPr id="7170" name="Picture 2" descr="http://www.eagletreesystems.com/image/cache/data/POWER-PANEL-900x9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75" b="30990"/>
          <a:stretch/>
        </p:blipFill>
        <p:spPr bwMode="auto">
          <a:xfrm>
            <a:off x="1910055" y="2645546"/>
            <a:ext cx="5257800" cy="204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31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Eagle Tree systems Software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0C8F5-D920-BB4B-933F-7F3EB43C821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2"/>
          </p:nvPr>
        </p:nvSpPr>
        <p:spPr>
          <a:xfrm>
            <a:off x="367130" y="1029245"/>
            <a:ext cx="8634827" cy="4459272"/>
          </a:xfrm>
        </p:spPr>
        <p:txBody>
          <a:bodyPr>
            <a:normAutofit/>
          </a:bodyPr>
          <a:lstStyle/>
          <a:p>
            <a:pPr marL="457200" lvl="1" indent="-457200">
              <a:buFont typeface="Wingdings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 err="1" smtClean="0"/>
              <a:t>eLogger</a:t>
            </a:r>
            <a:r>
              <a:rPr lang="en-US" sz="2000" dirty="0" smtClean="0"/>
              <a:t> can be directly connected to a PC to analyze recorded data</a:t>
            </a:r>
          </a:p>
          <a:p>
            <a:pPr marL="457200" lvl="1" indent="-457200">
              <a:buFont typeface="Wingdings" charset="2"/>
              <a:buChar char="§"/>
            </a:pPr>
            <a:r>
              <a:rPr lang="en-US" sz="2000" dirty="0" smtClean="0"/>
              <a:t>The latest software can be downloaded online at </a:t>
            </a:r>
            <a:r>
              <a:rPr lang="en-US" sz="1800" dirty="0" smtClean="0"/>
              <a:t>www.eagletreesystems.com</a:t>
            </a:r>
          </a:p>
          <a:p>
            <a:pPr lvl="1"/>
            <a:r>
              <a:rPr lang="en-US" sz="1800" dirty="0" smtClean="0"/>
              <a:t>Support &gt; Download Latest Software</a:t>
            </a:r>
            <a:endParaRPr lang="en-US" sz="1800" dirty="0"/>
          </a:p>
        </p:txBody>
      </p:sp>
      <p:sp>
        <p:nvSpPr>
          <p:cNvPr id="5" name="AutoShape 2" descr="https://dl-web.dropbox.com/get/Inventory/avionics%20QDR/initialpage.JPG?_subject_uid=40530732&amp;w=AAAmFA0Kn5jA_TGbchW0Y-vXM9shKBxqUfll5S9oyv3ROQ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346" y="2095124"/>
            <a:ext cx="5475912" cy="387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59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AAE450_Slide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AAE450_Slide_Template</Template>
  <TotalTime>3084</TotalTime>
  <Words>498</Words>
  <Application>Microsoft Office PowerPoint</Application>
  <PresentationFormat>On-screen Show (4:3)</PresentationFormat>
  <Paragraphs>118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AAE450_Slide_Template</vt:lpstr>
      <vt:lpstr>T11</vt:lpstr>
      <vt:lpstr>Presentation outline</vt:lpstr>
      <vt:lpstr>Avionics Summary</vt:lpstr>
      <vt:lpstr>Eagle tree eLogger v4</vt:lpstr>
      <vt:lpstr>Eagle tree airspeed v3</vt:lpstr>
      <vt:lpstr>Eagle tree altimeter v4</vt:lpstr>
      <vt:lpstr>Eagle tree gps v4</vt:lpstr>
      <vt:lpstr>Eagle tree POWER PANEL LCD</vt:lpstr>
      <vt:lpstr>Eagle Tree systems Software</vt:lpstr>
      <vt:lpstr>Eagle Tree systems Software</vt:lpstr>
      <vt:lpstr>Eagle Tree systems Software</vt:lpstr>
      <vt:lpstr>Experimental results</vt:lpstr>
      <vt:lpstr>Experimental results: GPS alt</vt:lpstr>
      <vt:lpstr>Experimental results: GPS vel</vt:lpstr>
      <vt:lpstr>Experimental results: GPS lat/long</vt:lpstr>
      <vt:lpstr>Questions?</vt:lpstr>
    </vt:vector>
  </TitlesOfParts>
  <Company>Engineering Computer Network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POWR (Print Originated WAX ROCKETS)</dc:title>
  <dc:creator>Alexandra Kathryn Crandell</dc:creator>
  <cp:lastModifiedBy>Feldstein, Jeremy Benjamin</cp:lastModifiedBy>
  <cp:revision>48</cp:revision>
  <cp:lastPrinted>2014-02-20T06:01:38Z</cp:lastPrinted>
  <dcterms:created xsi:type="dcterms:W3CDTF">2014-01-22T16:20:44Z</dcterms:created>
  <dcterms:modified xsi:type="dcterms:W3CDTF">2014-09-28T23:44:02Z</dcterms:modified>
</cp:coreProperties>
</file>