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01"/>
  </p:normalViewPr>
  <p:slideViewPr>
    <p:cSldViewPr snapToGrid="0" snapToObjects="1">
      <p:cViewPr varScale="1">
        <p:scale>
          <a:sx n="155" d="100"/>
          <a:sy n="15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A076-0BA2-964A-8DFF-FD4984CEC1D7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C9E6-D811-954A-9C17-C0B37D062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C9E6-D811-954A-9C17-C0B37D062E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773-920E-CC47-A527-7A459E7C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AC3DE-ABF3-8A4F-8893-CF9AA36FC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12FB-2880-1948-B8D3-7CEC0141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5FFA-9F07-0149-9A2F-2382B81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E944-D977-DA4A-B4DE-7A4CE5B5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936-04EE-594F-BBEB-18390BF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E7343-E03B-274D-B6B3-19838582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AD29-D504-084E-AC58-A4030A29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2D4F-87DF-604F-9FB2-306A5B71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AAD7-CFAE-1A4A-B2DD-A1373A48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A5BA5-2ACA-0949-93C3-B48E4650B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30832-D589-E143-99F4-2A22652D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4ECA-22D7-B447-9095-4857595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B803-9617-1445-BD35-61C8F4DD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9F25-6138-9343-B53F-15EFB8D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A092-F48E-6D4B-9103-7BA9A20A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C2D-E3DF-ED48-9082-81E46BE7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01E3-98EE-9747-8FF4-3320B7F4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D31B-9BCD-0B43-A0BF-CAA043F0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7ECC-D019-9249-955B-A32C3F19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869A-1E20-654C-BB81-387AC2FD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2F33-A579-2141-A495-7912DA26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A19E-B6A4-5943-90EE-420F958B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375F-57B4-A44C-AC70-FB338518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2132-9B38-494B-A8BF-705C99DC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22DB-2D8B-5945-BDDC-A7743AA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3A09-D9B3-574E-ABDB-C72E1D59A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AB85-A376-2244-A0FA-A73CBF89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269B-53A4-7D44-BB91-4EDA2976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4B5A-D0C3-3E44-B581-650FF31A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ED43-9398-A74B-89F0-1BCB9702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1AD-5343-204B-9CDA-F221AFBD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DBA4-D3E0-C94D-9567-91E4369B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988C-97E8-F14D-8912-96F493C9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22A05-5227-CE4E-85E3-6954CC8F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8952-F972-8046-A1C0-06DF0126C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4E961-C6F4-6A43-A19A-FFE15DF9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B16F-F0E1-E649-9285-C1608D2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12E78-F56E-9B40-B3B8-44F0E32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A077-4DDD-F748-A4A9-D11156D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87EBE-1379-F54F-8B2E-8D8AE8C3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6057-D748-C946-BA46-55FE896A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7621E-E0DD-5E41-848E-9F4F903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E624-EAFE-A049-A95F-44DF844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76FC7-0506-544B-9B42-16D22742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E16F-ACD5-D14E-80A6-5162DC2C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C0E-DAC6-CD40-8BD7-96BD6332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458D-64FE-BB4A-B5D3-EA0FF7DB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1C852-EED1-3742-B00A-60718478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0CC4F-3AAB-0841-8C4D-0FD2A80C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8D7C8-3FB1-1F4D-BE09-28CB5CE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6E97-3D55-8749-8C4D-0897CCC4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647F-63E5-1C42-8FB0-D0267706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D436-E9DB-9442-8E6B-BCBAC7EE5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4310-B743-FD48-9C23-B46B1E84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1658-B2B0-C848-94CD-3467E0A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2F51-8D65-6249-9C16-BEADE8D8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B9AF-2B35-9349-95DD-88B08A6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EF10B-727C-3D48-BFA7-65EABFF3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3BF3-8C60-4F49-9643-582338C0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734-5EC3-F14B-9F46-4B2B924E2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8989-08B5-D747-8A9E-83B5E1A962E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0B01-40F6-3E48-A51C-3E28DF6C0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1B53-C266-AF4D-9B5A-413269E7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ED75-3AC2-FE4B-B1B7-C34D4EA8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2F7DC9-E37E-BE41-925F-E1057D49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9" y="2206812"/>
            <a:ext cx="2286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D0217-E1EB-7F43-9223-9C449115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67" y="1826559"/>
            <a:ext cx="32258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71ED7B-3A56-A947-8D33-6BCAE903EEF0}"/>
              </a:ext>
            </a:extLst>
          </p:cNvPr>
          <p:cNvSpPr/>
          <p:nvPr/>
        </p:nvSpPr>
        <p:spPr>
          <a:xfrm>
            <a:off x="3006845" y="2429436"/>
            <a:ext cx="1667436" cy="1281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4D488-64FF-894A-8B06-2CFA2ED5BFE4}"/>
              </a:ext>
            </a:extLst>
          </p:cNvPr>
          <p:cNvSpPr/>
          <p:nvPr/>
        </p:nvSpPr>
        <p:spPr>
          <a:xfrm>
            <a:off x="8466853" y="2429436"/>
            <a:ext cx="1667436" cy="1281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Virtual Machine</a:t>
            </a:r>
          </a:p>
        </p:txBody>
      </p:sp>
      <p:sp>
        <p:nvSpPr>
          <p:cNvPr id="11" name="Multidocument 10">
            <a:extLst>
              <a:ext uri="{FF2B5EF4-FFF2-40B4-BE49-F238E27FC236}">
                <a16:creationId xmlns:a16="http://schemas.microsoft.com/office/drawing/2014/main" id="{47F768D2-FC37-FA45-9CF1-738B22EC81B8}"/>
              </a:ext>
            </a:extLst>
          </p:cNvPr>
          <p:cNvSpPr/>
          <p:nvPr/>
        </p:nvSpPr>
        <p:spPr>
          <a:xfrm>
            <a:off x="5785831" y="5036500"/>
            <a:ext cx="1623974" cy="136794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BEACA-0732-E443-A507-14B85C60E571}"/>
              </a:ext>
            </a:extLst>
          </p:cNvPr>
          <p:cNvSpPr/>
          <p:nvPr/>
        </p:nvSpPr>
        <p:spPr>
          <a:xfrm>
            <a:off x="2770094" y="1055467"/>
            <a:ext cx="7566212" cy="372272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B6878-D415-1244-BEC0-D001229D415D}"/>
              </a:ext>
            </a:extLst>
          </p:cNvPr>
          <p:cNvSpPr txBox="1"/>
          <p:nvPr/>
        </p:nvSpPr>
        <p:spPr>
          <a:xfrm>
            <a:off x="5540477" y="73250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Python Interpreter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916B0FD-4DF9-124B-A80A-3B2848AAB0AC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7409805" y="3711388"/>
            <a:ext cx="1890766" cy="200908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6FBD1B-ED56-9A40-BB25-567A79BCC91F}"/>
              </a:ext>
            </a:extLst>
          </p:cNvPr>
          <p:cNvSpPr txBox="1"/>
          <p:nvPr/>
        </p:nvSpPr>
        <p:spPr>
          <a:xfrm>
            <a:off x="290789" y="1683592"/>
            <a:ext cx="22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 Source Code</a:t>
            </a:r>
          </a:p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(.py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F5612-478A-8843-9AA9-694463ADABA3}"/>
              </a:ext>
            </a:extLst>
          </p:cNvPr>
          <p:cNvSpPr txBox="1"/>
          <p:nvPr/>
        </p:nvSpPr>
        <p:spPr>
          <a:xfrm>
            <a:off x="4957667" y="1335773"/>
            <a:ext cx="322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 Bytecode</a:t>
            </a:r>
          </a:p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(.pyc file)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5A68A-4EC4-BB47-B58B-03B537911B7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76789" y="3070412"/>
            <a:ext cx="43005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6ED45-58BF-1643-93F5-3637355FA613}"/>
              </a:ext>
            </a:extLst>
          </p:cNvPr>
          <p:cNvCxnSpPr>
            <a:stCxn id="9" idx="3"/>
          </p:cNvCxnSpPr>
          <p:nvPr/>
        </p:nvCxnSpPr>
        <p:spPr>
          <a:xfrm>
            <a:off x="4674281" y="3070412"/>
            <a:ext cx="28338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F8F5C5-0C9F-6847-91DA-A7BDD6D039C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3467" y="3160059"/>
            <a:ext cx="283386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55158133-B87E-834B-913F-0E443D55321B}"/>
              </a:ext>
            </a:extLst>
          </p:cNvPr>
          <p:cNvSpPr/>
          <p:nvPr/>
        </p:nvSpPr>
        <p:spPr>
          <a:xfrm>
            <a:off x="10573057" y="2429436"/>
            <a:ext cx="1430685" cy="128195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Running Python Program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0DBD8-5994-E347-B0F9-ECC2BE5E5B05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10134289" y="3070412"/>
            <a:ext cx="438768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2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D82A5-D32C-2941-952B-BD01A707BC9F}"/>
              </a:ext>
            </a:extLst>
          </p:cNvPr>
          <p:cNvSpPr txBox="1"/>
          <p:nvPr/>
        </p:nvSpPr>
        <p:spPr>
          <a:xfrm>
            <a:off x="3281297" y="3227452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2C6A2-02CA-7142-A424-119EE72A5AC4}"/>
              </a:ext>
            </a:extLst>
          </p:cNvPr>
          <p:cNvSpPr txBox="1"/>
          <p:nvPr/>
        </p:nvSpPr>
        <p:spPr>
          <a:xfrm>
            <a:off x="3281297" y="3596784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“Hello”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27D7751C-A79B-3C44-82DB-4BC78F1C387E}"/>
              </a:ext>
            </a:extLst>
          </p:cNvPr>
          <p:cNvSpPr/>
          <p:nvPr/>
        </p:nvSpPr>
        <p:spPr>
          <a:xfrm rot="5400000">
            <a:off x="2365759" y="2260321"/>
            <a:ext cx="375942" cy="1927654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0E03-E232-5B45-A832-BE186B809790}"/>
              </a:ext>
            </a:extLst>
          </p:cNvPr>
          <p:cNvSpPr txBox="1"/>
          <p:nvPr/>
        </p:nvSpPr>
        <p:spPr>
          <a:xfrm>
            <a:off x="7840940" y="3227452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DE0C-1785-984B-BE07-309C9009A404}"/>
              </a:ext>
            </a:extLst>
          </p:cNvPr>
          <p:cNvSpPr txBox="1"/>
          <p:nvPr/>
        </p:nvSpPr>
        <p:spPr>
          <a:xfrm>
            <a:off x="7840940" y="3596784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“SME is great!”</a:t>
            </a:r>
          </a:p>
        </p:txBody>
      </p: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8F783169-AD32-4A46-8F16-8D9BAAFD2F4F}"/>
              </a:ext>
            </a:extLst>
          </p:cNvPr>
          <p:cNvSpPr/>
          <p:nvPr/>
        </p:nvSpPr>
        <p:spPr>
          <a:xfrm rot="5400000">
            <a:off x="6925402" y="2260321"/>
            <a:ext cx="375942" cy="1927654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1E98682-DA88-BD4F-82E8-BD6DD3F855AB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 flipH="1" flipV="1">
            <a:off x="4833551" y="756356"/>
            <a:ext cx="12700" cy="4559643"/>
          </a:xfrm>
          <a:prstGeom prst="curvedConnector3">
            <a:avLst>
              <a:gd name="adj1" fmla="val 7909102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5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D82A5-D32C-2941-952B-BD01A707BC9F}"/>
              </a:ext>
            </a:extLst>
          </p:cNvPr>
          <p:cNvSpPr txBox="1"/>
          <p:nvPr/>
        </p:nvSpPr>
        <p:spPr>
          <a:xfrm>
            <a:off x="3165967" y="1546933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2C6A2-02CA-7142-A424-119EE72A5AC4}"/>
              </a:ext>
            </a:extLst>
          </p:cNvPr>
          <p:cNvSpPr txBox="1"/>
          <p:nvPr/>
        </p:nvSpPr>
        <p:spPr>
          <a:xfrm>
            <a:off x="3165967" y="1916265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“Hello”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27D7751C-A79B-3C44-82DB-4BC78F1C387E}"/>
              </a:ext>
            </a:extLst>
          </p:cNvPr>
          <p:cNvSpPr/>
          <p:nvPr/>
        </p:nvSpPr>
        <p:spPr>
          <a:xfrm rot="5400000">
            <a:off x="2250429" y="579802"/>
            <a:ext cx="375942" cy="1927654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0E03-E232-5B45-A832-BE186B809790}"/>
              </a:ext>
            </a:extLst>
          </p:cNvPr>
          <p:cNvSpPr txBox="1"/>
          <p:nvPr/>
        </p:nvSpPr>
        <p:spPr>
          <a:xfrm>
            <a:off x="7725610" y="1546933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DE0C-1785-984B-BE07-309C9009A404}"/>
              </a:ext>
            </a:extLst>
          </p:cNvPr>
          <p:cNvSpPr txBox="1"/>
          <p:nvPr/>
        </p:nvSpPr>
        <p:spPr>
          <a:xfrm>
            <a:off x="7725610" y="1916265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“SME is great!”</a:t>
            </a:r>
          </a:p>
        </p:txBody>
      </p: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8F783169-AD32-4A46-8F16-8D9BAAFD2F4F}"/>
              </a:ext>
            </a:extLst>
          </p:cNvPr>
          <p:cNvSpPr/>
          <p:nvPr/>
        </p:nvSpPr>
        <p:spPr>
          <a:xfrm rot="5400000">
            <a:off x="6810072" y="579802"/>
            <a:ext cx="375942" cy="1927654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1E98682-DA88-BD4F-82E8-BD6DD3F855AB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 flipH="1" flipV="1">
            <a:off x="4718221" y="-924163"/>
            <a:ext cx="12700" cy="4559643"/>
          </a:xfrm>
          <a:prstGeom prst="curvedConnector3">
            <a:avLst>
              <a:gd name="adj1" fmla="val 7909102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160D60-E34C-3C48-BDFC-C28774857F9B}"/>
              </a:ext>
            </a:extLst>
          </p:cNvPr>
          <p:cNvSpPr txBox="1"/>
          <p:nvPr/>
        </p:nvSpPr>
        <p:spPr>
          <a:xfrm>
            <a:off x="3165967" y="3313949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1844C-3BA2-FE48-A32E-7D8CFDC64F2F}"/>
              </a:ext>
            </a:extLst>
          </p:cNvPr>
          <p:cNvSpPr txBox="1"/>
          <p:nvPr/>
        </p:nvSpPr>
        <p:spPr>
          <a:xfrm>
            <a:off x="3165967" y="3683281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“Hello”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68221-5329-A64C-A002-2DEBC585E2C6}"/>
              </a:ext>
            </a:extLst>
          </p:cNvPr>
          <p:cNvSpPr txBox="1"/>
          <p:nvPr/>
        </p:nvSpPr>
        <p:spPr>
          <a:xfrm>
            <a:off x="7725610" y="3313949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F25FC-9A3A-E946-8A3D-78C75096850F}"/>
              </a:ext>
            </a:extLst>
          </p:cNvPr>
          <p:cNvSpPr txBox="1"/>
          <p:nvPr/>
        </p:nvSpPr>
        <p:spPr>
          <a:xfrm>
            <a:off x="7725610" y="3683281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“SME is great!”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38E306B0-E7A0-2A4D-B4D7-D7B3E48B99F3}"/>
              </a:ext>
            </a:extLst>
          </p:cNvPr>
          <p:cNvSpPr/>
          <p:nvPr/>
        </p:nvSpPr>
        <p:spPr>
          <a:xfrm rot="5400000">
            <a:off x="6810072" y="2346818"/>
            <a:ext cx="375942" cy="1927654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E1D8C-02FF-4C4F-B98B-EF4A5E226680}"/>
              </a:ext>
            </a:extLst>
          </p:cNvPr>
          <p:cNvSpPr txBox="1"/>
          <p:nvPr/>
        </p:nvSpPr>
        <p:spPr>
          <a:xfrm>
            <a:off x="3165967" y="4956443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C41B9-5C52-2B49-B5F2-C68DF7C8A360}"/>
              </a:ext>
            </a:extLst>
          </p:cNvPr>
          <p:cNvSpPr txBox="1"/>
          <p:nvPr/>
        </p:nvSpPr>
        <p:spPr>
          <a:xfrm>
            <a:off x="3165967" y="5325775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“Hello”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7169B-6A8E-EC4E-AB96-DD4BBB7EFD11}"/>
              </a:ext>
            </a:extLst>
          </p:cNvPr>
          <p:cNvSpPr txBox="1"/>
          <p:nvPr/>
        </p:nvSpPr>
        <p:spPr>
          <a:xfrm>
            <a:off x="7725610" y="4956443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0DDFF-AC7F-034E-8D1E-1E6B95F353B4}"/>
              </a:ext>
            </a:extLst>
          </p:cNvPr>
          <p:cNvSpPr txBox="1"/>
          <p:nvPr/>
        </p:nvSpPr>
        <p:spPr>
          <a:xfrm>
            <a:off x="7725610" y="5325775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“SME is great!”</a:t>
            </a:r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9BEE1ED4-C36C-FF46-A184-DA0F818B35D8}"/>
              </a:ext>
            </a:extLst>
          </p:cNvPr>
          <p:cNvSpPr/>
          <p:nvPr/>
        </p:nvSpPr>
        <p:spPr>
          <a:xfrm rot="5400000">
            <a:off x="6810072" y="3989312"/>
            <a:ext cx="375942" cy="1927654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2AB9F911-32C7-4A45-A79E-2B2666582ED6}"/>
              </a:ext>
            </a:extLst>
          </p:cNvPr>
          <p:cNvSpPr/>
          <p:nvPr/>
        </p:nvSpPr>
        <p:spPr>
          <a:xfrm>
            <a:off x="3402227" y="4365228"/>
            <a:ext cx="1924524" cy="19394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E4303-81A1-B541-A61B-C776655C309C}"/>
              </a:ext>
            </a:extLst>
          </p:cNvPr>
          <p:cNvCxnSpPr>
            <a:cxnSpLocks/>
          </p:cNvCxnSpPr>
          <p:nvPr/>
        </p:nvCxnSpPr>
        <p:spPr>
          <a:xfrm>
            <a:off x="1474573" y="2644346"/>
            <a:ext cx="8811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CC002A-EF55-EE41-9D37-0F64091114AC}"/>
              </a:ext>
            </a:extLst>
          </p:cNvPr>
          <p:cNvCxnSpPr>
            <a:cxnSpLocks/>
          </p:cNvCxnSpPr>
          <p:nvPr/>
        </p:nvCxnSpPr>
        <p:spPr>
          <a:xfrm>
            <a:off x="1474573" y="4452552"/>
            <a:ext cx="8811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8F790BF-0FA3-544D-8660-9366FA7783FF}"/>
              </a:ext>
            </a:extLst>
          </p:cNvPr>
          <p:cNvSpPr txBox="1"/>
          <p:nvPr/>
        </p:nvSpPr>
        <p:spPr>
          <a:xfrm>
            <a:off x="3446053" y="3165533"/>
            <a:ext cx="2560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ono" pitchFamily="2" charset="0"/>
                <a:ea typeface="Roboto Mono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54FF1-55C1-9A42-95E4-3CFF1CBCC284}"/>
              </a:ext>
            </a:extLst>
          </p:cNvPr>
          <p:cNvSpPr txBox="1"/>
          <p:nvPr/>
        </p:nvSpPr>
        <p:spPr>
          <a:xfrm>
            <a:off x="8005696" y="3163562"/>
            <a:ext cx="2560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ono" pitchFamily="2" charset="0"/>
                <a:ea typeface="Roboto Mono" pitchFamily="2" charset="0"/>
              </a:rPr>
              <a:t>2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27D7751C-A79B-3C44-82DB-4BC78F1C387E}"/>
              </a:ext>
            </a:extLst>
          </p:cNvPr>
          <p:cNvSpPr/>
          <p:nvPr/>
        </p:nvSpPr>
        <p:spPr>
          <a:xfrm rot="5400000">
            <a:off x="3317228" y="2918487"/>
            <a:ext cx="375942" cy="428368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a</a:t>
            </a:r>
          </a:p>
        </p:txBody>
      </p: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8F783169-AD32-4A46-8F16-8D9BAAFD2F4F}"/>
              </a:ext>
            </a:extLst>
          </p:cNvPr>
          <p:cNvSpPr/>
          <p:nvPr/>
        </p:nvSpPr>
        <p:spPr>
          <a:xfrm rot="5400000">
            <a:off x="7858336" y="2937022"/>
            <a:ext cx="375942" cy="391298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a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1E98682-DA88-BD4F-82E8-BD6DD3F855AB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 flipH="1" flipV="1">
            <a:off x="5775753" y="674146"/>
            <a:ext cx="12700" cy="4541108"/>
          </a:xfrm>
          <a:prstGeom prst="curvedConnector3">
            <a:avLst>
              <a:gd name="adj1" fmla="val 3692882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E4303-81A1-B541-A61B-C776655C309C}"/>
              </a:ext>
            </a:extLst>
          </p:cNvPr>
          <p:cNvCxnSpPr>
            <a:cxnSpLocks/>
          </p:cNvCxnSpPr>
          <p:nvPr/>
        </p:nvCxnSpPr>
        <p:spPr>
          <a:xfrm>
            <a:off x="1754659" y="2298357"/>
            <a:ext cx="8811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CC002A-EF55-EE41-9D37-0F64091114AC}"/>
              </a:ext>
            </a:extLst>
          </p:cNvPr>
          <p:cNvCxnSpPr>
            <a:cxnSpLocks/>
          </p:cNvCxnSpPr>
          <p:nvPr/>
        </p:nvCxnSpPr>
        <p:spPr>
          <a:xfrm>
            <a:off x="1754659" y="4106563"/>
            <a:ext cx="8811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EA377C-0522-D74B-8138-628DFFD82390}"/>
              </a:ext>
            </a:extLst>
          </p:cNvPr>
          <p:cNvSpPr txBox="1"/>
          <p:nvPr/>
        </p:nvSpPr>
        <p:spPr>
          <a:xfrm>
            <a:off x="3446053" y="1355257"/>
            <a:ext cx="2560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ono" pitchFamily="2" charset="0"/>
                <a:ea typeface="Roboto Mono" pitchFamily="2" charset="0"/>
              </a:rPr>
              <a:t>1</a:t>
            </a:r>
          </a:p>
        </p:txBody>
      </p: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2CEEA46E-E428-AD48-B3A4-BDA4283E53CF}"/>
              </a:ext>
            </a:extLst>
          </p:cNvPr>
          <p:cNvSpPr/>
          <p:nvPr/>
        </p:nvSpPr>
        <p:spPr>
          <a:xfrm rot="5400000">
            <a:off x="3258082" y="1164396"/>
            <a:ext cx="375942" cy="391298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94A84-6442-A34B-8369-B6E048DF55FC}"/>
              </a:ext>
            </a:extLst>
          </p:cNvPr>
          <p:cNvSpPr txBox="1"/>
          <p:nvPr/>
        </p:nvSpPr>
        <p:spPr>
          <a:xfrm>
            <a:off x="1759124" y="82431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Mono Medium" pitchFamily="2" charset="0"/>
                <a:ea typeface="Roboto Mono Medium" pitchFamily="2" charset="0"/>
              </a:rPr>
              <a:t>a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E65E6-1DE6-3A48-9198-656EBE32F9BF}"/>
              </a:ext>
            </a:extLst>
          </p:cNvPr>
          <p:cNvSpPr txBox="1"/>
          <p:nvPr/>
        </p:nvSpPr>
        <p:spPr>
          <a:xfrm>
            <a:off x="1759124" y="23856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Mono Medium" pitchFamily="2" charset="0"/>
                <a:ea typeface="Roboto Mono Medium" pitchFamily="2" charset="0"/>
              </a:rPr>
              <a:t>a 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CB6AB3-9BCA-9945-BA8C-22A22A1E018B}"/>
              </a:ext>
            </a:extLst>
          </p:cNvPr>
          <p:cNvSpPr txBox="1"/>
          <p:nvPr/>
        </p:nvSpPr>
        <p:spPr>
          <a:xfrm>
            <a:off x="3446053" y="5075363"/>
            <a:ext cx="2560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ono" pitchFamily="2" charset="0"/>
                <a:ea typeface="Roboto Mono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BD53A3-BB60-6045-920B-9EB85BDEAFF1}"/>
              </a:ext>
            </a:extLst>
          </p:cNvPr>
          <p:cNvSpPr txBox="1"/>
          <p:nvPr/>
        </p:nvSpPr>
        <p:spPr>
          <a:xfrm>
            <a:off x="8005696" y="5073392"/>
            <a:ext cx="2560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ono" pitchFamily="2" charset="0"/>
                <a:ea typeface="Roboto Mono" pitchFamily="2" charset="0"/>
              </a:rPr>
              <a:t>2</a:t>
            </a:r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90606116-3219-774A-BEF4-A643A371E7A8}"/>
              </a:ext>
            </a:extLst>
          </p:cNvPr>
          <p:cNvSpPr/>
          <p:nvPr/>
        </p:nvSpPr>
        <p:spPr>
          <a:xfrm rot="5400000">
            <a:off x="7858336" y="4846852"/>
            <a:ext cx="375942" cy="391298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a</a:t>
            </a:r>
          </a:p>
        </p:txBody>
      </p:sp>
      <p:sp>
        <p:nvSpPr>
          <p:cNvPr id="39" name="Snip Same Side Corner Rectangle 38">
            <a:extLst>
              <a:ext uri="{FF2B5EF4-FFF2-40B4-BE49-F238E27FC236}">
                <a16:creationId xmlns:a16="http://schemas.microsoft.com/office/drawing/2014/main" id="{1E435FE1-6BE5-1941-885C-41950D4914E3}"/>
              </a:ext>
            </a:extLst>
          </p:cNvPr>
          <p:cNvSpPr/>
          <p:nvPr/>
        </p:nvSpPr>
        <p:spPr>
          <a:xfrm rot="5400000">
            <a:off x="8367774" y="4849799"/>
            <a:ext cx="375942" cy="391298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A93D18-8C98-CC4C-ADB0-FCECDE756F18}"/>
              </a:ext>
            </a:extLst>
          </p:cNvPr>
          <p:cNvSpPr txBox="1"/>
          <p:nvPr/>
        </p:nvSpPr>
        <p:spPr>
          <a:xfrm>
            <a:off x="1759124" y="419404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Mono Medium" pitchFamily="2" charset="0"/>
                <a:ea typeface="Roboto Mono Medium" pitchFamily="2" charset="0"/>
              </a:rPr>
              <a:t>b = a</a:t>
            </a:r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0447193D-5C70-1846-8273-BD47CDD3E1FE}"/>
              </a:ext>
            </a:extLst>
          </p:cNvPr>
          <p:cNvSpPr/>
          <p:nvPr/>
        </p:nvSpPr>
        <p:spPr>
          <a:xfrm>
            <a:off x="3763950" y="4396040"/>
            <a:ext cx="1924524" cy="19394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4ECAD68-A0B2-B847-9754-9C8E7D5D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2196"/>
              </p:ext>
            </p:extLst>
          </p:nvPr>
        </p:nvGraphicFramePr>
        <p:xfrm>
          <a:off x="2260396" y="2936172"/>
          <a:ext cx="9603108" cy="1158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276227528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367383797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81941853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719154562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3197928852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772330138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524823441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624107942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1738926129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4262189322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78747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5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BA7FD9C-8D34-604D-9C05-CBFAFD9AC04E}"/>
              </a:ext>
            </a:extLst>
          </p:cNvPr>
          <p:cNvSpPr txBox="1"/>
          <p:nvPr/>
        </p:nvSpPr>
        <p:spPr>
          <a:xfrm>
            <a:off x="378149" y="3060209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Hexadecimal Symbol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10249-4D15-894A-B1D7-9ECF09644190}"/>
              </a:ext>
            </a:extLst>
          </p:cNvPr>
          <p:cNvSpPr txBox="1"/>
          <p:nvPr/>
        </p:nvSpPr>
        <p:spPr>
          <a:xfrm>
            <a:off x="1421705" y="366509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408783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FF3BA-955B-894E-B6CD-33FDC6153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23559"/>
              </p:ext>
            </p:extLst>
          </p:nvPr>
        </p:nvGraphicFramePr>
        <p:xfrm>
          <a:off x="2889503" y="2446053"/>
          <a:ext cx="7045223" cy="579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1053">
                  <a:extLst>
                    <a:ext uri="{9D8B030D-6E8A-4147-A177-3AD203B41FA5}">
                      <a16:colId xmlns:a16="http://schemas.microsoft.com/office/drawing/2014/main" val="2276227528"/>
                    </a:ext>
                  </a:extLst>
                </a:gridCol>
                <a:gridCol w="620338">
                  <a:extLst>
                    <a:ext uri="{9D8B030D-6E8A-4147-A177-3AD203B41FA5}">
                      <a16:colId xmlns:a16="http://schemas.microsoft.com/office/drawing/2014/main" val="2367383797"/>
                    </a:ext>
                  </a:extLst>
                </a:gridCol>
                <a:gridCol w="659821">
                  <a:extLst>
                    <a:ext uri="{9D8B030D-6E8A-4147-A177-3AD203B41FA5}">
                      <a16:colId xmlns:a16="http://schemas.microsoft.com/office/drawing/2014/main" val="281941853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719154562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319792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4260A8-7758-A444-BCDD-0CDBAAA02FA2}"/>
              </a:ext>
            </a:extLst>
          </p:cNvPr>
          <p:cNvSpPr txBox="1"/>
          <p:nvPr/>
        </p:nvSpPr>
        <p:spPr>
          <a:xfrm>
            <a:off x="1844024" y="258172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Big-endian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4BEBB5-84EA-954F-8EA4-439396C66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39124"/>
              </p:ext>
            </p:extLst>
          </p:nvPr>
        </p:nvGraphicFramePr>
        <p:xfrm>
          <a:off x="2889503" y="4098068"/>
          <a:ext cx="7045223" cy="579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1053">
                  <a:extLst>
                    <a:ext uri="{9D8B030D-6E8A-4147-A177-3AD203B41FA5}">
                      <a16:colId xmlns:a16="http://schemas.microsoft.com/office/drawing/2014/main" val="2276227528"/>
                    </a:ext>
                  </a:extLst>
                </a:gridCol>
                <a:gridCol w="620338">
                  <a:extLst>
                    <a:ext uri="{9D8B030D-6E8A-4147-A177-3AD203B41FA5}">
                      <a16:colId xmlns:a16="http://schemas.microsoft.com/office/drawing/2014/main" val="2367383797"/>
                    </a:ext>
                  </a:extLst>
                </a:gridCol>
                <a:gridCol w="659821">
                  <a:extLst>
                    <a:ext uri="{9D8B030D-6E8A-4147-A177-3AD203B41FA5}">
                      <a16:colId xmlns:a16="http://schemas.microsoft.com/office/drawing/2014/main" val="281941853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719154562"/>
                    </a:ext>
                  </a:extLst>
                </a:gridCol>
                <a:gridCol w="707297">
                  <a:extLst>
                    <a:ext uri="{9D8B030D-6E8A-4147-A177-3AD203B41FA5}">
                      <a16:colId xmlns:a16="http://schemas.microsoft.com/office/drawing/2014/main" val="319792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F53E38-98A3-AA44-96DA-2E0C515C29B0}"/>
              </a:ext>
            </a:extLst>
          </p:cNvPr>
          <p:cNvSpPr txBox="1"/>
          <p:nvPr/>
        </p:nvSpPr>
        <p:spPr>
          <a:xfrm>
            <a:off x="1699754" y="423373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Little-endian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69007-3DAB-ED4A-B0DC-A071516F5E05}"/>
              </a:ext>
            </a:extLst>
          </p:cNvPr>
          <p:cNvSpPr txBox="1"/>
          <p:nvPr/>
        </p:nvSpPr>
        <p:spPr>
          <a:xfrm>
            <a:off x="4835995" y="2147828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D1CA9-4462-C247-A79F-F2B7E19B1C88}"/>
              </a:ext>
            </a:extLst>
          </p:cNvPr>
          <p:cNvSpPr txBox="1"/>
          <p:nvPr/>
        </p:nvSpPr>
        <p:spPr>
          <a:xfrm>
            <a:off x="5586805" y="2147829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FED94-D846-5340-8C02-E8ED41A0A0F7}"/>
              </a:ext>
            </a:extLst>
          </p:cNvPr>
          <p:cNvSpPr txBox="1"/>
          <p:nvPr/>
        </p:nvSpPr>
        <p:spPr>
          <a:xfrm>
            <a:off x="6318324" y="2147829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3A685-CE7E-CF48-A8CD-660381CA13CF}"/>
              </a:ext>
            </a:extLst>
          </p:cNvPr>
          <p:cNvSpPr txBox="1"/>
          <p:nvPr/>
        </p:nvSpPr>
        <p:spPr>
          <a:xfrm>
            <a:off x="7059864" y="2147828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BF16F-D9DF-C944-8CB9-46597A60239A}"/>
              </a:ext>
            </a:extLst>
          </p:cNvPr>
          <p:cNvSpPr txBox="1"/>
          <p:nvPr/>
        </p:nvSpPr>
        <p:spPr>
          <a:xfrm>
            <a:off x="4797412" y="3799844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A4E48-C607-604E-B27E-CA9BECBB1D16}"/>
              </a:ext>
            </a:extLst>
          </p:cNvPr>
          <p:cNvSpPr txBox="1"/>
          <p:nvPr/>
        </p:nvSpPr>
        <p:spPr>
          <a:xfrm>
            <a:off x="5548222" y="3799845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FEB98-A6C2-4347-B8C4-3E3F07B78267}"/>
              </a:ext>
            </a:extLst>
          </p:cNvPr>
          <p:cNvSpPr txBox="1"/>
          <p:nvPr/>
        </p:nvSpPr>
        <p:spPr>
          <a:xfrm>
            <a:off x="6279741" y="3799845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03050-806D-D442-84BF-3664A10786E3}"/>
              </a:ext>
            </a:extLst>
          </p:cNvPr>
          <p:cNvSpPr txBox="1"/>
          <p:nvPr/>
        </p:nvSpPr>
        <p:spPr>
          <a:xfrm>
            <a:off x="7059863" y="3799844"/>
            <a:ext cx="7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0x103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2E3C6-6F7F-9F4D-9F99-082A1828BDFA}"/>
              </a:ext>
            </a:extLst>
          </p:cNvPr>
          <p:cNvSpPr txBox="1"/>
          <p:nvPr/>
        </p:nvSpPr>
        <p:spPr>
          <a:xfrm>
            <a:off x="3016779" y="1285872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Example 32-bit Value: </a:t>
            </a:r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0x01234567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5D841-49B3-4947-B322-3B64056685B7}"/>
              </a:ext>
            </a:extLst>
          </p:cNvPr>
          <p:cNvSpPr txBox="1"/>
          <p:nvPr/>
        </p:nvSpPr>
        <p:spPr>
          <a:xfrm>
            <a:off x="3153771" y="5823236"/>
            <a:ext cx="2433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Each slot represents a byte.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0CB33-6B7B-E64A-A25D-C70852FBCE1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586805" y="4677188"/>
            <a:ext cx="1070027" cy="129993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E5B-C47D-0B46-80C5-43E447576041}"/>
              </a:ext>
            </a:extLst>
          </p:cNvPr>
          <p:cNvSpPr txBox="1"/>
          <p:nvPr/>
        </p:nvSpPr>
        <p:spPr>
          <a:xfrm>
            <a:off x="4797412" y="2996168"/>
            <a:ext cx="104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Most significant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CA494-4D78-C34A-875C-AE52CE5D6002}"/>
              </a:ext>
            </a:extLst>
          </p:cNvPr>
          <p:cNvSpPr txBox="1"/>
          <p:nvPr/>
        </p:nvSpPr>
        <p:spPr>
          <a:xfrm>
            <a:off x="7049843" y="2990907"/>
            <a:ext cx="104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Least significant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7A349-2A1A-D04A-9CA4-35E24A6F924D}"/>
              </a:ext>
            </a:extLst>
          </p:cNvPr>
          <p:cNvSpPr txBox="1"/>
          <p:nvPr/>
        </p:nvSpPr>
        <p:spPr>
          <a:xfrm>
            <a:off x="4794389" y="4671092"/>
            <a:ext cx="104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Least significant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F5632-2E39-924C-ADEB-D46462AA0DA2}"/>
              </a:ext>
            </a:extLst>
          </p:cNvPr>
          <p:cNvSpPr txBox="1"/>
          <p:nvPr/>
        </p:nvSpPr>
        <p:spPr>
          <a:xfrm>
            <a:off x="7049842" y="4671092"/>
            <a:ext cx="104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Most significant</a:t>
            </a:r>
          </a:p>
        </p:txBody>
      </p:sp>
    </p:spTree>
    <p:extLst>
      <p:ext uri="{BB962C8B-B14F-4D97-AF65-F5344CB8AC3E}">
        <p14:creationId xmlns:p14="http://schemas.microsoft.com/office/powerpoint/2010/main" val="195593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071BEA-30EB-8147-AB50-02D963B2F3DB}"/>
              </a:ext>
            </a:extLst>
          </p:cNvPr>
          <p:cNvSpPr/>
          <p:nvPr/>
        </p:nvSpPr>
        <p:spPr>
          <a:xfrm>
            <a:off x="3033601" y="3550113"/>
            <a:ext cx="1667436" cy="565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</a:rPr>
              <a:t>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86D4BF-9EFF-FA44-A6A5-CA944A6070C0}"/>
              </a:ext>
            </a:extLst>
          </p:cNvPr>
          <p:cNvSpPr/>
          <p:nvPr/>
        </p:nvSpPr>
        <p:spPr>
          <a:xfrm>
            <a:off x="5475659" y="3550113"/>
            <a:ext cx="1667436" cy="565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Mono Medium" pitchFamily="2" charset="0"/>
                <a:ea typeface="Roboto Mono Medium" pitchFamily="2" charset="0"/>
              </a:rPr>
              <a:t>float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9B0CD-E796-F54E-95E9-980517B5C17E}"/>
              </a:ext>
            </a:extLst>
          </p:cNvPr>
          <p:cNvSpPr/>
          <p:nvPr/>
        </p:nvSpPr>
        <p:spPr>
          <a:xfrm>
            <a:off x="7917717" y="3550113"/>
            <a:ext cx="1667436" cy="5658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complex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728FAE-112C-A14A-A97B-770E12FC2F0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701037" y="3833039"/>
            <a:ext cx="774622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A0881-3F6E-D145-B779-B3AA8C442015}"/>
              </a:ext>
            </a:extLst>
          </p:cNvPr>
          <p:cNvCxnSpPr>
            <a:cxnSpLocks/>
          </p:cNvCxnSpPr>
          <p:nvPr/>
        </p:nvCxnSpPr>
        <p:spPr>
          <a:xfrm>
            <a:off x="7143095" y="3833039"/>
            <a:ext cx="774622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36AE5E-6642-2B43-8BC9-B3A1E2AF27F7}"/>
              </a:ext>
            </a:extLst>
          </p:cNvPr>
          <p:cNvCxnSpPr>
            <a:cxnSpLocks/>
          </p:cNvCxnSpPr>
          <p:nvPr/>
        </p:nvCxnSpPr>
        <p:spPr>
          <a:xfrm flipH="1">
            <a:off x="3033601" y="3177038"/>
            <a:ext cx="6551553" cy="0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1C0877-9302-E04D-9727-9EC546ED8F0E}"/>
              </a:ext>
            </a:extLst>
          </p:cNvPr>
          <p:cNvSpPr txBox="1"/>
          <p:nvPr/>
        </p:nvSpPr>
        <p:spPr>
          <a:xfrm>
            <a:off x="2978934" y="268272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Smallest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7952C-C107-8546-B1AA-30D0B612B2A1}"/>
              </a:ext>
            </a:extLst>
          </p:cNvPr>
          <p:cNvSpPr txBox="1"/>
          <p:nvPr/>
        </p:nvSpPr>
        <p:spPr>
          <a:xfrm>
            <a:off x="8792948" y="268272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Largest</a:t>
            </a:r>
          </a:p>
        </p:txBody>
      </p:sp>
    </p:spTree>
    <p:extLst>
      <p:ext uri="{BB962C8B-B14F-4D97-AF65-F5344CB8AC3E}">
        <p14:creationId xmlns:p14="http://schemas.microsoft.com/office/powerpoint/2010/main" val="14528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FE0C1-B4EF-C44D-AB3E-8BEC1E16AFF6}"/>
              </a:ext>
            </a:extLst>
          </p:cNvPr>
          <p:cNvSpPr txBox="1"/>
          <p:nvPr/>
        </p:nvSpPr>
        <p:spPr>
          <a:xfrm>
            <a:off x="5525615" y="1640977"/>
            <a:ext cx="113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Hello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561E98-66E3-2E42-805F-7A898D68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35579"/>
              </p:ext>
            </p:extLst>
          </p:nvPr>
        </p:nvGraphicFramePr>
        <p:xfrm>
          <a:off x="4470828" y="3384771"/>
          <a:ext cx="3248025" cy="1737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-5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-4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9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3835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6CD28-B99E-C24F-981A-4201FBAFCC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4840" y="2225752"/>
            <a:ext cx="2" cy="115901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7F05CB-A8FD-8E49-B8CD-562F9E3489A0}"/>
              </a:ext>
            </a:extLst>
          </p:cNvPr>
          <p:cNvSpPr txBox="1"/>
          <p:nvPr/>
        </p:nvSpPr>
        <p:spPr>
          <a:xfrm>
            <a:off x="3156044" y="35043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Positive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99ECF-516B-1349-BE78-B8191DAE8384}"/>
              </a:ext>
            </a:extLst>
          </p:cNvPr>
          <p:cNvSpPr txBox="1"/>
          <p:nvPr/>
        </p:nvSpPr>
        <p:spPr>
          <a:xfrm>
            <a:off x="3090322" y="4099562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Negative Index</a:t>
            </a:r>
          </a:p>
        </p:txBody>
      </p:sp>
    </p:spTree>
    <p:extLst>
      <p:ext uri="{BB962C8B-B14F-4D97-AF65-F5344CB8AC3E}">
        <p14:creationId xmlns:p14="http://schemas.microsoft.com/office/powerpoint/2010/main" val="117460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623F5C-B569-E749-9612-3362F4BE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67" y="387226"/>
            <a:ext cx="32258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5FFA1-DAF7-4F4E-BA45-F1DD0F6ECBA8}"/>
              </a:ext>
            </a:extLst>
          </p:cNvPr>
          <p:cNvSpPr txBox="1"/>
          <p:nvPr/>
        </p:nvSpPr>
        <p:spPr>
          <a:xfrm>
            <a:off x="4475067" y="79449"/>
            <a:ext cx="322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 Bytecode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F1C1E-BC4D-0946-BE62-7A55448B8C81}"/>
              </a:ext>
            </a:extLst>
          </p:cNvPr>
          <p:cNvSpPr/>
          <p:nvPr/>
        </p:nvSpPr>
        <p:spPr>
          <a:xfrm>
            <a:off x="4475067" y="3362003"/>
            <a:ext cx="3225799" cy="1281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Virtual 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A6D52-DBB1-C14C-89E3-C5C6B6DA2DDC}"/>
              </a:ext>
            </a:extLst>
          </p:cNvPr>
          <p:cNvSpPr/>
          <p:nvPr/>
        </p:nvSpPr>
        <p:spPr>
          <a:xfrm>
            <a:off x="4444088" y="5033205"/>
            <a:ext cx="1581919" cy="6283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5BB85-B66C-A849-B318-670A08D1A4DF}"/>
              </a:ext>
            </a:extLst>
          </p:cNvPr>
          <p:cNvSpPr/>
          <p:nvPr/>
        </p:nvSpPr>
        <p:spPr>
          <a:xfrm>
            <a:off x="6135736" y="5033204"/>
            <a:ext cx="1534151" cy="13366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CF068-6EB7-B742-9506-9362AA829DD6}"/>
              </a:ext>
            </a:extLst>
          </p:cNvPr>
          <p:cNvSpPr/>
          <p:nvPr/>
        </p:nvSpPr>
        <p:spPr>
          <a:xfrm>
            <a:off x="4444087" y="5741560"/>
            <a:ext cx="1581919" cy="6283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Raw Hardware I/O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9F4C4-586A-7D4F-88AF-DDBC8B27C9F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87967" y="3054226"/>
            <a:ext cx="0" cy="3077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1A1A8-CC2E-0C41-BCF3-6003CE0BD5A7}"/>
              </a:ext>
            </a:extLst>
          </p:cNvPr>
          <p:cNvSpPr/>
          <p:nvPr/>
        </p:nvSpPr>
        <p:spPr>
          <a:xfrm>
            <a:off x="4337885" y="4951732"/>
            <a:ext cx="3438201" cy="14996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A9AF9A-B97F-7B4D-8774-ACABA144EB1A}"/>
              </a:ext>
            </a:extLst>
          </p:cNvPr>
          <p:cNvCxnSpPr>
            <a:cxnSpLocks/>
          </p:cNvCxnSpPr>
          <p:nvPr/>
        </p:nvCxnSpPr>
        <p:spPr>
          <a:xfrm>
            <a:off x="6056986" y="4643955"/>
            <a:ext cx="0" cy="3077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16BD7E-A264-C24A-8419-E672FB3E9690}"/>
              </a:ext>
            </a:extLst>
          </p:cNvPr>
          <p:cNvSpPr txBox="1"/>
          <p:nvPr/>
        </p:nvSpPr>
        <p:spPr>
          <a:xfrm>
            <a:off x="3692459" y="464880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91951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46ACC-5768-C74F-9A66-03B0E7874B75}"/>
              </a:ext>
            </a:extLst>
          </p:cNvPr>
          <p:cNvCxnSpPr>
            <a:cxnSpLocks/>
          </p:cNvCxnSpPr>
          <p:nvPr/>
        </p:nvCxnSpPr>
        <p:spPr>
          <a:xfrm>
            <a:off x="2940566" y="960747"/>
            <a:ext cx="0" cy="5042120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AB0E80-627B-C34E-84F5-02EF45535383}"/>
              </a:ext>
            </a:extLst>
          </p:cNvPr>
          <p:cNvSpPr txBox="1"/>
          <p:nvPr/>
        </p:nvSpPr>
        <p:spPr>
          <a:xfrm>
            <a:off x="2040958" y="96074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Lowest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0C746-BD22-B74F-8D62-4A10199E4FEF}"/>
              </a:ext>
            </a:extLst>
          </p:cNvPr>
          <p:cNvSpPr txBox="1"/>
          <p:nvPr/>
        </p:nvSpPr>
        <p:spPr>
          <a:xfrm>
            <a:off x="2040958" y="5741440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Highest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B242C-755E-E049-8E35-0B59E63A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38" y="626533"/>
            <a:ext cx="7188712" cy="54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7CB9F-8674-D24F-B316-5207FFCC555B}"/>
              </a:ext>
            </a:extLst>
          </p:cNvPr>
          <p:cNvSpPr/>
          <p:nvPr/>
        </p:nvSpPr>
        <p:spPr>
          <a:xfrm>
            <a:off x="1733999" y="1193167"/>
            <a:ext cx="8916931" cy="46151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D0B43-808B-3743-8DB1-8D503EE8A9EA}"/>
              </a:ext>
            </a:extLst>
          </p:cNvPr>
          <p:cNvSpPr/>
          <p:nvPr/>
        </p:nvSpPr>
        <p:spPr>
          <a:xfrm>
            <a:off x="3021178" y="1441094"/>
            <a:ext cx="7434979" cy="4179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Global Python Package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0C278-6324-3144-A29B-F937BB24EE06}"/>
              </a:ext>
            </a:extLst>
          </p:cNvPr>
          <p:cNvSpPr/>
          <p:nvPr/>
        </p:nvSpPr>
        <p:spPr>
          <a:xfrm>
            <a:off x="4857292" y="2014262"/>
            <a:ext cx="2626157" cy="342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myenv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9A881171-8C74-E14E-A9CE-ECD06553C8BA}"/>
              </a:ext>
            </a:extLst>
          </p:cNvPr>
          <p:cNvSpPr/>
          <p:nvPr/>
        </p:nvSpPr>
        <p:spPr>
          <a:xfrm>
            <a:off x="3222972" y="2014262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Django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0A060-80FC-1940-8A09-1E28604F6A3C}"/>
              </a:ext>
            </a:extLst>
          </p:cNvPr>
          <p:cNvSpPr/>
          <p:nvPr/>
        </p:nvSpPr>
        <p:spPr>
          <a:xfrm>
            <a:off x="7678222" y="2014260"/>
            <a:ext cx="2532578" cy="34209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anotherenv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73FA158B-CDD9-394B-A850-E8F963DE46C0}"/>
              </a:ext>
            </a:extLst>
          </p:cNvPr>
          <p:cNvSpPr/>
          <p:nvPr/>
        </p:nvSpPr>
        <p:spPr>
          <a:xfrm>
            <a:off x="5472690" y="2376367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Django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1.8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0505E7BB-6EA8-0C49-A5C2-817B82B13B76}"/>
              </a:ext>
            </a:extLst>
          </p:cNvPr>
          <p:cNvSpPr/>
          <p:nvPr/>
        </p:nvSpPr>
        <p:spPr>
          <a:xfrm>
            <a:off x="8224737" y="2376367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Django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1.9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255AA1E2-A080-DC43-A600-A98DDAC5F00F}"/>
              </a:ext>
            </a:extLst>
          </p:cNvPr>
          <p:cNvSpPr/>
          <p:nvPr/>
        </p:nvSpPr>
        <p:spPr>
          <a:xfrm>
            <a:off x="5472690" y="3148119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pytest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3.4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795293CD-3C11-9549-B4E8-F4C0BC5B0A3D}"/>
              </a:ext>
            </a:extLst>
          </p:cNvPr>
          <p:cNvSpPr/>
          <p:nvPr/>
        </p:nvSpPr>
        <p:spPr>
          <a:xfrm>
            <a:off x="8224736" y="3148119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tox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2.9.1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42330525-1725-FF44-938F-F024D1B4B5E1}"/>
              </a:ext>
            </a:extLst>
          </p:cNvPr>
          <p:cNvSpPr/>
          <p:nvPr/>
        </p:nvSpPr>
        <p:spPr>
          <a:xfrm>
            <a:off x="8224735" y="3919871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Pillow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5.0.0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65CBBE1F-F60D-EE4E-9067-C0EAA6AC699D}"/>
              </a:ext>
            </a:extLst>
          </p:cNvPr>
          <p:cNvSpPr/>
          <p:nvPr/>
        </p:nvSpPr>
        <p:spPr>
          <a:xfrm>
            <a:off x="8224734" y="4691623"/>
            <a:ext cx="1439547" cy="5753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whitenoise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27386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FE0C1-B4EF-C44D-AB3E-8BEC1E16AFF6}"/>
              </a:ext>
            </a:extLst>
          </p:cNvPr>
          <p:cNvSpPr txBox="1"/>
          <p:nvPr/>
        </p:nvSpPr>
        <p:spPr>
          <a:xfrm>
            <a:off x="5069432" y="2011680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Roboto Medium" panose="02000000000000000000" pitchFamily="2" charset="0"/>
              </a:rPr>
              <a:t>深入 </a:t>
            </a:r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561E98-66E3-2E42-805F-7A898D68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0409"/>
              </p:ext>
            </p:extLst>
          </p:nvPr>
        </p:nvGraphicFramePr>
        <p:xfrm>
          <a:off x="4500315" y="3755474"/>
          <a:ext cx="3535043" cy="1158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27622752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367383797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819418531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71915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b="0" i="0" dirty="0">
                          <a:latin typeface="Roboto" panose="02000000000000000000" pitchFamily="2" charset="0"/>
                        </a:rPr>
                        <a:t>深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b="0" i="0" dirty="0">
                          <a:latin typeface="Roboto" panose="02000000000000000000" pitchFamily="2" charset="0"/>
                        </a:rPr>
                        <a:t>入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5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6CD28-B99E-C24F-981A-4201FBAFCC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267836" y="2596455"/>
            <a:ext cx="1" cy="115901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FE0C1-B4EF-C44D-AB3E-8BEC1E16AFF6}"/>
              </a:ext>
            </a:extLst>
          </p:cNvPr>
          <p:cNvSpPr txBox="1"/>
          <p:nvPr/>
        </p:nvSpPr>
        <p:spPr>
          <a:xfrm>
            <a:off x="5010910" y="1492301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Roboto Medium" panose="02000000000000000000" pitchFamily="2" charset="0"/>
              </a:rPr>
              <a:t>深入 </a:t>
            </a:r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Python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561E98-66E3-2E42-805F-7A898D68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995"/>
              </p:ext>
            </p:extLst>
          </p:nvPr>
        </p:nvGraphicFramePr>
        <p:xfrm>
          <a:off x="1224005" y="3331192"/>
          <a:ext cx="9970620" cy="2072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55985">
                  <a:extLst>
                    <a:ext uri="{9D8B030D-6E8A-4147-A177-3AD203B41FA5}">
                      <a16:colId xmlns:a16="http://schemas.microsoft.com/office/drawing/2014/main" val="2276227528"/>
                    </a:ext>
                  </a:extLst>
                </a:gridCol>
                <a:gridCol w="455985">
                  <a:extLst>
                    <a:ext uri="{9D8B030D-6E8A-4147-A177-3AD203B41FA5}">
                      <a16:colId xmlns:a16="http://schemas.microsoft.com/office/drawing/2014/main" val="2367383797"/>
                    </a:ext>
                  </a:extLst>
                </a:gridCol>
                <a:gridCol w="438986">
                  <a:extLst>
                    <a:ext uri="{9D8B030D-6E8A-4147-A177-3AD203B41FA5}">
                      <a16:colId xmlns:a16="http://schemas.microsoft.com/office/drawing/2014/main" val="2819418531"/>
                    </a:ext>
                  </a:extLst>
                </a:gridCol>
                <a:gridCol w="405715">
                  <a:extLst>
                    <a:ext uri="{9D8B030D-6E8A-4147-A177-3AD203B41FA5}">
                      <a16:colId xmlns:a16="http://schemas.microsoft.com/office/drawing/2014/main" val="4129128908"/>
                    </a:ext>
                  </a:extLst>
                </a:gridCol>
                <a:gridCol w="355892">
                  <a:extLst>
                    <a:ext uri="{9D8B030D-6E8A-4147-A177-3AD203B41FA5}">
                      <a16:colId xmlns:a16="http://schemas.microsoft.com/office/drawing/2014/main" val="2527352953"/>
                    </a:ext>
                  </a:extLst>
                </a:gridCol>
                <a:gridCol w="469774">
                  <a:extLst>
                    <a:ext uri="{9D8B030D-6E8A-4147-A177-3AD203B41FA5}">
                      <a16:colId xmlns:a16="http://schemas.microsoft.com/office/drawing/2014/main" val="173721936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3310455735"/>
                    </a:ext>
                  </a:extLst>
                </a:gridCol>
                <a:gridCol w="1046319">
                  <a:extLst>
                    <a:ext uri="{9D8B030D-6E8A-4147-A177-3AD203B41FA5}">
                      <a16:colId xmlns:a16="http://schemas.microsoft.com/office/drawing/2014/main" val="494005401"/>
                    </a:ext>
                  </a:extLst>
                </a:gridCol>
                <a:gridCol w="1053435">
                  <a:extLst>
                    <a:ext uri="{9D8B030D-6E8A-4147-A177-3AD203B41FA5}">
                      <a16:colId xmlns:a16="http://schemas.microsoft.com/office/drawing/2014/main" val="719154562"/>
                    </a:ext>
                  </a:extLst>
                </a:gridCol>
                <a:gridCol w="1053435">
                  <a:extLst>
                    <a:ext uri="{9D8B030D-6E8A-4147-A177-3AD203B41FA5}">
                      <a16:colId xmlns:a16="http://schemas.microsoft.com/office/drawing/2014/main" val="62557626"/>
                    </a:ext>
                  </a:extLst>
                </a:gridCol>
                <a:gridCol w="1053435">
                  <a:extLst>
                    <a:ext uri="{9D8B030D-6E8A-4147-A177-3AD203B41FA5}">
                      <a16:colId xmlns:a16="http://schemas.microsoft.com/office/drawing/2014/main" val="1028646233"/>
                    </a:ext>
                  </a:extLst>
                </a:gridCol>
                <a:gridCol w="1053435">
                  <a:extLst>
                    <a:ext uri="{9D8B030D-6E8A-4147-A177-3AD203B41FA5}">
                      <a16:colId xmlns:a16="http://schemas.microsoft.com/office/drawing/2014/main" val="3905585798"/>
                    </a:ext>
                  </a:extLst>
                </a:gridCol>
                <a:gridCol w="1053435">
                  <a:extLst>
                    <a:ext uri="{9D8B030D-6E8A-4147-A177-3AD203B41FA5}">
                      <a16:colId xmlns:a16="http://schemas.microsoft.com/office/drawing/2014/main" val="742774678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13 bytes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72041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 bytes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 bytes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44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60097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3200" b="0" i="0" dirty="0">
                          <a:latin typeface="Roboto" panose="02000000000000000000" pitchFamily="2" charset="0"/>
                        </a:rPr>
                        <a:t>深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3200" dirty="0">
                          <a:latin typeface="Roboto Medium" panose="02000000000000000000" pitchFamily="2" charset="0"/>
                        </a:rPr>
                        <a:t>入</a:t>
                      </a:r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5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24C1C-57CB-A94C-BF23-1C31C14485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09315" y="2077076"/>
            <a:ext cx="0" cy="125411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E67B25-12FA-F641-94DA-ED80280FE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5332"/>
              </p:ext>
            </p:extLst>
          </p:nvPr>
        </p:nvGraphicFramePr>
        <p:xfrm>
          <a:off x="2955341" y="2431423"/>
          <a:ext cx="1741017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7523423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140495891"/>
                    </a:ext>
                  </a:extLst>
                </a:gridCol>
                <a:gridCol w="1051407">
                  <a:extLst>
                    <a:ext uri="{9D8B030D-6E8A-4147-A177-3AD203B41FA5}">
                      <a16:colId xmlns:a16="http://schemas.microsoft.com/office/drawing/2014/main" val="20860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x or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06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2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68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67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6D9FFE-974B-FC49-B272-FF0302ECD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68509"/>
              </p:ext>
            </p:extLst>
          </p:nvPr>
        </p:nvGraphicFramePr>
        <p:xfrm>
          <a:off x="5309616" y="2417639"/>
          <a:ext cx="1888541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0910">
                  <a:extLst>
                    <a:ext uri="{9D8B030D-6E8A-4147-A177-3AD203B41FA5}">
                      <a16:colId xmlns:a16="http://schemas.microsoft.com/office/drawing/2014/main" val="975234233"/>
                    </a:ext>
                  </a:extLst>
                </a:gridCol>
                <a:gridCol w="367134">
                  <a:extLst>
                    <a:ext uri="{9D8B030D-6E8A-4147-A177-3AD203B41FA5}">
                      <a16:colId xmlns:a16="http://schemas.microsoft.com/office/drawing/2014/main" val="140495891"/>
                    </a:ext>
                  </a:extLst>
                </a:gridCol>
                <a:gridCol w="1140497">
                  <a:extLst>
                    <a:ext uri="{9D8B030D-6E8A-4147-A177-3AD203B41FA5}">
                      <a16:colId xmlns:a16="http://schemas.microsoft.com/office/drawing/2014/main" val="20860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x and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06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2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68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671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8A2F9-4CDF-414F-AAF2-76270133E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86854"/>
              </p:ext>
            </p:extLst>
          </p:nvPr>
        </p:nvGraphicFramePr>
        <p:xfrm>
          <a:off x="7811415" y="2431423"/>
          <a:ext cx="1521407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0910">
                  <a:extLst>
                    <a:ext uri="{9D8B030D-6E8A-4147-A177-3AD203B41FA5}">
                      <a16:colId xmlns:a16="http://schemas.microsoft.com/office/drawing/2014/main" val="975234233"/>
                    </a:ext>
                  </a:extLst>
                </a:gridCol>
                <a:gridCol w="1140497">
                  <a:extLst>
                    <a:ext uri="{9D8B030D-6E8A-4147-A177-3AD203B41FA5}">
                      <a16:colId xmlns:a16="http://schemas.microsoft.com/office/drawing/2014/main" val="20860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 Medium" pitchFamily="2" charset="0"/>
                          <a:ea typeface="Roboto Mono Medium" pitchFamily="2" charset="0"/>
                        </a:rPr>
                        <a:t>not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06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2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6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F6B01-D91F-8E40-AC75-CB1481C8C0DC}"/>
              </a:ext>
            </a:extLst>
          </p:cNvPr>
          <p:cNvSpPr txBox="1"/>
          <p:nvPr/>
        </p:nvSpPr>
        <p:spPr>
          <a:xfrm>
            <a:off x="3533242" y="2926080"/>
            <a:ext cx="172638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Mono" pitchFamily="2" charset="0"/>
                <a:ea typeface="Roboto Mono" pitchFamily="2" charset="0"/>
              </a:rPr>
              <a:t>class list:</a:t>
            </a:r>
          </a:p>
          <a:p>
            <a:r>
              <a:rPr lang="en-US" dirty="0">
                <a:latin typeface="Roboto Mono" pitchFamily="2" charset="0"/>
                <a:ea typeface="Roboto Mono" pitchFamily="2" charset="0"/>
              </a:rPr>
              <a:t>   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7215E-F031-AA4A-BB62-6C542A21AF0E}"/>
              </a:ext>
            </a:extLst>
          </p:cNvPr>
          <p:cNvSpPr txBox="1"/>
          <p:nvPr/>
        </p:nvSpPr>
        <p:spPr>
          <a:xfrm>
            <a:off x="3533242" y="2618303"/>
            <a:ext cx="172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Class definition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C83C9-7908-634F-9707-8ECE1CE6645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259629" y="3249245"/>
            <a:ext cx="1367941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918C33-3EB4-C149-867E-EEBAF8498A0F}"/>
              </a:ext>
            </a:extLst>
          </p:cNvPr>
          <p:cNvSpPr txBox="1"/>
          <p:nvPr/>
        </p:nvSpPr>
        <p:spPr>
          <a:xfrm>
            <a:off x="6627570" y="3064579"/>
            <a:ext cx="172638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05489-7F7D-0C48-AB27-AC37EEC8038F}"/>
              </a:ext>
            </a:extLst>
          </p:cNvPr>
          <p:cNvSpPr txBox="1"/>
          <p:nvPr/>
        </p:nvSpPr>
        <p:spPr>
          <a:xfrm>
            <a:off x="3533241" y="3603188"/>
            <a:ext cx="172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ono" pitchFamily="2" charset="0"/>
                <a:ea typeface="Roboto Mono" pitchFamily="2" charset="0"/>
              </a:rPr>
              <a:t>&lt;class ‘type’&gt;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FB579-05CF-6044-9187-EEA1F2236AAB}"/>
              </a:ext>
            </a:extLst>
          </p:cNvPr>
          <p:cNvSpPr txBox="1"/>
          <p:nvPr/>
        </p:nvSpPr>
        <p:spPr>
          <a:xfrm>
            <a:off x="6627571" y="3464688"/>
            <a:ext cx="172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ono" pitchFamily="2" charset="0"/>
                <a:ea typeface="Roboto Mono" pitchFamily="2" charset="0"/>
              </a:rPr>
              <a:t>&lt;class ‘list’&gt;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03513-1FCD-564B-92B9-C7881A9F2799}"/>
              </a:ext>
            </a:extLst>
          </p:cNvPr>
          <p:cNvSpPr txBox="1"/>
          <p:nvPr/>
        </p:nvSpPr>
        <p:spPr>
          <a:xfrm>
            <a:off x="5080406" y="2926080"/>
            <a:ext cx="172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ono Medium" pitchFamily="2" charset="0"/>
                <a:ea typeface="Roboto Mono Medium" pitchFamily="2" charset="0"/>
              </a:rPr>
              <a:t>list(a)</a:t>
            </a:r>
          </a:p>
        </p:txBody>
      </p:sp>
    </p:spTree>
    <p:extLst>
      <p:ext uri="{BB962C8B-B14F-4D97-AF65-F5344CB8AC3E}">
        <p14:creationId xmlns:p14="http://schemas.microsoft.com/office/powerpoint/2010/main" val="30732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0D99C-4548-F846-B2D6-52A0F72B8509}"/>
              </a:ext>
            </a:extLst>
          </p:cNvPr>
          <p:cNvSpPr txBox="1"/>
          <p:nvPr/>
        </p:nvSpPr>
        <p:spPr>
          <a:xfrm>
            <a:off x="5340756" y="3070934"/>
            <a:ext cx="25603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str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32DF8-7E93-264D-96C4-33F331FE7BA9}"/>
              </a:ext>
            </a:extLst>
          </p:cNvPr>
          <p:cNvSpPr txBox="1"/>
          <p:nvPr/>
        </p:nvSpPr>
        <p:spPr>
          <a:xfrm>
            <a:off x="5340756" y="3440266"/>
            <a:ext cx="25603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“Hello”</a:t>
            </a:r>
          </a:p>
        </p:txBody>
      </p:sp>
      <p:sp>
        <p:nvSpPr>
          <p:cNvPr id="8" name="Snip Same Side Corner Rectangle 7">
            <a:extLst>
              <a:ext uri="{FF2B5EF4-FFF2-40B4-BE49-F238E27FC236}">
                <a16:creationId xmlns:a16="http://schemas.microsoft.com/office/drawing/2014/main" id="{AC82EE40-49DC-9240-A612-4CEA9574A5E4}"/>
              </a:ext>
            </a:extLst>
          </p:cNvPr>
          <p:cNvSpPr/>
          <p:nvPr/>
        </p:nvSpPr>
        <p:spPr>
          <a:xfrm rot="5400000">
            <a:off x="4425218" y="2103803"/>
            <a:ext cx="375942" cy="1927654"/>
          </a:xfrm>
          <a:prstGeom prst="snip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Roboto Mono" pitchFamily="2" charset="0"/>
                <a:ea typeface="Roboto Mono" pitchFamily="2" charset="0"/>
              </a:rPr>
              <a:t>hello_string</a:t>
            </a:r>
          </a:p>
        </p:txBody>
      </p:sp>
    </p:spTree>
    <p:extLst>
      <p:ext uri="{BB962C8B-B14F-4D97-AF65-F5344CB8AC3E}">
        <p14:creationId xmlns:p14="http://schemas.microsoft.com/office/powerpoint/2010/main" val="113855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385</Words>
  <Application>Microsoft Macintosh PowerPoint</Application>
  <PresentationFormat>Widescreen</PresentationFormat>
  <Paragraphs>248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游ゴシック</vt:lpstr>
      <vt:lpstr>Arial</vt:lpstr>
      <vt:lpstr>Calibri</vt:lpstr>
      <vt:lpstr>Calibri Light</vt:lpstr>
      <vt:lpstr>Roboto</vt:lpstr>
      <vt:lpstr>Roboto Medium</vt:lpstr>
      <vt:lpstr>Roboto Mono</vt:lpstr>
      <vt:lpstr>Roboto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2018-02-26T05:58:11Z</dcterms:created>
  <dcterms:modified xsi:type="dcterms:W3CDTF">2018-03-02T04:38:15Z</dcterms:modified>
</cp:coreProperties>
</file>