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722-B697-4A84-8688-845C6E377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C0439-A617-4C59-835A-35666A1C6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5D94-EEF1-48AB-A377-3AB31E92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37FF-4687-4D3B-9F1E-4D39D0E1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8EA8-F3EC-49BF-99C8-E78B407A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C62C-8493-4083-B2B4-CF0B20C0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4E3E8-EACA-4A09-92E3-6994F36C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D200-95B4-4F83-9D4E-7716A4E1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EC5F-CFD7-4C97-84A7-5A4FCC3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E082-47FA-4F5F-8F35-482A4F7E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C3777-2BAB-47E5-9689-211A83D93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9948-B89D-44C1-A625-DD8F8379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26E5-570B-4B1B-A2D3-9255FA36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CCD7-400A-42FE-8176-BAFEFEE8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517A-D5FF-4D73-9221-B331FFD0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16A-72A3-44C6-8681-DD5F49B9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2E7D-F031-4871-9318-295CBF62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E519-51E1-4CDB-8868-63E01656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B006C-0DAA-4294-872A-B3E13124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53EE-3496-4E73-A635-75971DC2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D7F5-BBD0-4581-A111-33C29FE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8142-D12E-4932-9057-F1C980AA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DA5D-5BC2-448B-9E88-4268A42F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C22C-6389-4115-A0AF-AF4D6EA0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648E-F342-4B2E-A735-601210C7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5016-8540-43BA-9085-F02C4DFD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78EB-9E49-421B-9159-0C44716C7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79E83-B9C3-43B2-ADCC-75025176A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1C6B-0F2C-4390-9304-F3DE25D8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051B6-A4CB-4E6E-900D-CED7B149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AEB4F-0E29-459A-948B-6FD46149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1477-9291-4B15-BD11-1036A72F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01B25-7053-45A7-94D1-7DDDCC77B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FDD17-D8DD-4EB2-B8D0-39DA720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7E070-9047-47EA-88D6-D30A34AF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34006-A5FA-4A5F-B7BD-4385C0561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94D51-598E-4F9E-9041-DE92F02B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B713C-3935-45B8-B371-B214A28E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953E0-29A1-4978-AEA2-E6E06B11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6856-25FE-4EE5-B5A2-7545D0D8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616A9-D76C-4C08-9611-BBEABB2E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660FD-A6E7-485A-9C79-B8A40488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14BE6-51DB-4EE4-85C4-4D72097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60E3A-2357-4DA1-9582-C68F569B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518A8-7812-4847-8AB1-FD217B0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D275-3AED-4A4C-8DBE-5D9B84D1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9474-6AF4-44ED-B540-7840E393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DD35-D0C7-4518-9E57-E44F54A1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CEFFD-D633-4A79-91B5-25F469205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6DEF-C59F-471C-8D8E-B6C5382C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EAED-D716-45E8-92E8-66D6A01C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073B-6FC2-406D-90AB-CBB922B1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E373-72B0-4CCD-97E1-43D3789C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0DF15-E5A5-48A5-8CD7-B42BD5C8D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287E2-0BDE-4423-9E91-77A154DFB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33C54-90EA-4F73-95D4-2838A6B6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EB5E-2FD9-4345-8940-BEB74A74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9282-0FBA-4A08-8FC6-D0DF941E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92C31-4C1D-4FCB-8FF2-C5E8498A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E7B4-0696-4E5C-A059-E2C7CDEE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518-DED1-4F05-9C2F-5DFB1E853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37B5-0360-4E30-AEFA-F4771209CB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439D-26E4-49BC-AC52-404E3CD38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B5BF-F68F-4A0C-8249-DC8082E1C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DFF4-D998-4D23-B118-B8476198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5B0-7C7B-4A76-9F02-115C08692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751"/>
            <a:ext cx="9144000" cy="1847850"/>
          </a:xfrm>
        </p:spPr>
        <p:txBody>
          <a:bodyPr/>
          <a:lstStyle/>
          <a:p>
            <a:r>
              <a:rPr lang="en-US" dirty="0"/>
              <a:t>Recent Developments in Document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657BA-A541-40CA-8489-1DF31651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6500"/>
            <a:ext cx="9144000" cy="2247900"/>
          </a:xfrm>
        </p:spPr>
        <p:txBody>
          <a:bodyPr>
            <a:normAutofit/>
          </a:bodyPr>
          <a:lstStyle/>
          <a:p>
            <a:r>
              <a:rPr lang="en-US" sz="3200" i="1" dirty="0"/>
              <a:t>By</a:t>
            </a:r>
          </a:p>
          <a:p>
            <a:r>
              <a:rPr lang="en-US" sz="3200" dirty="0"/>
              <a:t>Justice </a:t>
            </a:r>
            <a:r>
              <a:rPr lang="en-US" sz="3200" dirty="0" err="1"/>
              <a:t>Nii-Ayitey</a:t>
            </a:r>
            <a:endParaRPr lang="en-US" sz="3200" dirty="0"/>
          </a:p>
          <a:p>
            <a:r>
              <a:rPr lang="en-US" sz="3200" dirty="0"/>
              <a:t>University of Idaho</a:t>
            </a:r>
          </a:p>
          <a:p>
            <a:r>
              <a:rPr lang="en-US" sz="3200" dirty="0"/>
              <a:t>11/01/2018</a:t>
            </a:r>
          </a:p>
        </p:txBody>
      </p:sp>
    </p:spTree>
    <p:extLst>
      <p:ext uri="{BB962C8B-B14F-4D97-AF65-F5344CB8AC3E}">
        <p14:creationId xmlns:p14="http://schemas.microsoft.com/office/powerpoint/2010/main" val="406897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4878-3D44-4314-BE5E-CC9F0D25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F49B-900F-4A6A-9E2F-FD4ECFA8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dirty="0"/>
              <a:t>Principal component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orthogonal (i.e. uncorrelated) projections that together explain the maximum amount of variation in a dataset</a:t>
            </a:r>
          </a:p>
          <a:p>
            <a:pPr marL="0" indent="0">
              <a:buNone/>
            </a:pPr>
            <a:endParaRPr lang="en-US" dirty="0"/>
          </a:p>
          <a:p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73BC408-95ED-484F-B378-74D8BEFE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r="1375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106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0BCE-E59E-47CB-858A-2A9B4367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F5D0-6FC7-4BE4-87E4-43E55FF2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276849"/>
          </a:xfrm>
        </p:spPr>
        <p:txBody>
          <a:bodyPr>
            <a:normAutofit/>
          </a:bodyPr>
          <a:lstStyle/>
          <a:p>
            <a:r>
              <a:rPr lang="en-US" sz="3200" dirty="0"/>
              <a:t>Nonnegative matrix factorization (NMF)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Originally developed for computer vision applications  but has been effectively used for document 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technique breaks the original term-document matrix A into the matrices</a:t>
            </a:r>
          </a:p>
          <a:p>
            <a:r>
              <a:rPr lang="en-US" sz="3200" dirty="0"/>
              <a:t>Soft spectral </a:t>
            </a:r>
            <a:r>
              <a:rPr lang="en-US" sz="3200" dirty="0" err="1"/>
              <a:t>coclustering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Induces membership weights from the disjoint partitions of words and documents</a:t>
            </a:r>
          </a:p>
          <a:p>
            <a:r>
              <a:rPr lang="en-US" sz="3200" dirty="0"/>
              <a:t>Lingo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 follows a “description-comes-first" approach to clustering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318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9DBF-C33E-4C11-A5FA-9287F4FA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</a:t>
            </a:r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E631-F4EC-4567-9854-FB09FD576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r>
              <a:rPr lang="en-US" sz="3200" dirty="0"/>
              <a:t>Historically, hierarchical and partitional algorithms have been the dominant clustering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 hierarchical clustering, each document is initially its own cluster and its algorithms work by successively merging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Partitional methods (</a:t>
            </a:r>
            <a:r>
              <a:rPr lang="en-US" sz="3200" dirty="0" err="1"/>
              <a:t>kmeans</a:t>
            </a:r>
            <a:r>
              <a:rPr lang="en-US" sz="3200" dirty="0"/>
              <a:t>) start by choosing k initial documents as Clusters and iteratively assign documents to clusters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822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3FF8-5AED-44AB-A135-EE953121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</a:t>
            </a:r>
            <a:r>
              <a:rPr lang="en-US" dirty="0" err="1"/>
              <a:t>kmeans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ACFD-A90B-48FF-9092-4695812A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Autofit/>
          </a:bodyPr>
          <a:lstStyle/>
          <a:p>
            <a:r>
              <a:rPr lang="en-US" sz="3200" dirty="0"/>
              <a:t>Text data is directional, and so it is typical to normalize document vectors, and to use a cosine similarity measure rather than Euclidian distance. </a:t>
            </a:r>
          </a:p>
          <a:p>
            <a:r>
              <a:rPr lang="en-US" sz="3200" dirty="0"/>
              <a:t>The resulting algorithm is called spherical </a:t>
            </a:r>
            <a:r>
              <a:rPr lang="en-US" sz="3200" dirty="0" err="1"/>
              <a:t>kmeans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Online spherical </a:t>
            </a:r>
            <a:r>
              <a:rPr lang="en-US" sz="3200" dirty="0" err="1"/>
              <a:t>kmeans</a:t>
            </a:r>
            <a:r>
              <a:rPr lang="en-US" sz="3200" dirty="0"/>
              <a:t>; uses competitive learning techniques to speed up clustering while achieving similar or better 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Kernel </a:t>
            </a:r>
            <a:r>
              <a:rPr lang="en-US" sz="3200" dirty="0" err="1"/>
              <a:t>kmeans</a:t>
            </a:r>
            <a:r>
              <a:rPr lang="en-US" sz="3200" dirty="0"/>
              <a:t>; is to find a mapping to a higher dimensional space where it is more likely that the documents can be linearly separated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312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4262-2360-4A30-8F13-23B0AFEE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Extensions to </a:t>
            </a:r>
            <a:r>
              <a:rPr lang="en-US" sz="3200" dirty="0" err="1">
                <a:solidFill>
                  <a:srgbClr val="FFFFFF"/>
                </a:solidFill>
              </a:rPr>
              <a:t>kmeans</a:t>
            </a:r>
            <a:r>
              <a:rPr lang="en-US" sz="3200" dirty="0">
                <a:solidFill>
                  <a:srgbClr val="FFFFFF"/>
                </a:solidFill>
              </a:rPr>
              <a:t> (cont.)</a:t>
            </a:r>
          </a:p>
        </p:txBody>
      </p:sp>
      <p:pic>
        <p:nvPicPr>
          <p:cNvPr id="12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D895CAA-1A97-4B5D-BAE8-51CC55C5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412178"/>
            <a:ext cx="6903723" cy="39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A69B-BDC1-4348-ABB9-E1F8884B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Clustering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BEC9-CDB2-4E51-B6B6-9B1DE2DE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/>
          <a:p>
            <a:r>
              <a:rPr lang="en-US" sz="3200" dirty="0"/>
              <a:t>Clustering algorithms can be divided into two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Discriminative algorithms ; they classify points without providing a model (i.e. its algorithms operate on pairwise similarities between every document)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Generative algorithms; they assume an underlying distribution of the data (i.e. its algorithms make structure assumptions on the model)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065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8563-B883-4036-AB6A-A4215E2F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5E3-5C7C-4456-BB30-EEE0F330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262"/>
            <a:ext cx="10515600" cy="5556738"/>
          </a:xfrm>
        </p:spPr>
        <p:txBody>
          <a:bodyPr>
            <a:noAutofit/>
          </a:bodyPr>
          <a:lstStyle/>
          <a:p>
            <a:r>
              <a:rPr lang="en-US" sz="2600" dirty="0"/>
              <a:t>Gaussian model; it represents a dataset as a set of means and covariance matrices</a:t>
            </a:r>
          </a:p>
          <a:p>
            <a:r>
              <a:rPr lang="en-US" sz="2600" dirty="0"/>
              <a:t>Expectation maximization (EM); this is a procedure to compute a Maximum Likelihood (ML) solution to a model which has two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E-step; the missing data is estimated given the observed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M-step; the likelihood function is maximized under the assumption that the missing data are known</a:t>
            </a:r>
          </a:p>
          <a:p>
            <a:r>
              <a:rPr lang="en-US" sz="2600" dirty="0"/>
              <a:t>von Mises-Fisher model (</a:t>
            </a:r>
            <a:r>
              <a:rPr lang="en-US" sz="2600" dirty="0" err="1"/>
              <a:t>vMF</a:t>
            </a:r>
            <a:r>
              <a:rPr lang="en-US" sz="2600" dirty="0"/>
              <a:t>); its distribution is the analogue of the Gaussian distribution for directional data</a:t>
            </a:r>
          </a:p>
          <a:p>
            <a:r>
              <a:rPr lang="en-US" sz="2600" dirty="0"/>
              <a:t>Model-based </a:t>
            </a:r>
            <a:r>
              <a:rPr lang="en-US" sz="2600" dirty="0" err="1"/>
              <a:t>kmeans</a:t>
            </a:r>
            <a:r>
              <a:rPr lang="en-US" sz="2600" dirty="0"/>
              <a:t>; this is a more constrained (disjoint) version of the EM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This algorithm alternates between a model re-estimation step and a sample re-assignment step, resulting in runtime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39235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5CF1-9732-4712-A090-D5B55B92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DA62-3207-4287-BFDD-FA678FD4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4787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matrix is a natural representation for adjacency information between vertices, and therefore the vector model can be interpreted as a graph</a:t>
            </a:r>
          </a:p>
          <a:p>
            <a:r>
              <a:rPr lang="en-US" dirty="0"/>
              <a:t>Spectral clustering involves finding cuts (</a:t>
            </a:r>
            <a:r>
              <a:rPr lang="en-US" i="1" dirty="0"/>
              <a:t>e.g. ratio cut, normalized cut, and min-max cut</a:t>
            </a:r>
            <a:r>
              <a:rPr lang="en-US" dirty="0"/>
              <a:t>) in graphs to produce good clusters (i.e. its algorithm aims to optimize). Examples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&amp; merge clustering; measures “how tightly nit" a graph is and has been proposed as a criterion for finding optimal cuts in a graph</a:t>
            </a:r>
          </a:p>
          <a:p>
            <a:r>
              <a:rPr lang="en-US" dirty="0"/>
              <a:t>Fuzzy </a:t>
            </a:r>
            <a:r>
              <a:rPr lang="en-US" dirty="0" err="1"/>
              <a:t>coclustering</a:t>
            </a:r>
            <a:r>
              <a:rPr lang="en-US" dirty="0"/>
              <a:t>; regular fuzzy clustering algorithms capture the </a:t>
            </a:r>
            <a:r>
              <a:rPr lang="en-US" i="1" dirty="0"/>
              <a:t>degree</a:t>
            </a:r>
            <a:r>
              <a:rPr lang="en-US" dirty="0"/>
              <a:t> to which documents belong to each cluster while fuzzy </a:t>
            </a:r>
            <a:r>
              <a:rPr lang="en-US" dirty="0" err="1"/>
              <a:t>coclustering</a:t>
            </a:r>
            <a:r>
              <a:rPr lang="en-US" dirty="0"/>
              <a:t> assigns degrees of membership to words as well</a:t>
            </a:r>
          </a:p>
        </p:txBody>
      </p:sp>
    </p:spTree>
    <p:extLst>
      <p:ext uri="{BB962C8B-B14F-4D97-AF65-F5344CB8AC3E}">
        <p14:creationId xmlns:p14="http://schemas.microsoft.com/office/powerpoint/2010/main" val="17019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A954-A1A1-44EC-B409-F8E6318C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Phrase-Based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9BF7-7A5F-424A-8B9D-F31DBE13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3200" dirty="0"/>
              <a:t>They naturally describe clusters by phrases and it is generally agreed that these are more descriptive of the cluster contents. Examples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Suffix tree clustering (STC) ; was developed for web snippet clustering and uses the tokens output from the preprocessing phase to construct a suffix tree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Document index graph (DIG); it is similar to the suffix tree model, but it encodes word order information and defines similarity based on matches in word order</a:t>
            </a:r>
          </a:p>
        </p:txBody>
      </p:sp>
    </p:spTree>
    <p:extLst>
      <p:ext uri="{BB962C8B-B14F-4D97-AF65-F5344CB8AC3E}">
        <p14:creationId xmlns:p14="http://schemas.microsoft.com/office/powerpoint/2010/main" val="89833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B36-B34F-47DB-B91D-00BFE07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7B04-F969-4642-B5AA-0FCD7523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>
            <a:normAutofit/>
          </a:bodyPr>
          <a:lstStyle/>
          <a:p>
            <a:r>
              <a:rPr lang="en-US" sz="3200" dirty="0"/>
              <a:t>Focus is to describe which techniques are appropriate for query clustering and clustering static collections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Query clustering refers to the grouping documents returned from an IR query, such as a Google search, into clear equivalence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Collection clustering refers to the grouping of documents in a static collection</a:t>
            </a:r>
          </a:p>
        </p:txBody>
      </p:sp>
    </p:spTree>
    <p:extLst>
      <p:ext uri="{BB962C8B-B14F-4D97-AF65-F5344CB8AC3E}">
        <p14:creationId xmlns:p14="http://schemas.microsoft.com/office/powerpoint/2010/main" val="39904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8B36-57C3-4B27-AD06-C77E224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13CB-5D24-48DD-B4EC-05F15DE6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r>
              <a:rPr lang="en-US" sz="3200" dirty="0"/>
              <a:t>Document (or text) clustering is a subset of the larger field of data clustering</a:t>
            </a:r>
          </a:p>
          <a:p>
            <a:r>
              <a:rPr lang="en-US" sz="3200" dirty="0"/>
              <a:t> Document clustering will therefore be simply referred to as clustering</a:t>
            </a:r>
          </a:p>
          <a:p>
            <a:r>
              <a:rPr lang="en-US" sz="3200" dirty="0"/>
              <a:t>Clustering should not be confused with classification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305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F706-4118-4EC2-B56F-FB34EF00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60ED-93C5-472B-98A6-6925D92F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4946040"/>
          </a:xfrm>
        </p:spPr>
        <p:txBody>
          <a:bodyPr/>
          <a:lstStyle/>
          <a:p>
            <a:r>
              <a:rPr lang="en-US" dirty="0"/>
              <a:t>Clustering algorithms have been evaluated in many ways</a:t>
            </a:r>
          </a:p>
          <a:p>
            <a:r>
              <a:rPr lang="en-US" dirty="0"/>
              <a:t>There are many amount of literature on clustering</a:t>
            </a:r>
          </a:p>
          <a:p>
            <a:r>
              <a:rPr lang="en-US" i="1" dirty="0"/>
              <a:t>Unfortunately,</a:t>
            </a:r>
            <a:r>
              <a:rPr lang="en-US" dirty="0"/>
              <a:t> there is little agreement over which is the best way to do so</a:t>
            </a:r>
          </a:p>
          <a:p>
            <a:r>
              <a:rPr lang="en-US" dirty="0"/>
              <a:t>The choice of evaluation methods frequently depends on the </a:t>
            </a:r>
            <a:r>
              <a:rPr lang="en-US" i="1" dirty="0"/>
              <a:t>domain</a:t>
            </a:r>
            <a:r>
              <a:rPr lang="en-US" dirty="0"/>
              <a:t> in which the research is being conducted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b="1" i="1" dirty="0"/>
              <a:t>“clustering is ultimately in the eye of the beholder”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                                               Thank you.</a:t>
            </a:r>
          </a:p>
        </p:txBody>
      </p:sp>
    </p:spTree>
    <p:extLst>
      <p:ext uri="{BB962C8B-B14F-4D97-AF65-F5344CB8AC3E}">
        <p14:creationId xmlns:p14="http://schemas.microsoft.com/office/powerpoint/2010/main" val="35002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DECF-F281-4BCC-8004-B1A5121C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880B-6641-48DF-8B59-AE8B3086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context of machine learning, classification is supervised learning and clustering is unsupervised learning</a:t>
            </a:r>
          </a:p>
          <a:p>
            <a:r>
              <a:rPr lang="en-US" sz="3200" dirty="0"/>
              <a:t>Classification has prior knowledge of classes and classify new sample into known classes and it uses Decision Trees, Bayesian classifiers, etc.</a:t>
            </a:r>
          </a:p>
          <a:p>
            <a:r>
              <a:rPr lang="en-US" sz="3200" dirty="0"/>
              <a:t>On the other hand, clustering has no prior knowledge of classes and suggest groups based on patterns in data and uses K-means, Expectation Maximization,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929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A06F1-DF80-4C30-BA48-81F57D30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13" y="643466"/>
            <a:ext cx="92083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F1FF-C7A2-44E4-9662-6601BBC1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US" dirty="0"/>
              <a:t>Good, Bad, and Ugly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9AD7-4D4D-4063-8BD9-92FB8B26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r>
              <a:rPr lang="en-US" sz="3200" dirty="0"/>
              <a:t>Unfortunately, there is little agreement over which is the best way to do so</a:t>
            </a:r>
          </a:p>
          <a:p>
            <a:r>
              <a:rPr lang="en-US" sz="3200" dirty="0"/>
              <a:t>The choice of evaluation methods frequently depends on the domain in which the research is being conducted</a:t>
            </a:r>
          </a:p>
          <a:p>
            <a:r>
              <a:rPr lang="en-US" sz="3200" dirty="0"/>
              <a:t>Clustering are good when collections are organized into groups such that each group has similar documents and comparatively different to other groups</a:t>
            </a:r>
          </a:p>
        </p:txBody>
      </p:sp>
    </p:spTree>
    <p:extLst>
      <p:ext uri="{BB962C8B-B14F-4D97-AF65-F5344CB8AC3E}">
        <p14:creationId xmlns:p14="http://schemas.microsoft.com/office/powerpoint/2010/main" val="24444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745C-BB69-4E8D-97CA-53E66714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Good, Bad, and Ugly Clustering(cont.)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1F3A-A376-4E57-B35D-3B622F8A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Precision and recall are two intuitive ways to check for performance of clustering</a:t>
            </a:r>
          </a:p>
          <a:p>
            <a:r>
              <a:rPr lang="en-US" sz="3200" dirty="0"/>
              <a:t>In Information Retrieval, precision (also called positive predictive value) is the fraction of relevant instances among the retrieved instances</a:t>
            </a:r>
          </a:p>
          <a:p>
            <a:r>
              <a:rPr lang="en-US" sz="3200" dirty="0"/>
              <a:t>Recall (also known as sensitivity) is the fraction of relevant instances that have been retrieved over the total amount of relevant instances</a:t>
            </a:r>
          </a:p>
        </p:txBody>
      </p:sp>
    </p:spTree>
    <p:extLst>
      <p:ext uri="{BB962C8B-B14F-4D97-AF65-F5344CB8AC3E}">
        <p14:creationId xmlns:p14="http://schemas.microsoft.com/office/powerpoint/2010/main" val="87359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5535-F35D-43BC-B285-D26B89B4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Good, Bad, and Ugly Clustering(cont.)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EEBA7-B531-4A7C-8249-6DF0F184C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Both precision and recall are therefore based on an understanding and measure of relevance</a:t>
                </a:r>
              </a:p>
              <a:p>
                <a:r>
                  <a:rPr lang="en-US" sz="3200" dirty="0"/>
                  <a:t>Given R as recall and P as precision, the generalized F-measure is defined as;</a:t>
                </a:r>
              </a:p>
              <a:p>
                <a:r>
                  <a:rPr lang="en-US" sz="3200" dirty="0"/>
                  <a:t>                   F</a:t>
                </a:r>
                <a:r>
                  <a:rPr lang="en-US" sz="3200" baseline="-25000" dirty="0"/>
                  <a:t>α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𝑅𝑃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EEBA7-B531-4A7C-8249-6DF0F184C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66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A955-E4DB-43D3-8E9F-D5A70DE6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E109-37AD-4C29-BC41-6E962565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r>
              <a:rPr lang="en-US" sz="3200" dirty="0"/>
              <a:t>Most existing clustering approaches choose to represent each document as a vector</a:t>
            </a:r>
          </a:p>
          <a:p>
            <a:r>
              <a:rPr lang="en-US" sz="3200" dirty="0"/>
              <a:t>This reduces a document to a representation suitable for traditional data clustering approaches</a:t>
            </a:r>
          </a:p>
          <a:p>
            <a:r>
              <a:rPr lang="en-US" sz="3200" dirty="0"/>
              <a:t>Under the vector model, a collection of n documents with m unique terms is represented as an m*n term-document matrix (where each document is a vector of m dimensions).</a:t>
            </a:r>
          </a:p>
        </p:txBody>
      </p:sp>
    </p:spTree>
    <p:extLst>
      <p:ext uri="{BB962C8B-B14F-4D97-AF65-F5344CB8AC3E}">
        <p14:creationId xmlns:p14="http://schemas.microsoft.com/office/powerpoint/2010/main" val="367093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59EB-1330-4D4E-B8A1-9D5E5229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99EE-6FA2-4990-BB83-AD0564FE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important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First, in a collection of heterogeneous topics, the number of unique terms will be quite large which results in document vector of high dimensionality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Second, a matrix resulting from a typical corpus under the vector model will be highly sparse</a:t>
            </a:r>
          </a:p>
          <a:p>
            <a:r>
              <a:rPr lang="en-US" sz="3200" dirty="0"/>
              <a:t>Preprocessing includes filtering, tokenization, stemming, </a:t>
            </a:r>
            <a:r>
              <a:rPr lang="en-US" sz="3200" dirty="0" err="1"/>
              <a:t>stopword</a:t>
            </a:r>
            <a:r>
              <a:rPr lang="en-US" sz="3200" dirty="0"/>
              <a:t> removal, pruning, etc.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368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1158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Recent Developments in Document Clustering</vt:lpstr>
      <vt:lpstr>Introduction</vt:lpstr>
      <vt:lpstr>Introduction(cont.)</vt:lpstr>
      <vt:lpstr>PowerPoint Presentation</vt:lpstr>
      <vt:lpstr>Good, Bad, and Ugly Clustering</vt:lpstr>
      <vt:lpstr>Good, Bad, and Ugly Clustering(cont.)</vt:lpstr>
      <vt:lpstr>Good, Bad, and Ugly Clustering(cont.)</vt:lpstr>
      <vt:lpstr>Vector Space Model</vt:lpstr>
      <vt:lpstr>Vector Space Model(cont.)</vt:lpstr>
      <vt:lpstr>Dimensionality Reduction</vt:lpstr>
      <vt:lpstr>Dimensionality Reduction(cont.)</vt:lpstr>
      <vt:lpstr>Extensions to kmeans</vt:lpstr>
      <vt:lpstr>Extensions to kmeans (cont.)</vt:lpstr>
      <vt:lpstr>Extensions to kmeans (cont.)</vt:lpstr>
      <vt:lpstr>Types of Clustering Algorithms </vt:lpstr>
      <vt:lpstr>Generative Algorithms</vt:lpstr>
      <vt:lpstr>Spectral Clustering</vt:lpstr>
      <vt:lpstr>Phrase-Based Models</vt:lpstr>
      <vt:lpstr>Comparative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Developments in Document Clustering</dc:title>
  <dc:creator>JUSTICE NII-AYITEY</dc:creator>
  <cp:lastModifiedBy>JUSTICE NII-AYITEY</cp:lastModifiedBy>
  <cp:revision>44</cp:revision>
  <dcterms:created xsi:type="dcterms:W3CDTF">2018-11-01T00:28:18Z</dcterms:created>
  <dcterms:modified xsi:type="dcterms:W3CDTF">2018-11-01T21:28:48Z</dcterms:modified>
</cp:coreProperties>
</file>