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7" r:id="rId16"/>
    <p:sldId id="268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A66"/>
    <a:srgbClr val="002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7379" autoAdjust="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700A-7E79-4E94-BA8F-2AD5C0C6B628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082C-4750-4710-A208-96D8AB7809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130724"/>
            <a:ext cx="12192000" cy="1853691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rgbClr val="002D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9918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rgbClr val="D0AA6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student’s details (Name and ID)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8159" y="-74432"/>
            <a:ext cx="2275681" cy="2387600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838200" y="642535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52E4F1-DCDC-4124-887F-984825FB1097}" type="datetime1">
              <a:rPr lang="en-US" smtClean="0"/>
              <a:t>8/1/25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743974" y="4261442"/>
            <a:ext cx="8704053" cy="0"/>
          </a:xfrm>
          <a:prstGeom prst="line">
            <a:avLst/>
          </a:prstGeom>
          <a:ln w="12700">
            <a:solidFill>
              <a:srgbClr val="D0AA66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42535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42535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1142-F866-4C9F-9888-889F7988D93E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60" y="299756"/>
            <a:ext cx="8331679" cy="1066860"/>
          </a:xfrm>
        </p:spPr>
        <p:txBody>
          <a:bodyPr/>
          <a:lstStyle>
            <a:lvl1pPr>
              <a:defRPr b="1">
                <a:solidFill>
                  <a:srgbClr val="002D5D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" y="1663556"/>
            <a:ext cx="11677718" cy="4829318"/>
          </a:xfrm>
        </p:spPr>
        <p:txBody>
          <a:bodyPr>
            <a:normAutofit/>
          </a:bodyPr>
          <a:lstStyle>
            <a:lvl1pPr>
              <a:defRPr sz="3600"/>
            </a:lvl1pPr>
            <a:lvl2pPr marL="685800" indent="-228600">
              <a:buFont typeface="Wingdings" panose="05000000000000000000" pitchFamily="2" charset="2"/>
              <a:buChar char="ü"/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4222" y="299756"/>
            <a:ext cx="1079156" cy="113223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15660" y="1515085"/>
            <a:ext cx="6823495" cy="0"/>
          </a:xfrm>
          <a:prstGeom prst="line">
            <a:avLst/>
          </a:prstGeom>
          <a:ln w="19050">
            <a:solidFill>
              <a:srgbClr val="D0AA6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6570602"/>
            <a:ext cx="12192000" cy="287398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0"/>
          </p:nvPr>
        </p:nvSpPr>
        <p:spPr>
          <a:xfrm>
            <a:off x="8382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C81462-5BA4-4E32-B5B9-1A0E4490F082}" type="datetime1">
              <a:rPr lang="en-US" smtClean="0"/>
              <a:t>8/1/25</a:t>
            </a:fld>
            <a:endParaRPr lang="en-US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651520"/>
            <a:ext cx="41148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350" y="1943099"/>
            <a:ext cx="8315325" cy="2971801"/>
          </a:xfrm>
          <a:noFill/>
        </p:spPr>
        <p:txBody>
          <a:bodyPr anchor="ctr"/>
          <a:lstStyle>
            <a:lvl1pPr>
              <a:defRPr sz="6000" b="1">
                <a:solidFill>
                  <a:srgbClr val="D0AA6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1395" y="41639"/>
            <a:ext cx="1384808" cy="1452914"/>
          </a:xfrm>
          <a:prstGeom prst="rect">
            <a:avLst/>
          </a:prstGeom>
        </p:spPr>
      </p:pic>
      <p:pic>
        <p:nvPicPr>
          <p:cNvPr id="9" name="Picture 8" descr="A white person with a red question mark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025" y="459717"/>
            <a:ext cx="4071668" cy="407166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570602"/>
            <a:ext cx="12192000" cy="287398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>
          <a:xfrm>
            <a:off x="8382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C81462-5BA4-4E32-B5B9-1A0E4490F082}" type="datetime1">
              <a:rPr lang="en-US" smtClean="0"/>
              <a:t>8/1/25</a:t>
            </a:fld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651520"/>
            <a:ext cx="41148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1395" y="41639"/>
            <a:ext cx="1384808" cy="145291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570602"/>
            <a:ext cx="12192000" cy="287398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15"/>
          <p:cNvSpPr>
            <a:spLocks noGrp="1"/>
          </p:cNvSpPr>
          <p:nvPr>
            <p:ph type="dt" sz="half" idx="10"/>
          </p:nvPr>
        </p:nvSpPr>
        <p:spPr>
          <a:xfrm>
            <a:off x="8382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C81462-5BA4-4E32-B5B9-1A0E4490F082}" type="datetime1">
              <a:rPr lang="en-US" smtClean="0"/>
              <a:t>8/1/25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651520"/>
            <a:ext cx="41148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1395" y="117955"/>
            <a:ext cx="1312069" cy="137659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70602"/>
            <a:ext cx="12192000" cy="287398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15"/>
          <p:cNvSpPr>
            <a:spLocks noGrp="1"/>
          </p:cNvSpPr>
          <p:nvPr>
            <p:ph type="dt" sz="half" idx="10"/>
          </p:nvPr>
        </p:nvSpPr>
        <p:spPr>
          <a:xfrm>
            <a:off x="8382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9C81462-5BA4-4E32-B5B9-1A0E4490F082}" type="datetime1">
              <a:rPr lang="en-US" smtClean="0"/>
              <a:t>8/1/25</a:t>
            </a:fld>
            <a:endParaRPr lang="en-US" dirty="0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651520"/>
            <a:ext cx="41148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651520"/>
            <a:ext cx="2743200" cy="182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AA6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0"/>
          </p:nvPr>
        </p:nvSpPr>
        <p:spPr>
          <a:xfrm>
            <a:off x="838200" y="642535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32295D-ED80-4D37-982D-53735C354506}" type="datetime1">
              <a:rPr lang="en-US" smtClean="0"/>
              <a:t>8/1/25</a:t>
            </a:fld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42535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42535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1192" y="2021025"/>
            <a:ext cx="3029616" cy="3178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15"/>
          <p:cNvSpPr>
            <a:spLocks noGrp="1"/>
          </p:cNvSpPr>
          <p:nvPr>
            <p:ph type="dt" sz="half" idx="10"/>
          </p:nvPr>
        </p:nvSpPr>
        <p:spPr>
          <a:xfrm>
            <a:off x="838200" y="642535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B484EB-C819-4D05-95E5-B20D764666FC}" type="datetime1">
              <a:rPr lang="en-US" smtClean="0"/>
              <a:t>8/1/25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38600" y="642535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42535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9426"/>
            <a:ext cx="12192000" cy="448574"/>
          </a:xfrm>
          <a:prstGeom prst="rect">
            <a:avLst/>
          </a:prstGeom>
          <a:solidFill>
            <a:srgbClr val="D0AA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398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CA318E-1343-45FB-9443-AF170622AAD3}" type="datetime1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33984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3398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1395" y="215659"/>
            <a:ext cx="1218944" cy="1278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A2E9-F451-4A17-A4CD-9A47B3BF2856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284E-FEEC-4CAE-842F-09187E826091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03007-0B9D-40C6-9C3A-883002F2DA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37725"/>
            <a:ext cx="12267414" cy="1238350"/>
          </a:xfrm>
        </p:spPr>
        <p:txBody>
          <a:bodyPr>
            <a:normAutofit fontScale="90000"/>
          </a:bodyPr>
          <a:lstStyle/>
          <a:p>
            <a:r>
              <a:rPr lang="en-GB" sz="3300" b="0" i="0" dirty="0">
                <a:solidFill>
                  <a:srgbClr val="1F1F1F"/>
                </a:solidFill>
                <a:effectLst/>
                <a:latin typeface="ElsevierGulliver"/>
              </a:rPr>
              <a:t>An adaptation of hybrid binary optimization algorithms for medical image feature selection in neural network for classification of breast cancer</a:t>
            </a:r>
            <a:br>
              <a:rPr lang="en-GB" b="0" i="0" dirty="0">
                <a:solidFill>
                  <a:srgbClr val="1F1F1F"/>
                </a:solidFill>
                <a:effectLst/>
                <a:latin typeface="ElsevierGulliver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JUSTICE TETTEH(10981523)</a:t>
            </a:r>
          </a:p>
          <a:p>
            <a:r>
              <a:rPr lang="en-US" dirty="0"/>
              <a:t>EMMANUELLA POKUAA DANSO(10980151)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8C92-2409-0915-3329-93759BD5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Flow chat for ACO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8E43-8352-B85D-F62D-A128848D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4" descr="A diagram of a person's work flow&#10;&#10;AI-generated content may be incorrect.">
            <a:extLst>
              <a:ext uri="{FF2B5EF4-FFF2-40B4-BE49-F238E27FC236}">
                <a16:creationId xmlns:a16="http://schemas.microsoft.com/office/drawing/2014/main" id="{01D01907-BC26-16FA-EEFD-E0768BD90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375" y="2522537"/>
            <a:ext cx="5600700" cy="3111500"/>
          </a:xfrm>
        </p:spPr>
      </p:pic>
    </p:spTree>
    <p:extLst>
      <p:ext uri="{BB962C8B-B14F-4D97-AF65-F5344CB8AC3E}">
        <p14:creationId xmlns:p14="http://schemas.microsoft.com/office/powerpoint/2010/main" val="20860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7929-A497-EB38-7D4B-77C24B3B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H" dirty="0"/>
              <a:t>Why ACO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EFB5-D910-197B-C88C-F369F3D5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Uses binary encoding — same as BEOA.</a:t>
            </a:r>
          </a:p>
          <a:p>
            <a:r>
              <a:rPr lang="en-GB" dirty="0"/>
              <a:t>Each ACO run is stateless — resets every generation. Thus Learns which features are useful without prior knowledge.</a:t>
            </a:r>
          </a:p>
          <a:p>
            <a:r>
              <a:rPr lang="en-GB" dirty="0"/>
              <a:t>Feature subset length is flexible — aligns with BEOA dynamics.</a:t>
            </a:r>
          </a:p>
          <a:p>
            <a:r>
              <a:rPr lang="en-GB" dirty="0"/>
              <a:t>Can serve as a local exploitation mechanism in BEOA.</a:t>
            </a:r>
          </a:p>
          <a:p>
            <a:r>
              <a:rPr lang="en-GB" dirty="0"/>
              <a:t>Easily plugged in as a refinement phase after mutation/crossover.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47E89-B576-6579-B7ED-C62D9422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4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14C4-7718-06BD-4280-360DD1C9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Results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52A4F-7EE5-FEB9-24E0-1CCB6ED5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8342DF08-21A3-9AFD-F89B-14A7EC5A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0" y="1607375"/>
            <a:ext cx="11464276" cy="1821625"/>
          </a:xfr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D626E51-B13F-858B-4F18-ABB71F095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0" y="3669759"/>
            <a:ext cx="11464276" cy="22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D39A-4508-EB62-407C-7A033198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0492-C75F-FFC8-339C-93E26831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4502-F16C-7687-47BC-B74FD504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2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566C-D7E2-0405-78F8-1F05B835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56EE-93B0-EE61-D3A6-8161D6A6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8920-783C-8F9C-D369-5BFF32D5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1600200"/>
          </a:xfrm>
        </p:spPr>
        <p:txBody>
          <a:bodyPr/>
          <a:lstStyle/>
          <a:p>
            <a:r>
              <a:rPr lang="en-US" dirty="0"/>
              <a:t>RESULT INTERPRETATION</a:t>
            </a:r>
          </a:p>
        </p:txBody>
      </p:sp>
      <p:pic>
        <p:nvPicPr>
          <p:cNvPr id="6" name="Content Placeholder 5" descr="A table of numbers with text&#10;&#10;Description automatically generated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60" y="1510030"/>
            <a:ext cx="9451340" cy="4435475"/>
          </a:xfrm>
          <a:noFill/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70" y="1880235"/>
            <a:ext cx="2053590" cy="2459990"/>
          </a:xfrm>
        </p:spPr>
        <p:txBody>
          <a:bodyPr>
            <a:normAutofit fontScale="77500" lnSpcReduction="10000"/>
          </a:bodyPr>
          <a:lstStyle/>
          <a:p>
            <a:r>
              <a:rPr lang="en-GB" sz="2000" dirty="0"/>
              <a:t>Evaluation of the HBEOSA-DMO, HBEOSA-DMO-NT, HBEOSA-PSO, HBEOSA-PSO-NT,  BEOSA</a:t>
            </a:r>
          </a:p>
          <a:p>
            <a:r>
              <a:rPr lang="en-GB" sz="2000" dirty="0"/>
              <a:t> methods using high-dimensional datasets on accuracy, fitness, cost function and feature counts.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33984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1203007-0B9D-40C6-9C3A-883002F2DA3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en-US" dirty="0"/>
              <a:t>RESULT INTERPRETATION</a:t>
            </a:r>
          </a:p>
        </p:txBody>
      </p:sp>
      <p:pic>
        <p:nvPicPr>
          <p:cNvPr id="6" name="Content Placeholder 5" descr="A table of numbers with text&#10;&#10;Description automatically generated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35" y="1534795"/>
            <a:ext cx="9410065" cy="4373880"/>
          </a:xfrm>
          <a:noFill/>
        </p:spPr>
      </p:pic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2449830" cy="2677795"/>
          </a:xfrm>
        </p:spPr>
        <p:txBody>
          <a:bodyPr/>
          <a:lstStyle/>
          <a:p>
            <a:r>
              <a:rPr lang="en-GB" dirty="0"/>
              <a:t>Evaluation of the HBEOSA-DMO, HBEOSA-DMO-NT, HBEOSA-PSO, HBEOSA-PSO-NT,  BEOSA </a:t>
            </a:r>
          </a:p>
          <a:p>
            <a:r>
              <a:rPr lang="en-GB" dirty="0"/>
              <a:t>methods using medium-dimensional datasets on accuracy, fitness, cost function, and feature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33984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1203007-0B9D-40C6-9C3A-883002F2DA3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1600200"/>
          </a:xfrm>
        </p:spPr>
        <p:txBody>
          <a:bodyPr/>
          <a:lstStyle/>
          <a:p>
            <a:r>
              <a:rPr lang="en-US" dirty="0"/>
              <a:t>RESULT INTERPRETATION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885" y="1510030"/>
            <a:ext cx="9683115" cy="4435475"/>
          </a:xfrm>
          <a:noFill/>
        </p:spPr>
      </p:pic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470" y="1880235"/>
            <a:ext cx="1746885" cy="2459990"/>
          </a:xfrm>
        </p:spPr>
        <p:txBody>
          <a:bodyPr>
            <a:normAutofit fontScale="67500" lnSpcReduction="10000"/>
          </a:bodyPr>
          <a:lstStyle/>
          <a:p>
            <a:r>
              <a:rPr lang="en-GB" sz="2000" dirty="0"/>
              <a:t>Evaluation of the HBEOSA-DMO, HBEOSA-DMO-NT, HBEOSA-PSO, HBEOSA-PSO-NT, BEOSA</a:t>
            </a:r>
          </a:p>
          <a:p>
            <a:r>
              <a:rPr lang="en-GB" sz="2000" dirty="0"/>
              <a:t> methods using Low-dimensional datasets on accuracy, fitness, cost function, and feature counts.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33984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1203007-0B9D-40C6-9C3A-883002F2DA3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425358"/>
            <a:ext cx="2743200" cy="365125"/>
          </a:xfrm>
        </p:spPr>
        <p:txBody>
          <a:bodyPr/>
          <a:lstStyle/>
          <a:p>
            <a:fld id="{91203007-0B9D-40C6-9C3A-883002F2DA39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60" y="169127"/>
            <a:ext cx="8331679" cy="1066860"/>
          </a:xfrm>
        </p:spPr>
        <p:txBody>
          <a:bodyPr>
            <a:normAutofit fontScale="90000"/>
          </a:bodyPr>
          <a:lstStyle/>
          <a:p>
            <a:r>
              <a:rPr lang="en-GH" dirty="0"/>
              <a:t>Adjustments to Compartmental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" y="1707099"/>
            <a:ext cx="11677718" cy="4829318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GH" dirty="0"/>
              <a:t>1. To prevent no individuals in been infected we prevent individual from recovery or death supposed only one person is infected.  </a:t>
            </a:r>
            <a:r>
              <a:rPr lang="en-GB" dirty="0"/>
              <a:t>T</a:t>
            </a:r>
            <a:r>
              <a:rPr lang="en-GH" dirty="0"/>
              <a:t>o prevent early convergence. </a:t>
            </a:r>
            <a:r>
              <a:rPr lang="en-GB" dirty="0"/>
              <a:t>A</a:t>
            </a:r>
            <a:r>
              <a:rPr lang="en-GH" dirty="0"/>
              <a:t>nd aid exploration.</a:t>
            </a:r>
          </a:p>
          <a:p>
            <a:pPr marL="0" indent="0">
              <a:buNone/>
            </a:pPr>
            <a:endParaRPr lang="en-GH" dirty="0"/>
          </a:p>
          <a:p>
            <a:pPr marL="0" indent="0">
              <a:buNone/>
            </a:pPr>
            <a:r>
              <a:rPr lang="en-GH" dirty="0"/>
              <a:t>2. If we are all get infected we recover 50 percent of the entire population. To  enable exploration of more features in the compartmental model</a:t>
            </a:r>
          </a:p>
          <a:p>
            <a:pPr marL="0" indent="0">
              <a:buNone/>
            </a:pPr>
            <a:r>
              <a:rPr lang="en-GH" dirty="0"/>
              <a:t>3. </a:t>
            </a:r>
            <a:r>
              <a:rPr lang="en-GB" dirty="0"/>
              <a:t>M</a:t>
            </a:r>
            <a:r>
              <a:rPr lang="en-GH" dirty="0"/>
              <a:t>aintain ODEINT as a while creating Creating ODE45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Suggested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" y="1913248"/>
            <a:ext cx="11677718" cy="4829318"/>
          </a:xfrm>
        </p:spPr>
        <p:txBody>
          <a:bodyPr>
            <a:normAutofit/>
          </a:bodyPr>
          <a:lstStyle/>
          <a:p>
            <a:r>
              <a:rPr lang="en-GH" dirty="0"/>
              <a:t>BDMO</a:t>
            </a:r>
          </a:p>
          <a:p>
            <a:r>
              <a:rPr lang="en-GH" dirty="0"/>
              <a:t>BPSO</a:t>
            </a:r>
          </a:p>
          <a:p>
            <a:r>
              <a:rPr lang="en-GH" dirty="0"/>
              <a:t>BSA</a:t>
            </a:r>
          </a:p>
          <a:p>
            <a:r>
              <a:rPr lang="en-GH" dirty="0"/>
              <a:t>FFA</a:t>
            </a:r>
          </a:p>
          <a:p>
            <a:r>
              <a:rPr lang="en-GH" dirty="0"/>
              <a:t>BGWO</a:t>
            </a:r>
          </a:p>
          <a:p>
            <a:r>
              <a:rPr lang="en-GH" b="1" dirty="0"/>
              <a:t>ACO</a:t>
            </a:r>
          </a:p>
          <a:p>
            <a:r>
              <a:rPr lang="en-GH" b="1" dirty="0"/>
              <a:t>BSO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What is Snake optimizer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/>
          </a:bodyPr>
          <a:lstStyle/>
          <a:p>
            <a:r>
              <a:rPr lang="en-GB" sz="1900" dirty="0"/>
              <a:t>The Snake Optimization Algorithm (SO) is a nature-inspired metaheuristic optimization algorithm that mimics the foraging and reproductive behaviours of snakes to solve complex optimization problems.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dirty="0"/>
              <a:t>Proposed by </a:t>
            </a:r>
            <a:r>
              <a:rPr lang="en-GB" sz="1900" b="1" dirty="0"/>
              <a:t>Hashim and Hussien in 2022</a:t>
            </a:r>
            <a:r>
              <a:rPr lang="en-GB" sz="1900" dirty="0"/>
              <a:t>, SO simulates how snakes search for food, fight, and mate under varying environmental conditions (e.g., food availability and temperature)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2" descr="BEESO: Multi-strategy Boosted Snake ...">
            <a:extLst>
              <a:ext uri="{FF2B5EF4-FFF2-40B4-BE49-F238E27FC236}">
                <a16:creationId xmlns:a16="http://schemas.microsoft.com/office/drawing/2014/main" id="{6909BBC1-4462-9E5A-A522-5415358B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58" y="4078215"/>
            <a:ext cx="6653835" cy="16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660" y="299756"/>
            <a:ext cx="9952070" cy="1066860"/>
          </a:xfrm>
        </p:spPr>
        <p:txBody>
          <a:bodyPr>
            <a:normAutofit/>
          </a:bodyPr>
          <a:lstStyle/>
          <a:p>
            <a:r>
              <a:rPr lang="en-GH" sz="3200" dirty="0"/>
              <a:t>Research Document by:  </a:t>
            </a:r>
            <a:r>
              <a:rPr lang="en-GB" sz="3200" dirty="0"/>
              <a:t>Xinyu Bao, Hui Kang &amp; </a:t>
            </a:r>
            <a:r>
              <a:rPr lang="en-GB" sz="3200" dirty="0" err="1"/>
              <a:t>Hongjuan</a:t>
            </a:r>
            <a:r>
              <a:rPr lang="en-GB" sz="3200" dirty="0"/>
              <a:t> Li : Published  2024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This  focuses on the use of SO as a mechanism for feature feature selection and or solving optimization problems</a:t>
            </a:r>
          </a:p>
          <a:p>
            <a:pPr marL="0" indent="0">
              <a:buNone/>
            </a:pPr>
            <a:r>
              <a:rPr lang="en-GB" dirty="0"/>
              <a:t>We employ the mechanisms used by this research for calculating </a:t>
            </a:r>
          </a:p>
          <a:p>
            <a:pPr marL="0" indent="0">
              <a:buNone/>
            </a:pPr>
            <a:r>
              <a:rPr lang="en-GB" dirty="0"/>
              <a:t>1. Temperature ( temp)</a:t>
            </a:r>
          </a:p>
          <a:p>
            <a:pPr marL="0" indent="0">
              <a:buNone/>
            </a:pPr>
            <a:r>
              <a:rPr lang="en-GB" dirty="0"/>
              <a:t>2. Food quantity (Q)</a:t>
            </a:r>
          </a:p>
          <a:p>
            <a:pPr marL="0" indent="0">
              <a:buNone/>
            </a:pPr>
            <a:r>
              <a:rPr lang="en-GB" dirty="0"/>
              <a:t>And other factors used  for randomised conditions for feature selection.</a:t>
            </a:r>
          </a:p>
          <a:p>
            <a:pPr marL="0" indent="0">
              <a:buNone/>
            </a:pPr>
            <a:r>
              <a:rPr lang="en-GB" dirty="0"/>
              <a:t>3. Other parameters  thus( thresholds needed for the algorithm to work)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Why BSO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663700"/>
            <a:ext cx="11677650" cy="5327015"/>
          </a:xfrm>
        </p:spPr>
        <p:txBody>
          <a:bodyPr>
            <a:normAutofit fontScale="97500"/>
          </a:bodyPr>
          <a:lstStyle/>
          <a:p>
            <a:r>
              <a:rPr lang="en-GB" sz="2000" b="1" dirty="0"/>
              <a:t>Complementary Search Strategies</a:t>
            </a:r>
            <a:endParaRPr lang="en-GB" sz="2000" dirty="0"/>
          </a:p>
          <a:p>
            <a:pPr lvl="1"/>
            <a:r>
              <a:rPr lang="en-GB" sz="2000" dirty="0"/>
              <a:t>BSO balances exploration (Q &lt; 0.25) and exploitation (Q ≥ 0.25).</a:t>
            </a:r>
          </a:p>
          <a:p>
            <a:pPr lvl="1"/>
            <a:r>
              <a:rPr lang="en-GB" sz="2000" dirty="0"/>
              <a:t>HBEOSA uses Ebola-inspired dynamics for search.</a:t>
            </a:r>
          </a:p>
          <a:p>
            <a:pPr lvl="1"/>
            <a:r>
              <a:rPr lang="en-GB" sz="2000" b="1" dirty="0"/>
              <a:t>Benefit</a:t>
            </a:r>
            <a:r>
              <a:rPr lang="en-GB" sz="2000" dirty="0"/>
              <a:t>: Enhances exploration and refines feature subsets.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000" b="1" dirty="0"/>
              <a:t>Enhanced Solution Diversity</a:t>
            </a:r>
            <a:endParaRPr lang="en-GB" sz="2000" dirty="0"/>
          </a:p>
          <a:p>
            <a:pPr lvl="1"/>
            <a:r>
              <a:rPr lang="en-GB" sz="2000" dirty="0"/>
              <a:t>BSO’s fight/mating modes promote diverse feature combinations.</a:t>
            </a:r>
          </a:p>
          <a:p>
            <a:pPr lvl="1"/>
            <a:r>
              <a:rPr lang="en-GB" sz="2000" dirty="0"/>
              <a:t>HBEOSA’s infection/recovery adds unique dynamics.</a:t>
            </a:r>
          </a:p>
          <a:p>
            <a:pPr lvl="1"/>
            <a:r>
              <a:rPr lang="en-GB" sz="2000" b="1" dirty="0"/>
              <a:t>Benefit</a:t>
            </a:r>
            <a:r>
              <a:rPr lang="en-GB" sz="2000" dirty="0"/>
              <a:t>: Reduces redundant or suboptimal feature subsets.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000" b="1" dirty="0"/>
              <a:t>High-Dimensional Efficiency</a:t>
            </a:r>
            <a:endParaRPr lang="en-GB" sz="2000" dirty="0"/>
          </a:p>
          <a:p>
            <a:pPr lvl="1"/>
            <a:r>
              <a:rPr lang="en-GB" sz="2000" dirty="0"/>
              <a:t>BSO navigates large feature spaces effectively.</a:t>
            </a:r>
          </a:p>
          <a:p>
            <a:pPr lvl="1"/>
            <a:r>
              <a:rPr lang="en-GB" sz="2000" dirty="0"/>
              <a:t>HBEOSA excels in binary optimization.</a:t>
            </a:r>
          </a:p>
          <a:p>
            <a:pPr lvl="1"/>
            <a:r>
              <a:rPr lang="en-GB" sz="2000" b="1" dirty="0"/>
              <a:t>Benefit</a:t>
            </a:r>
            <a:r>
              <a:rPr lang="en-GB" sz="2000" dirty="0"/>
              <a:t>: Scales well for high-dimensional datasets</a:t>
            </a:r>
          </a:p>
          <a:p>
            <a:pPr lvl="1"/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H" sz="3200" dirty="0"/>
              <a:t>Flow Chat For intergration 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D0E82-954B-C3E2-B2F6-1552B252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7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0670E1BF-BDAA-533F-41EF-0F5B3DA6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9" y="1616776"/>
            <a:ext cx="11522453" cy="48293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H" dirty="0"/>
              <a:t>ACO ( Ant Colony Optimization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b="1" dirty="0"/>
              <a:t>Ant Colony Optimization (ACO)</a:t>
            </a:r>
            <a:r>
              <a:rPr lang="en-GB" sz="2800" dirty="0"/>
              <a:t> is a nature-inspired metaheuristic that mimics how real ants find the shortest path between their nest and food sources. Ants lay down a chemical called </a:t>
            </a:r>
            <a:r>
              <a:rPr lang="en-GB" sz="2800" b="1" dirty="0"/>
              <a:t>pheromone</a:t>
            </a:r>
            <a:r>
              <a:rPr lang="en-GB" sz="2800" dirty="0"/>
              <a:t>, and over time, paths with stronger pheromone attract more ants, reinforcing good solutions.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ACO is widely used to solve </a:t>
            </a:r>
            <a:r>
              <a:rPr lang="en-GB" sz="2800" b="1" dirty="0"/>
              <a:t>combinatorial optimization problems</a:t>
            </a:r>
            <a:r>
              <a:rPr lang="en-GB" sz="2800" dirty="0"/>
              <a:t> like: Traveling Salesman Problem (TSP) , Scheduling , Routing , Feature Selection.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Focusing on parameters like : Pheromone trail value, Importance of pheromone, Importance of heuristic information, Heuristic value, Pheromone evaporation rate  etc.</a:t>
            </a:r>
          </a:p>
          <a:p>
            <a:endParaRPr lang="en-GH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D96D-E775-0C5A-1E2A-0194F446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60" y="299756"/>
            <a:ext cx="10488783" cy="1066860"/>
          </a:xfrm>
        </p:spPr>
        <p:txBody>
          <a:bodyPr>
            <a:noAutofit/>
          </a:bodyPr>
          <a:lstStyle/>
          <a:p>
            <a:br>
              <a:rPr lang="en-GB" sz="3200" dirty="0"/>
            </a:br>
            <a:r>
              <a:rPr lang="en-GB" sz="3200" dirty="0"/>
              <a:t>Research: Feature Selection for Classification Using an Ant Colony System , </a:t>
            </a:r>
            <a:br>
              <a:rPr lang="en-GB" sz="3200" dirty="0"/>
            </a:br>
            <a:endParaRPr lang="en-G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C481-B7EC-94E3-1CCF-67578C11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b="1" dirty="0"/>
              <a:t>Authors: </a:t>
            </a:r>
            <a:r>
              <a:rPr lang="en-GB" dirty="0"/>
              <a:t>Nadia Abd-</a:t>
            </a:r>
            <a:r>
              <a:rPr lang="en-GB" dirty="0" err="1"/>
              <a:t>Alsabour</a:t>
            </a:r>
            <a:r>
              <a:rPr lang="en-GB" dirty="0"/>
              <a:t> &amp; Marcus Randall</a:t>
            </a:r>
            <a:br>
              <a:rPr lang="en-GB" dirty="0"/>
            </a:br>
            <a:r>
              <a:rPr lang="en-GB" dirty="0"/>
              <a:t>School of Information Technology, Bond University, Australia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Key Contributions of the Paper:</a:t>
            </a:r>
          </a:p>
          <a:p>
            <a:r>
              <a:rPr lang="en-GB" dirty="0"/>
              <a:t>Proposed a </a:t>
            </a:r>
            <a:r>
              <a:rPr lang="en-GB" b="1" dirty="0"/>
              <a:t>Binary ACO variant</a:t>
            </a:r>
            <a:r>
              <a:rPr lang="en-GB" dirty="0"/>
              <a:t> tailored for feature selection.</a:t>
            </a:r>
          </a:p>
          <a:p>
            <a:r>
              <a:rPr lang="en-GB" b="1" dirty="0"/>
              <a:t>No construction graph</a:t>
            </a:r>
            <a:r>
              <a:rPr lang="en-GB" dirty="0"/>
              <a:t> — instead used binary vectors (1 = select, 0 = skip).</a:t>
            </a:r>
          </a:p>
          <a:p>
            <a:r>
              <a:rPr lang="en-GB" b="1" dirty="0"/>
              <a:t>New move probability rule</a:t>
            </a:r>
            <a:endParaRPr lang="en-GB" dirty="0"/>
          </a:p>
          <a:p>
            <a:r>
              <a:rPr lang="en-GB" dirty="0"/>
              <a:t>Used both:</a:t>
            </a:r>
          </a:p>
          <a:p>
            <a:pPr lvl="1"/>
            <a:r>
              <a:rPr lang="en-GB" b="1" dirty="0"/>
              <a:t>Local pheromone update</a:t>
            </a:r>
            <a:r>
              <a:rPr lang="en-GB" dirty="0"/>
              <a:t> (exploration)</a:t>
            </a:r>
          </a:p>
          <a:p>
            <a:pPr lvl="1"/>
            <a:r>
              <a:rPr lang="en-GB" b="1" dirty="0"/>
              <a:t>Global update by best ant</a:t>
            </a:r>
            <a:r>
              <a:rPr lang="en-GB" dirty="0"/>
              <a:t> (exploitation)</a:t>
            </a:r>
          </a:p>
          <a:p>
            <a:r>
              <a:rPr lang="en-GB" dirty="0"/>
              <a:t>Wrapper-based approach using </a:t>
            </a:r>
            <a:r>
              <a:rPr lang="en-GB" b="1" dirty="0"/>
              <a:t>SVM accuracy</a:t>
            </a:r>
            <a:r>
              <a:rPr lang="en-GB" dirty="0"/>
              <a:t> as the fitness function.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Tested on 10 datasets (UCI + statistical) and </a:t>
            </a:r>
            <a:r>
              <a:rPr lang="en-GB" b="1" dirty="0"/>
              <a:t>outperformed traditional methods</a:t>
            </a:r>
            <a:r>
              <a:rPr lang="en-GB" dirty="0"/>
              <a:t> like GA, PSO, and CBPSO in accuracy.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Published in:   </a:t>
            </a:r>
            <a:r>
              <a:rPr lang="en-GB" dirty="0"/>
              <a:t>6th IEEE International Conference on e-Science Workshops, 2010</a:t>
            </a:r>
          </a:p>
          <a:p>
            <a:pPr marL="0" indent="0">
              <a:buNone/>
            </a:pPr>
            <a:endParaRPr lang="en-G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88B84-FD89-D98B-FD97-F8D3AF45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03007-0B9D-40C6-9C3A-883002F2DA3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9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DISAL_Research_Proposal_UG_Template (3)</Template>
  <TotalTime>1417</TotalTime>
  <Words>771</Words>
  <Application>Microsoft Macintosh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ElsevierGulliver</vt:lpstr>
      <vt:lpstr>Wingdings</vt:lpstr>
      <vt:lpstr>Office Theme</vt:lpstr>
      <vt:lpstr>An adaptation of hybrid binary optimization algorithms for medical image feature selection in neural network for classification of breast cancer </vt:lpstr>
      <vt:lpstr>Adjustments to Compartmental </vt:lpstr>
      <vt:lpstr>Suggested</vt:lpstr>
      <vt:lpstr>What is Snake optimizer </vt:lpstr>
      <vt:lpstr>Research Document by:  Xinyu Bao, Hui Kang &amp; Hongjuan Li : Published  2024</vt:lpstr>
      <vt:lpstr>Why BSO </vt:lpstr>
      <vt:lpstr>Flow Chat For intergration </vt:lpstr>
      <vt:lpstr>ACO ( Ant Colony Optimization )</vt:lpstr>
      <vt:lpstr> Research: Feature Selection for Classification Using an Ant Colony System ,  </vt:lpstr>
      <vt:lpstr>Flow chat for ACO integration</vt:lpstr>
      <vt:lpstr>Why ACO strategy</vt:lpstr>
      <vt:lpstr>Results </vt:lpstr>
      <vt:lpstr>PowerPoint Presentation</vt:lpstr>
      <vt:lpstr>PowerPoint Presentation</vt:lpstr>
      <vt:lpstr>RESULT INTERPRETATION</vt:lpstr>
      <vt:lpstr>RESULT INTERPRETATION</vt:lpstr>
      <vt:lpstr>RESULT INTERPRETATION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Danso Emmanuella Pokuaa</dc:creator>
  <cp:lastModifiedBy>Tetteh Justice</cp:lastModifiedBy>
  <cp:revision>23</cp:revision>
  <dcterms:created xsi:type="dcterms:W3CDTF">2025-01-16T18:58:26Z</dcterms:created>
  <dcterms:modified xsi:type="dcterms:W3CDTF">2025-08-02T14:02:27Z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2023-08-01T08:26:42Z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90f1992f-33f4-473b-9494-ee189a84ebdf</vt:lpwstr>
  </property>
  <property fmtid="{D5CDD505-2E9C-101B-9397-08002B2CF9AE}" pid="7" name="MSIP_Label_defa4170-0d19-0005-0004-bc88714345d2_ActionId">
    <vt:lpwstr>f8178bc1-0307-4cbb-be5b-80e7324c6519</vt:lpwstr>
  </property>
  <property fmtid="{D5CDD505-2E9C-101B-9397-08002B2CF9AE}" pid="8" name="MSIP_Label_defa4170-0d19-0005-0004-bc88714345d2_ContentBits">
    <vt:lpwstr>0</vt:lpwstr>
  </property>
  <property fmtid="{D5CDD505-2E9C-101B-9397-08002B2CF9AE}" pid="9" name="KSOProductBuildVer">
    <vt:lpwstr>1033-10.1.0.6757</vt:lpwstr>
  </property>
</Properties>
</file>