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3"/>
    <p:sldId id="257" r:id="rId4"/>
    <p:sldId id="258" r:id="rId5"/>
    <p:sldId id="259" r:id="rId6"/>
    <p:sldId id="262" r:id="rId7"/>
    <p:sldId id="263" r:id="rId8"/>
    <p:sldId id="260" r:id="rId9"/>
    <p:sldId id="261" r:id="rId10"/>
    <p:sldId id="274" r:id="rId11"/>
    <p:sldId id="273"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AA66"/>
    <a:srgbClr val="002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379" autoAdjust="0"/>
  </p:normalViewPr>
  <p:slideViewPr>
    <p:cSldViewPr snapToGrid="0">
      <p:cViewPr>
        <p:scale>
          <a:sx n="66" d="100"/>
          <a:sy n="66" d="100"/>
        </p:scale>
        <p:origin x="6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3700A-7E79-4E94-BA8F-2AD5C0C6B62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E082C-4750-4710-A208-96D8AB78094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130724"/>
            <a:ext cx="12192000" cy="1853691"/>
          </a:xfrm>
        </p:spPr>
        <p:txBody>
          <a:bodyPr anchor="ctr">
            <a:normAutofit/>
          </a:bodyPr>
          <a:lstStyle>
            <a:lvl1pPr algn="ctr">
              <a:defRPr sz="5400" b="1">
                <a:solidFill>
                  <a:srgbClr val="002D5D"/>
                </a:solidFill>
              </a:defRPr>
            </a:lvl1pPr>
          </a:lstStyle>
          <a:p>
            <a:r>
              <a:rPr lang="en-US" dirty="0"/>
              <a:t>Click to Add Title</a:t>
            </a:r>
            <a:endParaRPr lang="en-US" dirty="0"/>
          </a:p>
        </p:txBody>
      </p:sp>
      <p:sp>
        <p:nvSpPr>
          <p:cNvPr id="3" name="Subtitle 2"/>
          <p:cNvSpPr>
            <a:spLocks noGrp="1"/>
          </p:cNvSpPr>
          <p:nvPr>
            <p:ph type="subTitle" idx="1" hasCustomPrompt="1"/>
          </p:nvPr>
        </p:nvSpPr>
        <p:spPr>
          <a:xfrm>
            <a:off x="1524000" y="4499184"/>
            <a:ext cx="9144000" cy="1655762"/>
          </a:xfrm>
        </p:spPr>
        <p:txBody>
          <a:bodyPr>
            <a:normAutofit/>
          </a:bodyPr>
          <a:lstStyle>
            <a:lvl1pPr marL="0" indent="0" algn="ctr">
              <a:buNone/>
              <a:defRPr sz="2800" i="1">
                <a:solidFill>
                  <a:srgbClr val="D0AA6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student’s details (Name and ID)</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958159" y="-74432"/>
            <a:ext cx="2275681" cy="2387600"/>
          </a:xfrm>
          <a:prstGeom prst="rect">
            <a:avLst/>
          </a:prstGeom>
        </p:spPr>
      </p:pic>
      <p:sp>
        <p:nvSpPr>
          <p:cNvPr id="16" name="Date Placeholder 15"/>
          <p:cNvSpPr>
            <a:spLocks noGrp="1"/>
          </p:cNvSpPr>
          <p:nvPr>
            <p:ph type="dt" sz="half" idx="10"/>
          </p:nvPr>
        </p:nvSpPr>
        <p:spPr>
          <a:xfrm>
            <a:off x="838200" y="6425358"/>
            <a:ext cx="2743200" cy="365125"/>
          </a:xfrm>
        </p:spPr>
        <p:txBody>
          <a:bodyPr/>
          <a:lstStyle>
            <a:lvl1pPr>
              <a:defRPr>
                <a:solidFill>
                  <a:schemeClr val="bg1"/>
                </a:solidFill>
              </a:defRPr>
            </a:lvl1pPr>
          </a:lstStyle>
          <a:p>
            <a:fld id="{2952E4F1-DCDC-4124-887F-984825FB1097}" type="datetime1">
              <a:rPr lang="en-US" smtClean="0"/>
            </a:fld>
            <a:endParaRPr lang="en-US" dirty="0"/>
          </a:p>
        </p:txBody>
      </p:sp>
      <p:cxnSp>
        <p:nvCxnSpPr>
          <p:cNvPr id="5" name="Straight Connector 4"/>
          <p:cNvCxnSpPr/>
          <p:nvPr userDrawn="1"/>
        </p:nvCxnSpPr>
        <p:spPr>
          <a:xfrm>
            <a:off x="1743974" y="4261442"/>
            <a:ext cx="8704053" cy="0"/>
          </a:xfrm>
          <a:prstGeom prst="line">
            <a:avLst/>
          </a:prstGeom>
          <a:ln w="12700">
            <a:solidFill>
              <a:srgbClr val="D0AA66"/>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12"/>
          </p:nvPr>
        </p:nvSpPr>
        <p:spPr>
          <a:xfrm>
            <a:off x="8610600" y="6425358"/>
            <a:ext cx="2743200" cy="365125"/>
          </a:xfrm>
        </p:spPr>
        <p:txBody>
          <a:bodyPr/>
          <a:lstStyle>
            <a:lvl1pPr>
              <a:defRPr>
                <a:solidFill>
                  <a:schemeClr val="bg1"/>
                </a:solidFill>
              </a:defRPr>
            </a:lvl1pPr>
          </a:lstStyle>
          <a:p>
            <a:fld id="{91203007-0B9D-40C6-9C3A-883002F2DA39}" type="slidenum">
              <a:rPr lang="en-US" smtClean="0"/>
            </a:fld>
            <a:endParaRPr lang="en-US" dirty="0"/>
          </a:p>
        </p:txBody>
      </p:sp>
      <p:sp>
        <p:nvSpPr>
          <p:cNvPr id="17" name="Footer Placeholder 16"/>
          <p:cNvSpPr>
            <a:spLocks noGrp="1"/>
          </p:cNvSpPr>
          <p:nvPr>
            <p:ph type="ftr" sz="quarter" idx="11"/>
          </p:nvPr>
        </p:nvSpPr>
        <p:spPr>
          <a:xfrm>
            <a:off x="4038600" y="6425358"/>
            <a:ext cx="4114800" cy="365125"/>
          </a:xfrm>
        </p:spPr>
        <p:txBody>
          <a:bodyPr/>
          <a:lstStyle>
            <a:lvl1pPr>
              <a:defRPr>
                <a:solidFill>
                  <a:schemeClr val="bg1"/>
                </a:solidFill>
              </a:defRPr>
            </a:lvl1pPr>
          </a:lstStyle>
          <a:p>
            <a:endParaRPr lang="en-US" dirty="0"/>
          </a:p>
        </p:txBody>
      </p:sp>
      <p:sp>
        <p:nvSpPr>
          <p:cNvPr id="15" name="Rectangle 14"/>
          <p:cNvSpPr/>
          <p:nvPr userDrawn="1"/>
        </p:nvSpPr>
        <p:spPr>
          <a:xfrm>
            <a:off x="0" y="6409426"/>
            <a:ext cx="12192000" cy="448574"/>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AB121142-F866-4C9F-9888-889F7988D93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03007-0B9D-40C6-9C3A-883002F2DA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660" y="299756"/>
            <a:ext cx="8331679" cy="1066860"/>
          </a:xfrm>
        </p:spPr>
        <p:txBody>
          <a:bodyPr/>
          <a:lstStyle>
            <a:lvl1pPr>
              <a:defRPr b="1">
                <a:solidFill>
                  <a:srgbClr val="002D5D"/>
                </a:solidFill>
              </a:defRPr>
            </a:lvl1pPr>
          </a:lstStyle>
          <a:p>
            <a:r>
              <a:rPr lang="en-GB"/>
              <a:t>Click to edit Master title style</a:t>
            </a:r>
            <a:endParaRPr lang="en-US" dirty="0"/>
          </a:p>
        </p:txBody>
      </p:sp>
      <p:sp>
        <p:nvSpPr>
          <p:cNvPr id="3" name="Content Placeholder 2"/>
          <p:cNvSpPr>
            <a:spLocks noGrp="1"/>
          </p:cNvSpPr>
          <p:nvPr>
            <p:ph idx="1"/>
          </p:nvPr>
        </p:nvSpPr>
        <p:spPr>
          <a:xfrm>
            <a:off x="215660" y="1663556"/>
            <a:ext cx="11677718" cy="4829318"/>
          </a:xfrm>
        </p:spPr>
        <p:txBody>
          <a:bodyPr>
            <a:normAutofit/>
          </a:bodyPr>
          <a:lstStyle>
            <a:lvl1pPr>
              <a:defRPr sz="3600"/>
            </a:lvl1pPr>
            <a:lvl2pPr marL="685800" indent="-228600">
              <a:buFont typeface="Wingdings" panose="05000000000000000000" pitchFamily="2" charset="2"/>
              <a:buChar char="ü"/>
              <a:defRPr sz="3200"/>
            </a:lvl2pPr>
            <a:lvl3pPr>
              <a:defRPr sz="2800"/>
            </a:lvl3pPr>
            <a:lvl4pPr>
              <a:defRPr sz="2400"/>
            </a:lvl4pPr>
            <a:lvl5pPr>
              <a:defRPr sz="2400"/>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814222" y="299756"/>
            <a:ext cx="1079156" cy="1132230"/>
          </a:xfrm>
          <a:prstGeom prst="rect">
            <a:avLst/>
          </a:prstGeom>
        </p:spPr>
      </p:pic>
      <p:cxnSp>
        <p:nvCxnSpPr>
          <p:cNvPr id="10" name="Straight Connector 9"/>
          <p:cNvCxnSpPr/>
          <p:nvPr userDrawn="1"/>
        </p:nvCxnSpPr>
        <p:spPr>
          <a:xfrm>
            <a:off x="215660" y="1515085"/>
            <a:ext cx="6823495" cy="0"/>
          </a:xfrm>
          <a:prstGeom prst="line">
            <a:avLst/>
          </a:prstGeom>
          <a:ln w="19050">
            <a:solidFill>
              <a:srgbClr val="D0AA66"/>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6570602"/>
            <a:ext cx="12192000" cy="287398"/>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5"/>
          <p:cNvSpPr>
            <a:spLocks noGrp="1"/>
          </p:cNvSpPr>
          <p:nvPr>
            <p:ph type="dt" sz="half" idx="10"/>
          </p:nvPr>
        </p:nvSpPr>
        <p:spPr>
          <a:xfrm>
            <a:off x="838200" y="6651520"/>
            <a:ext cx="2743200" cy="182093"/>
          </a:xfrm>
        </p:spPr>
        <p:txBody>
          <a:bodyPr/>
          <a:lstStyle>
            <a:lvl1pPr>
              <a:defRPr>
                <a:solidFill>
                  <a:schemeClr val="bg1"/>
                </a:solidFill>
              </a:defRPr>
            </a:lvl1pPr>
          </a:lstStyle>
          <a:p>
            <a:fld id="{79C81462-5BA4-4E32-B5B9-1A0E4490F082}" type="datetime1">
              <a:rPr lang="en-US" smtClean="0"/>
            </a:fld>
            <a:endParaRPr lang="en-US" dirty="0"/>
          </a:p>
        </p:txBody>
      </p:sp>
      <p:sp>
        <p:nvSpPr>
          <p:cNvPr id="12" name="Footer Placeholder 16"/>
          <p:cNvSpPr>
            <a:spLocks noGrp="1"/>
          </p:cNvSpPr>
          <p:nvPr>
            <p:ph type="ftr" sz="quarter" idx="11"/>
          </p:nvPr>
        </p:nvSpPr>
        <p:spPr>
          <a:xfrm>
            <a:off x="4038600" y="6651520"/>
            <a:ext cx="4114800" cy="182093"/>
          </a:xfrm>
        </p:spPr>
        <p:txBody>
          <a:bodyPr/>
          <a:lstStyle>
            <a:lvl1pPr>
              <a:defRPr>
                <a:solidFill>
                  <a:schemeClr val="bg1"/>
                </a:solidFill>
              </a:defRPr>
            </a:lvl1pPr>
          </a:lstStyle>
          <a:p>
            <a:endParaRPr lang="en-US" dirty="0"/>
          </a:p>
        </p:txBody>
      </p:sp>
      <p:sp>
        <p:nvSpPr>
          <p:cNvPr id="13" name="Slide Number Placeholder 17"/>
          <p:cNvSpPr>
            <a:spLocks noGrp="1"/>
          </p:cNvSpPr>
          <p:nvPr>
            <p:ph type="sldNum" sz="quarter" idx="12"/>
          </p:nvPr>
        </p:nvSpPr>
        <p:spPr>
          <a:xfrm>
            <a:off x="8610600" y="6651520"/>
            <a:ext cx="2743200" cy="182093"/>
          </a:xfrm>
        </p:spPr>
        <p:txBody>
          <a:bodyPr/>
          <a:lstStyle>
            <a:lvl1pPr>
              <a:defRPr>
                <a:solidFill>
                  <a:schemeClr val="bg1"/>
                </a:solidFill>
              </a:defRPr>
            </a:lvl1pPr>
          </a:lstStyle>
          <a:p>
            <a:fld id="{91203007-0B9D-40C6-9C3A-883002F2DA39}"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00350" y="1943099"/>
            <a:ext cx="8315325" cy="2971801"/>
          </a:xfrm>
          <a:noFill/>
        </p:spPr>
        <p:txBody>
          <a:bodyPr anchor="ctr"/>
          <a:lstStyle>
            <a:lvl1pPr>
              <a:defRPr sz="6000" b="1">
                <a:solidFill>
                  <a:srgbClr val="D0AA66"/>
                </a:solidFill>
              </a:defRPr>
            </a:lvl1pPr>
          </a:lstStyle>
          <a:p>
            <a:r>
              <a:rPr lang="en-GB"/>
              <a:t>Click to edit Master 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661395" y="41639"/>
            <a:ext cx="1384808" cy="1452914"/>
          </a:xfrm>
          <a:prstGeom prst="rect">
            <a:avLst/>
          </a:prstGeom>
        </p:spPr>
      </p:pic>
      <p:pic>
        <p:nvPicPr>
          <p:cNvPr id="9" name="Picture 8" descr="A white person with a red question mark&#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5" y="459717"/>
            <a:ext cx="4071668" cy="4071668"/>
          </a:xfrm>
          <a:prstGeom prst="rect">
            <a:avLst/>
          </a:prstGeom>
        </p:spPr>
      </p:pic>
      <p:sp>
        <p:nvSpPr>
          <p:cNvPr id="4" name="Rectangle 3"/>
          <p:cNvSpPr/>
          <p:nvPr userDrawn="1"/>
        </p:nvSpPr>
        <p:spPr>
          <a:xfrm>
            <a:off x="0" y="6570602"/>
            <a:ext cx="12192000" cy="287398"/>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15"/>
          <p:cNvSpPr>
            <a:spLocks noGrp="1"/>
          </p:cNvSpPr>
          <p:nvPr>
            <p:ph type="dt" sz="half" idx="10"/>
          </p:nvPr>
        </p:nvSpPr>
        <p:spPr>
          <a:xfrm>
            <a:off x="838200" y="6651520"/>
            <a:ext cx="2743200" cy="182093"/>
          </a:xfrm>
        </p:spPr>
        <p:txBody>
          <a:bodyPr/>
          <a:lstStyle>
            <a:lvl1pPr>
              <a:defRPr>
                <a:solidFill>
                  <a:schemeClr val="bg1"/>
                </a:solidFill>
              </a:defRPr>
            </a:lvl1pPr>
          </a:lstStyle>
          <a:p>
            <a:fld id="{79C81462-5BA4-4E32-B5B9-1A0E4490F082}" type="datetime1">
              <a:rPr lang="en-US" smtClean="0"/>
            </a:fld>
            <a:endParaRPr lang="en-US" dirty="0"/>
          </a:p>
        </p:txBody>
      </p:sp>
      <p:sp>
        <p:nvSpPr>
          <p:cNvPr id="6" name="Footer Placeholder 16"/>
          <p:cNvSpPr>
            <a:spLocks noGrp="1"/>
          </p:cNvSpPr>
          <p:nvPr>
            <p:ph type="ftr" sz="quarter" idx="11"/>
          </p:nvPr>
        </p:nvSpPr>
        <p:spPr>
          <a:xfrm>
            <a:off x="4038600" y="6651520"/>
            <a:ext cx="4114800" cy="182093"/>
          </a:xfrm>
        </p:spPr>
        <p:txBody>
          <a:bodyPr/>
          <a:lstStyle>
            <a:lvl1pPr>
              <a:defRPr>
                <a:solidFill>
                  <a:schemeClr val="bg1"/>
                </a:solidFill>
              </a:defRPr>
            </a:lvl1pPr>
          </a:lstStyle>
          <a:p>
            <a:endParaRPr lang="en-US" dirty="0"/>
          </a:p>
        </p:txBody>
      </p:sp>
      <p:sp>
        <p:nvSpPr>
          <p:cNvPr id="10" name="Slide Number Placeholder 17"/>
          <p:cNvSpPr>
            <a:spLocks noGrp="1"/>
          </p:cNvSpPr>
          <p:nvPr>
            <p:ph type="sldNum" sz="quarter" idx="12"/>
          </p:nvPr>
        </p:nvSpPr>
        <p:spPr>
          <a:xfrm>
            <a:off x="8610600" y="6651520"/>
            <a:ext cx="2743200" cy="182093"/>
          </a:xfrm>
        </p:spPr>
        <p:txBody>
          <a:bodyPr/>
          <a:lstStyle>
            <a:lvl1pPr>
              <a:defRPr>
                <a:solidFill>
                  <a:schemeClr val="bg1"/>
                </a:solidFill>
              </a:defRPr>
            </a:lvl1pPr>
          </a:lstStyle>
          <a:p>
            <a:fld id="{91203007-0B9D-40C6-9C3A-883002F2DA39}"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661395" y="41639"/>
            <a:ext cx="1384808" cy="1452914"/>
          </a:xfrm>
          <a:prstGeom prst="rect">
            <a:avLst/>
          </a:prstGeom>
        </p:spPr>
      </p:pic>
      <p:sp>
        <p:nvSpPr>
          <p:cNvPr id="5" name="Rectangle 4"/>
          <p:cNvSpPr/>
          <p:nvPr userDrawn="1"/>
        </p:nvSpPr>
        <p:spPr>
          <a:xfrm>
            <a:off x="0" y="6570602"/>
            <a:ext cx="12192000" cy="287398"/>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15"/>
          <p:cNvSpPr>
            <a:spLocks noGrp="1"/>
          </p:cNvSpPr>
          <p:nvPr>
            <p:ph type="dt" sz="half" idx="10"/>
          </p:nvPr>
        </p:nvSpPr>
        <p:spPr>
          <a:xfrm>
            <a:off x="838200" y="6651520"/>
            <a:ext cx="2743200" cy="182093"/>
          </a:xfrm>
        </p:spPr>
        <p:txBody>
          <a:bodyPr/>
          <a:lstStyle>
            <a:lvl1pPr>
              <a:defRPr>
                <a:solidFill>
                  <a:schemeClr val="bg1"/>
                </a:solidFill>
              </a:defRPr>
            </a:lvl1pPr>
          </a:lstStyle>
          <a:p>
            <a:fld id="{79C81462-5BA4-4E32-B5B9-1A0E4490F082}" type="datetime1">
              <a:rPr lang="en-US" smtClean="0"/>
            </a:fld>
            <a:endParaRPr lang="en-US" dirty="0"/>
          </a:p>
        </p:txBody>
      </p:sp>
      <p:sp>
        <p:nvSpPr>
          <p:cNvPr id="7" name="Footer Placeholder 16"/>
          <p:cNvSpPr>
            <a:spLocks noGrp="1"/>
          </p:cNvSpPr>
          <p:nvPr>
            <p:ph type="ftr" sz="quarter" idx="11"/>
          </p:nvPr>
        </p:nvSpPr>
        <p:spPr>
          <a:xfrm>
            <a:off x="4038600" y="6651520"/>
            <a:ext cx="4114800" cy="182093"/>
          </a:xfrm>
        </p:spPr>
        <p:txBody>
          <a:bodyPr/>
          <a:lstStyle>
            <a:lvl1pPr>
              <a:defRPr>
                <a:solidFill>
                  <a:schemeClr val="bg1"/>
                </a:solidFill>
              </a:defRPr>
            </a:lvl1pPr>
          </a:lstStyle>
          <a:p>
            <a:endParaRPr lang="en-US" dirty="0"/>
          </a:p>
        </p:txBody>
      </p:sp>
      <p:sp>
        <p:nvSpPr>
          <p:cNvPr id="13" name="Slide Number Placeholder 17"/>
          <p:cNvSpPr>
            <a:spLocks noGrp="1"/>
          </p:cNvSpPr>
          <p:nvPr>
            <p:ph type="sldNum" sz="quarter" idx="12"/>
          </p:nvPr>
        </p:nvSpPr>
        <p:spPr>
          <a:xfrm>
            <a:off x="8610600" y="6651520"/>
            <a:ext cx="2743200" cy="182093"/>
          </a:xfrm>
        </p:spPr>
        <p:txBody>
          <a:bodyPr/>
          <a:lstStyle>
            <a:lvl1pPr>
              <a:defRPr>
                <a:solidFill>
                  <a:schemeClr val="bg1"/>
                </a:solidFill>
              </a:defRPr>
            </a:lvl1pPr>
          </a:lstStyle>
          <a:p>
            <a:fld id="{91203007-0B9D-40C6-9C3A-883002F2DA39}"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661395" y="117955"/>
            <a:ext cx="1312069" cy="1376598"/>
          </a:xfrm>
          <a:prstGeom prst="rect">
            <a:avLst/>
          </a:prstGeom>
        </p:spPr>
      </p:pic>
      <p:sp>
        <p:nvSpPr>
          <p:cNvPr id="7" name="Rectangle 6"/>
          <p:cNvSpPr/>
          <p:nvPr userDrawn="1"/>
        </p:nvSpPr>
        <p:spPr>
          <a:xfrm>
            <a:off x="0" y="6570602"/>
            <a:ext cx="12192000" cy="287398"/>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15"/>
          <p:cNvSpPr>
            <a:spLocks noGrp="1"/>
          </p:cNvSpPr>
          <p:nvPr>
            <p:ph type="dt" sz="half" idx="10"/>
          </p:nvPr>
        </p:nvSpPr>
        <p:spPr>
          <a:xfrm>
            <a:off x="838200" y="6651520"/>
            <a:ext cx="2743200" cy="182093"/>
          </a:xfrm>
        </p:spPr>
        <p:txBody>
          <a:bodyPr/>
          <a:lstStyle>
            <a:lvl1pPr>
              <a:defRPr>
                <a:solidFill>
                  <a:schemeClr val="bg1"/>
                </a:solidFill>
              </a:defRPr>
            </a:lvl1pPr>
          </a:lstStyle>
          <a:p>
            <a:fld id="{79C81462-5BA4-4E32-B5B9-1A0E4490F082}" type="datetime1">
              <a:rPr lang="en-US" smtClean="0"/>
            </a:fld>
            <a:endParaRPr lang="en-US" dirty="0"/>
          </a:p>
        </p:txBody>
      </p:sp>
      <p:sp>
        <p:nvSpPr>
          <p:cNvPr id="9" name="Footer Placeholder 16"/>
          <p:cNvSpPr>
            <a:spLocks noGrp="1"/>
          </p:cNvSpPr>
          <p:nvPr>
            <p:ph type="ftr" sz="quarter" idx="11"/>
          </p:nvPr>
        </p:nvSpPr>
        <p:spPr>
          <a:xfrm>
            <a:off x="4038600" y="6651520"/>
            <a:ext cx="4114800" cy="182093"/>
          </a:xfrm>
        </p:spPr>
        <p:txBody>
          <a:bodyPr/>
          <a:lstStyle>
            <a:lvl1pPr>
              <a:defRPr>
                <a:solidFill>
                  <a:schemeClr val="bg1"/>
                </a:solidFill>
              </a:defRPr>
            </a:lvl1pPr>
          </a:lstStyle>
          <a:p>
            <a:endParaRPr lang="en-US" dirty="0"/>
          </a:p>
        </p:txBody>
      </p:sp>
      <p:sp>
        <p:nvSpPr>
          <p:cNvPr id="15" name="Slide Number Placeholder 17"/>
          <p:cNvSpPr>
            <a:spLocks noGrp="1"/>
          </p:cNvSpPr>
          <p:nvPr>
            <p:ph type="sldNum" sz="quarter" idx="12"/>
          </p:nvPr>
        </p:nvSpPr>
        <p:spPr>
          <a:xfrm>
            <a:off x="8610600" y="6651520"/>
            <a:ext cx="2743200" cy="182093"/>
          </a:xfrm>
        </p:spPr>
        <p:txBody>
          <a:bodyPr/>
          <a:lstStyle>
            <a:lvl1pPr>
              <a:defRPr>
                <a:solidFill>
                  <a:schemeClr val="bg1"/>
                </a:solidFill>
              </a:defRPr>
            </a:lvl1pPr>
          </a:lstStyle>
          <a:p>
            <a:fld id="{91203007-0B9D-40C6-9C3A-883002F2DA39}"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0AA66"/>
                </a:solidFill>
              </a:defRPr>
            </a:lvl1pPr>
          </a:lstStyle>
          <a:p>
            <a:r>
              <a:rPr lang="en-GB"/>
              <a:t>Click to edit Master title style</a:t>
            </a:r>
            <a:endParaRPr lang="en-US"/>
          </a:p>
        </p:txBody>
      </p:sp>
      <p:sp>
        <p:nvSpPr>
          <p:cNvPr id="6" name="Rectangle 5"/>
          <p:cNvSpPr/>
          <p:nvPr userDrawn="1"/>
        </p:nvSpPr>
        <p:spPr>
          <a:xfrm>
            <a:off x="0" y="6409426"/>
            <a:ext cx="12192000" cy="448574"/>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5"/>
          <p:cNvSpPr>
            <a:spLocks noGrp="1"/>
          </p:cNvSpPr>
          <p:nvPr>
            <p:ph type="dt" sz="half" idx="10"/>
          </p:nvPr>
        </p:nvSpPr>
        <p:spPr>
          <a:xfrm>
            <a:off x="838200" y="6425358"/>
            <a:ext cx="2743200" cy="365125"/>
          </a:xfrm>
        </p:spPr>
        <p:txBody>
          <a:bodyPr/>
          <a:lstStyle>
            <a:lvl1pPr>
              <a:defRPr>
                <a:solidFill>
                  <a:schemeClr val="bg1"/>
                </a:solidFill>
              </a:defRPr>
            </a:lvl1pPr>
          </a:lstStyle>
          <a:p>
            <a:fld id="{FC32295D-ED80-4D37-982D-53735C354506}" type="datetime1">
              <a:rPr lang="en-US" smtClean="0"/>
            </a:fld>
            <a:endParaRPr lang="en-US" dirty="0"/>
          </a:p>
        </p:txBody>
      </p:sp>
      <p:sp>
        <p:nvSpPr>
          <p:cNvPr id="8" name="Footer Placeholder 16"/>
          <p:cNvSpPr>
            <a:spLocks noGrp="1"/>
          </p:cNvSpPr>
          <p:nvPr>
            <p:ph type="ftr" sz="quarter" idx="11"/>
          </p:nvPr>
        </p:nvSpPr>
        <p:spPr>
          <a:xfrm>
            <a:off x="4038600" y="6425358"/>
            <a:ext cx="4114800" cy="365125"/>
          </a:xfrm>
        </p:spPr>
        <p:txBody>
          <a:bodyPr/>
          <a:lstStyle>
            <a:lvl1pPr>
              <a:defRPr>
                <a:solidFill>
                  <a:schemeClr val="bg1"/>
                </a:solidFill>
              </a:defRPr>
            </a:lvl1pPr>
          </a:lstStyle>
          <a:p>
            <a:endParaRPr lang="en-US" dirty="0"/>
          </a:p>
        </p:txBody>
      </p:sp>
      <p:sp>
        <p:nvSpPr>
          <p:cNvPr id="9" name="Slide Number Placeholder 17"/>
          <p:cNvSpPr>
            <a:spLocks noGrp="1"/>
          </p:cNvSpPr>
          <p:nvPr>
            <p:ph type="sldNum" sz="quarter" idx="12"/>
          </p:nvPr>
        </p:nvSpPr>
        <p:spPr>
          <a:xfrm>
            <a:off x="8610600" y="6425358"/>
            <a:ext cx="2743200" cy="365125"/>
          </a:xfrm>
        </p:spPr>
        <p:txBody>
          <a:bodyPr/>
          <a:lstStyle>
            <a:lvl1pPr>
              <a:defRPr>
                <a:solidFill>
                  <a:schemeClr val="bg1"/>
                </a:solidFill>
              </a:defRPr>
            </a:lvl1pPr>
          </a:lstStyle>
          <a:p>
            <a:fld id="{91203007-0B9D-40C6-9C3A-883002F2DA39}" type="slidenum">
              <a:rPr lang="en-US" smtClean="0"/>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581192" y="2021025"/>
            <a:ext cx="3029616" cy="317861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409426"/>
            <a:ext cx="12192000" cy="448574"/>
          </a:xfrm>
          <a:prstGeom prst="rect">
            <a:avLst/>
          </a:prstGeom>
          <a:solidFill>
            <a:srgbClr val="002D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15"/>
          <p:cNvSpPr>
            <a:spLocks noGrp="1"/>
          </p:cNvSpPr>
          <p:nvPr>
            <p:ph type="dt" sz="half" idx="10"/>
          </p:nvPr>
        </p:nvSpPr>
        <p:spPr>
          <a:xfrm>
            <a:off x="838200" y="6425358"/>
            <a:ext cx="2743200" cy="365125"/>
          </a:xfrm>
        </p:spPr>
        <p:txBody>
          <a:bodyPr/>
          <a:lstStyle>
            <a:lvl1pPr>
              <a:defRPr>
                <a:solidFill>
                  <a:schemeClr val="bg1"/>
                </a:solidFill>
              </a:defRPr>
            </a:lvl1pPr>
          </a:lstStyle>
          <a:p>
            <a:fld id="{56B484EB-C819-4D05-95E5-B20D764666FC}" type="datetime1">
              <a:rPr lang="en-US" smtClean="0"/>
            </a:fld>
            <a:endParaRPr lang="en-US" dirty="0"/>
          </a:p>
        </p:txBody>
      </p:sp>
      <p:sp>
        <p:nvSpPr>
          <p:cNvPr id="7" name="Footer Placeholder 16"/>
          <p:cNvSpPr>
            <a:spLocks noGrp="1"/>
          </p:cNvSpPr>
          <p:nvPr>
            <p:ph type="ftr" sz="quarter" idx="11"/>
          </p:nvPr>
        </p:nvSpPr>
        <p:spPr>
          <a:xfrm>
            <a:off x="4038600" y="6425358"/>
            <a:ext cx="4114800" cy="365125"/>
          </a:xfrm>
        </p:spPr>
        <p:txBody>
          <a:bodyPr/>
          <a:lstStyle>
            <a:lvl1pPr>
              <a:defRPr>
                <a:solidFill>
                  <a:schemeClr val="bg1"/>
                </a:solidFill>
              </a:defRPr>
            </a:lvl1pPr>
          </a:lstStyle>
          <a:p>
            <a:endParaRPr lang="en-US" dirty="0"/>
          </a:p>
        </p:txBody>
      </p:sp>
      <p:sp>
        <p:nvSpPr>
          <p:cNvPr id="8" name="Slide Number Placeholder 17"/>
          <p:cNvSpPr>
            <a:spLocks noGrp="1"/>
          </p:cNvSpPr>
          <p:nvPr>
            <p:ph type="sldNum" sz="quarter" idx="12"/>
          </p:nvPr>
        </p:nvSpPr>
        <p:spPr>
          <a:xfrm>
            <a:off x="8610600" y="6425358"/>
            <a:ext cx="2743200" cy="365125"/>
          </a:xfrm>
        </p:spPr>
        <p:txBody>
          <a:bodyPr/>
          <a:lstStyle>
            <a:lvl1pPr>
              <a:defRPr>
                <a:solidFill>
                  <a:schemeClr val="bg1"/>
                </a:solidFill>
              </a:defRPr>
            </a:lvl1pPr>
          </a:lstStyle>
          <a:p>
            <a:fld id="{91203007-0B9D-40C6-9C3A-883002F2DA39}"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6409426"/>
            <a:ext cx="12192000" cy="448574"/>
          </a:xfrm>
          <a:prstGeom prst="rect">
            <a:avLst/>
          </a:prstGeom>
          <a:solidFill>
            <a:srgbClr val="D0AA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838200" y="6433984"/>
            <a:ext cx="2743200" cy="365125"/>
          </a:xfrm>
        </p:spPr>
        <p:txBody>
          <a:bodyPr/>
          <a:lstStyle>
            <a:lvl1pPr>
              <a:defRPr>
                <a:solidFill>
                  <a:schemeClr val="tx1"/>
                </a:solidFill>
              </a:defRPr>
            </a:lvl1pPr>
          </a:lstStyle>
          <a:p>
            <a:fld id="{0DCA318E-1343-45FB-9443-AF170622AAD3}" type="datetime1">
              <a:rPr lang="en-US" smtClean="0"/>
            </a:fld>
            <a:endParaRPr lang="en-US"/>
          </a:p>
        </p:txBody>
      </p:sp>
      <p:sp>
        <p:nvSpPr>
          <p:cNvPr id="6" name="Footer Placeholder 5"/>
          <p:cNvSpPr>
            <a:spLocks noGrp="1"/>
          </p:cNvSpPr>
          <p:nvPr>
            <p:ph type="ftr" sz="quarter" idx="11"/>
          </p:nvPr>
        </p:nvSpPr>
        <p:spPr>
          <a:xfrm>
            <a:off x="4038600" y="6433984"/>
            <a:ext cx="4114800"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a:xfrm>
            <a:off x="8610600" y="6433984"/>
            <a:ext cx="2743200" cy="365125"/>
          </a:xfrm>
        </p:spPr>
        <p:txBody>
          <a:bodyPr/>
          <a:lstStyle>
            <a:lvl1pPr>
              <a:defRPr>
                <a:solidFill>
                  <a:schemeClr val="tx1"/>
                </a:solidFill>
              </a:defRPr>
            </a:lvl1pPr>
          </a:lstStyle>
          <a:p>
            <a:fld id="{91203007-0B9D-40C6-9C3A-883002F2DA39}" type="slidenum">
              <a:rPr lang="en-US" smtClean="0"/>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10661395" y="215659"/>
            <a:ext cx="1218944" cy="127889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D2D3A2E9-F451-4A17-A4CD-9A47B3BF285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03007-0B9D-40C6-9C3A-883002F2DA3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F8284E-FEEC-4CAE-842F-09187E826091}"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03007-0B9D-40C6-9C3A-883002F2DA3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37725"/>
            <a:ext cx="12267414" cy="1238350"/>
          </a:xfrm>
        </p:spPr>
        <p:txBody>
          <a:bodyPr>
            <a:normAutofit fontScale="90000"/>
          </a:bodyPr>
          <a:lstStyle/>
          <a:p>
            <a:r>
              <a:rPr lang="en-GB" sz="3300" b="0" i="0" dirty="0">
                <a:solidFill>
                  <a:srgbClr val="1F1F1F"/>
                </a:solidFill>
                <a:effectLst/>
                <a:latin typeface="ElsevierGulliver"/>
              </a:rPr>
              <a:t>An adaptation of hybrid binary optimization algorithms for medical image feature selection in neural network for classification of breast cancer</a:t>
            </a:r>
            <a:br>
              <a:rPr lang="en-GB" b="0" i="0" dirty="0">
                <a:solidFill>
                  <a:srgbClr val="1F1F1F"/>
                </a:solidFill>
                <a:effectLst/>
                <a:latin typeface="ElsevierGulliver"/>
              </a:rPr>
            </a:br>
            <a:endParaRPr lang="en-US" dirty="0"/>
          </a:p>
        </p:txBody>
      </p:sp>
      <p:sp>
        <p:nvSpPr>
          <p:cNvPr id="3" name="Subtitle 2"/>
          <p:cNvSpPr>
            <a:spLocks noGrp="1"/>
          </p:cNvSpPr>
          <p:nvPr>
            <p:ph type="subTitle" idx="1"/>
          </p:nvPr>
        </p:nvSpPr>
        <p:spPr/>
        <p:txBody>
          <a:bodyPr/>
          <a:lstStyle/>
          <a:p>
            <a:r>
              <a:rPr lang="en-US" dirty="0"/>
              <a:t>JUSTICE TETTEH(10981523)</a:t>
            </a:r>
            <a:endParaRPr lang="en-US" dirty="0"/>
          </a:p>
          <a:p>
            <a:r>
              <a:rPr lang="en-US" dirty="0"/>
              <a:t>EMMANUELLA POKUAA DANSO(10980151)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9787" y="0"/>
            <a:ext cx="3932237" cy="1600200"/>
          </a:xfrm>
        </p:spPr>
        <p:txBody>
          <a:bodyPr/>
          <a:lstStyle/>
          <a:p>
            <a:r>
              <a:rPr lang="en-US" dirty="0"/>
              <a:t>RESULT INTERPRETATION</a:t>
            </a:r>
            <a:endParaRPr lang="en-US" dirty="0"/>
          </a:p>
        </p:txBody>
      </p:sp>
      <p:pic>
        <p:nvPicPr>
          <p:cNvPr id="6" name="Content Placeholder 5"/>
          <p:cNvPicPr>
            <a:picLocks noGrp="1" noChangeAspect="1"/>
          </p:cNvPicPr>
          <p:nvPr>
            <p:ph type="pic" idx="1"/>
          </p:nvPr>
        </p:nvPicPr>
        <p:blipFill>
          <a:blip r:embed="rId1">
            <a:extLst>
              <a:ext uri="{28A0092B-C50C-407E-A947-70E740481C1C}">
                <a14:useLocalDpi xmlns:a14="http://schemas.microsoft.com/office/drawing/2010/main" val="0"/>
              </a:ext>
            </a:extLst>
          </a:blip>
          <a:srcRect/>
          <a:stretch>
            <a:fillRect/>
          </a:stretch>
        </p:blipFill>
        <p:spPr>
          <a:xfrm>
            <a:off x="2508885" y="1510030"/>
            <a:ext cx="9683115" cy="4435475"/>
          </a:xfrm>
          <a:noFill/>
        </p:spPr>
      </p:pic>
      <p:sp>
        <p:nvSpPr>
          <p:cNvPr id="13" name="Text Placeholder 3"/>
          <p:cNvSpPr>
            <a:spLocks noGrp="1"/>
          </p:cNvSpPr>
          <p:nvPr>
            <p:ph type="body" sz="half" idx="2"/>
          </p:nvPr>
        </p:nvSpPr>
        <p:spPr>
          <a:xfrm>
            <a:off x="839470" y="1880235"/>
            <a:ext cx="1746885" cy="2459990"/>
          </a:xfrm>
        </p:spPr>
        <p:txBody>
          <a:bodyPr>
            <a:normAutofit fontScale="60000"/>
          </a:bodyPr>
          <a:lstStyle/>
          <a:p>
            <a:r>
              <a:rPr lang="en-GB" sz="2000" dirty="0"/>
              <a:t>Evaluation of the HBEOSA-DMO, HBEOSA-DMO-NT, HBEOSA-PSO, HBEOSA-PSO-NT, BEOSA</a:t>
            </a:r>
            <a:endParaRPr lang="en-GB" sz="2000" dirty="0"/>
          </a:p>
          <a:p>
            <a:r>
              <a:rPr lang="en-GB" sz="2000" dirty="0"/>
              <a:t> methods using Low-dimensional datasets on accuracy, fitness, cost function, and feature counts.</a:t>
            </a:r>
            <a:endParaRPr lang="en-US" sz="2000" dirty="0"/>
          </a:p>
        </p:txBody>
      </p:sp>
      <p:sp>
        <p:nvSpPr>
          <p:cNvPr id="4" name="Slide Number Placeholder 3"/>
          <p:cNvSpPr>
            <a:spLocks noGrp="1"/>
          </p:cNvSpPr>
          <p:nvPr>
            <p:ph type="sldNum" sz="quarter" idx="12"/>
          </p:nvPr>
        </p:nvSpPr>
        <p:spPr>
          <a:xfrm>
            <a:off x="8610600" y="6433984"/>
            <a:ext cx="2743200" cy="365125"/>
          </a:xfrm>
        </p:spPr>
        <p:txBody>
          <a:bodyPr anchor="ctr">
            <a:normAutofit/>
          </a:bodyPr>
          <a:lstStyle/>
          <a:p>
            <a:pPr>
              <a:spcAft>
                <a:spcPts val="600"/>
              </a:spcAft>
            </a:pPr>
            <a:fld id="{91203007-0B9D-40C6-9C3A-883002F2DA3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9787" y="0"/>
            <a:ext cx="3932237" cy="1600200"/>
          </a:xfrm>
        </p:spPr>
        <p:txBody>
          <a:bodyPr/>
          <a:lstStyle/>
          <a:p>
            <a:r>
              <a:rPr lang="en-US" dirty="0"/>
              <a:t>RESULT INTERPRETATION</a:t>
            </a:r>
            <a:endParaRPr lang="en-US" dirty="0"/>
          </a:p>
        </p:txBody>
      </p:sp>
      <p:pic>
        <p:nvPicPr>
          <p:cNvPr id="6" name="Content Placeholder 5" descr="A table of numbers with text&#10;&#10;Description automatically generated"/>
          <p:cNvPicPr>
            <a:picLocks noGrp="1" noChangeAspect="1"/>
          </p:cNvPicPr>
          <p:nvPr>
            <p:ph type="pic" idx="1"/>
          </p:nvPr>
        </p:nvPicPr>
        <p:blipFill>
          <a:blip r:embed="rId1">
            <a:extLst>
              <a:ext uri="{28A0092B-C50C-407E-A947-70E740481C1C}">
                <a14:useLocalDpi xmlns:a14="http://schemas.microsoft.com/office/drawing/2010/main" val="0"/>
              </a:ext>
            </a:extLst>
          </a:blip>
          <a:stretch>
            <a:fillRect/>
          </a:stretch>
        </p:blipFill>
        <p:spPr>
          <a:xfrm>
            <a:off x="2740660" y="1510030"/>
            <a:ext cx="9451340" cy="4435475"/>
          </a:xfrm>
          <a:noFill/>
        </p:spPr>
      </p:pic>
      <p:sp>
        <p:nvSpPr>
          <p:cNvPr id="13" name="Text Placeholder 3"/>
          <p:cNvSpPr>
            <a:spLocks noGrp="1"/>
          </p:cNvSpPr>
          <p:nvPr>
            <p:ph type="body" sz="half" idx="2"/>
          </p:nvPr>
        </p:nvSpPr>
        <p:spPr>
          <a:xfrm>
            <a:off x="839470" y="1880235"/>
            <a:ext cx="2053590" cy="2459990"/>
          </a:xfrm>
        </p:spPr>
        <p:txBody>
          <a:bodyPr>
            <a:normAutofit fontScale="70000"/>
          </a:bodyPr>
          <a:lstStyle/>
          <a:p>
            <a:r>
              <a:rPr lang="en-GB" sz="2000" dirty="0"/>
              <a:t>Evaluation of the HBEOSA-DMO, HBEOSA-DMO-NT, HBEOSA-PSO, HBEOSA-PSO-NT,  BEOSA</a:t>
            </a:r>
            <a:endParaRPr lang="en-GB" sz="2000" dirty="0"/>
          </a:p>
          <a:p>
            <a:r>
              <a:rPr lang="en-GB" sz="2000" dirty="0"/>
              <a:t> methods using high-dimensional datasets on accuracy, fitness, cost function and feature counts.</a:t>
            </a:r>
            <a:endParaRPr lang="en-US" sz="2000" dirty="0"/>
          </a:p>
        </p:txBody>
      </p:sp>
      <p:sp>
        <p:nvSpPr>
          <p:cNvPr id="4" name="Slide Number Placeholder 3"/>
          <p:cNvSpPr>
            <a:spLocks noGrp="1"/>
          </p:cNvSpPr>
          <p:nvPr>
            <p:ph type="sldNum" sz="quarter" idx="12"/>
          </p:nvPr>
        </p:nvSpPr>
        <p:spPr>
          <a:xfrm>
            <a:off x="8610600" y="6433984"/>
            <a:ext cx="2743200" cy="365125"/>
          </a:xfrm>
        </p:spPr>
        <p:txBody>
          <a:bodyPr anchor="ctr">
            <a:normAutofit/>
          </a:bodyPr>
          <a:lstStyle/>
          <a:p>
            <a:pPr>
              <a:spcAft>
                <a:spcPts val="600"/>
              </a:spcAft>
            </a:pPr>
            <a:fld id="{91203007-0B9D-40C6-9C3A-883002F2DA3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839788" y="0"/>
            <a:ext cx="3932237" cy="1600200"/>
          </a:xfrm>
        </p:spPr>
        <p:txBody>
          <a:bodyPr/>
          <a:lstStyle/>
          <a:p>
            <a:r>
              <a:rPr lang="en-US" dirty="0"/>
              <a:t>RESULT INTERPRETATION</a:t>
            </a:r>
            <a:endParaRPr lang="en-US" dirty="0"/>
          </a:p>
        </p:txBody>
      </p:sp>
      <p:pic>
        <p:nvPicPr>
          <p:cNvPr id="6" name="Content Placeholder 5" descr="A table of numbers with text&#10;&#10;Description automatically generated"/>
          <p:cNvPicPr>
            <a:picLocks noGrp="1" noChangeAspect="1"/>
          </p:cNvPicPr>
          <p:nvPr>
            <p:ph type="pic" idx="1"/>
          </p:nvPr>
        </p:nvPicPr>
        <p:blipFill>
          <a:blip r:embed="rId1">
            <a:extLst>
              <a:ext uri="{28A0092B-C50C-407E-A947-70E740481C1C}">
                <a14:useLocalDpi xmlns:a14="http://schemas.microsoft.com/office/drawing/2010/main" val="0"/>
              </a:ext>
            </a:extLst>
          </a:blip>
          <a:stretch>
            <a:fillRect/>
          </a:stretch>
        </p:blipFill>
        <p:spPr>
          <a:xfrm>
            <a:off x="2781935" y="1534795"/>
            <a:ext cx="9410065" cy="4373880"/>
          </a:xfrm>
          <a:noFill/>
        </p:spPr>
      </p:pic>
      <p:sp>
        <p:nvSpPr>
          <p:cNvPr id="16" name="Text Placeholder 3"/>
          <p:cNvSpPr>
            <a:spLocks noGrp="1"/>
          </p:cNvSpPr>
          <p:nvPr>
            <p:ph type="body" sz="half" idx="2"/>
          </p:nvPr>
        </p:nvSpPr>
        <p:spPr>
          <a:xfrm>
            <a:off x="840105" y="2057400"/>
            <a:ext cx="2449830" cy="2677795"/>
          </a:xfrm>
        </p:spPr>
        <p:txBody>
          <a:bodyPr/>
          <a:lstStyle/>
          <a:p>
            <a:r>
              <a:rPr lang="en-GB" dirty="0"/>
              <a:t>Evaluation of the HBEOSA-DMO, HBEOSA-DMO-NT, HBEOSA-PSO, HBEOSA-PSO-NT,  BEOSA </a:t>
            </a:r>
            <a:endParaRPr lang="en-GB" dirty="0"/>
          </a:p>
          <a:p>
            <a:r>
              <a:rPr lang="en-GB" dirty="0"/>
              <a:t>methods using medium-dimensional datasets on accuracy, fitness, cost function, and feature counts.</a:t>
            </a:r>
            <a:endParaRPr lang="en-US" dirty="0"/>
          </a:p>
        </p:txBody>
      </p:sp>
      <p:sp>
        <p:nvSpPr>
          <p:cNvPr id="4" name="Slide Number Placeholder 3"/>
          <p:cNvSpPr>
            <a:spLocks noGrp="1"/>
          </p:cNvSpPr>
          <p:nvPr>
            <p:ph type="sldNum" sz="quarter" idx="12"/>
          </p:nvPr>
        </p:nvSpPr>
        <p:spPr>
          <a:xfrm>
            <a:off x="8610600" y="6433984"/>
            <a:ext cx="2743200" cy="365125"/>
          </a:xfrm>
        </p:spPr>
        <p:txBody>
          <a:bodyPr anchor="ctr">
            <a:normAutofit/>
          </a:bodyPr>
          <a:lstStyle/>
          <a:p>
            <a:pPr>
              <a:spcAft>
                <a:spcPts val="600"/>
              </a:spcAft>
            </a:pPr>
            <a:fld id="{91203007-0B9D-40C6-9C3A-883002F2DA3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FINAL RESULT </a:t>
            </a:r>
            <a:r>
              <a:rPr lang="en-US" dirty="0"/>
              <a:t>INTERPRETATION</a:t>
            </a:r>
            <a:endParaRPr lang="en-US"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graphicFrame>
        <p:nvGraphicFramePr>
          <p:cNvPr id="5" name="Table 4"/>
          <p:cNvGraphicFramePr>
            <a:graphicFrameLocks noGrp="1"/>
          </p:cNvGraphicFramePr>
          <p:nvPr/>
        </p:nvGraphicFramePr>
        <p:xfrm>
          <a:off x="1179326" y="1909601"/>
          <a:ext cx="9469781" cy="3691054"/>
        </p:xfrm>
        <a:graphic>
          <a:graphicData uri="http://schemas.openxmlformats.org/drawingml/2006/table">
            <a:tbl>
              <a:tblPr firstRow="1" bandRow="1">
                <a:tableStyleId>{5C22544A-7EE6-4342-B048-85BDC9FD1C3A}</a:tableStyleId>
              </a:tblPr>
              <a:tblGrid>
                <a:gridCol w="1302215"/>
                <a:gridCol w="1109753"/>
                <a:gridCol w="1066800"/>
                <a:gridCol w="1032934"/>
                <a:gridCol w="973666"/>
                <a:gridCol w="863600"/>
                <a:gridCol w="956733"/>
                <a:gridCol w="1082040"/>
                <a:gridCol w="1082040"/>
              </a:tblGrid>
              <a:tr h="566399">
                <a:tc>
                  <a:txBody>
                    <a:bodyPr/>
                    <a:lstStyle/>
                    <a:p>
                      <a:r>
                        <a:rPr lang="en-GB" dirty="0"/>
                        <a:t>Classifier</a:t>
                      </a:r>
                      <a:endParaRPr lang="en-US" dirty="0"/>
                    </a:p>
                  </a:txBody>
                  <a:tcPr/>
                </a:tc>
                <a:tc gridSpan="2">
                  <a:txBody>
                    <a:bodyPr/>
                    <a:lstStyle/>
                    <a:p>
                      <a:r>
                        <a:rPr lang="en-GB" dirty="0"/>
                        <a:t>HBEOSA-DMO</a:t>
                      </a:r>
                      <a:endParaRPr lang="en-US" dirty="0"/>
                    </a:p>
                  </a:txBody>
                  <a:tcPr/>
                </a:tc>
                <a:tc hMerge="1">
                  <a:tcPr/>
                </a:tc>
                <a:tc gridSpan="2">
                  <a:txBody>
                    <a:bodyPr/>
                    <a:lstStyle/>
                    <a:p>
                      <a:r>
                        <a:rPr lang="en-GB" dirty="0"/>
                        <a:t>HBEOSA-DMO-NT</a:t>
                      </a:r>
                      <a:endParaRPr lang="en-US" dirty="0"/>
                    </a:p>
                  </a:txBody>
                  <a:tcPr/>
                </a:tc>
                <a:tc hMerge="1">
                  <a:tcPr/>
                </a:tc>
                <a:tc gridSpan="2">
                  <a:txBody>
                    <a:bodyPr/>
                    <a:lstStyle/>
                    <a:p>
                      <a:r>
                        <a:rPr lang="en-GB" dirty="0"/>
                        <a:t>HBEOSA-PSO</a:t>
                      </a:r>
                      <a:endParaRPr lang="en-US" dirty="0"/>
                    </a:p>
                  </a:txBody>
                  <a:tcPr/>
                </a:tc>
                <a:tc hMerge="1">
                  <a:tcPr/>
                </a:tc>
                <a:tc gridSpan="2">
                  <a:txBody>
                    <a:bodyPr/>
                    <a:lstStyle/>
                    <a:p>
                      <a:r>
                        <a:rPr lang="en-GB" dirty="0"/>
                        <a:t>HBEOSA-PSO-NT</a:t>
                      </a:r>
                      <a:endParaRPr lang="en-US" dirty="0"/>
                    </a:p>
                  </a:txBody>
                  <a:tcPr/>
                </a:tc>
                <a:tc hMerge="1">
                  <a:tcPr/>
                </a:tc>
              </a:tr>
              <a:tr h="566399">
                <a:tc>
                  <a:txBody>
                    <a:bodyPr/>
                    <a:lstStyle/>
                    <a:p>
                      <a:endParaRPr lang="en-US" dirty="0"/>
                    </a:p>
                  </a:txBody>
                  <a:tcPr/>
                </a:tc>
                <a:tc>
                  <a:txBody>
                    <a:bodyPr/>
                    <a:lstStyle/>
                    <a:p>
                      <a:r>
                        <a:rPr lang="en-GB" dirty="0"/>
                        <a:t>ACC</a:t>
                      </a:r>
                      <a:endParaRPr lang="en-US" dirty="0"/>
                    </a:p>
                  </a:txBody>
                  <a:tcPr/>
                </a:tc>
                <a:tc>
                  <a:txBody>
                    <a:bodyPr/>
                    <a:lstStyle/>
                    <a:p>
                      <a:r>
                        <a:rPr lang="en-GB" dirty="0"/>
                        <a:t>AUC</a:t>
                      </a:r>
                      <a:endParaRPr lang="en-US" dirty="0"/>
                    </a:p>
                  </a:txBody>
                  <a:tcPr/>
                </a:tc>
                <a:tc>
                  <a:txBody>
                    <a:bodyPr/>
                    <a:lstStyle/>
                    <a:p>
                      <a:r>
                        <a:rPr lang="en-GB" dirty="0"/>
                        <a:t>ACC</a:t>
                      </a:r>
                      <a:endParaRPr lang="en-US" dirty="0"/>
                    </a:p>
                  </a:txBody>
                  <a:tcPr/>
                </a:tc>
                <a:tc>
                  <a:txBody>
                    <a:bodyPr/>
                    <a:lstStyle/>
                    <a:p>
                      <a:r>
                        <a:rPr lang="en-GB" dirty="0"/>
                        <a:t>AUC</a:t>
                      </a:r>
                      <a:endParaRPr lang="en-US" dirty="0"/>
                    </a:p>
                  </a:txBody>
                  <a:tcPr/>
                </a:tc>
                <a:tc>
                  <a:txBody>
                    <a:bodyPr/>
                    <a:lstStyle/>
                    <a:p>
                      <a:r>
                        <a:rPr lang="en-GB" dirty="0"/>
                        <a:t>ACC</a:t>
                      </a:r>
                      <a:endParaRPr lang="en-US" dirty="0"/>
                    </a:p>
                  </a:txBody>
                  <a:tcPr/>
                </a:tc>
                <a:tc>
                  <a:txBody>
                    <a:bodyPr/>
                    <a:lstStyle/>
                    <a:p>
                      <a:r>
                        <a:rPr lang="en-GB" dirty="0"/>
                        <a:t>AUC</a:t>
                      </a:r>
                      <a:endParaRPr lang="en-US" dirty="0"/>
                    </a:p>
                  </a:txBody>
                  <a:tcPr/>
                </a:tc>
                <a:tc>
                  <a:txBody>
                    <a:bodyPr/>
                    <a:lstStyle/>
                    <a:p>
                      <a:r>
                        <a:rPr lang="en-GB" dirty="0"/>
                        <a:t>ACC</a:t>
                      </a:r>
                      <a:endParaRPr lang="en-US" dirty="0"/>
                    </a:p>
                  </a:txBody>
                  <a:tcPr/>
                </a:tc>
                <a:tc>
                  <a:txBody>
                    <a:bodyPr/>
                    <a:lstStyle/>
                    <a:p>
                      <a:r>
                        <a:rPr lang="en-GB" dirty="0"/>
                        <a:t>AUC</a:t>
                      </a:r>
                      <a:endParaRPr lang="en-US" dirty="0"/>
                    </a:p>
                  </a:txBody>
                  <a:tcPr/>
                </a:tc>
              </a:tr>
              <a:tr h="633762">
                <a:tc>
                  <a:txBody>
                    <a:bodyPr/>
                    <a:lstStyle/>
                    <a:p>
                      <a:r>
                        <a:rPr lang="en-GB" dirty="0"/>
                        <a:t>KNN</a:t>
                      </a:r>
                      <a:endParaRPr lang="en-US" dirty="0"/>
                    </a:p>
                  </a:txBody>
                  <a:tcPr/>
                </a:tc>
                <a:tc gridSpan="2">
                  <a:txBody>
                    <a:bodyPr/>
                    <a:lstStyle/>
                    <a:p>
                      <a:r>
                        <a:rPr lang="en-GB" dirty="0"/>
                        <a:t>0.7002       0.7954</a:t>
                      </a:r>
                      <a:endParaRPr lang="en-US" dirty="0"/>
                    </a:p>
                  </a:txBody>
                  <a:tcPr/>
                </a:tc>
                <a:tc hMerge="1">
                  <a:tcPr/>
                </a:tc>
                <a:tc gridSpan="2">
                  <a:txBody>
                    <a:bodyPr/>
                    <a:lstStyle/>
                    <a:p>
                      <a:r>
                        <a:rPr lang="en-GB" dirty="0"/>
                        <a:t>0.7002      0.7954</a:t>
                      </a:r>
                      <a:endParaRPr lang="en-US" dirty="0"/>
                    </a:p>
                  </a:txBody>
                  <a:tcPr/>
                </a:tc>
                <a:tc hMerge="1">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t>0.7002   0.7954</a:t>
                      </a:r>
                      <a:endParaRPr lang="en-US" dirty="0"/>
                    </a:p>
                    <a:p>
                      <a:endParaRPr lang="en-US" dirty="0"/>
                    </a:p>
                  </a:txBody>
                  <a:tcPr/>
                </a:tc>
                <a:tc hMerge="1">
                  <a:tcPr/>
                </a:tc>
                <a:tc gridSpan="2">
                  <a:txBody>
                    <a:bodyPr/>
                    <a:lstStyle/>
                    <a:p>
                      <a:r>
                        <a:rPr lang="en-GB" dirty="0"/>
                        <a:t>0.7002       0.7954</a:t>
                      </a:r>
                      <a:endParaRPr lang="en-US" dirty="0"/>
                    </a:p>
                  </a:txBody>
                  <a:tcPr/>
                </a:tc>
                <a:tc hMerge="1">
                  <a:tcPr/>
                </a:tc>
              </a:tr>
              <a:tr h="474589">
                <a:tc>
                  <a:txBody>
                    <a:bodyPr/>
                    <a:lstStyle/>
                    <a:p>
                      <a:r>
                        <a:rPr lang="en-GB" dirty="0"/>
                        <a:t>RF</a:t>
                      </a:r>
                      <a:endParaRPr lang="en-US" dirty="0"/>
                    </a:p>
                  </a:txBody>
                  <a:tcPr/>
                </a:tc>
                <a:tc gridSpan="2">
                  <a:txBody>
                    <a:bodyPr/>
                    <a:lstStyle/>
                    <a:p>
                      <a:r>
                        <a:rPr lang="en-GB" dirty="0"/>
                        <a:t>0.8252       0.8291</a:t>
                      </a:r>
                      <a:endParaRPr lang="en-US" dirty="0"/>
                    </a:p>
                  </a:txBody>
                  <a:tcPr/>
                </a:tc>
                <a:tc hMerge="1">
                  <a:tcPr/>
                </a:tc>
                <a:tc gridSpan="2">
                  <a:txBody>
                    <a:bodyPr/>
                    <a:lstStyle/>
                    <a:p>
                      <a:r>
                        <a:rPr lang="en-GB" dirty="0"/>
                        <a:t>0.8286      0.8280</a:t>
                      </a:r>
                      <a:endParaRPr lang="en-US" dirty="0"/>
                    </a:p>
                  </a:txBody>
                  <a:tcPr/>
                </a:tc>
                <a:tc hMerge="1">
                  <a:tcPr/>
                </a:tc>
                <a:tc gridSpan="2">
                  <a:txBody>
                    <a:bodyPr/>
                    <a:lstStyle/>
                    <a:p>
                      <a:r>
                        <a:rPr lang="en-GB" dirty="0"/>
                        <a:t>0.8212   0.8284</a:t>
                      </a:r>
                      <a:endParaRPr lang="en-US" dirty="0"/>
                    </a:p>
                  </a:txBody>
                  <a:tcPr/>
                </a:tc>
                <a:tc hMerge="1">
                  <a:tcPr/>
                </a:tc>
                <a:tc gridSpan="2">
                  <a:txBody>
                    <a:bodyPr/>
                    <a:lstStyle/>
                    <a:p>
                      <a:r>
                        <a:rPr lang="en-GB" dirty="0"/>
                        <a:t>0.825         0.8288</a:t>
                      </a:r>
                      <a:endParaRPr lang="en-US" dirty="0"/>
                    </a:p>
                  </a:txBody>
                  <a:tcPr/>
                </a:tc>
                <a:tc hMerge="1">
                  <a:tcPr/>
                </a:tc>
              </a:tr>
              <a:tr h="499533">
                <a:tc>
                  <a:txBody>
                    <a:bodyPr/>
                    <a:lstStyle/>
                    <a:p>
                      <a:r>
                        <a:rPr lang="en-GB" dirty="0"/>
                        <a:t>MLP</a:t>
                      </a:r>
                      <a:endParaRPr lang="en-US" dirty="0"/>
                    </a:p>
                  </a:txBody>
                  <a:tcPr/>
                </a:tc>
                <a:tc gridSpan="2">
                  <a:txBody>
                    <a:bodyPr/>
                    <a:lstStyle/>
                    <a:p>
                      <a:r>
                        <a:rPr lang="en-GB" dirty="0"/>
                        <a:t>0.6743        0.7922</a:t>
                      </a:r>
                      <a:endParaRPr lang="en-US" dirty="0"/>
                    </a:p>
                  </a:txBody>
                  <a:tcPr/>
                </a:tc>
                <a:tc hMerge="1">
                  <a:tcPr/>
                </a:tc>
                <a:tc gridSpan="2">
                  <a:txBody>
                    <a:bodyPr/>
                    <a:lstStyle/>
                    <a:p>
                      <a:r>
                        <a:rPr lang="en-GB" dirty="0"/>
                        <a:t>0.6743      0.7922</a:t>
                      </a:r>
                      <a:endParaRPr lang="en-US" dirty="0"/>
                    </a:p>
                  </a:txBody>
                  <a:tcPr/>
                </a:tc>
                <a:tc hMerge="1">
                  <a:tcPr/>
                </a:tc>
                <a:tc gridSpan="2">
                  <a:txBody>
                    <a:bodyPr/>
                    <a:lstStyle/>
                    <a:p>
                      <a:r>
                        <a:rPr lang="en-GB" dirty="0"/>
                        <a:t>0.6743   0.7922</a:t>
                      </a:r>
                      <a:endParaRPr lang="en-US" dirty="0"/>
                    </a:p>
                  </a:txBody>
                  <a:tcPr/>
                </a:tc>
                <a:tc hMerge="1">
                  <a:tcPr/>
                </a:tc>
                <a:tc gridSpan="2">
                  <a:txBody>
                    <a:bodyPr/>
                    <a:lstStyle/>
                    <a:p>
                      <a:r>
                        <a:rPr lang="en-GB" dirty="0"/>
                        <a:t>0.6743       0.7922</a:t>
                      </a:r>
                      <a:endParaRPr lang="en-US" dirty="0"/>
                    </a:p>
                  </a:txBody>
                  <a:tcPr/>
                </a:tc>
                <a:tc hMerge="1">
                  <a:tcPr/>
                </a:tc>
              </a:tr>
              <a:tr h="499533">
                <a:tc>
                  <a:txBody>
                    <a:bodyPr/>
                    <a:lstStyle/>
                    <a:p>
                      <a:r>
                        <a:rPr lang="en-GB" dirty="0" err="1"/>
                        <a:t>Dtree</a:t>
                      </a:r>
                      <a:endParaRPr lang="en-US" dirty="0"/>
                    </a:p>
                  </a:txBody>
                  <a:tcPr/>
                </a:tc>
                <a:tc gridSpan="2">
                  <a:txBody>
                    <a:bodyPr/>
                    <a:lstStyle/>
                    <a:p>
                      <a:r>
                        <a:rPr lang="en-GB" dirty="0"/>
                        <a:t>0.6415        0.7592</a:t>
                      </a:r>
                      <a:endParaRPr lang="en-US" dirty="0"/>
                    </a:p>
                  </a:txBody>
                  <a:tcPr/>
                </a:tc>
                <a:tc hMerge="1">
                  <a:tcPr/>
                </a:tc>
                <a:tc gridSpan="2">
                  <a:txBody>
                    <a:bodyPr/>
                    <a:lstStyle/>
                    <a:p>
                      <a:r>
                        <a:rPr lang="en-GB" dirty="0"/>
                        <a:t>0.6415      0.7592</a:t>
                      </a:r>
                      <a:endParaRPr lang="en-US" dirty="0"/>
                    </a:p>
                  </a:txBody>
                  <a:tcPr/>
                </a:tc>
                <a:tc hMerge="1">
                  <a:tcPr/>
                </a:tc>
                <a:tc gridSpan="2">
                  <a:txBody>
                    <a:bodyPr/>
                    <a:lstStyle/>
                    <a:p>
                      <a:r>
                        <a:rPr lang="en-GB" dirty="0"/>
                        <a:t>0.6415   0.7591</a:t>
                      </a:r>
                      <a:endParaRPr lang="en-US" dirty="0"/>
                    </a:p>
                  </a:txBody>
                  <a:tcPr/>
                </a:tc>
                <a:tc hMerge="1">
                  <a:tcPr/>
                </a:tc>
                <a:tc gridSpan="2">
                  <a:txBody>
                    <a:bodyPr/>
                    <a:lstStyle/>
                    <a:p>
                      <a:r>
                        <a:rPr lang="en-GB" dirty="0"/>
                        <a:t>0.6415        0.7592</a:t>
                      </a:r>
                      <a:endParaRPr lang="en-US" dirty="0"/>
                    </a:p>
                  </a:txBody>
                  <a:tcPr/>
                </a:tc>
                <a:tc hMerge="1">
                  <a:tcPr/>
                </a:tc>
              </a:tr>
              <a:tr h="370840">
                <a:tc>
                  <a:txBody>
                    <a:bodyPr/>
                    <a:lstStyle/>
                    <a:p>
                      <a:r>
                        <a:rPr lang="en-GB" dirty="0" err="1"/>
                        <a:t>Softmax</a:t>
                      </a:r>
                      <a:endParaRPr lang="en-US" dirty="0"/>
                    </a:p>
                  </a:txBody>
                  <a:tcPr/>
                </a:tc>
                <a:tc gridSpan="2">
                  <a:txBody>
                    <a:bodyPr/>
                    <a:lstStyle/>
                    <a:p>
                      <a:r>
                        <a:rPr lang="en-GB" dirty="0"/>
                        <a:t>0.794</a:t>
                      </a:r>
                      <a:endParaRPr lang="en-US" dirty="0"/>
                    </a:p>
                  </a:txBody>
                  <a:tcPr/>
                </a:tc>
                <a:tc hMerge="1">
                  <a:tcPr/>
                </a:tc>
                <a:tc gridSpan="2">
                  <a:txBody>
                    <a:bodyPr/>
                    <a:lstStyle/>
                    <a:p>
                      <a:r>
                        <a:rPr lang="en-GB" dirty="0"/>
                        <a:t>0.708</a:t>
                      </a:r>
                      <a:endParaRPr lang="en-US" dirty="0"/>
                    </a:p>
                  </a:txBody>
                  <a:tcPr/>
                </a:tc>
                <a:tc hMerge="1">
                  <a:tcPr/>
                </a:tc>
                <a:tc gridSpan="2">
                  <a:txBody>
                    <a:bodyPr/>
                    <a:lstStyle/>
                    <a:p>
                      <a:r>
                        <a:rPr lang="en-GB" dirty="0"/>
                        <a:t>0.794</a:t>
                      </a:r>
                      <a:endParaRPr lang="en-US" dirty="0"/>
                    </a:p>
                  </a:txBody>
                  <a:tcPr/>
                </a:tc>
                <a:tc hMerge="1">
                  <a:tcPr/>
                </a:tc>
                <a:tc gridSpan="2">
                  <a:txBody>
                    <a:bodyPr/>
                    <a:lstStyle/>
                    <a:p>
                      <a:r>
                        <a:rPr lang="en-GB" dirty="0"/>
                        <a:t>0.794</a:t>
                      </a:r>
                      <a:endParaRPr lang="en-US" dirty="0"/>
                    </a:p>
                  </a:txBody>
                  <a:tcPr/>
                </a:tc>
                <a:tc hMerge="1">
                  <a:tcPr/>
                </a:tc>
              </a:tr>
            </a:tbl>
          </a:graphicData>
        </a:graphic>
      </p:graphicFrame>
      <p:sp>
        <p:nvSpPr>
          <p:cNvPr id="10" name="Content Placeholder 9"/>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r>
              <a:rPr lang="en-GB" dirty="0"/>
              <a:t>Results obtained when the new hybrid binary optimizers were applied to the medical image feature selection </a:t>
            </a:r>
            <a:r>
              <a:rPr lang="" altLang="en-GB" dirty="0"/>
              <a:t>in summary</a:t>
            </a:r>
            <a:r>
              <a:rPr lang="en-GB" dirty="0"/>
              <a:t>, showed that classification accuracy of 0.8286, precision of 0.97, recall of 0.83, and F1-score of 0.99, AUC of 0.8291</a:t>
            </a:r>
            <a:endParaRPr lang="en-US"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endParaRPr lang="en-US" dirty="0"/>
          </a:p>
        </p:txBody>
      </p:sp>
      <p:sp>
        <p:nvSpPr>
          <p:cNvPr id="3" name="Slide Number Placeholder 2"/>
          <p:cNvSpPr>
            <a:spLocks noGrp="1"/>
          </p:cNvSpPr>
          <p:nvPr>
            <p:ph type="sldNum" sz="quarter" idx="12"/>
          </p:nvPr>
        </p:nvSpPr>
        <p:spPr>
          <a:xfrm>
            <a:off x="8610600" y="6425358"/>
            <a:ext cx="2743200" cy="365125"/>
          </a:xfrm>
        </p:spPr>
        <p:txBody>
          <a:bodyPr/>
          <a:lstStyle/>
          <a:p>
            <a:fld id="{91203007-0B9D-40C6-9C3A-883002F2DA39}"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60" y="169127"/>
            <a:ext cx="8331679" cy="1066860"/>
          </a:xfrm>
        </p:spPr>
        <p:txBody>
          <a:bodyPr/>
          <a:lstStyle/>
          <a:p>
            <a:r>
              <a:rPr lang="en-US" dirty="0"/>
              <a:t>INTRODUCTION</a:t>
            </a:r>
            <a:endParaRPr lang="en-US" dirty="0"/>
          </a:p>
        </p:txBody>
      </p:sp>
      <p:sp>
        <p:nvSpPr>
          <p:cNvPr id="3" name="Content Placeholder 2"/>
          <p:cNvSpPr>
            <a:spLocks noGrp="1"/>
          </p:cNvSpPr>
          <p:nvPr>
            <p:ph idx="1"/>
          </p:nvPr>
        </p:nvSpPr>
        <p:spPr>
          <a:xfrm>
            <a:off x="215660" y="1707099"/>
            <a:ext cx="11677718" cy="4829318"/>
          </a:xfrm>
        </p:spPr>
        <p:txBody>
          <a:bodyPr>
            <a:normAutofit fontScale="60000"/>
          </a:bodyPr>
          <a:lstStyle/>
          <a:p>
            <a:pPr>
              <a:lnSpc>
                <a:spcPct val="120000"/>
              </a:lnSpc>
            </a:pPr>
            <a:r>
              <a:rPr lang="en-GB" dirty="0"/>
              <a:t>Medical images often present high-dimensional datasets, posing challenges in efficient analysis and feature selection. Traditionally, these challenges have been addressed with standard methods that may not fully optimize classification performance. This project introduces </a:t>
            </a:r>
            <a:r>
              <a:rPr lang="" altLang="en-GB" dirty="0"/>
              <a:t>four variants of hybridized binary optimization algorithms </a:t>
            </a:r>
            <a:r>
              <a:rPr lang="en-GB" dirty="0"/>
              <a:t>which enhance feature selection for medical image datasets by leveraging BEOSA as a base. These algorithms incorporate a novel nested transformation function, creating variants that optimize binary search spaces while preserving the relevance of real-world features. Through experiments on digital mammography datasets, the proposed methods demonstrate superior performance in improving classification accuracy over traditional techniques.</a:t>
            </a:r>
            <a:endParaRPr lang="en-GB"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a:xfrm>
            <a:off x="215660" y="1913248"/>
            <a:ext cx="11677718" cy="4829318"/>
          </a:xfrm>
        </p:spPr>
        <p:txBody>
          <a:bodyPr>
            <a:normAutofit/>
          </a:bodyPr>
          <a:lstStyle/>
          <a:p>
            <a:r>
              <a:rPr lang="en-GB" sz="2800" dirty="0"/>
              <a:t>High-dimensional datasets, particularly in medical image analysis, present significant challenges in machine learning and classification tasks. These challenges include increased computational complexity, overfitting, and reduced model interpretability. Specifically, when working with breast cancer detection from medical imaging data (such as mammograms or histopathology images), the number of features can be vast, leading to a risk of decreased classification accuracy and model performance.</a:t>
            </a:r>
            <a:endParaRPr lang="en-GB" sz="2800" dirty="0"/>
          </a:p>
          <a:p>
            <a:r>
              <a:rPr lang="en-GB" sz="2800" dirty="0"/>
              <a:t>However, relying solely on conventional feature selection methods may not provide optimal solutions for complex medical imaging datasets</a:t>
            </a:r>
            <a:r>
              <a:rPr lang="en-GB" dirty="0"/>
              <a:t>.</a:t>
            </a:r>
            <a:endParaRPr lang="en-US"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endParaRPr lang="en-US" dirty="0"/>
          </a:p>
        </p:txBody>
      </p:sp>
      <p:sp>
        <p:nvSpPr>
          <p:cNvPr id="3" name="Content Placeholder 2"/>
          <p:cNvSpPr>
            <a:spLocks noGrp="1"/>
          </p:cNvSpPr>
          <p:nvPr>
            <p:ph idx="1"/>
          </p:nvPr>
        </p:nvSpPr>
        <p:spPr/>
        <p:txBody>
          <a:bodyPr>
            <a:normAutofit fontScale="72500"/>
          </a:bodyPr>
          <a:lstStyle/>
          <a:p>
            <a:r>
              <a:rPr lang="en-GB" b="1" dirty="0"/>
              <a:t>Adaptation of hybrid binary optimization algorithms</a:t>
            </a:r>
            <a:r>
              <a:rPr lang="en-GB" dirty="0"/>
              <a:t> for </a:t>
            </a:r>
            <a:r>
              <a:rPr lang="en-GB" dirty="0">
                <a:sym typeface="+mn-ea"/>
              </a:rPr>
              <a:t>medical image </a:t>
            </a:r>
            <a:r>
              <a:rPr lang="en-GB" dirty="0"/>
              <a:t>feature selection in  </a:t>
            </a:r>
            <a:r>
              <a:rPr lang="" altLang="en-GB" dirty="0"/>
              <a:t>neural network</a:t>
            </a:r>
            <a:r>
              <a:rPr lang="en-GB" dirty="0"/>
              <a:t>, particularly focusing on </a:t>
            </a:r>
            <a:r>
              <a:rPr lang="en-GB" b="1" dirty="0"/>
              <a:t>breast cancer</a:t>
            </a:r>
            <a:r>
              <a:rPr lang="" altLang="en-GB" b="1" dirty="0"/>
              <a:t>. </a:t>
            </a:r>
            <a:r>
              <a:rPr lang="en-GB" dirty="0">
                <a:sym typeface="+mn-ea"/>
              </a:rPr>
              <a:t>(</a:t>
            </a:r>
            <a:r>
              <a:rPr lang="en-GB" b="1" dirty="0">
                <a:sym typeface="+mn-ea"/>
              </a:rPr>
              <a:t>HBEOSA-DMO</a:t>
            </a:r>
            <a:r>
              <a:rPr lang="en-US" altLang="en-GB" b="1" dirty="0">
                <a:sym typeface="+mn-ea"/>
              </a:rPr>
              <a:t>,  </a:t>
            </a:r>
            <a:r>
              <a:rPr lang="en-GB" b="1" dirty="0">
                <a:sym typeface="+mn-ea"/>
              </a:rPr>
              <a:t>HBEOSA-PSO</a:t>
            </a:r>
            <a:r>
              <a:rPr lang="en-US" altLang="en-GB" b="1" dirty="0">
                <a:sym typeface="+mn-ea"/>
              </a:rPr>
              <a:t>,  </a:t>
            </a:r>
            <a:r>
              <a:rPr lang="en-GB" b="1" dirty="0">
                <a:sym typeface="+mn-ea"/>
              </a:rPr>
              <a:t>HBEOSA-DMO-NT and HBEOSA-PSO-NT</a:t>
            </a:r>
            <a:r>
              <a:rPr lang="en-GB" dirty="0">
                <a:sym typeface="+mn-ea"/>
              </a:rPr>
              <a:t>)</a:t>
            </a:r>
            <a:endParaRPr lang="en-GB" dirty="0">
              <a:sym typeface="+mn-ea"/>
            </a:endParaRPr>
          </a:p>
          <a:p>
            <a:pPr marL="0" indent="0">
              <a:buNone/>
            </a:pPr>
            <a:r>
              <a:rPr lang="en-GB" dirty="0">
                <a:sym typeface="+mn-ea"/>
              </a:rPr>
              <a:t> </a:t>
            </a:r>
            <a:endParaRPr lang="en-GB" b="1" dirty="0"/>
          </a:p>
          <a:p>
            <a:r>
              <a:rPr lang="" altLang="en-GB" dirty="0"/>
              <a:t>These</a:t>
            </a:r>
            <a:r>
              <a:rPr lang="" altLang="en-GB" b="1" dirty="0"/>
              <a:t> </a:t>
            </a:r>
            <a:r>
              <a:rPr lang="" altLang="en-GB" dirty="0"/>
              <a:t>are obtained from the hybridization of</a:t>
            </a:r>
            <a:r>
              <a:rPr lang="" altLang="en-GB" b="1" dirty="0"/>
              <a:t> </a:t>
            </a:r>
            <a:r>
              <a:rPr lang="en-GB" b="1" dirty="0">
                <a:sym typeface="+mn-ea"/>
              </a:rPr>
              <a:t>BEOSA </a:t>
            </a:r>
            <a:r>
              <a:rPr lang="en-GB" dirty="0">
                <a:sym typeface="+mn-ea"/>
              </a:rPr>
              <a:t>as the base algorithm </a:t>
            </a:r>
            <a:r>
              <a:rPr lang="" altLang="en-GB" dirty="0">
                <a:sym typeface="+mn-ea"/>
              </a:rPr>
              <a:t>with</a:t>
            </a:r>
            <a:r>
              <a:rPr lang="" altLang="en-GB" b="1" dirty="0">
                <a:sym typeface="+mn-ea"/>
              </a:rPr>
              <a:t> B</a:t>
            </a:r>
            <a:r>
              <a:rPr lang="en-GB" b="1" dirty="0">
                <a:sym typeface="+mn-ea"/>
              </a:rPr>
              <a:t>DMO</a:t>
            </a:r>
            <a:r>
              <a:rPr lang="en-GB" dirty="0">
                <a:sym typeface="+mn-ea"/>
              </a:rPr>
              <a:t> </a:t>
            </a:r>
            <a:r>
              <a:rPr lang="" altLang="en-GB" dirty="0">
                <a:sym typeface="+mn-ea"/>
              </a:rPr>
              <a:t>and B</a:t>
            </a:r>
            <a:r>
              <a:rPr lang="en-GB" b="1" dirty="0">
                <a:sym typeface="+mn-ea"/>
              </a:rPr>
              <a:t>PSO</a:t>
            </a:r>
            <a:r>
              <a:rPr lang="" altLang="en-GB" b="1" dirty="0">
                <a:sym typeface="+mn-ea"/>
              </a:rPr>
              <a:t>,  </a:t>
            </a:r>
            <a:r>
              <a:rPr lang="" altLang="en-GB" dirty="0">
                <a:sym typeface="+mn-ea"/>
              </a:rPr>
              <a:t>to obtain</a:t>
            </a:r>
            <a:r>
              <a:rPr lang="" altLang="en-GB" b="1" dirty="0">
                <a:sym typeface="+mn-ea"/>
              </a:rPr>
              <a:t> </a:t>
            </a:r>
            <a:r>
              <a:rPr lang="en-GB" b="1" dirty="0">
                <a:sym typeface="+mn-ea"/>
              </a:rPr>
              <a:t>HBEOSA-DMO</a:t>
            </a:r>
            <a:r>
              <a:rPr lang="en-GB" dirty="0">
                <a:sym typeface="+mn-ea"/>
              </a:rPr>
              <a:t> and </a:t>
            </a:r>
            <a:r>
              <a:rPr lang="en-GB" b="1" dirty="0">
                <a:sym typeface="+mn-ea"/>
              </a:rPr>
              <a:t>HBEOSA-PSO</a:t>
            </a:r>
            <a:r>
              <a:rPr lang="" altLang="en-GB" b="1" dirty="0">
                <a:sym typeface="+mn-ea"/>
              </a:rPr>
              <a:t>. </a:t>
            </a:r>
            <a:r>
              <a:rPr lang="en-GB" dirty="0">
                <a:sym typeface="+mn-ea"/>
              </a:rPr>
              <a:t>The algorithms are enhanced by  nested transformation function, </a:t>
            </a:r>
            <a:r>
              <a:rPr lang="en-US" altLang="en-GB" dirty="0">
                <a:sym typeface="+mn-ea"/>
              </a:rPr>
              <a:t>leading to</a:t>
            </a:r>
            <a:r>
              <a:rPr lang="en-GB" dirty="0">
                <a:sym typeface="+mn-ea"/>
              </a:rPr>
              <a:t> </a:t>
            </a:r>
            <a:r>
              <a:rPr lang="" altLang="en-GB" dirty="0">
                <a:sym typeface="+mn-ea"/>
              </a:rPr>
              <a:t>the </a:t>
            </a:r>
            <a:r>
              <a:rPr lang="en-GB" dirty="0">
                <a:sym typeface="+mn-ea"/>
              </a:rPr>
              <a:t>four variants (</a:t>
            </a:r>
            <a:r>
              <a:rPr lang="en-GB" b="1" dirty="0">
                <a:sym typeface="+mn-ea"/>
              </a:rPr>
              <a:t>HBEOSA-DMO</a:t>
            </a:r>
            <a:r>
              <a:rPr lang="en-US" altLang="en-GB" b="1" dirty="0">
                <a:sym typeface="+mn-ea"/>
              </a:rPr>
              <a:t>,</a:t>
            </a:r>
            <a:r>
              <a:rPr lang="en-GB" b="1" dirty="0">
                <a:sym typeface="+mn-ea"/>
              </a:rPr>
              <a:t>HBEOSA-PSO</a:t>
            </a:r>
            <a:r>
              <a:rPr lang="en-US" altLang="en-GB" b="1" dirty="0">
                <a:sym typeface="+mn-ea"/>
              </a:rPr>
              <a:t>,</a:t>
            </a:r>
            <a:r>
              <a:rPr lang="en-GB" b="1" dirty="0">
                <a:sym typeface="+mn-ea"/>
              </a:rPr>
              <a:t>HBEOSA-DMO-NT</a:t>
            </a:r>
            <a:r>
              <a:rPr lang="en-GB" dirty="0">
                <a:sym typeface="+mn-ea"/>
              </a:rPr>
              <a:t> and </a:t>
            </a:r>
            <a:r>
              <a:rPr lang="en-GB" b="1" dirty="0">
                <a:sym typeface="+mn-ea"/>
              </a:rPr>
              <a:t>HBEOSA-PSO-NT</a:t>
            </a:r>
            <a:r>
              <a:rPr lang="en-GB" dirty="0">
                <a:sym typeface="+mn-ea"/>
              </a:rPr>
              <a:t>) </a:t>
            </a:r>
            <a:r>
              <a:rPr lang="" altLang="en-GB" dirty="0">
                <a:sym typeface="+mn-ea"/>
              </a:rPr>
              <a:t>proposed.</a:t>
            </a:r>
            <a:endParaRPr lang="en-GB" b="1" dirty="0"/>
          </a:p>
          <a:p>
            <a:endParaRPr lang="en-GB" dirty="0"/>
          </a:p>
          <a:p>
            <a:endParaRPr lang="en-US"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en-US" dirty="0"/>
          </a:p>
        </p:txBody>
      </p:sp>
      <p:sp>
        <p:nvSpPr>
          <p:cNvPr id="3" name="Content Placeholder 2"/>
          <p:cNvSpPr>
            <a:spLocks noGrp="1"/>
          </p:cNvSpPr>
          <p:nvPr>
            <p:ph idx="1"/>
          </p:nvPr>
        </p:nvSpPr>
        <p:spPr/>
        <p:txBody>
          <a:bodyPr/>
          <a:lstStyle/>
          <a:p>
            <a:r>
              <a:rPr lang="en-US" dirty="0"/>
              <a:t>This study uses two types of datasets which are:</a:t>
            </a:r>
            <a:endParaRPr lang="en-US" dirty="0"/>
          </a:p>
          <a:p>
            <a:r>
              <a:rPr lang="en-US" dirty="0"/>
              <a:t>Text-based dataset(which are classified as high-dimensional, medium dimensional and low-dimensional)</a:t>
            </a:r>
            <a:endParaRPr lang="en-US" dirty="0"/>
          </a:p>
          <a:p>
            <a:r>
              <a:rPr lang="en-US"/>
              <a:t> Image-based dataset(which are classified as Normal, Mass, Calcification, benign with calcification, and benign with mass). </a:t>
            </a:r>
            <a:endParaRPr lang="en-US"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3" name="Content Placeholder 2"/>
          <p:cNvSpPr>
            <a:spLocks noGrp="1"/>
          </p:cNvSpPr>
          <p:nvPr>
            <p:ph idx="1"/>
          </p:nvPr>
        </p:nvSpPr>
        <p:spPr>
          <a:xfrm>
            <a:off x="215900" y="1663700"/>
            <a:ext cx="11677650" cy="5327015"/>
          </a:xfrm>
        </p:spPr>
        <p:txBody>
          <a:bodyPr>
            <a:normAutofit fontScale="52500" lnSpcReduction="20000"/>
          </a:bodyPr>
          <a:lstStyle/>
          <a:p>
            <a:r>
              <a:rPr lang="en-GB" dirty="0"/>
              <a:t>The methodology was in two-folds:</a:t>
            </a:r>
            <a:endParaRPr lang="en-GB" dirty="0"/>
          </a:p>
          <a:p>
            <a:r>
              <a:rPr lang="en-GB" dirty="0"/>
              <a:t>Using the following algorithms, BESOA, </a:t>
            </a:r>
            <a:r>
              <a:rPr lang="" altLang="en-GB" dirty="0"/>
              <a:t>B</a:t>
            </a:r>
            <a:r>
              <a:rPr lang="en-GB" dirty="0"/>
              <a:t>DMO, </a:t>
            </a:r>
            <a:r>
              <a:rPr lang="" altLang="en-GB" dirty="0"/>
              <a:t>B</a:t>
            </a:r>
            <a:r>
              <a:rPr lang="en-GB" dirty="0"/>
              <a:t>PSO, and transfer functions s1,s2,v1,v2 </a:t>
            </a:r>
            <a:endParaRPr lang="en-GB" dirty="0"/>
          </a:p>
          <a:p>
            <a:endParaRPr lang="en-GB" dirty="0"/>
          </a:p>
          <a:p>
            <a:r>
              <a:rPr lang="en-GB" dirty="0"/>
              <a:t>And </a:t>
            </a:r>
            <a:r>
              <a:rPr lang="" altLang="en-GB" dirty="0"/>
              <a:t>with</a:t>
            </a:r>
            <a:r>
              <a:rPr lang="en-GB" dirty="0"/>
              <a:t> BESOA as the base algorithm the following algorithms where produce </a:t>
            </a:r>
            <a:endParaRPr lang="en-GB" dirty="0"/>
          </a:p>
          <a:p>
            <a:pPr lvl="1"/>
            <a:r>
              <a:rPr lang="en-GB" sz="3600" dirty="0"/>
              <a:t>BESOA</a:t>
            </a:r>
            <a:endParaRPr lang="en-GB" sz="3600" dirty="0"/>
          </a:p>
          <a:p>
            <a:pPr lvl="1"/>
            <a:r>
              <a:rPr lang="en-GB" sz="3600" dirty="0"/>
              <a:t>HBESOA-PSO</a:t>
            </a:r>
            <a:endParaRPr lang="en-GB" sz="3600" dirty="0"/>
          </a:p>
          <a:p>
            <a:pPr lvl="1"/>
            <a:r>
              <a:rPr lang="en-GB" sz="3600" dirty="0"/>
              <a:t>HBESOA-DMO</a:t>
            </a:r>
            <a:endParaRPr lang="en-GB" sz="3600" dirty="0"/>
          </a:p>
          <a:p>
            <a:pPr lvl="1"/>
            <a:r>
              <a:rPr lang="en-GB" sz="3600" dirty="0"/>
              <a:t>HBESOA-PSO-NT</a:t>
            </a:r>
            <a:endParaRPr lang="en-GB" sz="3600" dirty="0"/>
          </a:p>
          <a:p>
            <a:pPr lvl="1"/>
            <a:r>
              <a:rPr lang="en-GB" sz="3600" dirty="0"/>
              <a:t>HBESOA-DMO-NT</a:t>
            </a:r>
            <a:endParaRPr lang="en-GB" sz="3600" dirty="0"/>
          </a:p>
          <a:p>
            <a:pPr lvl="1"/>
            <a:endParaRPr lang="en-GB" dirty="0"/>
          </a:p>
          <a:p>
            <a:r>
              <a:rPr lang="en-GB" b="1" dirty="0"/>
              <a:t>The first fold</a:t>
            </a:r>
            <a:r>
              <a:rPr lang="en-GB" dirty="0"/>
              <a:t> involves the use of text-based datasets from various sources to evaluate the </a:t>
            </a:r>
            <a:r>
              <a:rPr lang="en-GB" dirty="0">
                <a:sym typeface="+mn-ea"/>
              </a:rPr>
              <a:t> ability </a:t>
            </a:r>
            <a:r>
              <a:rPr lang="" altLang="en-GB" dirty="0">
                <a:sym typeface="+mn-ea"/>
              </a:rPr>
              <a:t>of the</a:t>
            </a:r>
            <a:r>
              <a:rPr lang="en-GB" dirty="0"/>
              <a:t> above-mentioned algorithms to  select the valid features</a:t>
            </a:r>
            <a:r>
              <a:rPr lang="" altLang="en-GB" dirty="0"/>
              <a:t>.  By setting   the choice of values for  recruitment and infection </a:t>
            </a:r>
            <a:r>
              <a:rPr lang="en-GB" dirty="0"/>
              <a:t>rates of BEOSA </a:t>
            </a:r>
            <a:r>
              <a:rPr lang="" altLang="en-GB" dirty="0"/>
              <a:t>, the </a:t>
            </a:r>
            <a:r>
              <a:rPr lang="en-GB" dirty="0"/>
              <a:t>initial weight and babysitter exchange parameter for BPSO and BDMO </a:t>
            </a:r>
            <a:r>
              <a:rPr lang="" altLang="en-GB" dirty="0"/>
              <a:t>to values obtianed from an already existing research which provides values which has proven to be optimal.  Which are  </a:t>
            </a:r>
            <a:r>
              <a:rPr lang="" altLang="en-GB" dirty="0">
                <a:solidFill>
                  <a:schemeClr val="accent1"/>
                </a:solidFill>
              </a:rPr>
              <a:t>O. Akinola, O.N. Oyelade, A.E.-S. Ezugwu, Binary ebola optimization search </a:t>
            </a:r>
            <a:r>
              <a:rPr lang="en-GB" dirty="0">
                <a:solidFill>
                  <a:schemeClr val="accent1"/>
                </a:solidFill>
              </a:rPr>
              <a:t>algorithm (BEOSA) using novel S-V transformation functions for solving feature selection and classfication problem, Appl. Sci. (2022)</a:t>
            </a:r>
            <a:r>
              <a:rPr lang="en-GB" dirty="0"/>
              <a:t> </a:t>
            </a:r>
            <a:r>
              <a:rPr lang="" altLang="en-GB" dirty="0"/>
              <a:t>and </a:t>
            </a:r>
            <a:r>
              <a:rPr lang="" altLang="en-GB" dirty="0">
                <a:solidFill>
                  <a:schemeClr val="accent1"/>
                </a:solidFill>
              </a:rPr>
              <a:t>O.A. Akinola, A.E. Ezugwu, O.N. Oyelade, J.O. Agushaka, A hybrid binary dwarf </a:t>
            </a:r>
            <a:r>
              <a:rPr lang="en-GB" dirty="0">
                <a:solidFill>
                  <a:schemeClr val="accent1"/>
                </a:solidFill>
              </a:rPr>
              <a:t>mongoose optimization algorithm with simulated annealing for feature selection on high dimensional multi-class datasets, Sci. Rep. (2022)</a:t>
            </a:r>
            <a:endParaRPr lang="en-GB" dirty="0">
              <a:solidFill>
                <a:schemeClr val="accent1"/>
              </a:solidFill>
            </a:endParaRPr>
          </a:p>
          <a:p>
            <a:pPr marL="0" indent="0">
              <a:buNone/>
            </a:pPr>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299720"/>
            <a:ext cx="8331835" cy="850265"/>
          </a:xfrm>
        </p:spPr>
        <p:txBody>
          <a:bodyPr/>
          <a:lstStyle/>
          <a:p>
            <a:r>
              <a:rPr lang="en-US" dirty="0"/>
              <a:t>METHODOLOGY</a:t>
            </a:r>
            <a:endParaRPr lang="en-US" dirty="0"/>
          </a:p>
        </p:txBody>
      </p:sp>
      <p:sp>
        <p:nvSpPr>
          <p:cNvPr id="3" name="Content Placeholder 2"/>
          <p:cNvSpPr>
            <a:spLocks noGrp="1"/>
          </p:cNvSpPr>
          <p:nvPr>
            <p:ph idx="1"/>
          </p:nvPr>
        </p:nvSpPr>
        <p:spPr>
          <a:xfrm>
            <a:off x="215900" y="1635125"/>
            <a:ext cx="11677650" cy="4857750"/>
          </a:xfrm>
        </p:spPr>
        <p:txBody>
          <a:bodyPr>
            <a:normAutofit lnSpcReduction="20000"/>
          </a:bodyPr>
          <a:lstStyle/>
          <a:p>
            <a:pPr marL="0" indent="0">
              <a:buNone/>
            </a:pPr>
            <a:r>
              <a:rPr lang="en-GB" sz="1800" b="1" dirty="0"/>
              <a:t>Image Based Dataset </a:t>
            </a:r>
            <a:r>
              <a:rPr lang="" altLang="en-GB" sz="1800" b="1" dirty="0"/>
              <a:t>(Fold Two)</a:t>
            </a:r>
            <a:endParaRPr lang="en-GB" sz="1800" dirty="0"/>
          </a:p>
          <a:p>
            <a:r>
              <a:rPr lang="en-GB" sz="1800" dirty="0"/>
              <a:t>To eliminate noise from the MIAS and DDSM+CBIS datasets, this study used an image enhancement technique, namely, contrast-limited adaptive histogram equalization (CLAHE). The outcome of the images from the CLAHE operation, a wavelet decomposition packet function is applied to extract high resolution and rich feature representation of each image passed through the seam carving procedure.</a:t>
            </a:r>
            <a:endParaRPr lang="en-GB" sz="1800" dirty="0"/>
          </a:p>
          <a:p>
            <a:r>
              <a:rPr lang="en-GB" sz="1800" dirty="0"/>
              <a:t>Pre-trained Convolutional Neural Network(CNN) model for transforming the images into high-dimensional feature vectors.</a:t>
            </a:r>
            <a:endParaRPr lang="en-GB" sz="1800" dirty="0"/>
          </a:p>
          <a:p>
            <a:r>
              <a:rPr lang="en-GB" sz="1800" dirty="0"/>
              <a:t>A transform function converts the selected features from continuous space to binary space</a:t>
            </a:r>
            <a:endParaRPr lang="en-GB" sz="1800" dirty="0"/>
          </a:p>
          <a:p>
            <a:r>
              <a:rPr lang="en-GB" sz="1800" dirty="0"/>
              <a:t> The binary space feature is </a:t>
            </a:r>
            <a:r>
              <a:rPr lang="" altLang="en-GB" sz="1800" dirty="0"/>
              <a:t>sent </a:t>
            </a:r>
            <a:r>
              <a:rPr lang="en-GB" sz="1800" dirty="0"/>
              <a:t>through the following hybrid binary optimization algorithms </a:t>
            </a:r>
            <a:r>
              <a:rPr lang="" altLang="en-GB" sz="1800" dirty="0"/>
              <a:t>using the defined parameters required for these algorithms in the first fold.</a:t>
            </a:r>
            <a:endParaRPr lang="en-GB" sz="1800" dirty="0"/>
          </a:p>
          <a:p>
            <a:pPr lvl="1"/>
            <a:r>
              <a:rPr lang="en-GB" sz="1600" dirty="0"/>
              <a:t>BESOA</a:t>
            </a:r>
            <a:endParaRPr lang="en-GB" sz="1600" dirty="0"/>
          </a:p>
          <a:p>
            <a:pPr lvl="1"/>
            <a:r>
              <a:rPr lang="en-GB" sz="1600" dirty="0"/>
              <a:t>HBESOA-PSO</a:t>
            </a:r>
            <a:endParaRPr lang="en-GB" sz="1600" dirty="0"/>
          </a:p>
          <a:p>
            <a:pPr lvl="1"/>
            <a:r>
              <a:rPr lang="en-GB" sz="1600" dirty="0"/>
              <a:t>HBESOA-DMO</a:t>
            </a:r>
            <a:endParaRPr lang="en-GB" sz="1600" dirty="0"/>
          </a:p>
          <a:p>
            <a:pPr lvl="1"/>
            <a:r>
              <a:rPr lang="en-GB" sz="1600" dirty="0"/>
              <a:t>HBESOA-PSO-NT</a:t>
            </a:r>
            <a:endParaRPr lang="en-GB" sz="1600" dirty="0"/>
          </a:p>
          <a:p>
            <a:pPr lvl="1"/>
            <a:r>
              <a:rPr lang="en-GB" sz="1600" dirty="0"/>
              <a:t>HBESOA-DMO-N</a:t>
            </a:r>
            <a:r>
              <a:rPr lang="" altLang="en-GB" sz="1600" dirty="0"/>
              <a:t>T</a:t>
            </a:r>
            <a:endParaRPr lang="en-GB" sz="1600" dirty="0"/>
          </a:p>
          <a:p>
            <a:r>
              <a:rPr lang="en-GB" sz="1800" dirty="0"/>
              <a:t>The selected features in the binary space are mapped against the extracted features to select the most relevant features which are then passed to the classifiers(KNN, MLP, </a:t>
            </a:r>
            <a:r>
              <a:rPr lang="en-GB" sz="1800" dirty="0" err="1"/>
              <a:t>Dtrees</a:t>
            </a:r>
            <a:r>
              <a:rPr lang="en-GB" sz="1800" dirty="0"/>
              <a:t>) </a:t>
            </a:r>
            <a:r>
              <a:rPr lang="" altLang="en-GB" sz="1800" dirty="0"/>
              <a:t>for traning and finally used to make the predictions.</a:t>
            </a:r>
            <a:endParaRPr lang="" altLang="en-GB" sz="1800"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FEATURE EXTRACTION, OPTIMIZATION AND CLASSIFICATION PIPELINE</a:t>
            </a:r>
            <a:endParaRPr lang="en-US" sz="3000"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660" y="1644228"/>
            <a:ext cx="10677622" cy="4829175"/>
          </a:xfrm>
        </p:spPr>
      </p:pic>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OBJECTIVES</a:t>
            </a:r>
            <a:endParaRPr lang="en-US" dirty="0"/>
          </a:p>
        </p:txBody>
      </p:sp>
      <p:sp>
        <p:nvSpPr>
          <p:cNvPr id="3" name="Content Placeholder 2"/>
          <p:cNvSpPr>
            <a:spLocks noGrp="1"/>
          </p:cNvSpPr>
          <p:nvPr>
            <p:ph idx="1"/>
          </p:nvPr>
        </p:nvSpPr>
        <p:spPr/>
        <p:txBody>
          <a:bodyPr>
            <a:normAutofit/>
          </a:bodyPr>
          <a:lstStyle/>
          <a:p>
            <a:r>
              <a:rPr lang="" altLang="en-GB" sz="2500" dirty="0"/>
              <a:t>a. </a:t>
            </a:r>
            <a:r>
              <a:rPr lang="en-GB" sz="2500" dirty="0"/>
              <a:t>Designed a novel adaptation of the medical image feature representation in continuous space to a binary search space for the hybrid binary optimization strategies. </a:t>
            </a:r>
            <a:endParaRPr lang="en-GB" sz="2500" dirty="0"/>
          </a:p>
          <a:p>
            <a:r>
              <a:rPr lang="en-GB" sz="2500" dirty="0"/>
              <a:t>b. Proposed two hybrid binary optimization algorithms namely HBEOSA-DMO and HBEOSA-PSO. </a:t>
            </a:r>
            <a:endParaRPr lang="en-GB" sz="2500" dirty="0"/>
          </a:p>
          <a:p>
            <a:r>
              <a:rPr lang="en-GB" sz="2500" dirty="0"/>
              <a:t>c. Investigated the influence of the new nested function on the two proposed hybrid methods so that four variants were derived namely HBEOSA-DMO HBEOSA-DMO-NT HBEOSA-PSO and HBEOSA-PSONT.</a:t>
            </a:r>
            <a:endParaRPr lang="en-GB" sz="2500" dirty="0"/>
          </a:p>
          <a:p>
            <a:r>
              <a:rPr lang="en-GB" sz="2500" dirty="0"/>
              <a:t>d. Comparatively investigated the capability of the four binary optimizers with other recent binary methods. </a:t>
            </a:r>
            <a:endParaRPr lang="en-GB" sz="2500" dirty="0"/>
          </a:p>
          <a:p>
            <a:r>
              <a:rPr lang="en-GB" sz="2500" dirty="0"/>
              <a:t>e. Experimentally studied the impact of the new hybrid binary optimizers on improving classification accuracy of applying CNN to digital mammography</a:t>
            </a:r>
            <a:endParaRPr lang="en-US" sz="2500" dirty="0"/>
          </a:p>
        </p:txBody>
      </p:sp>
      <p:sp>
        <p:nvSpPr>
          <p:cNvPr id="4" name="Slide Number Placeholder 3"/>
          <p:cNvSpPr>
            <a:spLocks noGrp="1"/>
          </p:cNvSpPr>
          <p:nvPr>
            <p:ph type="sldNum" sz="quarter" idx="12"/>
          </p:nvPr>
        </p:nvSpPr>
        <p:spPr/>
        <p:txBody>
          <a:bodyPr/>
          <a:lstStyle/>
          <a:p>
            <a:fld id="{91203007-0B9D-40C6-9C3A-883002F2DA39}"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DISAL_Research_Proposal_UG_Template (3)</Template>
  <TotalTime>0</TotalTime>
  <Words>7067</Words>
  <Application>WPS Presentation</Application>
  <PresentationFormat>Widescreen</PresentationFormat>
  <Paragraphs>246</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ElsevierGulliver</vt:lpstr>
      <vt:lpstr>URW Bookman</vt:lpstr>
      <vt:lpstr>微软雅黑</vt:lpstr>
      <vt:lpstr>Droid Sans Fallback</vt:lpstr>
      <vt:lpstr>Arial Unicode MS</vt:lpstr>
      <vt:lpstr>Calibri</vt:lpstr>
      <vt:lpstr>Standard Symbols PS</vt:lpstr>
      <vt:lpstr>Times New Roman</vt:lpstr>
      <vt:lpstr>Office Theme</vt:lpstr>
      <vt:lpstr>An adaptation of hybrid binary optimization algorithms for medical image feature selection in neural network for classification of breast cancer </vt:lpstr>
      <vt:lpstr>INTRODUCTION</vt:lpstr>
      <vt:lpstr>PROBLEM STATEMENT</vt:lpstr>
      <vt:lpstr>PROPOSED SOLUTION</vt:lpstr>
      <vt:lpstr>DATASET</vt:lpstr>
      <vt:lpstr>METHODOLOGY</vt:lpstr>
      <vt:lpstr>METHODOLOGY</vt:lpstr>
      <vt:lpstr>FEATURE EXTRACTION, OPTIMIZATION AND CLASSIFICATION PIPELINE</vt:lpstr>
      <vt:lpstr>RESEARCH OBJECTIVES</vt:lpstr>
      <vt:lpstr>RESULT INTERPRETATION</vt:lpstr>
      <vt:lpstr>RESULT INTERPRETATION</vt:lpstr>
      <vt:lpstr>RESULT INTERPRETATION</vt:lpstr>
      <vt:lpstr>FINAL RESULT INTERPRETATION</vt:lpstr>
      <vt:lpstr>CONCLUSION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Danso Emmanuella Pokuaa</dc:creator>
  <cp:lastModifiedBy>justice</cp:lastModifiedBy>
  <cp:revision>22</cp:revision>
  <dcterms:created xsi:type="dcterms:W3CDTF">2025-01-16T18:58:26Z</dcterms:created>
  <dcterms:modified xsi:type="dcterms:W3CDTF">2025-01-16T18:58:26Z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2023-08-01T08:26:42Z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90f1992f-33f4-473b-9494-ee189a84ebdf</vt:lpwstr>
  </property>
  <property fmtid="{D5CDD505-2E9C-101B-9397-08002B2CF9AE}" pid="7" name="MSIP_Label_defa4170-0d19-0005-0004-bc88714345d2_ActionId">
    <vt:lpwstr>f8178bc1-0307-4cbb-be5b-80e7324c6519</vt:lpwstr>
  </property>
  <property fmtid="{D5CDD505-2E9C-101B-9397-08002B2CF9AE}" pid="8" name="MSIP_Label_defa4170-0d19-0005-0004-bc88714345d2_ContentBits">
    <vt:lpwstr>0</vt:lpwstr>
  </property>
  <property fmtid="{D5CDD505-2E9C-101B-9397-08002B2CF9AE}" pid="9" name="KSOProductBuildVer">
    <vt:lpwstr>1033-10.1.0.6757</vt:lpwstr>
  </property>
</Properties>
</file>