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2.xml" ContentType="application/vnd.openxmlformats-officedocument.them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 sldNum="0" hdr="0" ftr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a452adec8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g36a452adec8_0_0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a452adec8_0_8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g36a452adec8_0_84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a452adec8_0_90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36a452adec8_0_90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452adec8_0_97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g36a452adec8_0_97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452adec8_0_10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36a452adec8_0_104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452adec8_0_117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g36a452adec8_0_117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a452adec8_0_124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g36a452adec8_0_124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452adec8_0_137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0" name="Google Shape;130;g36a452adec8_0_137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g36a452adec8_0_137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 noEditPoints="1"/>
          </p:cNvSpPr>
          <p:nvPr>
            <p:ph type="title"/>
          </p:nvPr>
        </p:nvSpPr>
        <p:spPr>
          <a:xfrm>
            <a:off x="208112" y="604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  <a:defRPr>
                <a:solidFill>
                  <a:srgbClr val="01385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52" name="Google Shape;52;p13"/>
          <p:cNvSpPr>
            <a:spLocks noGrp="1" noEditPoints="1"/>
          </p:cNvSpPr>
          <p:nvPr>
            <p:ph type="body" idx="1"/>
          </p:nvPr>
        </p:nvSpPr>
        <p:spPr>
          <a:xfrm>
            <a:off x="208112" y="1162184"/>
            <a:ext cx="84810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/>
          </a:bodyPr>
          <a:lstStyle>
            <a:lvl1pPr marL="457200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6924"/>
              </a:buClr>
              <a:buSzPts val="2400"/>
              <a:buChar char="○"/>
              <a:defRPr sz="2400">
                <a:solidFill>
                  <a:srgbClr val="F26924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1385E"/>
              </a:buClr>
              <a:buSzPts val="2100"/>
              <a:buChar char="■"/>
              <a:defRPr sz="2100">
                <a:solidFill>
                  <a:srgbClr val="01385E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  <a:defRPr sz="1800">
                <a:solidFill>
                  <a:srgbClr val="FF000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1800"/>
              <a:buChar char="○"/>
              <a:defRPr sz="1800">
                <a:solidFill>
                  <a:srgbClr val="7030A0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lvl9pPr>
          </a:lstStyle>
          <a:p>
            <a:pPr lvl="0"/>
          </a:p>
        </p:txBody>
      </p:sp>
      <p:sp>
        <p:nvSpPr>
          <p:cNvPr id="53" name="Google Shape;53;p13"/>
          <p:cNvSpPr/>
          <p:nvPr/>
        </p:nvSpPr>
        <p:spPr>
          <a:xfrm>
            <a:off x="-6469" y="0"/>
            <a:ext cx="96900" cy="1054500"/>
          </a:xfrm>
          <a:prstGeom prst="rect">
            <a:avLst/>
          </a:prstGeom>
          <a:solidFill>
            <a:srgbClr val="F26924"/>
          </a:solidFill>
          <a:ln>
            <a:noFill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0" y="4943475"/>
            <a:ext cx="9144080" cy="200025"/>
            <a:chOff x="0" y="6591300"/>
            <a:chExt cx="12192107" cy="2667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6591300"/>
              <a:ext cx="12192000" cy="266700"/>
            </a:xfrm>
            <a:prstGeom prst="rect">
              <a:avLst/>
            </a:prstGeom>
            <a:solidFill>
              <a:srgbClr val="01385E"/>
            </a:solidFill>
            <a:ln>
              <a:noFill/>
            </a:ln>
          </p:spPr>
          <p:txBody>
            <a:bodyPr spcFirstLastPara="1" wrap="square" lIns="68575" tIns="34275" rIns="68575" bIns="34275" anchor="ctr">
              <a:noAutofit/>
            </a:bodyPr>
            <a:lstStyle/>
            <a:p>
              <a:pPr marL="0" marR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56607" y="6591300"/>
              <a:ext cx="3535500" cy="266700"/>
            </a:xfrm>
            <a:prstGeom prst="rect">
              <a:avLst/>
            </a:prstGeom>
            <a:solidFill>
              <a:srgbClr val="F26924"/>
            </a:solidFill>
            <a:ln>
              <a:noFill/>
            </a:ln>
          </p:spPr>
          <p:txBody>
            <a:bodyPr spcFirstLastPara="1" wrap="square" lIns="68575" tIns="34275" rIns="68575" bIns="34275" anchor="ctr">
              <a:noAutofit/>
            </a:bodyPr>
            <a:lstStyle/>
            <a:p>
              <a:pPr marL="0" marR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Google Shape;57;p13"/>
          <p:cNvPicPr preferRelativeResize="0"/>
          <p:nvPr/>
        </p:nvPicPr>
        <p:blipFill>
          <a:blip r:embed="rId1">
            <a:alphaModFix amt="7000"/>
          </a:blip>
          <a:srcRect/>
          <a:stretch>
            <a:fillRect/>
          </a:stretch>
        </p:blipFill>
        <p:spPr>
          <a:xfrm>
            <a:off x="1217240" y="0"/>
            <a:ext cx="8107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A logo with orange lines and dots&#10;&#10;Description automatically generated"/>
          <p:cNvPicPr preferRelativeResize="0"/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7938632" y="4106743"/>
            <a:ext cx="1048207" cy="7629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>
            <a:spLocks noGrp="1" noEditPoints="1"/>
          </p:cNvSpPr>
          <p:nvPr>
            <p:ph type="sldNum" idx="12"/>
          </p:nvPr>
        </p:nvSpPr>
        <p:spPr>
          <a:xfrm>
            <a:off x="7026215" y="4943475"/>
            <a:ext cx="152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lnSpcReduction="10000"/>
          </a:bodyPr>
          <a:lstStyle>
            <a:lvl1pPr marL="0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>
            <a:spLocks noGrp="1" noEditPoints="1"/>
          </p:cNvSpPr>
          <p:nvPr>
            <p:ph type="title"/>
          </p:nvPr>
        </p:nvSpPr>
        <p:spPr>
          <a:xfrm>
            <a:off x="208112" y="604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65" name="Google Shape;65;p14"/>
          <p:cNvSpPr>
            <a:spLocks noGrp="1" noEditPoints="1"/>
          </p:cNvSpPr>
          <p:nvPr>
            <p:ph type="body" idx="1"/>
          </p:nvPr>
        </p:nvSpPr>
        <p:spPr>
          <a:xfrm>
            <a:off x="387958" y="898223"/>
            <a:ext cx="84810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Autofit/>
          </a:bodyPr>
          <a:lstStyle/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500" b="1"/>
              <a:t>Overview of Approach</a:t>
            </a:r>
            <a:endParaRPr sz="1500" b="1"/>
          </a:p>
          <a:p>
            <a:pPr marL="342900" indent="-2349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Introduces a novel hybrid binary optimization algorithm for feature selection.</a:t>
            </a:r>
            <a:endParaRPr sz="1500"/>
          </a:p>
          <a:p>
            <a:pPr marL="34290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Focused on identifying optimal feature subsets within a neural network architecture.</a:t>
            </a:r>
            <a:br>
              <a:rPr lang="en" sz="1500"/>
            </a:br>
            <a:endParaRPr sz="15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500" b="1"/>
              <a:t>Methodology Breakdown</a:t>
            </a:r>
            <a:endParaRPr sz="1500" b="1"/>
          </a:p>
          <a:p>
            <a:pPr marL="342900" indent="-2349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</a:pPr>
            <a:r>
              <a:rPr lang="en" sz="1500" b="1"/>
              <a:t>Stage 1:</a:t>
            </a:r>
            <a:r>
              <a:rPr lang="en" sz="1500"/>
              <a:t> Design of the </a:t>
            </a:r>
            <a:r>
              <a:rPr lang="en" sz="1500" b="1"/>
              <a:t>hybrid binary metaheuristic algorithm</a:t>
            </a:r>
            <a:r>
              <a:rPr lang="en" sz="1500"/>
              <a:t>, including:</a:t>
            </a:r>
            <a:endParaRPr sz="1500"/>
          </a:p>
          <a:p>
            <a:pPr marL="68580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500">
                <a:solidFill>
                  <a:schemeClr val="dk1"/>
                </a:solidFill>
              </a:rPr>
              <a:t>Mathematical modeling</a:t>
            </a:r>
            <a:endParaRPr sz="1500">
              <a:solidFill>
                <a:schemeClr val="dk1"/>
              </a:solidFill>
            </a:endParaRPr>
          </a:p>
          <a:p>
            <a:pPr marL="68580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500">
                <a:solidFill>
                  <a:schemeClr val="dk1"/>
                </a:solidFill>
              </a:rPr>
              <a:t>Algorithmic representation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34290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 b="1"/>
              <a:t>Stage 2:</a:t>
            </a:r>
            <a:r>
              <a:rPr lang="en" sz="1500"/>
              <a:t> </a:t>
            </a:r>
            <a:r>
              <a:rPr lang="en" sz="1500" b="1"/>
              <a:t>Integration</a:t>
            </a:r>
            <a:r>
              <a:rPr lang="en" sz="1500"/>
              <a:t> of the optimizer into a </a:t>
            </a:r>
            <a:r>
              <a:rPr lang="en" sz="1500" b="1"/>
              <a:t>neural network (NN)</a:t>
            </a:r>
            <a:r>
              <a:rPr lang="en" sz="1500"/>
              <a:t>:</a:t>
            </a:r>
            <a:endParaRPr sz="1500"/>
          </a:p>
          <a:p>
            <a:pPr marL="68580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500">
                <a:solidFill>
                  <a:schemeClr val="dk1"/>
                </a:solidFill>
              </a:rPr>
              <a:t>Seamless embedding into the neural network structure</a:t>
            </a:r>
            <a:endParaRPr sz="1500">
              <a:solidFill>
                <a:schemeClr val="dk1"/>
              </a:solidFill>
            </a:endParaRPr>
          </a:p>
          <a:p>
            <a:pPr marL="68580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500">
                <a:solidFill>
                  <a:schemeClr val="dk1"/>
                </a:solidFill>
              </a:rPr>
              <a:t>Evaluation of performance impact</a:t>
            </a:r>
            <a:endParaRPr sz="1500"/>
          </a:p>
        </p:txBody>
      </p:sp>
      <p:sp>
        <p:nvSpPr>
          <p:cNvPr id="66" name="Google Shape;66;p14"/>
          <p:cNvSpPr>
            <a:spLocks noGrp="1" noEditPoints="1"/>
          </p:cNvSpPr>
          <p:nvPr>
            <p:ph type="sldNum" idx="12"/>
          </p:nvPr>
        </p:nvSpPr>
        <p:spPr>
          <a:xfrm>
            <a:off x="7026215" y="4943475"/>
            <a:ext cx="152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lnSpcReduction="1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72" name="Google Shape;72;p15"/>
          <p:cNvSpPr>
            <a:spLocks noGrp="1" noEditPoints="1"/>
          </p:cNvSpPr>
          <p:nvPr>
            <p:ph type="body" idx="1"/>
          </p:nvPr>
        </p:nvSpPr>
        <p:spPr>
          <a:xfrm>
            <a:off x="156084" y="871638"/>
            <a:ext cx="6360900" cy="352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 fontScale="32500"/>
          </a:bodyPr>
          <a:lstStyle/>
          <a:p>
            <a:pPr mar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3333"/>
              <a:buNone/>
            </a:pPr>
            <a:r>
              <a:rPr lang="en" sz="3900" b="1"/>
              <a:t>Base Algorithms – BEOSA, BPSO, and BDMO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/>
              <a:t>Foundational Algorithm: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/>
              <a:t>The core binary optimizer is BEOSA.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/>
              <a:t>Aims to enhance exploration and exploitation capabilities leads to the hybridization with BPSO and BDMO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 b="1"/>
              <a:t>Hybridization Strategy:</a:t>
            </a:r>
            <a:endParaRPr sz="3900" b="1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/>
              <a:t>BPSO and BDMO selected for their effective optimization dynamics.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900"/>
              <a:t>These are integrated with BEOSA to create:  </a:t>
            </a:r>
            <a:r>
              <a:rPr lang="en" sz="3900">
                <a:solidFill>
                  <a:schemeClr val="dk1"/>
                </a:solidFill>
              </a:rPr>
              <a:t>HBEOSA-PS</a:t>
            </a:r>
            <a:r>
              <a:rPr lang="en" sz="3900"/>
              <a:t>O, </a:t>
            </a:r>
            <a:r>
              <a:rPr lang="en" sz="3900">
                <a:solidFill>
                  <a:schemeClr val="dk1"/>
                </a:solidFill>
              </a:rPr>
              <a:t>HBEOSA-DMO</a:t>
            </a:r>
            <a:endParaRPr sz="39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363"/>
              <a:buNone/>
            </a:pPr>
            <a:r>
              <a:rPr lang="en" sz="3900" b="1"/>
              <a:t>Innovative Enhancements:</a:t>
            </a:r>
            <a:endParaRPr sz="3900" b="1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3900"/>
              <a:t>Introduction of Nested Transfer (NT) functions to improve binary search space handling.</a:t>
            </a:r>
            <a:br>
              <a:rPr lang="en" sz="3900"/>
            </a:br>
            <a:r>
              <a:rPr lang="en" sz="3900"/>
              <a:t>This leads to two additional variants:   </a:t>
            </a:r>
            <a:r>
              <a:rPr lang="en" sz="3900">
                <a:solidFill>
                  <a:schemeClr val="dk1"/>
                </a:solidFill>
              </a:rPr>
              <a:t>HBEOSA-PSO-NT</a:t>
            </a:r>
            <a:r>
              <a:rPr lang="en" sz="3900"/>
              <a:t> ,  </a:t>
            </a:r>
            <a:r>
              <a:rPr lang="en" sz="3900">
                <a:solidFill>
                  <a:schemeClr val="dk1"/>
                </a:solidFill>
              </a:rPr>
              <a:t>HBEOSA-DMO-NT</a:t>
            </a:r>
            <a:endParaRPr sz="3900"/>
          </a:p>
        </p:txBody>
      </p:sp>
      <p:sp>
        <p:nvSpPr>
          <p:cNvPr id="73" name="Google Shape;73;p15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79" name="Google Shape;79;p16"/>
          <p:cNvSpPr>
            <a:spLocks noGrp="1" noEditPoints="1"/>
          </p:cNvSpPr>
          <p:nvPr>
            <p:ph type="body" idx="1"/>
          </p:nvPr>
        </p:nvSpPr>
        <p:spPr>
          <a:xfrm>
            <a:off x="250992" y="764247"/>
            <a:ext cx="6360900" cy="337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 fontScale="85000" lnSpcReduction="20000"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Binary Ebola Optimization Search Algorithm (BEOSA)</a:t>
            </a:r>
            <a:endParaRPr sz="1500"/>
          </a:p>
          <a:p>
            <a:pPr mar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Origin &amp; Binarization</a:t>
            </a:r>
            <a:endParaRPr sz="1500" b="1"/>
          </a:p>
          <a:p>
            <a:pPr marL="0" indent="3429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/>
              <a:t>Derived from the </a:t>
            </a:r>
            <a:r>
              <a:rPr lang="en" sz="1500" b="1"/>
              <a:t>continuous EOSA</a:t>
            </a:r>
            <a:r>
              <a:rPr lang="en" sz="1500"/>
              <a:t>; </a:t>
            </a:r>
            <a:endParaRPr sz="15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 b="1"/>
              <a:t>Biological Inspiration</a:t>
            </a:r>
            <a:endParaRPr sz="1500" b="1"/>
          </a:p>
          <a:p>
            <a:pPr marL="342900" indent="-21907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Simulates </a:t>
            </a:r>
            <a:r>
              <a:rPr lang="en" sz="1500" b="1"/>
              <a:t>Ebola infection dynamics</a:t>
            </a:r>
            <a:r>
              <a:rPr lang="en" sz="1500"/>
              <a:t>:</a:t>
            </a:r>
            <a:br>
              <a:rPr lang="en" sz="1500"/>
            </a:br>
            <a:endParaRPr sz="1500"/>
          </a:p>
          <a:p>
            <a:pPr marL="685800" lvl="1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Individuals in the search space represented as susceptible hosts.</a:t>
            </a:r>
            <a:endParaRPr sz="1500">
              <a:solidFill>
                <a:schemeClr val="dk1"/>
              </a:solidFill>
            </a:endParaRPr>
          </a:p>
          <a:p>
            <a:pPr marL="685800" lvl="1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Infection mimics </a:t>
            </a:r>
            <a:r>
              <a:rPr lang="en" sz="1500" b="1">
                <a:solidFill>
                  <a:schemeClr val="dk1"/>
                </a:solidFill>
              </a:rPr>
              <a:t>mutation</a:t>
            </a:r>
            <a:r>
              <a:rPr lang="en" sz="1500">
                <a:solidFill>
                  <a:schemeClr val="dk1"/>
                </a:solidFill>
              </a:rPr>
              <a:t> in feature representation, using fittest individual known, who infects the infected individual and some characteristics of Ebola diseases such as its circular nature, random nature etc.</a:t>
            </a:r>
            <a:endParaRPr sz="1500">
              <a:solidFill>
                <a:schemeClr val="dk1"/>
              </a:solidFill>
            </a:endParaRPr>
          </a:p>
          <a:p>
            <a:pPr marL="685800" lvl="1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Results in diverse </a:t>
            </a:r>
            <a:r>
              <a:rPr lang="en" sz="1500" b="1">
                <a:solidFill>
                  <a:schemeClr val="dk1"/>
                </a:solidFill>
              </a:rPr>
              <a:t>subpopulations</a:t>
            </a:r>
            <a:r>
              <a:rPr lang="en" sz="1500">
                <a:solidFill>
                  <a:schemeClr val="dk1"/>
                </a:solidFill>
              </a:rPr>
              <a:t> (e.g., infected, recovered,death,quarantine,rebirth).</a:t>
            </a:r>
            <a:endParaRPr sz="1500"/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/>
              <a:t>Binarized using </a:t>
            </a:r>
            <a:r>
              <a:rPr lang="en" sz="1500" b="1"/>
              <a:t>S-shaped</a:t>
            </a:r>
            <a:r>
              <a:rPr lang="en" sz="1500"/>
              <a:t> and </a:t>
            </a:r>
            <a:r>
              <a:rPr lang="en" sz="1500" b="1"/>
              <a:t>V-shaped transfer functions </a:t>
            </a:r>
            <a:r>
              <a:rPr lang="en" sz="1500"/>
              <a:t>allows feature values to be </a:t>
            </a:r>
            <a:r>
              <a:rPr lang="en" sz="1500" b="1"/>
              <a:t>transformed into binary form (0s and 1s)</a:t>
            </a:r>
            <a:r>
              <a:rPr lang="en" sz="1500"/>
              <a:t> for optimization problems.</a:t>
            </a:r>
            <a:endParaRPr sz="1500"/>
          </a:p>
          <a:p>
            <a:pPr marL="34290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800"/>
          </a:p>
          <a:p>
            <a:pPr marL="0" indent="0" algn="l" rtl="0">
              <a:lnSpc>
                <a:spcPct val="100000"/>
              </a:lnSpc>
              <a:spcBef>
                <a:spcPts val="9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80" name="Google Shape;80;p16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649633" y="908375"/>
            <a:ext cx="3786563" cy="139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87" name="Google Shape;87;p17"/>
          <p:cNvSpPr>
            <a:spLocks noGrp="1" noEditPoints="1"/>
          </p:cNvSpPr>
          <p:nvPr>
            <p:ph type="body" idx="1"/>
          </p:nvPr>
        </p:nvSpPr>
        <p:spPr>
          <a:xfrm>
            <a:off x="156084" y="871638"/>
            <a:ext cx="63609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/>
          </a:bodyPr>
          <a:lstStyle/>
          <a:p>
            <a:pPr marL="17780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r>
              <a:rPr lang="en"/>
              <a:t>Flow chart of BEOSA</a:t>
            </a:r>
          </a:p>
        </p:txBody>
      </p:sp>
      <p:sp>
        <p:nvSpPr>
          <p:cNvPr id="88" name="Google Shape;88;p17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46613" y="1648031"/>
            <a:ext cx="8480850" cy="3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95" name="Google Shape;95;p18"/>
          <p:cNvSpPr>
            <a:spLocks noGrp="1" noEditPoints="1"/>
          </p:cNvSpPr>
          <p:nvPr>
            <p:ph type="body" idx="1"/>
          </p:nvPr>
        </p:nvSpPr>
        <p:spPr>
          <a:xfrm>
            <a:off x="156084" y="871638"/>
            <a:ext cx="6360900" cy="378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Autofit/>
          </a:bodyPr>
          <a:lstStyle/>
          <a:p>
            <a:pPr mar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" sz="1400" b="1"/>
              <a:t>Hybridization Strategy – HBEOSA-PSO &amp; HBEOSA-DMO</a:t>
            </a:r>
            <a:endParaRPr sz="2300" b="1"/>
          </a:p>
          <a:p>
            <a:pPr mar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" sz="1100"/>
              <a:t>Integration Logic</a:t>
            </a:r>
            <a:endParaRPr sz="1100"/>
          </a:p>
          <a:p>
            <a:pPr marL="342900" indent="-215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Exploration phase:</a:t>
            </a:r>
            <a:br>
              <a:rPr lang="en" sz="1100"/>
            </a:br>
            <a:endParaRPr sz="1100"/>
          </a:p>
          <a:p>
            <a:pPr marL="685800" lvl="1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1100">
                <a:solidFill>
                  <a:schemeClr val="dk1"/>
                </a:solidFill>
              </a:rPr>
              <a:t>When BEOSA attempts to explore new areas of the search space,</a:t>
            </a:r>
            <a:endParaRPr sz="1100">
              <a:solidFill>
                <a:schemeClr val="dk1"/>
              </a:solidFill>
            </a:endParaRPr>
          </a:p>
          <a:p>
            <a:pPr marL="685800" lvl="1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1100">
                <a:solidFill>
                  <a:schemeClr val="dk1"/>
                </a:solidFill>
              </a:rPr>
              <a:t>It delegates this to either BPSO or BDMO for wider population movement.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342900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Exploitation phase:</a:t>
            </a:r>
            <a:br>
              <a:rPr lang="en" sz="1100"/>
            </a:br>
            <a:endParaRPr sz="1100"/>
          </a:p>
          <a:p>
            <a:pPr marL="685800" lvl="1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1100">
                <a:solidFill>
                  <a:schemeClr val="dk1"/>
                </a:solidFill>
              </a:rPr>
              <a:t>When intensifying the search locally around promising candidates,</a:t>
            </a:r>
            <a:endParaRPr sz="1100">
              <a:solidFill>
                <a:schemeClr val="dk1"/>
              </a:solidFill>
            </a:endParaRPr>
          </a:p>
          <a:p>
            <a:pPr marL="685800" lvl="1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1100">
                <a:solidFill>
                  <a:schemeClr val="dk1"/>
                </a:solidFill>
              </a:rPr>
              <a:t>BPSO or BDMO is activated for refinement </a:t>
            </a:r>
            <a:endParaRPr sz="1100">
              <a:solidFill>
                <a:schemeClr val="dk1"/>
              </a:solidFill>
            </a:endParaRPr>
          </a:p>
          <a:p>
            <a:pPr mar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" sz="1100"/>
              <a:t>And this is done after  a carrier has infected its environment. Based on the assumption that infected individuals interact with each other either locally or move out of their locality</a:t>
            </a:r>
            <a:endParaRPr sz="1100"/>
          </a:p>
          <a:p>
            <a:pPr mar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en" sz="1100"/>
              <a:t>Resulting In Hybrid Algorithms</a:t>
            </a:r>
            <a:endParaRPr sz="1100"/>
          </a:p>
          <a:p>
            <a:pPr marL="342900" indent="-2159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HBEOSA-PSO:    BEOSA + BPSO collaboration    → uses particle swarm behaviors to guide mutation and positioning.</a:t>
            </a:r>
            <a:br>
              <a:rPr lang="en" sz="1100"/>
            </a:br>
            <a:endParaRPr sz="1100"/>
          </a:p>
          <a:p>
            <a:pPr marL="342900" indent="-21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HBEOSA-DMO:    BEOSA + BDMO integration      → uses mongoose-style spatial adaptation for mutation and local selection</a:t>
            </a:r>
            <a:endParaRPr sz="1100"/>
          </a:p>
        </p:txBody>
      </p:sp>
      <p:sp>
        <p:nvSpPr>
          <p:cNvPr id="96" name="Google Shape;96;p18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110" name="Google Shape;110;p20"/>
          <p:cNvSpPr>
            <a:spLocks noGrp="1" noEditPoints="1"/>
          </p:cNvSpPr>
          <p:nvPr>
            <p:ph type="body" idx="1"/>
          </p:nvPr>
        </p:nvSpPr>
        <p:spPr>
          <a:xfrm>
            <a:off x="156084" y="871638"/>
            <a:ext cx="63609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/>
          </a:bodyPr>
          <a:lstStyle/>
          <a:p>
            <a:pPr mar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300" b="1"/>
              <a:t>Hybridization Strategy – HBEOSA-PSO &amp; HBEOSA-DMO</a:t>
            </a:r>
            <a:r>
              <a:rPr lang="en" sz="2400" b="1"/>
              <a:t> </a:t>
            </a:r>
            <a:r>
              <a:rPr lang="en" sz="1300" b="1"/>
              <a:t>with NT</a:t>
            </a:r>
            <a:endParaRPr sz="1300" b="1"/>
          </a:p>
          <a:p>
            <a:pPr mar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400">
                <a:solidFill>
                  <a:srgbClr val="595959"/>
                </a:solidFill>
              </a:rPr>
              <a:t>Although HBEOSA-PSO and HBEOSA-DMO Performs very well further changes are made to the algorithm to generate more variants which involves the replacement of  s1,v1,s2,v2 fuctions with nested the following Nested Transform function</a:t>
            </a:r>
            <a:endParaRPr sz="1400">
              <a:solidFill>
                <a:srgbClr val="595959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None/>
            </a:pPr>
            <a:endParaRPr sz="1400">
              <a:solidFill>
                <a:srgbClr val="595959"/>
              </a:solidFill>
            </a:endParaRPr>
          </a:p>
        </p:txBody>
      </p:sp>
      <p:sp>
        <p:nvSpPr>
          <p:cNvPr id="111" name="Google Shape;111;p20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54975" y="2348550"/>
            <a:ext cx="7916100" cy="2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1385E"/>
              </a:buClr>
              <a:buSzPts val="3300"/>
              <a:buFont typeface="Arial"/>
              <a:buNone/>
            </a:pPr>
            <a:r>
              <a:rPr lang="en" b="1">
                <a:solidFill>
                  <a:srgbClr val="002D5D"/>
                </a:solidFill>
              </a:rPr>
              <a:t>METHODOLOGY</a:t>
            </a:r>
          </a:p>
        </p:txBody>
      </p:sp>
      <p:sp>
        <p:nvSpPr>
          <p:cNvPr id="118" name="Google Shape;118;p21"/>
          <p:cNvSpPr>
            <a:spLocks noGrp="1" noEditPoints="1"/>
          </p:cNvSpPr>
          <p:nvPr>
            <p:ph type="body" idx="1"/>
          </p:nvPr>
        </p:nvSpPr>
        <p:spPr>
          <a:xfrm>
            <a:off x="156084" y="871638"/>
            <a:ext cx="63609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>
            <a:norm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2100"/>
              <a:t>HYBRIDIZATION PROCESS FlOW CHART</a:t>
            </a:r>
            <a:endParaRPr sz="2100"/>
          </a:p>
          <a:p>
            <a:pPr marL="17780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</a:p>
        </p:txBody>
      </p:sp>
      <p:sp>
        <p:nvSpPr>
          <p:cNvPr id="119" name="Google Shape;119;p21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208106" y="1665769"/>
            <a:ext cx="8556785" cy="30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>
            <a:spLocks noGrp="1" noEditPoints="1"/>
          </p:cNvSpPr>
          <p:nvPr>
            <p:ph type="title"/>
          </p:nvPr>
        </p:nvSpPr>
        <p:spPr>
          <a:xfrm>
            <a:off x="156084" y="45305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3"/>
          <p:cNvSpPr>
            <a:spLocks noGrp="1" noEditPoints="1"/>
          </p:cNvSpPr>
          <p:nvPr>
            <p:ph type="body" idx="1"/>
          </p:nvPr>
        </p:nvSpPr>
        <p:spPr>
          <a:xfrm>
            <a:off x="208107" y="1162181"/>
            <a:ext cx="7886700" cy="3707400"/>
          </a:xfrm>
          <a:prstGeom prst="rect">
            <a:avLst/>
          </a:prstGeom>
        </p:spPr>
        <p:txBody>
          <a:bodyPr spcFirstLastPara="1" wrap="square" lIns="68575" tIns="34275" rIns="68575" bIns="34275" anchor="t">
            <a:normAutofit/>
          </a:bodyPr>
          <a:lstStyle/>
          <a:p>
            <a:pPr marL="0" indent="0" algn="l" rtl="0">
              <a:spcBef>
                <a:spcPts val="800"/>
              </a:spcBef>
              <a:spcAft>
                <a:spcPts val="1200"/>
              </a:spcAft>
              <a:buNone/>
            </a:pPr>
          </a:p>
        </p:txBody>
      </p:sp>
      <p:sp>
        <p:nvSpPr>
          <p:cNvPr id="135" name="Google Shape;135;p23"/>
          <p:cNvSpPr>
            <a:spLocks noGrp="1" noEditPoints="1"/>
          </p:cNvSpPr>
          <p:nvPr>
            <p:ph type="sldNum" idx="12"/>
          </p:nvPr>
        </p:nvSpPr>
        <p:spPr>
          <a:xfrm>
            <a:off x="5269661" y="3707606"/>
            <a:ext cx="1142700" cy="150000"/>
          </a:xfrm>
          <a:prstGeom prst="rect">
            <a:avLst/>
          </a:prstGeom>
        </p:spPr>
        <p:txBody>
          <a:bodyPr spcFirstLastPara="1" wrap="square" lIns="68575" tIns="34275" rIns="68575" bIns="34275" anchor="ctr">
            <a:normAutofit fontScale="70000" lnSpcReduction="20000"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208106" y="60413"/>
            <a:ext cx="7886700" cy="480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Unknown Author</cp:lastModifiedBy>
  <dcterms:modified xsi:type="dcterms:W3CDTF">2025-06-22T21:21:00Z</dcterms:modified>
</cp:coreProperties>
</file>