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2" r:id="rId7"/>
    <p:sldId id="259" r:id="rId8"/>
    <p:sldId id="261" r:id="rId9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3"/>
    <p:restoredTop sz="94689"/>
  </p:normalViewPr>
  <p:slideViewPr>
    <p:cSldViewPr snapToGrid="0">
      <p:cViewPr>
        <p:scale>
          <a:sx n="99" d="100"/>
          <a:sy n="99" d="100"/>
        </p:scale>
        <p:origin x="71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624D-0ADE-63CD-A97F-D467F698C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C910C-C580-FEBE-2BAE-F9B6C9801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5318-213F-693C-51A4-73FD007C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CDF1-511A-7714-7539-3DB7A595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F732-D5BC-C27D-0861-7BA53EC0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7016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65A5-22BE-EECD-7B29-7EA73808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CA3CA-67FE-6306-EF0E-19816D38C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DD95-F217-4DEE-1FD1-137843EC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2F601-3D18-E61D-8722-6128638E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AF9F5-7D8B-64E7-50BA-2145F768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1583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A0704-4F4A-264B-E4EF-EA489C7D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E8271-7AC5-ADF6-19B8-99A99EF71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2DF8-5690-5F55-E843-2F6C1EBB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9F9F-CF63-D4AC-84BF-F742369F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93AE7-D4AE-26A3-470F-3C3715F4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84343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8364-4BB9-2803-18D9-BB8B56A5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8733-B620-79C3-7787-C01CBD529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3184-02AC-2305-FC2E-E5155BDE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0C34A-1556-DFBC-03B7-F429F7B9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08D8-DBF4-ADDD-AB10-03BCE576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4152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4E2D-FE45-9B54-70FB-FABE66BE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F2E2F-EFFE-AF00-D569-6C2AC31D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A00D-956D-E24B-A1FC-508D1A91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5A3F-D6C8-0EB6-2623-1A73F9E6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E81A-EC65-6E1D-D51D-6186944C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7604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4716-E651-1BFD-E818-8D2487CC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EAF0-F8C1-00F1-BFD4-C1DB8ECFA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012E0-1A83-7569-B3AE-EBCFE4D1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A959F-58B3-F8D6-3B8D-24A5DD4E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4DF80-BEEC-4BB6-7F61-6B2083FE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EEB76-F141-87E9-D619-87F5C05B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86627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0E28-3311-3206-FB7A-BF0CE06F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B482-1CE7-927C-DF25-DD33D14B2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934B-0F8E-40C6-AB11-2BC082F7B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3F376-6B3D-07A9-B62F-CA9A75D21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0AEAB-D12B-E404-7338-54F13C422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FD27A-5FAA-9327-3865-81ACA7B7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E3086-D263-9682-96E6-FBCC34AC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03DD5-4F4D-27F8-CF9D-59689326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57875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95BC-6491-31C7-3C64-97363112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CCEF6-972E-ECC1-6A2F-2B62750B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85657-5280-DA02-9AE6-B484CC4B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BC2A9-2FBC-2907-3B78-45412DE1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89926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4AE5E-839A-C664-7A86-A1FB809F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018CB-279B-8B05-19EE-88124B00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A0E98-C42D-CB99-19D8-4994F36B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6202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4374-6546-EEE2-9337-DDB24E4E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B331-369F-8802-DE8B-0370931D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53C30-0518-537A-1A07-D67231765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A7642-0771-6B41-35AB-67BE022B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6E94C-CCFE-6923-9E2B-3A54F52F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107FD-2744-5E7B-45B4-96148EEA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8154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2669-595C-FEC6-B238-6B3D6543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47EA7-5707-37BD-846F-07391B6F5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52744-4E8B-5BCA-8A5E-2B3B6B913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57D31-6A9F-A36E-42C0-CDE12AA8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52733-9EFA-105E-986B-9B4A0353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D39D1-AC4F-6A19-532D-9A534543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5609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283BA-A96A-45B0-05EA-EBFE741F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74845-CFBB-6627-22A6-F30E3DDF3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EA0E-A989-6769-24EE-6186E93F2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74097-1B14-9B71-7B73-467606F46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77F6-44AE-1DB3-55E8-5663A6B5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1693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BC36-5EC0-B5B2-CB48-B86BBC139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124"/>
            <a:ext cx="9144000" cy="1655763"/>
          </a:xfrm>
        </p:spPr>
        <p:txBody>
          <a:bodyPr>
            <a:normAutofit/>
          </a:bodyPr>
          <a:lstStyle/>
          <a:p>
            <a:r>
              <a:rPr lang="en-GB" sz="3600" dirty="0"/>
              <a:t>An adaptation of hybrid binary optimization algorithms for medical image feature selection in neural network for classification of breast cancer</a:t>
            </a:r>
            <a:endParaRPr lang="en-GH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0C3FB-08E2-9516-73E8-529D43D71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5775"/>
            <a:ext cx="9144000" cy="2682025"/>
          </a:xfrm>
        </p:spPr>
        <p:txBody>
          <a:bodyPr/>
          <a:lstStyle/>
          <a:p>
            <a:pPr algn="l"/>
            <a:r>
              <a:rPr lang="en-G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716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1F6C-4258-C880-9102-B1E88267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Adjustments to Compartmental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B3F6-B31C-12C2-CA42-E2B061585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H" b="1" u="sng" dirty="0"/>
              <a:t>Adjustments</a:t>
            </a:r>
            <a:r>
              <a:rPr lang="en-GH" dirty="0"/>
              <a:t> </a:t>
            </a:r>
          </a:p>
          <a:p>
            <a:pPr marL="0" indent="0">
              <a:buNone/>
            </a:pPr>
            <a:r>
              <a:rPr lang="en-GH" dirty="0"/>
              <a:t>1. To prevent no individuals in been infected we prevent individual from recovery or death supposed only one person is infected.  </a:t>
            </a:r>
            <a:r>
              <a:rPr lang="en-GB" dirty="0"/>
              <a:t>T</a:t>
            </a:r>
            <a:r>
              <a:rPr lang="en-GH" dirty="0"/>
              <a:t>o prevent early convergence. </a:t>
            </a:r>
            <a:r>
              <a:rPr lang="en-GB" dirty="0"/>
              <a:t>A</a:t>
            </a:r>
            <a:r>
              <a:rPr lang="en-GH" dirty="0"/>
              <a:t>nd aid exploration.</a:t>
            </a:r>
          </a:p>
          <a:p>
            <a:pPr marL="0" indent="0">
              <a:buNone/>
            </a:pPr>
            <a:endParaRPr lang="en-GH" dirty="0"/>
          </a:p>
          <a:p>
            <a:pPr marL="0" indent="0">
              <a:buNone/>
            </a:pPr>
            <a:r>
              <a:rPr lang="en-GH" dirty="0"/>
              <a:t>2. If we are all get infected we recover 50 percent of the entire population. To  enable exploration of more features in the compartmental model</a:t>
            </a:r>
          </a:p>
        </p:txBody>
      </p:sp>
    </p:spTree>
    <p:extLst>
      <p:ext uri="{BB962C8B-B14F-4D97-AF65-F5344CB8AC3E}">
        <p14:creationId xmlns:p14="http://schemas.microsoft.com/office/powerpoint/2010/main" val="114250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5ED9-E406-783F-A3B2-28E4F94E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Suggested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58FD-5CE4-AEC7-5E72-AC036112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H" dirty="0"/>
              <a:t>BDMO</a:t>
            </a:r>
          </a:p>
          <a:p>
            <a:r>
              <a:rPr lang="en-GH" dirty="0"/>
              <a:t>BPSO</a:t>
            </a:r>
          </a:p>
          <a:p>
            <a:r>
              <a:rPr lang="en-GH" b="1" dirty="0"/>
              <a:t>ACO</a:t>
            </a:r>
          </a:p>
          <a:p>
            <a:r>
              <a:rPr lang="en-GH" b="1" dirty="0"/>
              <a:t>BSO</a:t>
            </a:r>
          </a:p>
          <a:p>
            <a:r>
              <a:rPr lang="en-GH" dirty="0"/>
              <a:t>BSA</a:t>
            </a:r>
          </a:p>
          <a:p>
            <a:r>
              <a:rPr lang="en-GH" dirty="0"/>
              <a:t>FFA</a:t>
            </a:r>
          </a:p>
          <a:p>
            <a:endParaRPr lang="en-GH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8179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B351-E556-8058-82E9-6F42D3E3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145"/>
          </a:xfrm>
        </p:spPr>
        <p:txBody>
          <a:bodyPr/>
          <a:lstStyle/>
          <a:p>
            <a:r>
              <a:rPr lang="en-GH" dirty="0"/>
              <a:t>What is Snake optimizer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5A919-6CEA-F909-67A1-5C3D51D1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31" y="1366271"/>
            <a:ext cx="10515600" cy="5491730"/>
          </a:xfrm>
        </p:spPr>
        <p:txBody>
          <a:bodyPr/>
          <a:lstStyle/>
          <a:p>
            <a:r>
              <a:rPr lang="en-GB" dirty="0">
                <a:effectLst/>
              </a:rPr>
              <a:t>The Snake Optimization Algorithm (SO) is a nature-inspired metaheuristic optimization algorithm that mimics the foraging and reproductive behaviours of snakes to solve complex optimization problems.</a:t>
            </a:r>
          </a:p>
          <a:p>
            <a:endParaRPr lang="en-GB" dirty="0"/>
          </a:p>
          <a:p>
            <a:r>
              <a:rPr lang="en-GB" dirty="0">
                <a:effectLst/>
              </a:rPr>
              <a:t>Proposed by </a:t>
            </a:r>
            <a:r>
              <a:rPr lang="en-GB" b="1" dirty="0">
                <a:effectLst/>
              </a:rPr>
              <a:t>Hashim and Hussien in 2022</a:t>
            </a:r>
            <a:r>
              <a:rPr lang="en-GB" dirty="0">
                <a:effectLst/>
              </a:rPr>
              <a:t>, SO simulates how snakes search for food, fight, and mate under varying environmental conditions (e.g., food availability and temperature)</a:t>
            </a:r>
          </a:p>
          <a:p>
            <a:endParaRPr lang="en-GB" dirty="0">
              <a:effectLst/>
            </a:endParaRPr>
          </a:p>
          <a:p>
            <a:endParaRPr lang="en-GH" dirty="0"/>
          </a:p>
        </p:txBody>
      </p:sp>
      <p:pic>
        <p:nvPicPr>
          <p:cNvPr id="1026" name="Picture 2" descr="BEESO: Multi-strategy Boosted Snake ...">
            <a:extLst>
              <a:ext uri="{FF2B5EF4-FFF2-40B4-BE49-F238E27FC236}">
                <a16:creationId xmlns:a16="http://schemas.microsoft.com/office/drawing/2014/main" id="{6399A7F1-C865-46BD-6889-326795FB8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48518"/>
            <a:ext cx="6653835" cy="160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35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BE47-9E93-A9C0-6484-37C7F785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7162"/>
          </a:xfrm>
        </p:spPr>
        <p:txBody>
          <a:bodyPr>
            <a:normAutofit/>
          </a:bodyPr>
          <a:lstStyle/>
          <a:p>
            <a:r>
              <a:rPr lang="en-GH" dirty="0"/>
              <a:t>Research Document by:  </a:t>
            </a:r>
            <a:r>
              <a:rPr lang="en-GB" dirty="0"/>
              <a:t>Xinyu Bao, Hui Kang &amp; </a:t>
            </a:r>
            <a:r>
              <a:rPr lang="en-GB" dirty="0" err="1"/>
              <a:t>Hongjuan</a:t>
            </a:r>
            <a:r>
              <a:rPr lang="en-GB" dirty="0"/>
              <a:t> Li : </a:t>
            </a:r>
            <a:r>
              <a:rPr lang="en-GB" b="1" dirty="0"/>
              <a:t>Published</a:t>
            </a:r>
            <a:r>
              <a:rPr lang="en-GB" dirty="0"/>
              <a:t>  </a:t>
            </a:r>
            <a:r>
              <a:rPr lang="en-GB" b="1" dirty="0"/>
              <a:t>2024</a:t>
            </a:r>
            <a:endParaRPr lang="en-G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8290-C883-832C-6F94-EF863AA6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2287"/>
            <a:ext cx="10515600" cy="39746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This  focuses on the use of SO as a mechanism for feature feature selection and or solving optimization problems</a:t>
            </a:r>
          </a:p>
          <a:p>
            <a:pPr marL="0" indent="0">
              <a:buNone/>
            </a:pPr>
            <a:r>
              <a:rPr lang="en-GB" dirty="0"/>
              <a:t>We employ the mechanisms used by this paper for calculating </a:t>
            </a:r>
          </a:p>
          <a:p>
            <a:pPr marL="0" indent="0">
              <a:buNone/>
            </a:pPr>
            <a:r>
              <a:rPr lang="en-GB" dirty="0"/>
              <a:t>1. Temperature ( temp)</a:t>
            </a:r>
          </a:p>
          <a:p>
            <a:pPr marL="0" indent="0">
              <a:buNone/>
            </a:pPr>
            <a:r>
              <a:rPr lang="en-GB" dirty="0"/>
              <a:t>2. Food quantity (Q)</a:t>
            </a:r>
          </a:p>
          <a:p>
            <a:pPr marL="0" indent="0">
              <a:buNone/>
            </a:pPr>
            <a:r>
              <a:rPr lang="en-GB" dirty="0"/>
              <a:t>And other factors used  for randomised conditions for feature selection.</a:t>
            </a:r>
          </a:p>
          <a:p>
            <a:pPr marL="0" indent="0">
              <a:buNone/>
            </a:pPr>
            <a:r>
              <a:rPr lang="en-GB" dirty="0"/>
              <a:t>3. Other parameters  thus( thresholds needed for the algorithm to work)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36199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2B28-F9D6-57B0-4E61-3F340C70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Why BSO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7233-4CDA-1926-B01D-B4DA3BB4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Complementary Search Strategies</a:t>
            </a:r>
            <a:endParaRPr lang="en-GB" dirty="0"/>
          </a:p>
          <a:p>
            <a:pPr lvl="1"/>
            <a:r>
              <a:rPr lang="en-GB" dirty="0"/>
              <a:t>BSO balances exploration (Q &lt; 0.25) and exploitation (Q ≥ 0.25).</a:t>
            </a:r>
          </a:p>
          <a:p>
            <a:pPr lvl="1"/>
            <a:r>
              <a:rPr lang="en-GB" dirty="0"/>
              <a:t>HBEOSA uses Ebola-inspired dynamics for search.</a:t>
            </a:r>
          </a:p>
          <a:p>
            <a:pPr lvl="1"/>
            <a:r>
              <a:rPr lang="en-GB" b="1" dirty="0"/>
              <a:t>Benefit</a:t>
            </a:r>
            <a:r>
              <a:rPr lang="en-GB" dirty="0"/>
              <a:t>: Enhances exploration and refines feature subsets.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/>
              <a:t>Enhanced Solution Diversity</a:t>
            </a:r>
            <a:endParaRPr lang="en-GB" dirty="0"/>
          </a:p>
          <a:p>
            <a:pPr lvl="1"/>
            <a:r>
              <a:rPr lang="en-GB" dirty="0"/>
              <a:t>BSO’s fight/mating modes promote diverse feature combinations.</a:t>
            </a:r>
          </a:p>
          <a:p>
            <a:pPr lvl="1"/>
            <a:r>
              <a:rPr lang="en-GB" dirty="0"/>
              <a:t>HBEOSA’s infection/recovery adds unique dynamics.</a:t>
            </a:r>
          </a:p>
          <a:p>
            <a:pPr lvl="1"/>
            <a:r>
              <a:rPr lang="en-GB" b="1" dirty="0"/>
              <a:t>Benefit</a:t>
            </a:r>
            <a:r>
              <a:rPr lang="en-GB" dirty="0"/>
              <a:t>: Reduces redundant or suboptimal feature subsets.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/>
              <a:t>High-Dimensional Efficiency</a:t>
            </a:r>
            <a:endParaRPr lang="en-GB" dirty="0"/>
          </a:p>
          <a:p>
            <a:pPr lvl="1"/>
            <a:r>
              <a:rPr lang="en-GB" dirty="0"/>
              <a:t>BSO navigates large feature spaces effectively.</a:t>
            </a:r>
          </a:p>
          <a:p>
            <a:pPr lvl="1"/>
            <a:r>
              <a:rPr lang="en-GB" dirty="0"/>
              <a:t>HBEOSA excels in binary optimization.</a:t>
            </a:r>
          </a:p>
          <a:p>
            <a:pPr lvl="1"/>
            <a:r>
              <a:rPr lang="en-GB" b="1" dirty="0"/>
              <a:t>Benefit</a:t>
            </a:r>
            <a:r>
              <a:rPr lang="en-GB" dirty="0"/>
              <a:t>: Scales well for high-dimensional datasets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77731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D783-ED8B-63F3-CD1B-91298899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90"/>
            <a:ext cx="10515600" cy="552248"/>
          </a:xfrm>
        </p:spPr>
        <p:txBody>
          <a:bodyPr>
            <a:normAutofit fontScale="90000"/>
          </a:bodyPr>
          <a:lstStyle/>
          <a:p>
            <a:r>
              <a:rPr lang="en-GH" dirty="0"/>
              <a:t>Flow Chat For intergration </a:t>
            </a:r>
          </a:p>
        </p:txBody>
      </p:sp>
      <p:pic>
        <p:nvPicPr>
          <p:cNvPr id="5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624E6F0C-EDE7-732E-73D7-EFC24177D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08" y="965916"/>
            <a:ext cx="10676586" cy="5125791"/>
          </a:xfrm>
        </p:spPr>
      </p:pic>
    </p:spTree>
    <p:extLst>
      <p:ext uri="{BB962C8B-B14F-4D97-AF65-F5344CB8AC3E}">
        <p14:creationId xmlns:p14="http://schemas.microsoft.com/office/powerpoint/2010/main" val="144504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492D-14B9-5B63-0697-BD1CA916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ACO ( Ant Colony Optimization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B2B3-62C3-E09A-65C9-99A992AE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269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339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An adaptation of hybrid binary optimization algorithms for medical image feature selection in neural network for classification of breast cancer</vt:lpstr>
      <vt:lpstr>Adjustments to Compartmental </vt:lpstr>
      <vt:lpstr>Suggested </vt:lpstr>
      <vt:lpstr>What is Snake optimizer </vt:lpstr>
      <vt:lpstr>Research Document by:  Xinyu Bao, Hui Kang &amp; Hongjuan Li : Published  2024</vt:lpstr>
      <vt:lpstr>Why BSO</vt:lpstr>
      <vt:lpstr>Flow Chat For intergration </vt:lpstr>
      <vt:lpstr>ACO ( Ant Colony Optimization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Tetteh Justice</dc:creator>
  <cp:lastModifiedBy>Tetteh Justice</cp:lastModifiedBy>
  <cp:revision>1</cp:revision>
  <dcterms:created xsi:type="dcterms:W3CDTF">2025-07-31T00:55:20Z</dcterms:created>
  <dcterms:modified xsi:type="dcterms:W3CDTF">2025-07-31T02:47:19Z</dcterms:modified>
</cp:coreProperties>
</file>