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37"/>
  </p:notesMasterIdLst>
  <p:handoutMasterIdLst>
    <p:handoutMasterId r:id="rId38"/>
  </p:handoutMasterIdLst>
  <p:sldIdLst>
    <p:sldId id="293" r:id="rId2"/>
    <p:sldId id="421" r:id="rId3"/>
    <p:sldId id="422" r:id="rId4"/>
    <p:sldId id="423" r:id="rId5"/>
    <p:sldId id="424" r:id="rId6"/>
    <p:sldId id="425" r:id="rId7"/>
    <p:sldId id="441" r:id="rId8"/>
    <p:sldId id="426" r:id="rId9"/>
    <p:sldId id="442" r:id="rId10"/>
    <p:sldId id="350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7" r:id="rId20"/>
    <p:sldId id="438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35" r:id="rId35"/>
    <p:sldId id="436" r:id="rId36"/>
  </p:sldIdLst>
  <p:sldSz cx="9144000" cy="6858000" type="screen4x3"/>
  <p:notesSz cx="9872663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FFFF66"/>
    <a:srgbClr val="EAEAEA"/>
    <a:srgbClr val="0000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95" autoAdjust="0"/>
  </p:normalViewPr>
  <p:slideViewPr>
    <p:cSldViewPr>
      <p:cViewPr>
        <p:scale>
          <a:sx n="100" d="100"/>
          <a:sy n="100" d="100"/>
        </p:scale>
        <p:origin x="-78" y="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763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763" y="645795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ABE89FC-E815-43E7-9095-EC3246F5D34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763" y="0"/>
            <a:ext cx="42783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E255580-45EC-4C5D-A996-333174A2BD54}" type="datetimeFigureOut">
              <a:rPr lang="en-US"/>
              <a:pPr>
                <a:defRPr/>
              </a:pPr>
              <a:t>11/13/2016</a:t>
            </a:fld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975"/>
            <a:ext cx="7897813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Kliknij, aby edytować style wzorca tekstu</a:t>
            </a:r>
          </a:p>
          <a:p>
            <a:pPr lvl="1"/>
            <a:r>
              <a:rPr lang="en-US" noProof="0" smtClean="0"/>
              <a:t>Drugi poziom</a:t>
            </a:r>
          </a:p>
          <a:p>
            <a:pPr lvl="2"/>
            <a:r>
              <a:rPr lang="en-US" noProof="0" smtClean="0"/>
              <a:t>Trzeci poziom</a:t>
            </a:r>
          </a:p>
          <a:p>
            <a:pPr lvl="3"/>
            <a:r>
              <a:rPr lang="en-US" noProof="0" smtClean="0"/>
              <a:t>Czwarty poziom</a:t>
            </a:r>
          </a:p>
          <a:p>
            <a:pPr lvl="4"/>
            <a:r>
              <a:rPr lang="en-US" noProof="0" smtClean="0"/>
              <a:t>Piąty poziom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2783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763" y="6456363"/>
            <a:ext cx="42783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085F15-A33E-4120-9030-57A872A9E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881AE-5AB2-465C-96D3-70432A1F5E8F}" type="datetime1">
              <a:rPr lang="pl-PL"/>
              <a:pPr>
                <a:defRPr/>
              </a:pPr>
              <a:t>13.11.2016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81B69-8D34-49DC-9F42-FDF0C76ADF3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FA970-0395-4D5F-9EEF-DC609573B05B}" type="datetime1">
              <a:rPr lang="pl-PL"/>
              <a:pPr>
                <a:defRPr/>
              </a:pPr>
              <a:t>13.11.2016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BAFB1-A2D8-443A-8D14-B60DD088A30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A3E36-F604-45CD-8F4A-2AF63DD6F56D}" type="datetime1">
              <a:rPr lang="pl-PL"/>
              <a:pPr>
                <a:defRPr/>
              </a:pPr>
              <a:t>13.11.2016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B3A80-D7A5-45BC-881F-748DA9831E1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CDDF4-1EBB-44B0-9D50-398C51DCC899}" type="datetime1">
              <a:rPr lang="pl-PL"/>
              <a:pPr>
                <a:defRPr/>
              </a:pPr>
              <a:t>13.11.2016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8535-2054-4B8D-A15E-64A226664AD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E4ED-DECE-4D5C-88BD-2D04DF2F4EB2}" type="datetime1">
              <a:rPr lang="pl-PL"/>
              <a:pPr>
                <a:defRPr/>
              </a:pPr>
              <a:t>13.11.2016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D0256-9214-46AB-89AC-A11CB7A8997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1CC73-ADB8-4743-9DEF-D2B8B8D0DACB}" type="datetime1">
              <a:rPr lang="pl-PL"/>
              <a:pPr>
                <a:defRPr/>
              </a:pPr>
              <a:t>13.11.2016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920EC-616A-4273-B378-50B774EEA7D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A1171-4CEC-479E-948E-89CABB65F84D}" type="datetime1">
              <a:rPr lang="pl-PL"/>
              <a:pPr>
                <a:defRPr/>
              </a:pPr>
              <a:t>13.11.2016</a:t>
            </a:fld>
            <a:endParaRPr lang="pl-PL"/>
          </a:p>
        </p:txBody>
      </p:sp>
      <p:sp>
        <p:nvSpPr>
          <p:cNvPr id="8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690A1-B68A-4E9C-8A5B-3D758886848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272AB-8210-4C61-BAF3-7F39D3B23EF9}" type="datetime1">
              <a:rPr lang="pl-PL"/>
              <a:pPr>
                <a:defRPr/>
              </a:pPr>
              <a:t>13.11.2016</a:t>
            </a:fld>
            <a:endParaRPr lang="pl-PL"/>
          </a:p>
        </p:txBody>
      </p:sp>
      <p:sp>
        <p:nvSpPr>
          <p:cNvPr id="4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1B53B-409A-4A48-BC93-80E6FD3B24C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5A011-D297-43B5-81BB-A85D70394575}" type="datetime1">
              <a:rPr lang="pl-PL"/>
              <a:pPr>
                <a:defRPr/>
              </a:pPr>
              <a:t>13.11.2016</a:t>
            </a:fld>
            <a:endParaRPr lang="pl-PL"/>
          </a:p>
        </p:txBody>
      </p:sp>
      <p:sp>
        <p:nvSpPr>
          <p:cNvPr id="3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16FD2-7CE6-4C4B-9823-94D8ACE3DA7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486AD-1769-487C-941C-F1102DDEC051}" type="datetime1">
              <a:rPr lang="pl-PL"/>
              <a:pPr>
                <a:defRPr/>
              </a:pPr>
              <a:t>13.11.2016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3AE52-7515-49D6-9AAA-E8289947815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AE159-F8F1-4635-A9D7-B9796F3930BD}" type="datetime1">
              <a:rPr lang="pl-PL"/>
              <a:pPr>
                <a:defRPr/>
              </a:pPr>
              <a:t>13.11.2016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269AF-A1D2-481D-848A-357D304388F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</a:t>
            </a:r>
          </a:p>
        </p:txBody>
      </p:sp>
      <p:sp>
        <p:nvSpPr>
          <p:cNvPr id="1027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26CFBD-D3CC-429F-B019-2FF874AAB5A0}" type="datetime1">
              <a:rPr lang="pl-PL"/>
              <a:pPr>
                <a:defRPr/>
              </a:pPr>
              <a:t>13.11.2016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91619C-FE78-4F65-94B9-67209F5A60D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bieniec.kis.p.lodz.pl/" TargetMode="External"/><Relationship Id="rId2" Type="http://schemas.openxmlformats.org/officeDocument/2006/relationships/hyperlink" Target="mailto:wbieniec@kis.p.lodz.p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447800"/>
          </a:xfrm>
        </p:spPr>
        <p:txBody>
          <a:bodyPr/>
          <a:lstStyle/>
          <a:p>
            <a:pPr eaLnBrk="1" hangingPunct="1"/>
            <a:r>
              <a:rPr lang="pl-PL" sz="3200" smtClean="0"/>
              <a:t>Komunikacja człowiek – komputer</a:t>
            </a:r>
          </a:p>
        </p:txBody>
      </p:sp>
      <p:sp>
        <p:nvSpPr>
          <p:cNvPr id="3074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0FD84A-288A-429B-A42F-8F346BB45780}" type="slidenum">
              <a:rPr lang="pl-PL"/>
              <a:pPr>
                <a:defRPr/>
              </a:pPr>
              <a:t>1</a:t>
            </a:fld>
            <a:endParaRPr lang="pl-PL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066800" y="17526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pl-PL" sz="2400" dirty="0" err="1" smtClean="0">
                <a:latin typeface="+mj-lt"/>
              </a:rPr>
              <a:t>Tutorial</a:t>
            </a:r>
            <a:r>
              <a:rPr lang="pl-PL" sz="2400" dirty="0" smtClean="0">
                <a:latin typeface="+mj-lt"/>
              </a:rPr>
              <a:t> 3:</a:t>
            </a:r>
            <a:endParaRPr lang="pl-PL" sz="2400" dirty="0">
              <a:latin typeface="+mj-lt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1219200" y="23622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pl-PL" sz="2400" dirty="0">
                <a:latin typeface="+mj-lt"/>
              </a:rPr>
              <a:t>Podstawy języka </a:t>
            </a:r>
            <a:r>
              <a:rPr lang="pl-PL" sz="2400" dirty="0" err="1">
                <a:latin typeface="+mj-lt"/>
              </a:rPr>
              <a:t>Python</a:t>
            </a:r>
            <a:endParaRPr lang="pl-PL" sz="2400" dirty="0">
              <a:latin typeface="+mj-lt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580063" y="4957763"/>
            <a:ext cx="356393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/>
              <a:t>Opracował:</a:t>
            </a:r>
          </a:p>
          <a:p>
            <a:r>
              <a:rPr lang="pl-PL"/>
              <a:t>dr inż. Wojciech Bieniecki</a:t>
            </a:r>
          </a:p>
          <a:p>
            <a:r>
              <a:rPr lang="pl-PL">
                <a:hlinkClick r:id="rId2"/>
              </a:rPr>
              <a:t>wbieniec@kis.p.lodz.pl</a:t>
            </a:r>
            <a:endParaRPr lang="pl-PL"/>
          </a:p>
          <a:p>
            <a:r>
              <a:rPr lang="pl-PL">
                <a:hlinkClick r:id="rId3"/>
              </a:rPr>
              <a:t>http://wbieniec.kis.p.lodz.pl</a:t>
            </a:r>
            <a:endParaRPr lang="pl-PL"/>
          </a:p>
          <a:p>
            <a:r>
              <a:rPr lang="pl-PL"/>
              <a:t>Instytut Informatyki Stosowanej</a:t>
            </a:r>
          </a:p>
          <a:p>
            <a:r>
              <a:rPr lang="pl-PL"/>
              <a:t>Politechnika Łódzka</a:t>
            </a:r>
            <a:endParaRPr lang="en-US" sz="2400"/>
          </a:p>
        </p:txBody>
      </p:sp>
      <p:pic>
        <p:nvPicPr>
          <p:cNvPr id="2055" name="Picture 8" descr="Image Courtes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3068638"/>
            <a:ext cx="3527425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BD883-2E0D-4C35-951D-6CC6045D4C29}" type="slidenum">
              <a:rPr lang="pl-PL"/>
              <a:pPr>
                <a:defRPr/>
              </a:pPr>
              <a:t>10</a:t>
            </a:fld>
            <a:endParaRPr lang="pl-PL"/>
          </a:p>
        </p:txBody>
      </p:sp>
      <p:sp>
        <p:nvSpPr>
          <p:cNvPr id="10244" name="pole tekstowe 5"/>
          <p:cNvSpPr txBox="1">
            <a:spLocks noChangeArrowheads="1"/>
          </p:cNvSpPr>
          <p:nvPr/>
        </p:nvSpPr>
        <p:spPr bwMode="auto">
          <a:xfrm>
            <a:off x="720725" y="1557338"/>
            <a:ext cx="71993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Przypisanie</a:t>
            </a:r>
          </a:p>
          <a:p>
            <a:r>
              <a:rPr lang="pl-PL" sz="1800">
                <a:latin typeface="Calibri" pitchFamily="34" charset="0"/>
              </a:rPr>
              <a:t>liczba = 2</a:t>
            </a:r>
          </a:p>
          <a:p>
            <a:r>
              <a:rPr lang="pl-PL" sz="1800">
                <a:latin typeface="Calibri" pitchFamily="34" charset="0"/>
              </a:rPr>
              <a:t>urzad = 'pocztowy'</a:t>
            </a:r>
          </a:p>
          <a:p>
            <a:r>
              <a:rPr lang="pl-PL" sz="1800">
                <a:latin typeface="Calibri" pitchFamily="34" charset="0"/>
              </a:rPr>
              <a:t>zespolona = 1 + 1j</a:t>
            </a:r>
          </a:p>
        </p:txBody>
      </p:sp>
      <p:sp>
        <p:nvSpPr>
          <p:cNvPr id="10245" name="Prostokąt 6"/>
          <p:cNvSpPr>
            <a:spLocks noChangeArrowheads="1"/>
          </p:cNvSpPr>
          <p:nvPr/>
        </p:nvSpPr>
        <p:spPr bwMode="auto">
          <a:xfrm>
            <a:off x="720725" y="2781300"/>
            <a:ext cx="7199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Przypisanie wartości więcej niż jednej zmiennej</a:t>
            </a:r>
          </a:p>
          <a:p>
            <a:r>
              <a:rPr lang="pl-PL" sz="1800">
                <a:latin typeface="Calibri" pitchFamily="34" charset="0"/>
              </a:rPr>
              <a:t>a = b =c = 10</a:t>
            </a:r>
          </a:p>
        </p:txBody>
      </p:sp>
      <p:sp>
        <p:nvSpPr>
          <p:cNvPr id="10246" name="Prostokąt 7"/>
          <p:cNvSpPr>
            <a:spLocks noChangeArrowheads="1"/>
          </p:cNvSpPr>
          <p:nvPr/>
        </p:nvSpPr>
        <p:spPr bwMode="auto">
          <a:xfrm>
            <a:off x="720725" y="3644900"/>
            <a:ext cx="7199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Przypisanie wartości innej zmiennej</a:t>
            </a:r>
          </a:p>
          <a:p>
            <a:r>
              <a:rPr lang="pl-PL" sz="1800">
                <a:latin typeface="Calibri" pitchFamily="34" charset="0"/>
              </a:rPr>
              <a:t>kopia_liczby = liczba, znaczek = urzad</a:t>
            </a:r>
          </a:p>
        </p:txBody>
      </p:sp>
      <p:sp>
        <p:nvSpPr>
          <p:cNvPr id="10247" name="Prostokąt 8"/>
          <p:cNvSpPr>
            <a:spLocks noChangeArrowheads="1"/>
          </p:cNvSpPr>
          <p:nvPr/>
        </p:nvSpPr>
        <p:spPr bwMode="auto">
          <a:xfrm>
            <a:off x="720725" y="4437063"/>
            <a:ext cx="71993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Zamiana wartości miejscami</a:t>
            </a:r>
          </a:p>
          <a:p>
            <a:r>
              <a:rPr lang="pl-PL" sz="1800">
                <a:latin typeface="Calibri" pitchFamily="34" charset="0"/>
              </a:rPr>
              <a:t>znaczek, liczba = liczba, znaczek</a:t>
            </a:r>
          </a:p>
        </p:txBody>
      </p:sp>
      <p:sp>
        <p:nvSpPr>
          <p:cNvPr id="10248" name="Prostokąt 9"/>
          <p:cNvSpPr>
            <a:spLocks noChangeArrowheads="1"/>
          </p:cNvSpPr>
          <p:nvPr/>
        </p:nvSpPr>
        <p:spPr bwMode="auto">
          <a:xfrm>
            <a:off x="720725" y="5229225"/>
            <a:ext cx="7199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Usunięcie zmiennej</a:t>
            </a:r>
          </a:p>
          <a:p>
            <a:r>
              <a:rPr lang="pl-PL" sz="1800">
                <a:latin typeface="Calibri" pitchFamily="34" charset="0"/>
              </a:rPr>
              <a:t>del kopia_liczby; del urzad #czy znaczek nadal istnieje?</a:t>
            </a:r>
          </a:p>
        </p:txBody>
      </p:sp>
      <p:sp>
        <p:nvSpPr>
          <p:cNvPr id="12296" name="Tytuł 8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r>
              <a:rPr lang="pl-PL" smtClean="0"/>
              <a:t>Podstawowe operacje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6" grpId="0"/>
      <p:bldP spid="10247" grpId="0"/>
      <p:bldP spid="102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ytuł 1"/>
          <p:cNvSpPr>
            <a:spLocks noGrp="1"/>
          </p:cNvSpPr>
          <p:nvPr>
            <p:ph type="title"/>
          </p:nvPr>
        </p:nvSpPr>
        <p:spPr>
          <a:xfrm>
            <a:off x="609600" y="260350"/>
            <a:ext cx="7772400" cy="1143000"/>
          </a:xfrm>
        </p:spPr>
        <p:txBody>
          <a:bodyPr/>
          <a:lstStyle/>
          <a:p>
            <a:pPr eaLnBrk="1" hangingPunct="1"/>
            <a:r>
              <a:rPr lang="pl-PL" smtClean="0"/>
              <a:t>Przetwarzanie napisów</a:t>
            </a:r>
          </a:p>
        </p:txBody>
      </p:sp>
      <p:sp>
        <p:nvSpPr>
          <p:cNvPr id="11267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111AE-4A86-412C-B590-B5CDAF3D6E99}" type="slidenum">
              <a:rPr lang="pl-PL"/>
              <a:pPr>
                <a:defRPr/>
              </a:pPr>
              <a:t>11</a:t>
            </a:fld>
            <a:endParaRPr lang="pl-PL"/>
          </a:p>
        </p:txBody>
      </p:sp>
      <p:sp>
        <p:nvSpPr>
          <p:cNvPr id="11268" name="Prostokąt 3"/>
          <p:cNvSpPr>
            <a:spLocks noChangeArrowheads="1"/>
          </p:cNvSpPr>
          <p:nvPr/>
        </p:nvSpPr>
        <p:spPr bwMode="auto">
          <a:xfrm>
            <a:off x="1042988" y="1989138"/>
            <a:ext cx="13763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1800">
                <a:latin typeface="Calibri" pitchFamily="34" charset="0"/>
              </a:rPr>
              <a:t>print "A\nZ"</a:t>
            </a:r>
          </a:p>
        </p:txBody>
      </p:sp>
      <p:sp>
        <p:nvSpPr>
          <p:cNvPr id="11269" name="Prostokąt 4"/>
          <p:cNvSpPr>
            <a:spLocks noChangeArrowheads="1"/>
          </p:cNvSpPr>
          <p:nvPr/>
        </p:nvSpPr>
        <p:spPr bwMode="auto">
          <a:xfrm>
            <a:off x="1042988" y="2492375"/>
            <a:ext cx="1282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1800">
                <a:latin typeface="Calibri" pitchFamily="34" charset="0"/>
              </a:rPr>
              <a:t>print 'A\nZ'</a:t>
            </a:r>
          </a:p>
        </p:txBody>
      </p:sp>
      <p:sp>
        <p:nvSpPr>
          <p:cNvPr id="11270" name="Prostokąt 5"/>
          <p:cNvSpPr>
            <a:spLocks noChangeArrowheads="1"/>
          </p:cNvSpPr>
          <p:nvPr/>
        </p:nvSpPr>
        <p:spPr bwMode="auto">
          <a:xfrm>
            <a:off x="971550" y="3068638"/>
            <a:ext cx="169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1800">
                <a:latin typeface="Calibri" pitchFamily="34" charset="0"/>
              </a:rPr>
              <a:t>print """A\nZ"""</a:t>
            </a:r>
          </a:p>
        </p:txBody>
      </p:sp>
      <p:sp>
        <p:nvSpPr>
          <p:cNvPr id="11271" name="pole tekstowe 6"/>
          <p:cNvSpPr txBox="1">
            <a:spLocks noChangeArrowheads="1"/>
          </p:cNvSpPr>
          <p:nvPr/>
        </p:nvSpPr>
        <p:spPr bwMode="auto">
          <a:xfrm>
            <a:off x="5508625" y="1700213"/>
            <a:ext cx="2663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Napisy surowe</a:t>
            </a:r>
          </a:p>
        </p:txBody>
      </p:sp>
      <p:sp>
        <p:nvSpPr>
          <p:cNvPr id="11272" name="Prostokąt 8"/>
          <p:cNvSpPr>
            <a:spLocks noChangeArrowheads="1"/>
          </p:cNvSpPr>
          <p:nvPr/>
        </p:nvSpPr>
        <p:spPr bwMode="auto">
          <a:xfrm>
            <a:off x="5651500" y="2276475"/>
            <a:ext cx="1408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1800">
                <a:latin typeface="Calibri" pitchFamily="34" charset="0"/>
              </a:rPr>
              <a:t>print r"A\nZ"</a:t>
            </a:r>
          </a:p>
        </p:txBody>
      </p:sp>
      <p:sp>
        <p:nvSpPr>
          <p:cNvPr id="11273" name="Prostokąt 9"/>
          <p:cNvSpPr>
            <a:spLocks noChangeArrowheads="1"/>
          </p:cNvSpPr>
          <p:nvPr/>
        </p:nvSpPr>
        <p:spPr bwMode="auto">
          <a:xfrm>
            <a:off x="5651500" y="2781300"/>
            <a:ext cx="1323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1800">
                <a:latin typeface="Calibri" pitchFamily="34" charset="0"/>
              </a:rPr>
              <a:t>print r'A\nZ'</a:t>
            </a:r>
          </a:p>
        </p:txBody>
      </p:sp>
      <p:sp>
        <p:nvSpPr>
          <p:cNvPr id="11274" name="Prostokąt 10"/>
          <p:cNvSpPr>
            <a:spLocks noChangeArrowheads="1"/>
          </p:cNvSpPr>
          <p:nvPr/>
        </p:nvSpPr>
        <p:spPr bwMode="auto">
          <a:xfrm>
            <a:off x="5580063" y="3357563"/>
            <a:ext cx="1779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1800">
                <a:latin typeface="Calibri" pitchFamily="34" charset="0"/>
              </a:rPr>
              <a:t>print r"""A\nZ"""</a:t>
            </a:r>
          </a:p>
        </p:txBody>
      </p:sp>
      <p:sp>
        <p:nvSpPr>
          <p:cNvPr id="11275" name="Prostokąt 11"/>
          <p:cNvSpPr>
            <a:spLocks noChangeArrowheads="1"/>
          </p:cNvSpPr>
          <p:nvPr/>
        </p:nvSpPr>
        <p:spPr bwMode="auto">
          <a:xfrm>
            <a:off x="611188" y="4076700"/>
            <a:ext cx="7561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>
                <a:latin typeface="Calibri" pitchFamily="34" charset="0"/>
              </a:rPr>
              <a:t>napis = 'ala ma kota.'  # napis jest obiektem</a:t>
            </a:r>
          </a:p>
        </p:txBody>
      </p:sp>
      <p:sp>
        <p:nvSpPr>
          <p:cNvPr id="11276" name="Prostokąt 12"/>
          <p:cNvSpPr>
            <a:spLocks noChangeArrowheads="1"/>
          </p:cNvSpPr>
          <p:nvPr/>
        </p:nvSpPr>
        <p:spPr bwMode="auto">
          <a:xfrm>
            <a:off x="611188" y="4508500"/>
            <a:ext cx="4572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Powiększenie pierwszej litery</a:t>
            </a:r>
          </a:p>
          <a:p>
            <a:r>
              <a:rPr lang="pl-PL" sz="1800">
                <a:latin typeface="Calibri" pitchFamily="34" charset="0"/>
              </a:rPr>
              <a:t>napis.capitalize() # 'Ala ma kota.'</a:t>
            </a:r>
          </a:p>
        </p:txBody>
      </p:sp>
      <p:sp>
        <p:nvSpPr>
          <p:cNvPr id="11277" name="Prostokąt 13"/>
          <p:cNvSpPr>
            <a:spLocks noChangeArrowheads="1"/>
          </p:cNvSpPr>
          <p:nvPr/>
        </p:nvSpPr>
        <p:spPr bwMode="auto">
          <a:xfrm>
            <a:off x="576263" y="5229225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Wycentrowanie tekstu </a:t>
            </a:r>
            <a:r>
              <a:rPr lang="pl-PL" sz="1800">
                <a:latin typeface="Calibri" pitchFamily="34" charset="0"/>
              </a:rPr>
              <a:t>(ljust, rjust)</a:t>
            </a:r>
          </a:p>
          <a:p>
            <a:r>
              <a:rPr lang="pl-PL" sz="1800">
                <a:latin typeface="Calibri" pitchFamily="34" charset="0"/>
              </a:rPr>
              <a:t>napis.center(20) # ' Ala ma kota. '</a:t>
            </a:r>
          </a:p>
        </p:txBody>
      </p:sp>
      <p:sp>
        <p:nvSpPr>
          <p:cNvPr id="11278" name="Prostokąt 14"/>
          <p:cNvSpPr>
            <a:spLocks noChangeArrowheads="1"/>
          </p:cNvSpPr>
          <p:nvPr/>
        </p:nvSpPr>
        <p:spPr bwMode="auto">
          <a:xfrm>
            <a:off x="4067175" y="4581525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Zliczenie wystąpień znaków</a:t>
            </a:r>
          </a:p>
          <a:p>
            <a:r>
              <a:rPr lang="pl-PL" sz="1800">
                <a:latin typeface="Calibri" pitchFamily="34" charset="0"/>
              </a:rPr>
              <a:t>napis.count('a') # 4</a:t>
            </a:r>
          </a:p>
        </p:txBody>
      </p:sp>
      <p:sp>
        <p:nvSpPr>
          <p:cNvPr id="11279" name="Prostokąt 15"/>
          <p:cNvSpPr>
            <a:spLocks noChangeArrowheads="1"/>
          </p:cNvSpPr>
          <p:nvPr/>
        </p:nvSpPr>
        <p:spPr bwMode="auto">
          <a:xfrm>
            <a:off x="3851275" y="5300663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Kodowanie napisu </a:t>
            </a:r>
            <a:r>
              <a:rPr lang="pl-PL" sz="1800">
                <a:latin typeface="Calibri" pitchFamily="34" charset="0"/>
              </a:rPr>
              <a:t>(decode)</a:t>
            </a:r>
          </a:p>
          <a:p>
            <a:r>
              <a:rPr lang="pl-PL" sz="1800">
                <a:latin typeface="Calibri" pitchFamily="34" charset="0"/>
              </a:rPr>
              <a:t>napis.encode('iso8859-2') # 'ala ma kota'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/>
      <p:bldP spid="11270" grpId="0"/>
      <p:bldP spid="11271" grpId="0"/>
      <p:bldP spid="11272" grpId="0"/>
      <p:bldP spid="11273" grpId="0"/>
      <p:bldP spid="11274" grpId="0"/>
      <p:bldP spid="11275" grpId="0"/>
      <p:bldP spid="11276" grpId="0"/>
      <p:bldP spid="11277" grpId="0"/>
      <p:bldP spid="11278" grpId="0"/>
      <p:bldP spid="112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ytuł 1"/>
          <p:cNvSpPr>
            <a:spLocks noGrp="1"/>
          </p:cNvSpPr>
          <p:nvPr>
            <p:ph type="title"/>
          </p:nvPr>
        </p:nvSpPr>
        <p:spPr>
          <a:xfrm>
            <a:off x="609600" y="115888"/>
            <a:ext cx="7772400" cy="1143000"/>
          </a:xfrm>
        </p:spPr>
        <p:txBody>
          <a:bodyPr/>
          <a:lstStyle/>
          <a:p>
            <a:pPr eaLnBrk="1" hangingPunct="1"/>
            <a:r>
              <a:rPr lang="pl-PL" smtClean="0"/>
              <a:t>Przetwarzanie napisów</a:t>
            </a:r>
          </a:p>
        </p:txBody>
      </p:sp>
      <p:sp>
        <p:nvSpPr>
          <p:cNvPr id="12291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37D48-483D-4762-AF96-8B123DA2D3C1}" type="slidenum">
              <a:rPr lang="pl-PL"/>
              <a:pPr>
                <a:defRPr/>
              </a:pPr>
              <a:t>12</a:t>
            </a:fld>
            <a:endParaRPr lang="pl-PL"/>
          </a:p>
        </p:txBody>
      </p:sp>
      <p:sp>
        <p:nvSpPr>
          <p:cNvPr id="12292" name="Prostokąt 3"/>
          <p:cNvSpPr>
            <a:spLocks noChangeArrowheads="1"/>
          </p:cNvSpPr>
          <p:nvPr/>
        </p:nvSpPr>
        <p:spPr bwMode="auto">
          <a:xfrm>
            <a:off x="360363" y="1700213"/>
            <a:ext cx="79200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Sprawdzenie czy jest zakończony na </a:t>
            </a:r>
            <a:r>
              <a:rPr lang="pl-PL" sz="1800">
                <a:latin typeface="Calibri" pitchFamily="34" charset="0"/>
              </a:rPr>
              <a:t>(startswith)</a:t>
            </a:r>
          </a:p>
          <a:p>
            <a:r>
              <a:rPr lang="pl-PL" sz="1800">
                <a:latin typeface="Calibri" pitchFamily="34" charset="0"/>
              </a:rPr>
              <a:t>napis.endswith('kota.') </a:t>
            </a:r>
          </a:p>
        </p:txBody>
      </p:sp>
      <p:sp>
        <p:nvSpPr>
          <p:cNvPr id="12293" name="Prostokąt 4"/>
          <p:cNvSpPr>
            <a:spLocks noChangeArrowheads="1"/>
          </p:cNvSpPr>
          <p:nvPr/>
        </p:nvSpPr>
        <p:spPr bwMode="auto">
          <a:xfrm>
            <a:off x="360363" y="2422525"/>
            <a:ext cx="7920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Zamiana tabulatorów na spacje</a:t>
            </a:r>
          </a:p>
          <a:p>
            <a:r>
              <a:rPr lang="pl-PL" sz="1800">
                <a:latin typeface="Calibri" pitchFamily="34" charset="0"/>
              </a:rPr>
              <a:t>'tab\ttab'.expandtabs(1) </a:t>
            </a:r>
          </a:p>
        </p:txBody>
      </p:sp>
      <p:sp>
        <p:nvSpPr>
          <p:cNvPr id="12294" name="Prostokąt 5"/>
          <p:cNvSpPr>
            <a:spLocks noChangeArrowheads="1"/>
          </p:cNvSpPr>
          <p:nvPr/>
        </p:nvSpPr>
        <p:spPr bwMode="auto">
          <a:xfrm>
            <a:off x="360363" y="3154363"/>
            <a:ext cx="79200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Znalezienie miejsca pierwszego wystąpienia </a:t>
            </a:r>
            <a:r>
              <a:rPr lang="pl-PL" sz="1800">
                <a:latin typeface="Calibri" pitchFamily="34" charset="0"/>
              </a:rPr>
              <a:t>(index, rfind, rindex)</a:t>
            </a:r>
          </a:p>
          <a:p>
            <a:r>
              <a:rPr lang="pl-PL" sz="1800">
                <a:latin typeface="Calibri" pitchFamily="34" charset="0"/>
              </a:rPr>
              <a:t>napis.find('ma') </a:t>
            </a:r>
          </a:p>
        </p:txBody>
      </p:sp>
      <p:sp>
        <p:nvSpPr>
          <p:cNvPr id="12295" name="Prostokąt 6"/>
          <p:cNvSpPr>
            <a:spLocks noChangeArrowheads="1"/>
          </p:cNvSpPr>
          <p:nvPr/>
        </p:nvSpPr>
        <p:spPr bwMode="auto">
          <a:xfrm>
            <a:off x="360363" y="4089400"/>
            <a:ext cx="79200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Sprawdzenie czy alfanumeryczny </a:t>
            </a:r>
            <a:r>
              <a:rPr lang="pl-PL" sz="1800">
                <a:latin typeface="Calibri" pitchFamily="34" charset="0"/>
              </a:rPr>
              <a:t>(isalnum, isdigit, islower, </a:t>
            </a:r>
            <a:r>
              <a:rPr lang="en-US" sz="1800">
                <a:latin typeface="Calibri" pitchFamily="34" charset="0"/>
              </a:rPr>
              <a:t>isupper, isspace, istitle; unicode: isnumeric, isdecimal)</a:t>
            </a:r>
          </a:p>
          <a:p>
            <a:r>
              <a:rPr lang="pl-PL" sz="1800">
                <a:latin typeface="Calibri" pitchFamily="34" charset="0"/>
              </a:rPr>
              <a:t>'77A'.isalnum() </a:t>
            </a:r>
          </a:p>
        </p:txBody>
      </p:sp>
      <p:sp>
        <p:nvSpPr>
          <p:cNvPr id="12296" name="Prostokąt 7"/>
          <p:cNvSpPr>
            <a:spLocks noChangeArrowheads="1"/>
          </p:cNvSpPr>
          <p:nvPr/>
        </p:nvSpPr>
        <p:spPr bwMode="auto">
          <a:xfrm>
            <a:off x="360363" y="5138738"/>
            <a:ext cx="79200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Wycinanie znaków z początku i końca </a:t>
            </a:r>
            <a:r>
              <a:rPr lang="pl-PL" sz="1800">
                <a:latin typeface="Calibri" pitchFamily="34" charset="0"/>
              </a:rPr>
              <a:t>(lstrip, rstrip)</a:t>
            </a:r>
          </a:p>
          <a:p>
            <a:r>
              <a:rPr lang="it-IT" sz="1800">
                <a:latin typeface="Calibri" pitchFamily="34" charset="0"/>
              </a:rPr>
              <a:t>napis.strip('a.') </a:t>
            </a:r>
          </a:p>
        </p:txBody>
      </p:sp>
      <p:sp>
        <p:nvSpPr>
          <p:cNvPr id="9" name="Prostokąt 3"/>
          <p:cNvSpPr>
            <a:spLocks noChangeArrowheads="1"/>
          </p:cNvSpPr>
          <p:nvPr/>
        </p:nvSpPr>
        <p:spPr bwMode="auto">
          <a:xfrm>
            <a:off x="360363" y="5949950"/>
            <a:ext cx="79200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Dzielenie stringu na dwie części </a:t>
            </a:r>
            <a:r>
              <a:rPr lang="pl-PL" sz="1800">
                <a:latin typeface="Calibri" pitchFamily="34" charset="0"/>
              </a:rPr>
              <a:t>(split, splitlines, rsplit, rpartition)</a:t>
            </a:r>
          </a:p>
          <a:p>
            <a:r>
              <a:rPr lang="pl-PL" sz="1800">
                <a:latin typeface="Calibri" pitchFamily="34" charset="0"/>
              </a:rPr>
              <a:t>napis.partition('ma')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/>
      <p:bldP spid="12294" grpId="0"/>
      <p:bldP spid="12295" grpId="0"/>
      <p:bldP spid="1229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mtClean="0"/>
              <a:t>Przetwarzanie stringów</a:t>
            </a:r>
          </a:p>
        </p:txBody>
      </p:sp>
      <p:sp>
        <p:nvSpPr>
          <p:cNvPr id="1331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FB6C25-F9A8-4EF1-AA24-AE93CFAB8D1C}" type="slidenum">
              <a:rPr lang="pl-PL"/>
              <a:pPr>
                <a:defRPr/>
              </a:pPr>
              <a:t>13</a:t>
            </a:fld>
            <a:endParaRPr lang="pl-PL"/>
          </a:p>
        </p:txBody>
      </p:sp>
      <p:sp>
        <p:nvSpPr>
          <p:cNvPr id="12292" name="Prostokąt 4"/>
          <p:cNvSpPr>
            <a:spLocks noChangeArrowheads="1"/>
          </p:cNvSpPr>
          <p:nvPr/>
        </p:nvSpPr>
        <p:spPr bwMode="auto">
          <a:xfrm>
            <a:off x="360363" y="1484313"/>
            <a:ext cx="79200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Podmiana fragmentu</a:t>
            </a:r>
          </a:p>
          <a:p>
            <a:r>
              <a:rPr lang="pl-PL" sz="1800">
                <a:latin typeface="Calibri" pitchFamily="34" charset="0"/>
              </a:rPr>
              <a:t>napis.replace('ala', 'Ola').replace('.', ' i psa.')</a:t>
            </a:r>
          </a:p>
        </p:txBody>
      </p:sp>
      <p:sp>
        <p:nvSpPr>
          <p:cNvPr id="12293" name="Prostokąt 5"/>
          <p:cNvSpPr>
            <a:spLocks noChangeArrowheads="1"/>
          </p:cNvSpPr>
          <p:nvPr/>
        </p:nvSpPr>
        <p:spPr bwMode="auto">
          <a:xfrm>
            <a:off x="360363" y="2278063"/>
            <a:ext cx="79200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Zmiana na tytuł </a:t>
            </a:r>
            <a:r>
              <a:rPr lang="pl-PL" sz="1800">
                <a:latin typeface="Calibri" pitchFamily="34" charset="0"/>
              </a:rPr>
              <a:t>(lower, upper, swapcase)</a:t>
            </a:r>
          </a:p>
          <a:p>
            <a:r>
              <a:rPr lang="pl-PL" sz="1800">
                <a:latin typeface="Calibri" pitchFamily="34" charset="0"/>
              </a:rPr>
              <a:t>napis.title() # 'Ala Ma Kota.'</a:t>
            </a:r>
          </a:p>
        </p:txBody>
      </p:sp>
      <p:sp>
        <p:nvSpPr>
          <p:cNvPr id="12294" name="Prostokąt 6"/>
          <p:cNvSpPr>
            <a:spLocks noChangeArrowheads="1"/>
          </p:cNvSpPr>
          <p:nvPr/>
        </p:nvSpPr>
        <p:spPr bwMode="auto">
          <a:xfrm>
            <a:off x="360363" y="3068638"/>
            <a:ext cx="79200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Konkatencja stringów</a:t>
            </a:r>
          </a:p>
          <a:p>
            <a:r>
              <a:rPr lang="fi-FI" sz="1800">
                <a:latin typeface="Calibri" pitchFamily="34" charset="0"/>
              </a:rPr>
              <a:t>'Ala' </a:t>
            </a:r>
            <a:r>
              <a:rPr lang="pl-PL" sz="1800">
                <a:latin typeface="Calibri" pitchFamily="34" charset="0"/>
              </a:rPr>
              <a:t>"</a:t>
            </a:r>
            <a:r>
              <a:rPr lang="fi-FI" sz="1800">
                <a:latin typeface="Calibri" pitchFamily="34" charset="0"/>
              </a:rPr>
              <a:t>Ma</a:t>
            </a:r>
            <a:r>
              <a:rPr lang="pl-PL" sz="1800">
                <a:latin typeface="Calibri" pitchFamily="34" charset="0"/>
              </a:rPr>
              <a:t>"</a:t>
            </a:r>
            <a:r>
              <a:rPr lang="fi-FI" sz="1800">
                <a:latin typeface="Calibri" pitchFamily="34" charset="0"/>
              </a:rPr>
              <a:t> </a:t>
            </a:r>
            <a:r>
              <a:rPr lang="pl-PL" sz="1800">
                <a:latin typeface="Calibri" pitchFamily="34" charset="0"/>
              </a:rPr>
              <a:t>"""</a:t>
            </a:r>
            <a:r>
              <a:rPr lang="fi-FI" sz="1800">
                <a:latin typeface="Calibri" pitchFamily="34" charset="0"/>
              </a:rPr>
              <a:t>Kota</a:t>
            </a:r>
            <a:r>
              <a:rPr lang="pl-PL" sz="1800">
                <a:latin typeface="Calibri" pitchFamily="34" charset="0"/>
              </a:rPr>
              <a:t>"""</a:t>
            </a:r>
            <a:r>
              <a:rPr lang="fi-FI" sz="1800">
                <a:latin typeface="Calibri" pitchFamily="34" charset="0"/>
              </a:rPr>
              <a:t> # 'AlaMaKota'</a:t>
            </a:r>
          </a:p>
        </p:txBody>
      </p:sp>
      <p:sp>
        <p:nvSpPr>
          <p:cNvPr id="12295" name="Prostokąt 7"/>
          <p:cNvSpPr>
            <a:spLocks noChangeArrowheads="1"/>
          </p:cNvSpPr>
          <p:nvPr/>
        </p:nvSpPr>
        <p:spPr bwMode="auto">
          <a:xfrm>
            <a:off x="360363" y="3862388"/>
            <a:ext cx="79200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Konwersja na string</a:t>
            </a:r>
          </a:p>
          <a:p>
            <a:r>
              <a:rPr lang="pl-PL" sz="1800">
                <a:latin typeface="Calibri" pitchFamily="34" charset="0"/>
              </a:rPr>
              <a:t>str(cokolwiek)</a:t>
            </a:r>
          </a:p>
        </p:txBody>
      </p:sp>
      <p:sp>
        <p:nvSpPr>
          <p:cNvPr id="12296" name="Prostokąt 8"/>
          <p:cNvSpPr>
            <a:spLocks noChangeArrowheads="1"/>
          </p:cNvSpPr>
          <p:nvPr/>
        </p:nvSpPr>
        <p:spPr bwMode="auto">
          <a:xfrm>
            <a:off x="360363" y="4654550"/>
            <a:ext cx="79200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Operator konkatencji</a:t>
            </a:r>
          </a:p>
          <a:p>
            <a:r>
              <a:rPr lang="pl-PL" sz="1800">
                <a:latin typeface="Calibri" pitchFamily="34" charset="0"/>
              </a:rPr>
              <a:t>'Ala ma ' + str(2) + """ koty.""" # 'Ala ma 2 koty'</a:t>
            </a:r>
          </a:p>
        </p:txBody>
      </p:sp>
      <p:sp>
        <p:nvSpPr>
          <p:cNvPr id="12297" name="Prostokąt 9"/>
          <p:cNvSpPr>
            <a:spLocks noChangeArrowheads="1"/>
          </p:cNvSpPr>
          <p:nvPr/>
        </p:nvSpPr>
        <p:spPr bwMode="auto">
          <a:xfrm>
            <a:off x="360363" y="5375275"/>
            <a:ext cx="79200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Operator powielania</a:t>
            </a:r>
          </a:p>
          <a:p>
            <a:r>
              <a:rPr lang="pl-PL" sz="1800">
                <a:latin typeface="Calibri" pitchFamily="34" charset="0"/>
              </a:rPr>
              <a:t>'la'*7 # 'lalalalalalala'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/>
      <p:bldP spid="12294" grpId="0"/>
      <p:bldP spid="12295" grpId="0"/>
      <p:bldP spid="12296" grpId="0"/>
      <p:bldP spid="122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ytuł 1"/>
          <p:cNvSpPr>
            <a:spLocks noGrp="1"/>
          </p:cNvSpPr>
          <p:nvPr>
            <p:ph type="title"/>
          </p:nvPr>
        </p:nvSpPr>
        <p:spPr>
          <a:xfrm>
            <a:off x="609600" y="188913"/>
            <a:ext cx="7772400" cy="1143000"/>
          </a:xfrm>
        </p:spPr>
        <p:txBody>
          <a:bodyPr/>
          <a:lstStyle/>
          <a:p>
            <a:pPr eaLnBrk="1" hangingPunct="1"/>
            <a:r>
              <a:rPr lang="pl-PL" smtClean="0"/>
              <a:t>Przetwarzanie stringów</a:t>
            </a:r>
          </a:p>
        </p:txBody>
      </p:sp>
      <p:sp>
        <p:nvSpPr>
          <p:cNvPr id="14339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6403B6-D7C0-40D6-84C2-BEF018E53405}" type="slidenum">
              <a:rPr lang="pl-PL"/>
              <a:pPr>
                <a:defRPr/>
              </a:pPr>
              <a:t>14</a:t>
            </a:fld>
            <a:endParaRPr lang="pl-PL"/>
          </a:p>
        </p:txBody>
      </p:sp>
      <p:sp>
        <p:nvSpPr>
          <p:cNvPr id="14340" name="Prostokąt 3"/>
          <p:cNvSpPr>
            <a:spLocks noChangeArrowheads="1"/>
          </p:cNvSpPr>
          <p:nvPr/>
        </p:nvSpPr>
        <p:spPr bwMode="auto">
          <a:xfrm>
            <a:off x="827088" y="1557338"/>
            <a:ext cx="7345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Podawanie kolejnych parametrów</a:t>
            </a:r>
            <a:r>
              <a:rPr lang="pl-PL" sz="1800">
                <a:latin typeface="Calibri" pitchFamily="34" charset="0"/>
              </a:rPr>
              <a:t>:</a:t>
            </a:r>
          </a:p>
          <a:p>
            <a:r>
              <a:rPr lang="pl-PL" sz="1800">
                <a:latin typeface="Calibri" pitchFamily="34" charset="0"/>
              </a:rPr>
              <a:t>"Podajemy {0} paramet{1}".format('kolejne', 'ry')</a:t>
            </a:r>
          </a:p>
        </p:txBody>
      </p:sp>
      <p:sp>
        <p:nvSpPr>
          <p:cNvPr id="14341" name="Prostokąt 4"/>
          <p:cNvSpPr>
            <a:spLocks noChangeArrowheads="1"/>
          </p:cNvSpPr>
          <p:nvPr/>
        </p:nvSpPr>
        <p:spPr bwMode="auto">
          <a:xfrm>
            <a:off x="827088" y="2355850"/>
            <a:ext cx="7343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Parametry nazwane</a:t>
            </a:r>
          </a:p>
          <a:p>
            <a:r>
              <a:rPr lang="pl-PL" sz="1800">
                <a:latin typeface="Calibri" pitchFamily="34" charset="0"/>
              </a:rPr>
              <a:t>"Nazwa {param}".format(param='parametru.')</a:t>
            </a:r>
          </a:p>
        </p:txBody>
      </p:sp>
      <p:sp>
        <p:nvSpPr>
          <p:cNvPr id="14342" name="Prostokąt 5"/>
          <p:cNvSpPr>
            <a:spLocks noChangeArrowheads="1"/>
          </p:cNvSpPr>
          <p:nvPr/>
        </p:nvSpPr>
        <p:spPr bwMode="auto">
          <a:xfrm>
            <a:off x="827088" y="3074988"/>
            <a:ext cx="4572000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Pojedynczy znak </a:t>
            </a:r>
            <a:r>
              <a:rPr lang="pl-PL" sz="1800">
                <a:latin typeface="Calibri" pitchFamily="34" charset="0"/>
              </a:rPr>
              <a:t>(liczymy od 0)</a:t>
            </a:r>
          </a:p>
          <a:p>
            <a:r>
              <a:rPr lang="pl-PL" sz="1800">
                <a:latin typeface="Calibri" pitchFamily="34" charset="0"/>
              </a:rPr>
              <a:t>napis[4] </a:t>
            </a:r>
          </a:p>
          <a:p>
            <a:r>
              <a:rPr lang="pl-PL" sz="1800" b="1">
                <a:latin typeface="Calibri" pitchFamily="34" charset="0"/>
              </a:rPr>
              <a:t>Zakres</a:t>
            </a:r>
            <a:r>
              <a:rPr lang="pl-PL" sz="1800">
                <a:latin typeface="Calibri" pitchFamily="34" charset="0"/>
              </a:rPr>
              <a:t> (liczymy od 0)</a:t>
            </a:r>
          </a:p>
          <a:p>
            <a:r>
              <a:rPr lang="pl-PL" sz="1800">
                <a:latin typeface="Calibri" pitchFamily="34" charset="0"/>
              </a:rPr>
              <a:t>napis[4:6] </a:t>
            </a:r>
          </a:p>
          <a:p>
            <a:r>
              <a:rPr lang="pl-PL" sz="1800" b="1">
                <a:latin typeface="Calibri" pitchFamily="34" charset="0"/>
              </a:rPr>
              <a:t>Pojedynczy znak od końca</a:t>
            </a:r>
          </a:p>
          <a:p>
            <a:r>
              <a:rPr lang="pl-PL" sz="1800">
                <a:latin typeface="Calibri" pitchFamily="34" charset="0"/>
              </a:rPr>
              <a:t>napis[-5] </a:t>
            </a:r>
          </a:p>
          <a:p>
            <a:r>
              <a:rPr lang="pl-PL" sz="1800" b="1">
                <a:latin typeface="Calibri" pitchFamily="34" charset="0"/>
              </a:rPr>
              <a:t>Zakres licząc od końca</a:t>
            </a:r>
          </a:p>
          <a:p>
            <a:r>
              <a:rPr lang="pl-PL" sz="1800">
                <a:latin typeface="Calibri" pitchFamily="34" charset="0"/>
              </a:rPr>
              <a:t>napis[-5:-1] </a:t>
            </a:r>
          </a:p>
          <a:p>
            <a:r>
              <a:rPr lang="pl-PL" sz="1800">
                <a:latin typeface="Calibri" pitchFamily="34" charset="0"/>
              </a:rPr>
              <a:t>napis[-5:] </a:t>
            </a:r>
          </a:p>
        </p:txBody>
      </p:sp>
      <p:sp>
        <p:nvSpPr>
          <p:cNvPr id="14343" name="Prostokąt 6"/>
          <p:cNvSpPr>
            <a:spLocks noChangeArrowheads="1"/>
          </p:cNvSpPr>
          <p:nvPr/>
        </p:nvSpPr>
        <p:spPr bwMode="auto">
          <a:xfrm>
            <a:off x="4356100" y="3789363"/>
            <a:ext cx="45720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 sz="2400" i="1">
                <a:solidFill>
                  <a:srgbClr val="FF0000"/>
                </a:solidFill>
                <a:latin typeface="Calibri" pitchFamily="34" charset="0"/>
              </a:rPr>
              <a:t>UWAGA! </a:t>
            </a:r>
          </a:p>
          <a:p>
            <a:pPr algn="ctr"/>
            <a:r>
              <a:rPr lang="pl-PL" sz="2400" i="1">
                <a:solidFill>
                  <a:srgbClr val="FF0000"/>
                </a:solidFill>
                <a:latin typeface="Calibri" pitchFamily="34" charset="0"/>
              </a:rPr>
              <a:t>String jest obiektem niemutowalnym.</a:t>
            </a:r>
          </a:p>
          <a:p>
            <a:pPr algn="ctr"/>
            <a:r>
              <a:rPr lang="pl-PL" sz="2400" i="1">
                <a:solidFill>
                  <a:srgbClr val="FF0000"/>
                </a:solidFill>
                <a:latin typeface="Calibri" pitchFamily="34" charset="0"/>
              </a:rPr>
              <a:t>Przy modyfikacji stringu zwracana jest kopia obiektu.</a:t>
            </a:r>
          </a:p>
          <a:p>
            <a:pPr algn="ctr"/>
            <a:r>
              <a:rPr lang="pl-PL" sz="2400" i="1">
                <a:solidFill>
                  <a:srgbClr val="FF0000"/>
                </a:solidFill>
                <a:latin typeface="Calibri" pitchFamily="34" charset="0"/>
              </a:rPr>
              <a:t>Oryginalna zmienna nie ulega modyfikacji !</a:t>
            </a:r>
          </a:p>
        </p:txBody>
      </p:sp>
      <p:sp>
        <p:nvSpPr>
          <p:cNvPr id="8" name="Prostokąt 7"/>
          <p:cNvSpPr/>
          <p:nvPr/>
        </p:nvSpPr>
        <p:spPr>
          <a:xfrm>
            <a:off x="827088" y="5732463"/>
            <a:ext cx="3230562" cy="923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Zagadka: Jak działa ta operacja?</a:t>
            </a:r>
          </a:p>
          <a:p>
            <a:pPr>
              <a:defRPr/>
            </a:pPr>
            <a:r>
              <a:rPr lang="pl-PL" sz="1800" dirty="0">
                <a:latin typeface="+mj-lt"/>
              </a:rPr>
              <a:t>napis[::-1]</a:t>
            </a:r>
          </a:p>
          <a:p>
            <a:pPr>
              <a:defRPr/>
            </a:pPr>
            <a:r>
              <a:rPr lang="pl-PL" sz="1800" dirty="0">
                <a:latin typeface="+mj-lt"/>
              </a:rPr>
              <a:t>napis[::-2]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14342" grpId="0"/>
      <p:bldP spid="14343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mtClean="0"/>
              <a:t>Praca z listą</a:t>
            </a:r>
          </a:p>
        </p:txBody>
      </p:sp>
      <p:sp>
        <p:nvSpPr>
          <p:cNvPr id="1536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687B5-780D-46B8-85E5-54410DD8301E}" type="slidenum">
              <a:rPr lang="pl-PL"/>
              <a:pPr>
                <a:defRPr/>
              </a:pPr>
              <a:t>15</a:t>
            </a:fld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720725" y="1557338"/>
            <a:ext cx="7199313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Tworzenie pustej listy</a:t>
            </a:r>
          </a:p>
          <a:p>
            <a:pPr>
              <a:defRPr/>
            </a:pPr>
            <a:r>
              <a:rPr lang="pl-PL" sz="1800" dirty="0">
                <a:latin typeface="+mj-lt"/>
              </a:rPr>
              <a:t>lista = []</a:t>
            </a:r>
          </a:p>
        </p:txBody>
      </p:sp>
      <p:sp>
        <p:nvSpPr>
          <p:cNvPr id="5" name="Prostokąt 4"/>
          <p:cNvSpPr/>
          <p:nvPr/>
        </p:nvSpPr>
        <p:spPr>
          <a:xfrm>
            <a:off x="720725" y="2349500"/>
            <a:ext cx="7199313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Modyfikacja list</a:t>
            </a:r>
          </a:p>
          <a:p>
            <a:pPr>
              <a:defRPr/>
            </a:pPr>
            <a:r>
              <a:rPr lang="pl-PL" sz="1800" dirty="0">
                <a:latin typeface="+mj-lt"/>
              </a:rPr>
              <a:t>lista = ['a', 'b', 'c']</a:t>
            </a:r>
          </a:p>
        </p:txBody>
      </p:sp>
      <p:sp>
        <p:nvSpPr>
          <p:cNvPr id="6" name="Prostokąt 5"/>
          <p:cNvSpPr/>
          <p:nvPr/>
        </p:nvSpPr>
        <p:spPr>
          <a:xfrm>
            <a:off x="720725" y="3141663"/>
            <a:ext cx="7199313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Dodawanie nowych elementów</a:t>
            </a:r>
          </a:p>
          <a:p>
            <a:pPr>
              <a:defRPr/>
            </a:pPr>
            <a:r>
              <a:rPr lang="pl-PL" sz="1800" dirty="0" err="1">
                <a:latin typeface="+mj-lt"/>
              </a:rPr>
              <a:t>lista.append</a:t>
            </a:r>
            <a:r>
              <a:rPr lang="pl-PL" sz="1800" dirty="0">
                <a:latin typeface="+mj-lt"/>
              </a:rPr>
              <a:t>('d')</a:t>
            </a:r>
          </a:p>
        </p:txBody>
      </p:sp>
      <p:sp>
        <p:nvSpPr>
          <p:cNvPr id="7" name="Prostokąt 6"/>
          <p:cNvSpPr/>
          <p:nvPr/>
        </p:nvSpPr>
        <p:spPr>
          <a:xfrm>
            <a:off x="720725" y="3935413"/>
            <a:ext cx="7199313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Rozszerzanie listy o listę nowych elementów</a:t>
            </a:r>
          </a:p>
          <a:p>
            <a:pPr>
              <a:defRPr/>
            </a:pPr>
            <a:r>
              <a:rPr lang="pl-PL" sz="1800" dirty="0" err="1">
                <a:latin typeface="+mj-lt"/>
              </a:rPr>
              <a:t>lista.extend</a:t>
            </a:r>
            <a:r>
              <a:rPr lang="pl-PL" sz="1800" dirty="0">
                <a:latin typeface="+mj-lt"/>
              </a:rPr>
              <a:t>(['e', 'f', 'g'])</a:t>
            </a:r>
          </a:p>
        </p:txBody>
      </p:sp>
      <p:sp>
        <p:nvSpPr>
          <p:cNvPr id="8" name="Prostokąt 7"/>
          <p:cNvSpPr/>
          <p:nvPr/>
        </p:nvSpPr>
        <p:spPr>
          <a:xfrm>
            <a:off x="720725" y="4727575"/>
            <a:ext cx="7199313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Dodanie elementu na zdefiniowanej pozycji</a:t>
            </a:r>
          </a:p>
          <a:p>
            <a:pPr>
              <a:defRPr/>
            </a:pPr>
            <a:r>
              <a:rPr lang="pl-PL" sz="1800" dirty="0" err="1">
                <a:latin typeface="+mj-lt"/>
              </a:rPr>
              <a:t>lista.insert</a:t>
            </a:r>
            <a:r>
              <a:rPr lang="pl-PL" sz="1800" dirty="0">
                <a:latin typeface="+mj-lt"/>
              </a:rPr>
              <a:t>(0, '</a:t>
            </a:r>
            <a:r>
              <a:rPr lang="pl-PL" sz="1800" dirty="0" err="1">
                <a:latin typeface="+mj-lt"/>
              </a:rPr>
              <a:t>0</a:t>
            </a:r>
            <a:r>
              <a:rPr lang="pl-PL" sz="1800" dirty="0">
                <a:latin typeface="+mj-lt"/>
              </a:rPr>
              <a:t>')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mtClean="0"/>
              <a:t>Praca z listą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0A383-0169-46A4-B157-AEAC21EBF60B}" type="slidenum">
              <a:rPr lang="pl-PL"/>
              <a:pPr>
                <a:defRPr/>
              </a:pPr>
              <a:t>16</a:t>
            </a:fld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468313" y="3502025"/>
            <a:ext cx="4572000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Odwrócenie kolejności</a:t>
            </a:r>
          </a:p>
          <a:p>
            <a:pPr>
              <a:defRPr/>
            </a:pPr>
            <a:r>
              <a:rPr lang="pl-PL" sz="1800" dirty="0" err="1">
                <a:latin typeface="+mj-lt"/>
              </a:rPr>
              <a:t>lista.reverse</a:t>
            </a:r>
            <a:r>
              <a:rPr lang="pl-PL" sz="1800" dirty="0">
                <a:latin typeface="+mj-lt"/>
              </a:rPr>
              <a:t>()</a:t>
            </a:r>
          </a:p>
        </p:txBody>
      </p:sp>
      <p:sp>
        <p:nvSpPr>
          <p:cNvPr id="5" name="Prostokąt 4"/>
          <p:cNvSpPr/>
          <p:nvPr/>
        </p:nvSpPr>
        <p:spPr>
          <a:xfrm>
            <a:off x="468313" y="4367213"/>
            <a:ext cx="45720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Sortowanie listy</a:t>
            </a:r>
          </a:p>
          <a:p>
            <a:pPr>
              <a:defRPr/>
            </a:pPr>
            <a:r>
              <a:rPr lang="pl-PL" sz="1800" dirty="0" err="1">
                <a:latin typeface="+mj-lt"/>
              </a:rPr>
              <a:t>lista.sort</a:t>
            </a:r>
            <a:r>
              <a:rPr lang="pl-PL" sz="1800" dirty="0">
                <a:latin typeface="+mj-lt"/>
              </a:rPr>
              <a:t>()</a:t>
            </a:r>
          </a:p>
        </p:txBody>
      </p:sp>
      <p:sp>
        <p:nvSpPr>
          <p:cNvPr id="6" name="Prostokąt 5"/>
          <p:cNvSpPr/>
          <p:nvPr/>
        </p:nvSpPr>
        <p:spPr>
          <a:xfrm>
            <a:off x="468313" y="5159375"/>
            <a:ext cx="45720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Pobranie indeksu zadanego elementu</a:t>
            </a:r>
          </a:p>
          <a:p>
            <a:pPr>
              <a:defRPr/>
            </a:pPr>
            <a:r>
              <a:rPr lang="pl-PL" sz="1800" dirty="0" err="1">
                <a:latin typeface="+mj-lt"/>
              </a:rPr>
              <a:t>lista.index</a:t>
            </a:r>
            <a:r>
              <a:rPr lang="pl-PL" sz="1800" dirty="0">
                <a:latin typeface="+mj-lt"/>
              </a:rPr>
              <a:t>('d')</a:t>
            </a:r>
          </a:p>
        </p:txBody>
      </p:sp>
      <p:sp>
        <p:nvSpPr>
          <p:cNvPr id="7" name="Prostokąt 6"/>
          <p:cNvSpPr>
            <a:spLocks noChangeArrowheads="1"/>
          </p:cNvSpPr>
          <p:nvPr/>
        </p:nvSpPr>
        <p:spPr bwMode="auto">
          <a:xfrm>
            <a:off x="468313" y="5951538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Liczba elementów listy</a:t>
            </a:r>
          </a:p>
          <a:p>
            <a:r>
              <a:rPr lang="pl-PL" sz="1800">
                <a:latin typeface="Calibri" pitchFamily="34" charset="0"/>
              </a:rPr>
              <a:t>len(lista)</a:t>
            </a:r>
          </a:p>
        </p:txBody>
      </p:sp>
      <p:sp>
        <p:nvSpPr>
          <p:cNvPr id="8" name="Prostokąt 7"/>
          <p:cNvSpPr/>
          <p:nvPr/>
        </p:nvSpPr>
        <p:spPr>
          <a:xfrm>
            <a:off x="395288" y="1628775"/>
            <a:ext cx="475297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Usunięcie pierwszego wystąpienia elementu</a:t>
            </a:r>
          </a:p>
          <a:p>
            <a:pPr>
              <a:defRPr/>
            </a:pPr>
            <a:r>
              <a:rPr lang="pl-PL" sz="1800" dirty="0" err="1">
                <a:latin typeface="+mj-lt"/>
              </a:rPr>
              <a:t>lista.remove</a:t>
            </a:r>
            <a:r>
              <a:rPr lang="pl-PL" sz="1800" dirty="0">
                <a:latin typeface="+mj-lt"/>
              </a:rPr>
              <a:t>('0')</a:t>
            </a:r>
          </a:p>
        </p:txBody>
      </p:sp>
      <p:sp>
        <p:nvSpPr>
          <p:cNvPr id="9" name="Prostokąt 8"/>
          <p:cNvSpPr/>
          <p:nvPr/>
        </p:nvSpPr>
        <p:spPr>
          <a:xfrm>
            <a:off x="5292725" y="1628775"/>
            <a:ext cx="341947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Usunięcie elementu z pozycji</a:t>
            </a:r>
          </a:p>
          <a:p>
            <a:pPr>
              <a:defRPr/>
            </a:pPr>
            <a:r>
              <a:rPr lang="pl-PL" sz="1800" dirty="0" err="1">
                <a:latin typeface="+mj-lt"/>
              </a:rPr>
              <a:t>lista.pop</a:t>
            </a:r>
            <a:r>
              <a:rPr lang="pl-PL" sz="1800" dirty="0">
                <a:latin typeface="+mj-lt"/>
              </a:rPr>
              <a:t> (3) </a:t>
            </a:r>
          </a:p>
        </p:txBody>
      </p:sp>
      <p:sp>
        <p:nvSpPr>
          <p:cNvPr id="10" name="Prostokąt 9"/>
          <p:cNvSpPr/>
          <p:nvPr/>
        </p:nvSpPr>
        <p:spPr>
          <a:xfrm>
            <a:off x="395288" y="2420938"/>
            <a:ext cx="341947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Usunięcie elementu z pozycji</a:t>
            </a:r>
          </a:p>
          <a:p>
            <a:pPr>
              <a:defRPr/>
            </a:pPr>
            <a:r>
              <a:rPr lang="pl-PL" sz="1800" dirty="0" err="1">
                <a:latin typeface="+mj-lt"/>
              </a:rPr>
              <a:t>lista.del</a:t>
            </a:r>
            <a:r>
              <a:rPr lang="pl-PL" sz="1800" dirty="0">
                <a:latin typeface="+mj-lt"/>
              </a:rPr>
              <a:t> (3) 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3816350" y="5949950"/>
            <a:ext cx="45720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Liczba konkretnych elementów listy</a:t>
            </a:r>
          </a:p>
          <a:p>
            <a:pPr>
              <a:defRPr/>
            </a:pPr>
            <a:r>
              <a:rPr lang="pl-PL" sz="1800" dirty="0" err="1">
                <a:latin typeface="+mj-lt"/>
              </a:rPr>
              <a:t>lista.count</a:t>
            </a:r>
            <a:r>
              <a:rPr lang="pl-PL" sz="1800" dirty="0">
                <a:latin typeface="+mj-lt"/>
              </a:rPr>
              <a:t>('c')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mtClean="0"/>
              <a:t>Praca ze słownikiem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FC420-4F7C-4477-BC4E-31F9E937F074}" type="slidenum">
              <a:rPr lang="pl-PL"/>
              <a:pPr>
                <a:defRPr/>
              </a:pPr>
              <a:t>17</a:t>
            </a:fld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250825" y="1414463"/>
            <a:ext cx="2876550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Tworzenie pustego słownika</a:t>
            </a:r>
          </a:p>
          <a:p>
            <a:pPr>
              <a:defRPr/>
            </a:pPr>
            <a:r>
              <a:rPr lang="pl-PL" sz="1800" dirty="0">
                <a:latin typeface="+mj-lt"/>
              </a:rPr>
              <a:t>di={}</a:t>
            </a:r>
          </a:p>
        </p:txBody>
      </p:sp>
      <p:sp>
        <p:nvSpPr>
          <p:cNvPr id="5" name="Prostokąt 4"/>
          <p:cNvSpPr/>
          <p:nvPr/>
        </p:nvSpPr>
        <p:spPr>
          <a:xfrm>
            <a:off x="250825" y="2135188"/>
            <a:ext cx="2994025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Inicjalizacja nowego słownika</a:t>
            </a:r>
          </a:p>
          <a:p>
            <a:pPr>
              <a:defRPr/>
            </a:pPr>
            <a:r>
              <a:rPr lang="pl-PL" sz="1800" dirty="0">
                <a:latin typeface="+mj-lt"/>
              </a:rPr>
              <a:t>di={'a': 'A', 'b': 'B', 'c': '</a:t>
            </a:r>
            <a:r>
              <a:rPr lang="pl-PL" sz="1800" dirty="0" err="1">
                <a:latin typeface="+mj-lt"/>
              </a:rPr>
              <a:t>C</a:t>
            </a:r>
            <a:r>
              <a:rPr lang="pl-PL" sz="1800" dirty="0">
                <a:latin typeface="+mj-lt"/>
              </a:rPr>
              <a:t>'}</a:t>
            </a:r>
          </a:p>
        </p:txBody>
      </p:sp>
      <p:sp>
        <p:nvSpPr>
          <p:cNvPr id="6" name="Prostokąt 5"/>
          <p:cNvSpPr/>
          <p:nvPr/>
        </p:nvSpPr>
        <p:spPr>
          <a:xfrm>
            <a:off x="250825" y="2928938"/>
            <a:ext cx="2236788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Aktualizacja słownika</a:t>
            </a:r>
          </a:p>
          <a:p>
            <a:pPr>
              <a:defRPr/>
            </a:pPr>
            <a:r>
              <a:rPr lang="pl-PL" sz="1800" dirty="0" err="1">
                <a:latin typeface="+mj-lt"/>
              </a:rPr>
              <a:t>di.update</a:t>
            </a:r>
            <a:r>
              <a:rPr lang="pl-PL" sz="1800" dirty="0">
                <a:latin typeface="+mj-lt"/>
              </a:rPr>
              <a:t>({'</a:t>
            </a:r>
            <a:r>
              <a:rPr lang="pl-PL" sz="1800" dirty="0" err="1">
                <a:latin typeface="+mj-lt"/>
              </a:rPr>
              <a:t>d':'D</a:t>
            </a:r>
            <a:r>
              <a:rPr lang="pl-PL" sz="1800" dirty="0">
                <a:latin typeface="+mj-lt"/>
              </a:rPr>
              <a:t>'})</a:t>
            </a:r>
          </a:p>
        </p:txBody>
      </p:sp>
      <p:sp>
        <p:nvSpPr>
          <p:cNvPr id="8" name="Prostokąt 7"/>
          <p:cNvSpPr/>
          <p:nvPr/>
        </p:nvSpPr>
        <p:spPr>
          <a:xfrm>
            <a:off x="2411413" y="5807075"/>
            <a:ext cx="45720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Wyczyszczenie słownika</a:t>
            </a:r>
          </a:p>
          <a:p>
            <a:pPr>
              <a:defRPr/>
            </a:pPr>
            <a:r>
              <a:rPr lang="pl-PL" sz="1800" dirty="0" err="1">
                <a:latin typeface="+mj-lt"/>
              </a:rPr>
              <a:t>di.clear</a:t>
            </a:r>
            <a:r>
              <a:rPr lang="pl-PL" sz="1800" dirty="0">
                <a:latin typeface="+mj-lt"/>
              </a:rPr>
              <a:t>()</a:t>
            </a:r>
          </a:p>
        </p:txBody>
      </p:sp>
      <p:sp>
        <p:nvSpPr>
          <p:cNvPr id="9" name="Prostokąt 8"/>
          <p:cNvSpPr/>
          <p:nvPr/>
        </p:nvSpPr>
        <p:spPr>
          <a:xfrm>
            <a:off x="3851275" y="2927350"/>
            <a:ext cx="45720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 err="1">
                <a:latin typeface="+mj-lt"/>
              </a:rPr>
              <a:t>Wyświelenie</a:t>
            </a:r>
            <a:r>
              <a:rPr lang="pl-PL" sz="1800" b="1" dirty="0">
                <a:latin typeface="+mj-lt"/>
              </a:rPr>
              <a:t> listy elementów </a:t>
            </a:r>
            <a:r>
              <a:rPr lang="pl-PL" sz="1800" dirty="0">
                <a:latin typeface="+mj-lt"/>
              </a:rPr>
              <a:t>(</a:t>
            </a:r>
            <a:r>
              <a:rPr lang="pl-PL" sz="1800" dirty="0" err="1">
                <a:latin typeface="+mj-lt"/>
              </a:rPr>
              <a:t>iteritems</a:t>
            </a:r>
            <a:r>
              <a:rPr lang="pl-PL" sz="1800" dirty="0">
                <a:latin typeface="+mj-lt"/>
              </a:rPr>
              <a:t>)</a:t>
            </a:r>
          </a:p>
          <a:p>
            <a:pPr>
              <a:defRPr/>
            </a:pPr>
            <a:r>
              <a:rPr lang="pl-PL" sz="1800" dirty="0" err="1">
                <a:latin typeface="+mj-lt"/>
              </a:rPr>
              <a:t>di.items</a:t>
            </a:r>
            <a:r>
              <a:rPr lang="pl-PL" sz="1800" dirty="0">
                <a:latin typeface="+mj-lt"/>
              </a:rPr>
              <a:t>()</a:t>
            </a:r>
          </a:p>
        </p:txBody>
      </p:sp>
      <p:sp>
        <p:nvSpPr>
          <p:cNvPr id="10" name="Prostokąt 9"/>
          <p:cNvSpPr/>
          <p:nvPr/>
        </p:nvSpPr>
        <p:spPr>
          <a:xfrm>
            <a:off x="3851275" y="1414463"/>
            <a:ext cx="45720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Wyświetlenie listy kluczy </a:t>
            </a:r>
            <a:r>
              <a:rPr lang="pl-PL" sz="1800" dirty="0">
                <a:latin typeface="+mj-lt"/>
              </a:rPr>
              <a:t>(</a:t>
            </a:r>
            <a:r>
              <a:rPr lang="pl-PL" sz="1800" dirty="0" err="1">
                <a:latin typeface="+mj-lt"/>
              </a:rPr>
              <a:t>iterkeys</a:t>
            </a:r>
            <a:r>
              <a:rPr lang="pl-PL" sz="1800" dirty="0">
                <a:latin typeface="+mj-lt"/>
              </a:rPr>
              <a:t>)</a:t>
            </a:r>
          </a:p>
          <a:p>
            <a:pPr>
              <a:defRPr/>
            </a:pPr>
            <a:r>
              <a:rPr lang="pl-PL" sz="1800" dirty="0" err="1">
                <a:latin typeface="+mj-lt"/>
              </a:rPr>
              <a:t>di.keys</a:t>
            </a:r>
            <a:r>
              <a:rPr lang="pl-PL" sz="1800" dirty="0">
                <a:latin typeface="+mj-lt"/>
              </a:rPr>
              <a:t>()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3851275" y="2135188"/>
            <a:ext cx="45720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Wyświetlenie listy wartości </a:t>
            </a:r>
            <a:r>
              <a:rPr lang="pl-PL" sz="1800" dirty="0">
                <a:latin typeface="+mj-lt"/>
              </a:rPr>
              <a:t>(</a:t>
            </a:r>
            <a:r>
              <a:rPr lang="pl-PL" sz="1800" dirty="0" err="1">
                <a:latin typeface="+mj-lt"/>
              </a:rPr>
              <a:t>itervalues</a:t>
            </a:r>
            <a:r>
              <a:rPr lang="pl-PL" sz="1800" dirty="0">
                <a:latin typeface="+mj-lt"/>
              </a:rPr>
              <a:t>)</a:t>
            </a:r>
          </a:p>
          <a:p>
            <a:pPr>
              <a:defRPr/>
            </a:pPr>
            <a:r>
              <a:rPr lang="pl-PL" sz="1800" dirty="0" err="1">
                <a:latin typeface="+mj-lt"/>
              </a:rPr>
              <a:t>di.values</a:t>
            </a:r>
            <a:r>
              <a:rPr lang="pl-PL" sz="1800" dirty="0">
                <a:latin typeface="+mj-lt"/>
              </a:rPr>
              <a:t>()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2411413" y="4294188"/>
            <a:ext cx="3960812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Usunięcie wartości o zadanym kluczu</a:t>
            </a:r>
          </a:p>
          <a:p>
            <a:pPr>
              <a:defRPr/>
            </a:pPr>
            <a:r>
              <a:rPr lang="pl-PL" sz="1800" dirty="0" err="1">
                <a:latin typeface="+mj-lt"/>
              </a:rPr>
              <a:t>di.pop</a:t>
            </a:r>
            <a:r>
              <a:rPr lang="pl-PL" sz="1800" dirty="0">
                <a:latin typeface="+mj-lt"/>
              </a:rPr>
              <a:t>('d')</a:t>
            </a:r>
          </a:p>
        </p:txBody>
      </p:sp>
      <p:sp>
        <p:nvSpPr>
          <p:cNvPr id="13" name="Prostokąt 12"/>
          <p:cNvSpPr>
            <a:spLocks noChangeArrowheads="1"/>
          </p:cNvSpPr>
          <p:nvPr/>
        </p:nvSpPr>
        <p:spPr bwMode="auto">
          <a:xfrm>
            <a:off x="2411413" y="5014913"/>
            <a:ext cx="37480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solidFill>
                  <a:srgbClr val="000000"/>
                </a:solidFill>
                <a:latin typeface="Calibri" pitchFamily="34" charset="0"/>
              </a:rPr>
              <a:t>Usunięcie pierwszego elementu</a:t>
            </a:r>
          </a:p>
          <a:p>
            <a:r>
              <a:rPr lang="pl-PL" sz="1800">
                <a:solidFill>
                  <a:srgbClr val="000000"/>
                </a:solidFill>
                <a:latin typeface="Calibri" pitchFamily="34" charset="0"/>
              </a:rPr>
              <a:t>di.popitem()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mtClean="0"/>
              <a:t>Praca z krotkami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B7A1B-0A4B-481C-962B-FA51DFCE356E}" type="slidenum">
              <a:rPr lang="pl-PL" smtClean="0"/>
              <a:pPr>
                <a:defRPr/>
              </a:pPr>
              <a:t>18</a:t>
            </a:fld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611188" y="1341438"/>
            <a:ext cx="7993062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l-PL" sz="1800" dirty="0">
                <a:latin typeface="+mj-lt"/>
              </a:rPr>
              <a:t>Krotka (ang. </a:t>
            </a:r>
            <a:r>
              <a:rPr lang="pl-PL" sz="1800" i="1" dirty="0" err="1">
                <a:latin typeface="+mj-lt"/>
              </a:rPr>
              <a:t>tuple</a:t>
            </a:r>
            <a:r>
              <a:rPr lang="pl-PL" sz="1800" dirty="0">
                <a:latin typeface="+mj-lt"/>
              </a:rPr>
              <a:t>) jest niezmienną listą. Zawartość krotki określamy tylko podczas jej tworzenia. Potem nie możemy już jej zmienić.</a:t>
            </a: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611188" y="2278063"/>
            <a:ext cx="4608512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pl-PL" sz="1800" b="1" dirty="0">
                <a:latin typeface="+mj-lt"/>
              </a:rPr>
              <a:t>Tworzenie nowej krotki</a:t>
            </a:r>
          </a:p>
          <a:p>
            <a:pPr algn="just" eaLnBrk="0" hangingPunct="0">
              <a:defRPr/>
            </a:pPr>
            <a:r>
              <a:rPr lang="en-US" sz="1800" dirty="0">
                <a:latin typeface="+mj-lt"/>
              </a:rPr>
              <a:t>t = ("a", "b", "</a:t>
            </a:r>
            <a:r>
              <a:rPr lang="pl-PL" sz="1800" dirty="0" err="1">
                <a:latin typeface="+mj-lt"/>
              </a:rPr>
              <a:t>ala</a:t>
            </a:r>
            <a:r>
              <a:rPr lang="en-US" sz="1800" dirty="0">
                <a:latin typeface="+mj-lt"/>
              </a:rPr>
              <a:t>", "z", "element") 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500563" y="2228850"/>
            <a:ext cx="4319587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pl-PL" sz="1800" b="1" dirty="0">
                <a:latin typeface="+mj-lt"/>
              </a:rPr>
              <a:t>Wybór elementów krotki</a:t>
            </a:r>
          </a:p>
          <a:p>
            <a:pPr algn="just" eaLnBrk="0" hangingPunct="0">
              <a:defRPr/>
            </a:pPr>
            <a:r>
              <a:rPr lang="en-US" sz="1800" dirty="0">
                <a:latin typeface="+mj-lt"/>
              </a:rPr>
              <a:t>t[0] </a:t>
            </a:r>
            <a:endParaRPr lang="pl-PL" sz="1800" dirty="0">
              <a:latin typeface="+mj-lt"/>
            </a:endParaRPr>
          </a:p>
          <a:p>
            <a:pPr algn="just" eaLnBrk="0" hangingPunct="0">
              <a:defRPr/>
            </a:pPr>
            <a:r>
              <a:rPr lang="pl-PL" sz="1800" dirty="0">
                <a:latin typeface="+mj-lt"/>
              </a:rPr>
              <a:t>t[-1]</a:t>
            </a:r>
          </a:p>
          <a:p>
            <a:pPr algn="just" eaLnBrk="0" hangingPunct="0">
              <a:defRPr/>
            </a:pPr>
            <a:r>
              <a:rPr lang="pl-PL" sz="1800" dirty="0">
                <a:latin typeface="+mj-lt"/>
              </a:rPr>
              <a:t>t[1:3]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84213" y="3441700"/>
            <a:ext cx="2951162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pl-PL" sz="1800" b="1" dirty="0">
                <a:latin typeface="+mj-lt"/>
              </a:rPr>
              <a:t>Przeszukiwanie krotki</a:t>
            </a:r>
          </a:p>
          <a:p>
            <a:pPr algn="just" eaLnBrk="0" hangingPunct="0">
              <a:defRPr/>
            </a:pPr>
            <a:r>
              <a:rPr lang="en-US" sz="1800" dirty="0" err="1">
                <a:latin typeface="+mj-lt"/>
              </a:rPr>
              <a:t>t.index</a:t>
            </a:r>
            <a:r>
              <a:rPr lang="en-US" sz="1800" dirty="0">
                <a:latin typeface="+mj-lt"/>
              </a:rPr>
              <a:t>("z") </a:t>
            </a:r>
            <a:endParaRPr lang="pl-PL" sz="1800" dirty="0">
              <a:latin typeface="+mj-lt"/>
            </a:endParaRPr>
          </a:p>
          <a:p>
            <a:pPr algn="just" eaLnBrk="0" hangingPunct="0">
              <a:defRPr/>
            </a:pPr>
            <a:r>
              <a:rPr lang="pl-PL" sz="1800" dirty="0">
                <a:latin typeface="+mj-lt"/>
              </a:rPr>
              <a:t>"z" </a:t>
            </a:r>
            <a:r>
              <a:rPr lang="pl-PL" sz="1800" dirty="0" err="1">
                <a:latin typeface="+mj-lt"/>
              </a:rPr>
              <a:t>in</a:t>
            </a:r>
            <a:r>
              <a:rPr lang="pl-PL" sz="1800" dirty="0">
                <a:latin typeface="+mj-lt"/>
              </a:rPr>
              <a:t> t</a:t>
            </a:r>
            <a:endParaRPr lang="en-US" sz="1800" dirty="0">
              <a:latin typeface="+mj-lt"/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755650" y="4749800"/>
            <a:ext cx="7345363" cy="16319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2000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Krotki można konwertować na listy.</a:t>
            </a:r>
          </a:p>
          <a:p>
            <a:pPr algn="ctr">
              <a:defRPr/>
            </a:pPr>
            <a:r>
              <a:rPr lang="pl-PL" sz="2000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Wbudowana funkcja </a:t>
            </a:r>
            <a:r>
              <a:rPr lang="pl-PL" sz="2000" b="1" i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pl-PL" sz="2000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której argumentem jest lista, zwraca krotkę z takimi samymi elementami, natomiast funkcja </a:t>
            </a:r>
            <a:r>
              <a:rPr lang="pl-PL" sz="20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pl-PL" sz="2000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której argumentem jest krotka, zwraca listę.</a:t>
            </a:r>
          </a:p>
          <a:p>
            <a:pPr algn="ctr">
              <a:defRPr/>
            </a:pPr>
            <a:r>
              <a:rPr lang="pl-PL" sz="2000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 rezultacie </a:t>
            </a:r>
            <a:r>
              <a:rPr lang="pl-PL" sz="2000" b="1" i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pl-PL" sz="2000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zamraża listę, a </a:t>
            </a:r>
            <a:r>
              <a:rPr lang="pl-PL" sz="20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pl-PL" sz="2000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odmraża krotkę.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" grpId="0"/>
      <p:bldP spid="30722" grpId="0"/>
      <p:bldP spid="30725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Praca ze zbiorami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D9E369-B0F5-4416-A7A0-5FD53B704694}" type="slidenum">
              <a:rPr lang="pl-PL" smtClean="0"/>
              <a:pPr>
                <a:defRPr/>
              </a:pPr>
              <a:t>19</a:t>
            </a:fld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539750" y="1412875"/>
            <a:ext cx="80645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l-PL" sz="1800" dirty="0">
                <a:latin typeface="+mj-lt"/>
              </a:rPr>
              <a:t>Zbiory to nieuporządkowane zestawy obiektów. Używamy ich, gdy istotny jest tylko fakt  występowania elementu, a nie jego położenie albo liczba powtórzeń.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1692275" y="3009900"/>
            <a:ext cx="3671888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Tworzenie zbioru</a:t>
            </a:r>
          </a:p>
          <a:p>
            <a:pPr>
              <a:defRPr/>
            </a:pPr>
            <a:r>
              <a:rPr lang="pl-PL" sz="1800" dirty="0">
                <a:latin typeface="+mj-lt"/>
              </a:rPr>
              <a:t>A = set()</a:t>
            </a:r>
          </a:p>
          <a:p>
            <a:pPr>
              <a:defRPr/>
            </a:pPr>
            <a:r>
              <a:rPr lang="pl-PL" sz="1800" dirty="0">
                <a:latin typeface="+mj-lt"/>
              </a:rPr>
              <a:t>kraje = set(['Brazylia', 'Rosja', 'Indie'])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763713" y="4165600"/>
            <a:ext cx="4284662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eaLnBrk="0" fontAlgn="t" hangingPunct="0">
              <a:defRPr/>
            </a:pPr>
            <a:r>
              <a:rPr lang="pl-PL" sz="18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Modyfikacja zbioru</a:t>
            </a:r>
          </a:p>
          <a:p>
            <a:pPr eaLnBrk="0" fontAlgn="t" hangingPunct="0"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kraje2 = </a:t>
            </a:r>
            <a:r>
              <a:rPr lang="en-US" sz="1800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kraje.</a:t>
            </a:r>
            <a:r>
              <a:rPr lang="en-US" sz="1800" dirty="0" err="1">
                <a:solidFill>
                  <a:srgbClr val="DC143C"/>
                </a:solidFill>
                <a:latin typeface="+mj-lt"/>
                <a:cs typeface="Courier New" pitchFamily="49" charset="0"/>
              </a:rPr>
              <a:t>copy</a:t>
            </a:r>
            <a:r>
              <a:rPr lang="en-US" sz="18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() </a:t>
            </a:r>
            <a:endParaRPr lang="pl-PL" sz="1800" dirty="0">
              <a:solidFill>
                <a:srgbClr val="000000"/>
              </a:solidFill>
              <a:latin typeface="+mj-lt"/>
              <a:cs typeface="Courier New" pitchFamily="49" charset="0"/>
            </a:endParaRPr>
          </a:p>
          <a:p>
            <a:pPr eaLnBrk="0" fontAlgn="t" hangingPunct="0"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kraje2.add(</a:t>
            </a:r>
            <a:r>
              <a:rPr lang="en-US" sz="1800" dirty="0">
                <a:solidFill>
                  <a:srgbClr val="483D8B"/>
                </a:solidFill>
                <a:latin typeface="+mj-lt"/>
                <a:cs typeface="Courier New" pitchFamily="49" charset="0"/>
              </a:rPr>
              <a:t>'</a:t>
            </a:r>
            <a:r>
              <a:rPr lang="en-US" sz="1800" dirty="0" err="1">
                <a:solidFill>
                  <a:srgbClr val="483D8B"/>
                </a:solidFill>
                <a:latin typeface="+mj-lt"/>
                <a:cs typeface="Courier New" pitchFamily="49" charset="0"/>
              </a:rPr>
              <a:t>Chiny</a:t>
            </a:r>
            <a:r>
              <a:rPr lang="en-US" sz="1800" dirty="0">
                <a:solidFill>
                  <a:srgbClr val="483D8B"/>
                </a:solidFill>
                <a:latin typeface="+mj-lt"/>
                <a:cs typeface="Courier New" pitchFamily="49" charset="0"/>
              </a:rPr>
              <a:t>'</a:t>
            </a:r>
            <a:r>
              <a:rPr lang="en-US" sz="1800" dirty="0">
                <a:latin typeface="+mj-lt"/>
              </a:rPr>
              <a:t> </a:t>
            </a:r>
            <a:r>
              <a:rPr lang="pl-PL" sz="1800" dirty="0">
                <a:latin typeface="+mj-lt"/>
              </a:rPr>
              <a:t>)</a:t>
            </a:r>
          </a:p>
          <a:p>
            <a:pPr eaLnBrk="0" fontAlgn="t" hangingPunct="0">
              <a:defRPr/>
            </a:pPr>
            <a:endParaRPr lang="pl-PL" sz="1800" dirty="0">
              <a:latin typeface="+mj-lt"/>
            </a:endParaRPr>
          </a:p>
          <a:p>
            <a:pPr eaLnBrk="0" fontAlgn="t" hangingPunct="0">
              <a:defRPr/>
            </a:pPr>
            <a:r>
              <a:rPr lang="pl-PL" sz="1800" i="1" dirty="0">
                <a:latin typeface="Times New Roman" pitchFamily="18" charset="0"/>
                <a:cs typeface="Times New Roman" pitchFamily="18" charset="0"/>
              </a:rPr>
              <a:t>… lub szybciej …</a:t>
            </a:r>
          </a:p>
          <a:p>
            <a:pPr eaLnBrk="0" fontAlgn="t" hangingPunct="0">
              <a:defRPr/>
            </a:pPr>
            <a:endParaRPr lang="pl-PL" sz="1800" dirty="0">
              <a:latin typeface="+mj-lt"/>
            </a:endParaRPr>
          </a:p>
          <a:p>
            <a:pPr eaLnBrk="0" fontAlgn="t" hangingPunct="0">
              <a:defRPr/>
            </a:pPr>
            <a:r>
              <a:rPr lang="pl-PL" sz="1800" dirty="0">
                <a:latin typeface="+mj-lt"/>
              </a:rPr>
              <a:t>kraje2 = kraje | set(['Chiny'])</a:t>
            </a:r>
          </a:p>
          <a:p>
            <a:pPr eaLnBrk="0" fontAlgn="t" hangingPunct="0">
              <a:defRPr/>
            </a:pPr>
            <a:r>
              <a:rPr lang="pl-PL" sz="1800" dirty="0" err="1">
                <a:latin typeface="+mj-lt"/>
              </a:rPr>
              <a:t>kraje.remove</a:t>
            </a:r>
            <a:r>
              <a:rPr lang="pl-PL" sz="1800" dirty="0">
                <a:latin typeface="+mj-lt"/>
              </a:rPr>
              <a:t>('Rosja')</a:t>
            </a:r>
            <a:endParaRPr lang="en-US" sz="1800" dirty="0">
              <a:latin typeface="+mj-lt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539750" y="2135188"/>
            <a:ext cx="80645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l-PL" sz="1800" dirty="0">
                <a:latin typeface="+mj-lt"/>
              </a:rPr>
              <a:t>Zbiory można testować pod kątem występowania danego elementu, sprawdzać czy to jest podzbiór innego zbioru, szukać części wspólnej zbiorów.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3794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mtClean="0"/>
              <a:t>Czym jest Python</a:t>
            </a:r>
          </a:p>
        </p:txBody>
      </p:sp>
      <p:sp>
        <p:nvSpPr>
          <p:cNvPr id="4099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A26B4-AE34-4561-9789-BCBA4F49F545}" type="slidenum">
              <a:rPr lang="pl-PL"/>
              <a:pPr>
                <a:defRPr/>
              </a:pPr>
              <a:t>2</a:t>
            </a:fld>
            <a:endParaRPr lang="pl-PL"/>
          </a:p>
        </p:txBody>
      </p:sp>
      <p:sp>
        <p:nvSpPr>
          <p:cNvPr id="4100" name="Prostokąt 3"/>
          <p:cNvSpPr>
            <a:spLocks noChangeArrowheads="1"/>
          </p:cNvSpPr>
          <p:nvPr/>
        </p:nvSpPr>
        <p:spPr bwMode="auto">
          <a:xfrm>
            <a:off x="611188" y="1700213"/>
            <a:ext cx="7883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1800">
                <a:latin typeface="Calibri" pitchFamily="34" charset="0"/>
              </a:rPr>
              <a:t>Python to popularny (gdyż prosty, o dużych możliwościach, a zarazem darmowy) język skryptowy, opracowany we wczesnych latach 90. przez Guido van Rossuma</a:t>
            </a:r>
          </a:p>
        </p:txBody>
      </p:sp>
      <p:sp>
        <p:nvSpPr>
          <p:cNvPr id="4101" name="Prostokąt 6"/>
          <p:cNvSpPr>
            <a:spLocks noChangeArrowheads="1"/>
          </p:cNvSpPr>
          <p:nvPr/>
        </p:nvSpPr>
        <p:spPr bwMode="auto">
          <a:xfrm>
            <a:off x="611188" y="2492375"/>
            <a:ext cx="78835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1800">
                <a:latin typeface="Calibri" pitchFamily="34" charset="0"/>
              </a:rPr>
              <a:t>Język nie wymusza jednego stylu programowania, pozwalając na stosowanie różnych. W Pythonie możliwe jest programowanie obiektowe, programowanie strukturalne i programowanie funkcyjne. Typy sprawdzane są dynamicznie, a do zarządzania pamięcią stosuje się garbage collection.</a:t>
            </a:r>
          </a:p>
        </p:txBody>
      </p:sp>
      <p:sp>
        <p:nvSpPr>
          <p:cNvPr id="4102" name="pole tekstowe 7"/>
          <p:cNvSpPr txBox="1">
            <a:spLocks noChangeArrowheads="1"/>
          </p:cNvSpPr>
          <p:nvPr/>
        </p:nvSpPr>
        <p:spPr bwMode="auto">
          <a:xfrm>
            <a:off x="611188" y="3933825"/>
            <a:ext cx="7883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2400" dirty="0">
                <a:latin typeface="+mj-lt"/>
              </a:rPr>
              <a:t>Zastosowanie </a:t>
            </a:r>
            <a:r>
              <a:rPr lang="pl-PL" sz="2400" dirty="0" err="1">
                <a:latin typeface="+mj-lt"/>
              </a:rPr>
              <a:t>Pythona</a:t>
            </a:r>
            <a:endParaRPr lang="pl-PL" sz="2400" dirty="0">
              <a:latin typeface="+mj-lt"/>
            </a:endParaRPr>
          </a:p>
        </p:txBody>
      </p:sp>
      <p:sp>
        <p:nvSpPr>
          <p:cNvPr id="4103" name="Prostokąt 8"/>
          <p:cNvSpPr>
            <a:spLocks noChangeArrowheads="1"/>
          </p:cNvSpPr>
          <p:nvPr/>
        </p:nvSpPr>
        <p:spPr bwMode="auto">
          <a:xfrm>
            <a:off x="611188" y="4581525"/>
            <a:ext cx="78835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>
                <a:latin typeface="Calibri" pitchFamily="34" charset="0"/>
              </a:rPr>
              <a:t>NASA – aplikacje do zarządzania kontrolą startową wahadłowców. </a:t>
            </a:r>
          </a:p>
          <a:p>
            <a:r>
              <a:rPr lang="pl-PL" sz="1800">
                <a:latin typeface="Calibri" pitchFamily="34" charset="0"/>
              </a:rPr>
              <a:t>Projekt Nebula to rozproszone środowisko obliczeniowe przystosowane do wykonywania obliczeń w "chmurze" łączące wiele modułów i aplikacji Pythonowych.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1" grpId="0"/>
      <p:bldP spid="4102" grpId="0"/>
      <p:bldP spid="410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Praca ze zbiorami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73630D-E247-493D-908D-AFD4599095E3}" type="slidenum">
              <a:rPr lang="pl-PL" smtClean="0"/>
              <a:pPr>
                <a:defRPr/>
              </a:pPr>
              <a:t>20</a:t>
            </a:fld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611188" y="1484313"/>
            <a:ext cx="3816350" cy="1477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Czy element występuje w zbiorze?</a:t>
            </a:r>
          </a:p>
          <a:p>
            <a:pPr>
              <a:defRPr/>
            </a:pPr>
            <a:r>
              <a:rPr lang="pl-PL" sz="1800" dirty="0">
                <a:latin typeface="+mj-lt"/>
              </a:rPr>
              <a:t>&gt;&gt;&gt; 'Indie' </a:t>
            </a:r>
            <a:r>
              <a:rPr lang="pl-PL" sz="1800" dirty="0" err="1">
                <a:latin typeface="+mj-lt"/>
              </a:rPr>
              <a:t>in</a:t>
            </a:r>
            <a:r>
              <a:rPr lang="pl-PL" sz="1800" dirty="0">
                <a:latin typeface="+mj-lt"/>
              </a:rPr>
              <a:t> kraje</a:t>
            </a:r>
          </a:p>
          <a:p>
            <a:pPr>
              <a:defRPr/>
            </a:pPr>
            <a:r>
              <a:rPr lang="pl-PL" sz="1800" dirty="0" err="1">
                <a:latin typeface="+mj-lt"/>
              </a:rPr>
              <a:t>True</a:t>
            </a:r>
            <a:endParaRPr lang="pl-PL" sz="1800" dirty="0">
              <a:latin typeface="+mj-lt"/>
            </a:endParaRPr>
          </a:p>
          <a:p>
            <a:pPr>
              <a:defRPr/>
            </a:pPr>
            <a:r>
              <a:rPr lang="pl-PL" sz="1800" dirty="0">
                <a:latin typeface="+mj-lt"/>
              </a:rPr>
              <a:t>&gt;&gt;&gt; 'USA' </a:t>
            </a:r>
            <a:r>
              <a:rPr lang="pl-PL" sz="1800" b="1" dirty="0" err="1">
                <a:latin typeface="+mj-lt"/>
              </a:rPr>
              <a:t>in</a:t>
            </a:r>
            <a:r>
              <a:rPr lang="pl-PL" sz="1800" dirty="0">
                <a:latin typeface="+mj-lt"/>
              </a:rPr>
              <a:t> kraje</a:t>
            </a:r>
          </a:p>
          <a:p>
            <a:pPr>
              <a:defRPr/>
            </a:pPr>
            <a:r>
              <a:rPr lang="pl-PL" sz="1800" dirty="0">
                <a:latin typeface="+mj-lt"/>
              </a:rPr>
              <a:t> </a:t>
            </a:r>
            <a:r>
              <a:rPr lang="pl-PL" sz="1800" dirty="0" err="1">
                <a:latin typeface="+mj-lt"/>
              </a:rPr>
              <a:t>False</a:t>
            </a:r>
            <a:endParaRPr lang="pl-PL" sz="1800" dirty="0">
              <a:latin typeface="+mj-lt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611188" y="3284538"/>
            <a:ext cx="4105275" cy="1477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Zawieranie się zbiorów</a:t>
            </a:r>
          </a:p>
          <a:p>
            <a:pPr>
              <a:defRPr/>
            </a:pPr>
            <a:r>
              <a:rPr lang="pl-PL" sz="1800" dirty="0">
                <a:latin typeface="+mj-lt"/>
              </a:rPr>
              <a:t>kraje2.issuperset(kraje)</a:t>
            </a:r>
          </a:p>
          <a:p>
            <a:pPr>
              <a:defRPr/>
            </a:pPr>
            <a:r>
              <a:rPr lang="pl-PL" sz="1800" dirty="0">
                <a:latin typeface="+mj-lt"/>
              </a:rPr>
              <a:t>kraje2 &gt; kraje</a:t>
            </a:r>
          </a:p>
          <a:p>
            <a:pPr>
              <a:defRPr/>
            </a:pPr>
            <a:r>
              <a:rPr lang="pl-PL" sz="1800" dirty="0" err="1">
                <a:latin typeface="+mj-lt"/>
              </a:rPr>
              <a:t>kraje.issubset</a:t>
            </a:r>
            <a:r>
              <a:rPr lang="pl-PL" sz="1800" dirty="0">
                <a:latin typeface="+mj-lt"/>
              </a:rPr>
              <a:t>(kraje2)</a:t>
            </a:r>
          </a:p>
          <a:p>
            <a:pPr>
              <a:defRPr/>
            </a:pPr>
            <a:r>
              <a:rPr lang="pl-PL" sz="1800" dirty="0">
                <a:latin typeface="+mj-lt"/>
              </a:rPr>
              <a:t>kraje &lt; kraje2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611188" y="5084763"/>
            <a:ext cx="4105275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Część wspólna zbiorów</a:t>
            </a:r>
          </a:p>
          <a:p>
            <a:pPr>
              <a:defRPr/>
            </a:pPr>
            <a:r>
              <a:rPr lang="pl-PL" sz="1800" dirty="0" err="1">
                <a:latin typeface="+mj-lt"/>
              </a:rPr>
              <a:t>kraje.intersection</a:t>
            </a:r>
            <a:r>
              <a:rPr lang="pl-PL" sz="1800" dirty="0">
                <a:latin typeface="+mj-lt"/>
              </a:rPr>
              <a:t>(kraje2)</a:t>
            </a:r>
          </a:p>
          <a:p>
            <a:pPr>
              <a:defRPr/>
            </a:pPr>
            <a:r>
              <a:rPr lang="pl-PL" sz="1800" dirty="0">
                <a:latin typeface="+mj-lt"/>
              </a:rPr>
              <a:t>kraje &amp; kraje2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mtClean="0"/>
              <a:t>Pętle w Pythonie</a:t>
            </a:r>
          </a:p>
        </p:txBody>
      </p:sp>
      <p:sp>
        <p:nvSpPr>
          <p:cNvPr id="4099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AE6CD-AD4D-4BA4-AF48-001881EB0911}" type="slidenum">
              <a:rPr lang="pl-PL"/>
              <a:pPr>
                <a:defRPr/>
              </a:pPr>
              <a:t>21</a:t>
            </a:fld>
            <a:endParaRPr lang="pl-PL"/>
          </a:p>
        </p:txBody>
      </p:sp>
      <p:sp>
        <p:nvSpPr>
          <p:cNvPr id="4100" name="Prostokąt 3"/>
          <p:cNvSpPr>
            <a:spLocks noChangeArrowheads="1"/>
          </p:cNvSpPr>
          <p:nvPr/>
        </p:nvSpPr>
        <p:spPr bwMode="auto">
          <a:xfrm>
            <a:off x="611188" y="2782888"/>
            <a:ext cx="7883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pl-PL" sz="2000" dirty="0">
                <a:latin typeface="+mj-lt"/>
              </a:rPr>
              <a:t>Pętle w </a:t>
            </a:r>
            <a:r>
              <a:rPr lang="pl-PL" sz="2000" dirty="0" err="1">
                <a:latin typeface="+mj-lt"/>
              </a:rPr>
              <a:t>Pythonie</a:t>
            </a:r>
            <a:r>
              <a:rPr lang="pl-PL" sz="2000" dirty="0">
                <a:latin typeface="+mj-lt"/>
              </a:rPr>
              <a:t> tworzymy wykorzystując sekwencje</a:t>
            </a:r>
          </a:p>
        </p:txBody>
      </p:sp>
      <p:sp>
        <p:nvSpPr>
          <p:cNvPr id="4101" name="Prostokąt 6"/>
          <p:cNvSpPr>
            <a:spLocks noChangeArrowheads="1"/>
          </p:cNvSpPr>
          <p:nvPr/>
        </p:nvSpPr>
        <p:spPr bwMode="auto">
          <a:xfrm>
            <a:off x="611188" y="3214688"/>
            <a:ext cx="14398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pl-PL" sz="2000" dirty="0" err="1">
                <a:latin typeface="+mj-lt"/>
              </a:rPr>
              <a:t>range</a:t>
            </a:r>
            <a:r>
              <a:rPr lang="pl-PL" sz="2000" dirty="0">
                <a:latin typeface="+mj-lt"/>
              </a:rPr>
              <a:t>(10)</a:t>
            </a:r>
          </a:p>
        </p:txBody>
      </p:sp>
      <p:sp>
        <p:nvSpPr>
          <p:cNvPr id="4103" name="Prostokąt 8"/>
          <p:cNvSpPr>
            <a:spLocks noChangeArrowheads="1"/>
          </p:cNvSpPr>
          <p:nvPr/>
        </p:nvSpPr>
        <p:spPr bwMode="auto">
          <a:xfrm>
            <a:off x="611188" y="5230813"/>
            <a:ext cx="78835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for x in range(3,10):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      print x,'** 2 =',x*x</a:t>
            </a:r>
          </a:p>
        </p:txBody>
      </p:sp>
      <p:sp>
        <p:nvSpPr>
          <p:cNvPr id="8" name="Prostokąt 7"/>
          <p:cNvSpPr/>
          <p:nvPr/>
        </p:nvSpPr>
        <p:spPr>
          <a:xfrm>
            <a:off x="611188" y="3644900"/>
            <a:ext cx="13843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sz="2000" dirty="0" err="1">
                <a:latin typeface="+mj-lt"/>
              </a:rPr>
              <a:t>range</a:t>
            </a:r>
            <a:r>
              <a:rPr lang="pl-PL" sz="2000" dirty="0">
                <a:latin typeface="+mj-lt"/>
              </a:rPr>
              <a:t>(1,10)</a:t>
            </a:r>
          </a:p>
        </p:txBody>
      </p:sp>
      <p:sp>
        <p:nvSpPr>
          <p:cNvPr id="9" name="Prostokąt 8"/>
          <p:cNvSpPr/>
          <p:nvPr/>
        </p:nvSpPr>
        <p:spPr>
          <a:xfrm>
            <a:off x="611188" y="4108450"/>
            <a:ext cx="15779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sz="2000" dirty="0" err="1">
                <a:latin typeface="+mj-lt"/>
              </a:rPr>
              <a:t>range</a:t>
            </a:r>
            <a:r>
              <a:rPr lang="pl-PL" sz="2000" dirty="0">
                <a:latin typeface="+mj-lt"/>
              </a:rPr>
              <a:t>(1,10,2)</a:t>
            </a:r>
          </a:p>
        </p:txBody>
      </p:sp>
      <p:sp>
        <p:nvSpPr>
          <p:cNvPr id="10" name="Prostokąt 9"/>
          <p:cNvSpPr/>
          <p:nvPr/>
        </p:nvSpPr>
        <p:spPr>
          <a:xfrm>
            <a:off x="611188" y="4541838"/>
            <a:ext cx="15271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sz="2000" dirty="0" err="1">
                <a:latin typeface="+mj-lt"/>
              </a:rPr>
              <a:t>range</a:t>
            </a:r>
            <a:r>
              <a:rPr lang="pl-PL" sz="2000" dirty="0">
                <a:latin typeface="+mj-lt"/>
              </a:rPr>
              <a:t>(9,0,-1)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611188" y="1743075"/>
            <a:ext cx="61214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2400" b="1" dirty="0">
                <a:solidFill>
                  <a:srgbClr val="FF0000"/>
                </a:solidFill>
                <a:latin typeface="+mj-lt"/>
              </a:rPr>
              <a:t>Filozofia </a:t>
            </a:r>
            <a:r>
              <a:rPr lang="pl-PL" sz="2400" b="1" dirty="0" err="1">
                <a:solidFill>
                  <a:srgbClr val="FF0000"/>
                </a:solidFill>
                <a:latin typeface="+mj-lt"/>
              </a:rPr>
              <a:t>Pythona</a:t>
            </a:r>
            <a:r>
              <a:rPr lang="pl-PL" sz="2400" b="1" dirty="0">
                <a:solidFill>
                  <a:srgbClr val="FF0000"/>
                </a:solidFill>
                <a:latin typeface="+mj-lt"/>
              </a:rPr>
              <a:t>: jeśli możesz – unikaj pętli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1" grpId="0"/>
      <p:bldP spid="4103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mtClean="0"/>
              <a:t>Pętle zagnieżdżone</a:t>
            </a:r>
          </a:p>
        </p:txBody>
      </p:sp>
      <p:sp>
        <p:nvSpPr>
          <p:cNvPr id="512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7460F-DCED-46C9-8C58-B1AAF8983F63}" type="slidenum">
              <a:rPr lang="pl-PL"/>
              <a:pPr>
                <a:defRPr/>
              </a:pPr>
              <a:t>22</a:t>
            </a:fld>
            <a:endParaRPr lang="pl-PL"/>
          </a:p>
        </p:txBody>
      </p:sp>
      <p:sp>
        <p:nvSpPr>
          <p:cNvPr id="5124" name="Prostokąt 3"/>
          <p:cNvSpPr>
            <a:spLocks noChangeArrowheads="1"/>
          </p:cNvSpPr>
          <p:nvPr/>
        </p:nvSpPr>
        <p:spPr bwMode="auto">
          <a:xfrm>
            <a:off x="755650" y="1628775"/>
            <a:ext cx="784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pl-PL" sz="2000" b="1" dirty="0">
                <a:latin typeface="+mj-lt"/>
              </a:rPr>
              <a:t>Przykład</a:t>
            </a:r>
            <a:r>
              <a:rPr lang="pl-PL" sz="2000" dirty="0">
                <a:latin typeface="+mj-lt"/>
              </a:rPr>
              <a:t> - Wygeneruj tabliczkę mnożenia</a:t>
            </a:r>
          </a:p>
        </p:txBody>
      </p:sp>
      <p:sp>
        <p:nvSpPr>
          <p:cNvPr id="5125" name="Prostokąt 4"/>
          <p:cNvSpPr>
            <a:spLocks noChangeArrowheads="1"/>
          </p:cNvSpPr>
          <p:nvPr/>
        </p:nvSpPr>
        <p:spPr bwMode="auto">
          <a:xfrm>
            <a:off x="755650" y="2084388"/>
            <a:ext cx="7632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l-PL" sz="2000" dirty="0">
                <a:latin typeface="+mj-lt"/>
              </a:rPr>
              <a:t>for x </a:t>
            </a:r>
            <a:r>
              <a:rPr lang="pl-PL" sz="2000" dirty="0" err="1">
                <a:latin typeface="+mj-lt"/>
              </a:rPr>
              <a:t>in</a:t>
            </a:r>
            <a:r>
              <a:rPr lang="pl-PL" sz="2000" dirty="0">
                <a:latin typeface="+mj-lt"/>
              </a:rPr>
              <a:t> </a:t>
            </a:r>
            <a:r>
              <a:rPr lang="pl-PL" sz="2000" dirty="0" err="1">
                <a:latin typeface="+mj-lt"/>
              </a:rPr>
              <a:t>range</a:t>
            </a:r>
            <a:r>
              <a:rPr lang="pl-PL" sz="2000" dirty="0">
                <a:latin typeface="+mj-lt"/>
              </a:rPr>
              <a:t>(1,11):</a:t>
            </a:r>
          </a:p>
          <a:p>
            <a:pPr>
              <a:defRPr/>
            </a:pPr>
            <a:r>
              <a:rPr lang="pl-PL" sz="2000" dirty="0">
                <a:latin typeface="+mj-lt"/>
              </a:rPr>
              <a:t>      </a:t>
            </a:r>
            <a:r>
              <a:rPr lang="pl-PL" sz="2000" dirty="0" err="1">
                <a:latin typeface="+mj-lt"/>
              </a:rPr>
              <a:t>print</a:t>
            </a:r>
            <a:r>
              <a:rPr lang="pl-PL" sz="2000" dirty="0">
                <a:latin typeface="+mj-lt"/>
              </a:rPr>
              <a:t> # przejście do nowego wiersza</a:t>
            </a:r>
          </a:p>
          <a:p>
            <a:pPr>
              <a:defRPr/>
            </a:pPr>
            <a:r>
              <a:rPr lang="pl-PL" sz="2000" dirty="0">
                <a:latin typeface="+mj-lt"/>
              </a:rPr>
              <a:t>      for y </a:t>
            </a:r>
            <a:r>
              <a:rPr lang="pl-PL" sz="2000" dirty="0" err="1">
                <a:latin typeface="+mj-lt"/>
              </a:rPr>
              <a:t>in</a:t>
            </a:r>
            <a:r>
              <a:rPr lang="pl-PL" sz="2000" dirty="0">
                <a:latin typeface="+mj-lt"/>
              </a:rPr>
              <a:t> </a:t>
            </a:r>
            <a:r>
              <a:rPr lang="pl-PL" sz="2000" dirty="0" err="1">
                <a:latin typeface="+mj-lt"/>
              </a:rPr>
              <a:t>range</a:t>
            </a:r>
            <a:r>
              <a:rPr lang="pl-PL" sz="2000" dirty="0">
                <a:latin typeface="+mj-lt"/>
              </a:rPr>
              <a:t>(1,11):</a:t>
            </a:r>
          </a:p>
          <a:p>
            <a:pPr>
              <a:defRPr/>
            </a:pPr>
            <a:r>
              <a:rPr lang="pl-PL" sz="2000" dirty="0">
                <a:latin typeface="+mj-lt"/>
              </a:rPr>
              <a:t>            </a:t>
            </a:r>
            <a:r>
              <a:rPr lang="pl-PL" sz="2000" dirty="0" err="1">
                <a:latin typeface="+mj-lt"/>
              </a:rPr>
              <a:t>print</a:t>
            </a:r>
            <a:r>
              <a:rPr lang="pl-PL" sz="2000" dirty="0">
                <a:latin typeface="+mj-lt"/>
              </a:rPr>
              <a:t> "%3i" % (</a:t>
            </a:r>
            <a:r>
              <a:rPr lang="pl-PL" sz="2000" dirty="0" err="1">
                <a:latin typeface="+mj-lt"/>
              </a:rPr>
              <a:t>x*y</a:t>
            </a:r>
            <a:r>
              <a:rPr lang="pl-PL" sz="2000" dirty="0">
                <a:latin typeface="+mj-lt"/>
              </a:rPr>
              <a:t>),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  <p:bldP spid="512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mtClean="0"/>
              <a:t>Instrukcje break i continue</a:t>
            </a:r>
          </a:p>
        </p:txBody>
      </p:sp>
      <p:sp>
        <p:nvSpPr>
          <p:cNvPr id="512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670DA-D8E6-4E16-9606-8EDC5ED45010}" type="slidenum">
              <a:rPr lang="pl-PL"/>
              <a:pPr>
                <a:defRPr/>
              </a:pPr>
              <a:t>23</a:t>
            </a:fld>
            <a:endParaRPr lang="pl-PL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684213" y="1539875"/>
            <a:ext cx="7920037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2000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liczby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= </a:t>
            </a:r>
            <a:r>
              <a:rPr lang="en-US" sz="2000" dirty="0">
                <a:solidFill>
                  <a:srgbClr val="993366"/>
                </a:solidFill>
                <a:latin typeface="+mj-lt"/>
                <a:cs typeface="Courier New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"</a:t>
            </a:r>
            <a:r>
              <a:rPr lang="en-US" sz="2000" dirty="0" err="1">
                <a:solidFill>
                  <a:srgbClr val="339966"/>
                </a:solidFill>
                <a:latin typeface="+mj-lt"/>
                <a:cs typeface="Courier New" pitchFamily="49" charset="0"/>
              </a:rPr>
              <a:t>Podaj</a:t>
            </a: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339966"/>
                </a:solidFill>
                <a:latin typeface="+mj-lt"/>
                <a:cs typeface="Courier New" pitchFamily="49" charset="0"/>
              </a:rPr>
              <a:t>kilka</a:t>
            </a: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339966"/>
                </a:solidFill>
                <a:latin typeface="+mj-lt"/>
                <a:cs typeface="Courier New" pitchFamily="49" charset="0"/>
              </a:rPr>
              <a:t>liczb</a:t>
            </a:r>
            <a:r>
              <a:rPr lang="pl-PL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 oddzielając przecinkiem</a:t>
            </a: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:"</a:t>
            </a:r>
            <a:r>
              <a:rPr lang="en-US" sz="2000" dirty="0">
                <a:latin typeface="+mj-lt"/>
                <a:cs typeface="Courier New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sz="2000" dirty="0">
                <a:solidFill>
                  <a:srgbClr val="FF9900"/>
                </a:solidFill>
                <a:latin typeface="+mj-lt"/>
                <a:cs typeface="Courier New" pitchFamily="49" charset="0"/>
              </a:rPr>
              <a:t>for</a:t>
            </a: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x</a:t>
            </a: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 </a:t>
            </a:r>
            <a:r>
              <a:rPr lang="en-US" sz="2000" dirty="0">
                <a:solidFill>
                  <a:srgbClr val="FF9900"/>
                </a:solidFill>
                <a:latin typeface="+mj-lt"/>
                <a:cs typeface="Courier New" pitchFamily="49" charset="0"/>
              </a:rPr>
              <a:t>in</a:t>
            </a: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liczby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:</a:t>
            </a:r>
            <a:endParaRPr lang="en-US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    </a:t>
            </a:r>
            <a:r>
              <a:rPr lang="en-US" sz="2000" dirty="0">
                <a:solidFill>
                  <a:srgbClr val="FF9900"/>
                </a:solidFill>
                <a:latin typeface="+mj-lt"/>
                <a:cs typeface="Courier New" pitchFamily="49" charset="0"/>
              </a:rPr>
              <a:t>if</a:t>
            </a: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x&lt;0:</a:t>
            </a: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 </a:t>
            </a:r>
            <a:r>
              <a:rPr lang="en-US" sz="2000" dirty="0">
                <a:solidFill>
                  <a:srgbClr val="FF9900"/>
                </a:solidFill>
                <a:latin typeface="+mj-lt"/>
                <a:cs typeface="Courier New" pitchFamily="49" charset="0"/>
              </a:rPr>
              <a:t>continue</a:t>
            </a:r>
            <a:endParaRPr lang="en-US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    </a:t>
            </a:r>
            <a:r>
              <a:rPr lang="en-US" sz="2000" dirty="0">
                <a:solidFill>
                  <a:srgbClr val="FF9900"/>
                </a:solidFill>
                <a:latin typeface="+mj-lt"/>
                <a:cs typeface="Courier New" pitchFamily="49" charset="0"/>
              </a:rPr>
              <a:t>print</a:t>
            </a: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 "</a:t>
            </a:r>
            <a:r>
              <a:rPr lang="en-US" sz="2000" dirty="0" err="1">
                <a:solidFill>
                  <a:srgbClr val="339966"/>
                </a:solidFill>
                <a:latin typeface="+mj-lt"/>
                <a:cs typeface="Courier New" pitchFamily="49" charset="0"/>
              </a:rPr>
              <a:t>Pierwiastkiem</a:t>
            </a: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339966"/>
                </a:solidFill>
                <a:latin typeface="+mj-lt"/>
                <a:cs typeface="Courier New" pitchFamily="49" charset="0"/>
              </a:rPr>
              <a:t>liczby</a:t>
            </a: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 %2i jest %5.3f" 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% (</a:t>
            </a:r>
            <a:r>
              <a:rPr lang="en-US" sz="2000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x,x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**0.5)</a:t>
            </a:r>
            <a:endParaRPr lang="en-US" sz="2000" dirty="0">
              <a:latin typeface="+mj-lt"/>
            </a:endParaRPr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684213" y="3702050"/>
            <a:ext cx="7920037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2000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liczby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=[1,3,4,5,7,8,9,11]</a:t>
            </a:r>
          </a:p>
          <a:p>
            <a:pPr eaLnBrk="0" hangingPunct="0">
              <a:defRPr/>
            </a:pPr>
            <a:r>
              <a:rPr lang="en-US" sz="2000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szukana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=5 </a:t>
            </a:r>
            <a:endParaRPr lang="pl-PL" sz="2000" dirty="0">
              <a:solidFill>
                <a:srgbClr val="000000"/>
              </a:solidFill>
              <a:latin typeface="+mj-lt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2000" dirty="0">
                <a:solidFill>
                  <a:srgbClr val="FF9900"/>
                </a:solidFill>
                <a:latin typeface="+mj-lt"/>
                <a:cs typeface="Courier New" pitchFamily="49" charset="0"/>
              </a:rPr>
              <a:t>for</a:t>
            </a: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p,x</a:t>
            </a: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 </a:t>
            </a:r>
            <a:r>
              <a:rPr lang="en-US" sz="2000" dirty="0">
                <a:solidFill>
                  <a:srgbClr val="FF9900"/>
                </a:solidFill>
                <a:latin typeface="+mj-lt"/>
                <a:cs typeface="Courier New" pitchFamily="49" charset="0"/>
              </a:rPr>
              <a:t>in</a:t>
            </a: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 </a:t>
            </a:r>
            <a:r>
              <a:rPr lang="en-US" sz="2000" dirty="0">
                <a:solidFill>
                  <a:srgbClr val="993366"/>
                </a:solidFill>
                <a:latin typeface="+mj-lt"/>
                <a:cs typeface="Courier New" pitchFamily="49" charset="0"/>
              </a:rPr>
              <a:t>enumerate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liczby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):</a:t>
            </a:r>
            <a:endParaRPr lang="en-US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    </a:t>
            </a:r>
            <a:r>
              <a:rPr lang="en-US" sz="2000" dirty="0">
                <a:solidFill>
                  <a:srgbClr val="FF9900"/>
                </a:solidFill>
                <a:latin typeface="+mj-lt"/>
                <a:cs typeface="Courier New" pitchFamily="49" charset="0"/>
              </a:rPr>
              <a:t>if</a:t>
            </a: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x != </a:t>
            </a:r>
            <a:r>
              <a:rPr lang="en-US" sz="2000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szukana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:</a:t>
            </a: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 </a:t>
            </a:r>
            <a:r>
              <a:rPr lang="en-US" sz="2000" dirty="0">
                <a:solidFill>
                  <a:srgbClr val="FF9900"/>
                </a:solidFill>
                <a:latin typeface="+mj-lt"/>
                <a:cs typeface="Courier New" pitchFamily="49" charset="0"/>
              </a:rPr>
              <a:t>continue</a:t>
            </a:r>
            <a:endParaRPr lang="en-US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sz="2000" dirty="0">
                <a:solidFill>
                  <a:srgbClr val="FF9900"/>
                </a:solidFill>
                <a:latin typeface="+mj-lt"/>
                <a:cs typeface="Courier New" pitchFamily="49" charset="0"/>
              </a:rPr>
              <a:t>    print</a:t>
            </a: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 "</a:t>
            </a:r>
            <a:r>
              <a:rPr lang="en-US" sz="2000" dirty="0" err="1">
                <a:solidFill>
                  <a:srgbClr val="339966"/>
                </a:solidFill>
                <a:latin typeface="+mj-lt"/>
                <a:cs typeface="Courier New" pitchFamily="49" charset="0"/>
              </a:rPr>
              <a:t>Znaleziono</a:t>
            </a: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339966"/>
                </a:solidFill>
                <a:latin typeface="+mj-lt"/>
                <a:cs typeface="Courier New" pitchFamily="49" charset="0"/>
              </a:rPr>
              <a:t>liczbę</a:t>
            </a: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 %</a:t>
            </a:r>
            <a:r>
              <a:rPr lang="en-US" sz="2000" dirty="0" err="1">
                <a:solidFill>
                  <a:srgbClr val="339966"/>
                </a:solidFill>
                <a:latin typeface="+mj-lt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339966"/>
                </a:solidFill>
                <a:latin typeface="+mj-lt"/>
                <a:cs typeface="Courier New" pitchFamily="49" charset="0"/>
              </a:rPr>
              <a:t>na</a:t>
            </a: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339966"/>
                </a:solidFill>
                <a:latin typeface="+mj-lt"/>
                <a:cs typeface="Courier New" pitchFamily="49" charset="0"/>
              </a:rPr>
              <a:t>pozycji</a:t>
            </a: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 %</a:t>
            </a:r>
            <a:r>
              <a:rPr lang="en-US" sz="2000" dirty="0" err="1">
                <a:solidFill>
                  <a:srgbClr val="339966"/>
                </a:solidFill>
                <a:latin typeface="+mj-lt"/>
                <a:cs typeface="Courier New" pitchFamily="49" charset="0"/>
              </a:rPr>
              <a:t>i</a:t>
            </a:r>
            <a:r>
              <a:rPr lang="en-US" sz="2000" dirty="0">
                <a:solidFill>
                  <a:srgbClr val="339966"/>
                </a:solidFill>
                <a:latin typeface="+mj-lt"/>
                <a:cs typeface="Courier New" pitchFamily="49" charset="0"/>
              </a:rPr>
              <a:t>" 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% (x,p+1)</a:t>
            </a:r>
            <a:endParaRPr lang="pl-PL" sz="2000" dirty="0">
              <a:solidFill>
                <a:srgbClr val="000000"/>
              </a:solidFill>
              <a:latin typeface="+mj-lt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pl-PL" sz="20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   </a:t>
            </a:r>
            <a:r>
              <a:rPr lang="pl-PL" sz="2000" dirty="0">
                <a:solidFill>
                  <a:srgbClr val="FF9900"/>
                </a:solidFill>
                <a:latin typeface="+mj-lt"/>
                <a:cs typeface="Courier New" pitchFamily="49" charset="0"/>
              </a:rPr>
              <a:t>break</a:t>
            </a:r>
            <a:r>
              <a:rPr lang="pl-PL" sz="20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   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/>
      <p:bldP spid="4710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ytuł 1"/>
          <p:cNvSpPr>
            <a:spLocks noGrp="1"/>
          </p:cNvSpPr>
          <p:nvPr>
            <p:ph type="title"/>
          </p:nvPr>
        </p:nvSpPr>
        <p:spPr>
          <a:xfrm>
            <a:off x="609600" y="188913"/>
            <a:ext cx="7772400" cy="1143000"/>
          </a:xfrm>
        </p:spPr>
        <p:txBody>
          <a:bodyPr/>
          <a:lstStyle/>
          <a:p>
            <a:pPr eaLnBrk="1" hangingPunct="1"/>
            <a:r>
              <a:rPr lang="pl-PL" smtClean="0"/>
              <a:t>Pętla while</a:t>
            </a:r>
          </a:p>
        </p:txBody>
      </p:sp>
      <p:sp>
        <p:nvSpPr>
          <p:cNvPr id="6147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779111-A9BF-4AA1-9C24-AA16F06317A5}" type="slidenum">
              <a:rPr lang="pl-PL"/>
              <a:pPr>
                <a:defRPr/>
              </a:pPr>
              <a:t>24</a:t>
            </a:fld>
            <a:endParaRPr lang="pl-PL"/>
          </a:p>
        </p:txBody>
      </p:sp>
      <p:sp>
        <p:nvSpPr>
          <p:cNvPr id="7" name="pole tekstowe 6"/>
          <p:cNvSpPr txBox="1">
            <a:spLocks noChangeArrowheads="1"/>
          </p:cNvSpPr>
          <p:nvPr/>
        </p:nvSpPr>
        <p:spPr bwMode="auto">
          <a:xfrm>
            <a:off x="395288" y="1268413"/>
            <a:ext cx="79200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l-PL" sz="2000" dirty="0">
                <a:latin typeface="+mj-lt"/>
              </a:rPr>
              <a:t>Przykład: co wyświetli ten program?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619250" y="1817688"/>
            <a:ext cx="66960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pl-PL" sz="20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=[1,2,3,4,5,6]</a:t>
            </a:r>
            <a:endParaRPr lang="en-US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while a:</a:t>
            </a:r>
            <a:endParaRPr lang="en-US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pl-PL" sz="20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a=a[:</a:t>
            </a:r>
            <a:r>
              <a:rPr lang="en-US" sz="2000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(a)-1]</a:t>
            </a:r>
            <a:endParaRPr lang="en-US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    print a</a:t>
            </a:r>
            <a:endParaRPr lang="en-US" sz="2000" dirty="0">
              <a:latin typeface="+mj-lt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395288" y="3513138"/>
            <a:ext cx="7920037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2000" dirty="0">
                <a:latin typeface="+mj-lt"/>
              </a:rPr>
              <a:t>Pętla typu </a:t>
            </a:r>
            <a:r>
              <a:rPr lang="pl-PL" sz="2000" b="1" dirty="0" err="1">
                <a:latin typeface="+mj-lt"/>
              </a:rPr>
              <a:t>while</a:t>
            </a:r>
            <a:r>
              <a:rPr lang="pl-PL" sz="2000" dirty="0">
                <a:latin typeface="+mj-lt"/>
              </a:rPr>
              <a:t> może również zawierać blok po </a:t>
            </a:r>
            <a:r>
              <a:rPr lang="pl-PL" sz="2000" b="1" dirty="0" err="1">
                <a:latin typeface="+mj-lt"/>
              </a:rPr>
              <a:t>else</a:t>
            </a:r>
            <a:r>
              <a:rPr lang="pl-PL" sz="2000" dirty="0">
                <a:latin typeface="+mj-lt"/>
              </a:rPr>
              <a:t>, wykonywany po ostatnim obiegu pętli: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1619250" y="4437063"/>
            <a:ext cx="6696075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2000" dirty="0">
                <a:latin typeface="+mj-lt"/>
              </a:rPr>
              <a:t>a=7</a:t>
            </a:r>
          </a:p>
          <a:p>
            <a:pPr>
              <a:defRPr/>
            </a:pPr>
            <a:r>
              <a:rPr lang="pl-PL" sz="2000" dirty="0" err="1">
                <a:latin typeface="+mj-lt"/>
              </a:rPr>
              <a:t>while</a:t>
            </a:r>
            <a:r>
              <a:rPr lang="pl-PL" sz="2000" dirty="0">
                <a:latin typeface="+mj-lt"/>
              </a:rPr>
              <a:t> a:</a:t>
            </a:r>
          </a:p>
          <a:p>
            <a:pPr>
              <a:defRPr/>
            </a:pPr>
            <a:r>
              <a:rPr lang="pl-PL" sz="2000" dirty="0">
                <a:latin typeface="+mj-lt"/>
              </a:rPr>
              <a:t>    a-=1</a:t>
            </a:r>
          </a:p>
          <a:p>
            <a:pPr>
              <a:defRPr/>
            </a:pPr>
            <a:r>
              <a:rPr lang="pl-PL" sz="2000" dirty="0" err="1">
                <a:latin typeface="+mj-lt"/>
              </a:rPr>
              <a:t>print</a:t>
            </a:r>
            <a:r>
              <a:rPr lang="pl-PL" sz="2000" dirty="0">
                <a:latin typeface="+mj-lt"/>
              </a:rPr>
              <a:t> a</a:t>
            </a:r>
          </a:p>
          <a:p>
            <a:pPr>
              <a:defRPr/>
            </a:pPr>
            <a:r>
              <a:rPr lang="pl-PL" sz="2000" dirty="0" err="1">
                <a:latin typeface="+mj-lt"/>
              </a:rPr>
              <a:t>else</a:t>
            </a:r>
            <a:r>
              <a:rPr lang="pl-PL" sz="2000" dirty="0">
                <a:latin typeface="+mj-lt"/>
              </a:rPr>
              <a:t>:</a:t>
            </a:r>
          </a:p>
          <a:p>
            <a:pPr>
              <a:defRPr/>
            </a:pPr>
            <a:r>
              <a:rPr lang="pl-PL" sz="2000" dirty="0">
                <a:latin typeface="+mj-lt"/>
              </a:rPr>
              <a:t>    </a:t>
            </a:r>
            <a:r>
              <a:rPr lang="pl-PL" sz="2000" dirty="0" err="1">
                <a:latin typeface="+mj-lt"/>
              </a:rPr>
              <a:t>print</a:t>
            </a:r>
            <a:r>
              <a:rPr lang="pl-PL" sz="2000" dirty="0">
                <a:latin typeface="+mj-lt"/>
              </a:rPr>
              <a:t> "koniec"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127" grpId="0"/>
      <p:bldP spid="9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mtClean="0"/>
              <a:t>Szybkie przetwarzanie list</a:t>
            </a:r>
          </a:p>
        </p:txBody>
      </p:sp>
      <p:sp>
        <p:nvSpPr>
          <p:cNvPr id="7171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38E35B-AB2B-4C24-8310-BABD9A60D824}" type="slidenum">
              <a:rPr lang="pl-PL"/>
              <a:pPr>
                <a:defRPr/>
              </a:pPr>
              <a:t>25</a:t>
            </a:fld>
            <a:endParaRPr lang="pl-PL"/>
          </a:p>
        </p:txBody>
      </p:sp>
      <p:sp>
        <p:nvSpPr>
          <p:cNvPr id="7172" name="Prostokąt 3"/>
          <p:cNvSpPr>
            <a:spLocks noChangeArrowheads="1"/>
          </p:cNvSpPr>
          <p:nvPr/>
        </p:nvSpPr>
        <p:spPr bwMode="auto">
          <a:xfrm>
            <a:off x="755650" y="1628775"/>
            <a:ext cx="76327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l-PL" sz="2000" dirty="0">
                <a:latin typeface="+mj-lt"/>
              </a:rPr>
              <a:t>W </a:t>
            </a:r>
            <a:r>
              <a:rPr lang="pl-PL" sz="2000" dirty="0" err="1">
                <a:latin typeface="+mj-lt"/>
              </a:rPr>
              <a:t>Pythonie</a:t>
            </a:r>
            <a:r>
              <a:rPr lang="pl-PL" sz="2000" dirty="0">
                <a:latin typeface="+mj-lt"/>
              </a:rPr>
              <a:t> w większości przypadków nie ma konieczności używania pętli w czasie przetwarzania list</a:t>
            </a:r>
          </a:p>
        </p:txBody>
      </p:sp>
      <p:sp>
        <p:nvSpPr>
          <p:cNvPr id="7" name="pole tekstowe 6"/>
          <p:cNvSpPr txBox="1">
            <a:spLocks noChangeArrowheads="1"/>
          </p:cNvSpPr>
          <p:nvPr/>
        </p:nvSpPr>
        <p:spPr bwMode="auto">
          <a:xfrm>
            <a:off x="755650" y="2420938"/>
            <a:ext cx="3240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l-PL" sz="2000" dirty="0">
                <a:latin typeface="+mj-lt"/>
              </a:rPr>
              <a:t>Szybkie tworzenie listy</a:t>
            </a:r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1644650" y="2884488"/>
            <a:ext cx="3600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sz="2000" dirty="0">
                <a:latin typeface="+mj-lt"/>
              </a:rPr>
              <a:t>Lista = [0] * 20</a:t>
            </a:r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auto">
          <a:xfrm>
            <a:off x="1644650" y="3316288"/>
            <a:ext cx="3600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sz="2000" dirty="0">
                <a:latin typeface="+mj-lt"/>
              </a:rPr>
              <a:t>Lista2 = [3,5,2] * 6</a:t>
            </a:r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auto">
          <a:xfrm>
            <a:off x="1644650" y="3749675"/>
            <a:ext cx="3600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sz="2000" dirty="0">
                <a:latin typeface="+mj-lt"/>
              </a:rPr>
              <a:t>Lista3 = </a:t>
            </a:r>
            <a:r>
              <a:rPr lang="pl-PL" sz="2000" dirty="0" err="1">
                <a:latin typeface="+mj-lt"/>
              </a:rPr>
              <a:t>range</a:t>
            </a:r>
            <a:r>
              <a:rPr lang="pl-PL" sz="2000" dirty="0">
                <a:latin typeface="+mj-lt"/>
              </a:rPr>
              <a:t>(1,21,2)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250825" y="4868863"/>
            <a:ext cx="8642350" cy="10779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2400" b="1" dirty="0">
                <a:latin typeface="+mj-lt"/>
              </a:rPr>
              <a:t>List </a:t>
            </a:r>
            <a:r>
              <a:rPr lang="pl-PL" sz="2400" b="1" dirty="0" err="1">
                <a:latin typeface="+mj-lt"/>
              </a:rPr>
              <a:t>comprehensions</a:t>
            </a:r>
            <a:r>
              <a:rPr lang="pl-PL" sz="2400" b="1" dirty="0">
                <a:latin typeface="+mj-lt"/>
              </a:rPr>
              <a:t> (pol. wytworniki list).</a:t>
            </a:r>
          </a:p>
          <a:p>
            <a:pPr>
              <a:defRPr/>
            </a:pPr>
            <a:r>
              <a:rPr lang="pl-PL" sz="2000" dirty="0">
                <a:latin typeface="+mj-lt"/>
              </a:rPr>
              <a:t>Jest to wygodne narzędzie do szybkiego tworzenia zaawansowanych list oparciu o inną listę.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" grpId="0"/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ytuł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pl-PL" smtClean="0"/>
              <a:t>List comprehensions</a:t>
            </a:r>
          </a:p>
        </p:txBody>
      </p:sp>
      <p:sp>
        <p:nvSpPr>
          <p:cNvPr id="819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8045D5-2A7D-438C-ADA8-5794C08687D8}" type="slidenum">
              <a:rPr lang="pl-PL"/>
              <a:pPr>
                <a:defRPr/>
              </a:pPr>
              <a:t>26</a:t>
            </a:fld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323850" y="1311275"/>
            <a:ext cx="84963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2400" dirty="0">
                <a:latin typeface="+mj-lt"/>
              </a:rPr>
              <a:t>Postać prosta [</a:t>
            </a:r>
            <a:r>
              <a:rPr lang="pl-PL" sz="2400" i="1" dirty="0">
                <a:latin typeface="+mj-lt"/>
              </a:rPr>
              <a:t>wyrażenie</a:t>
            </a:r>
            <a:r>
              <a:rPr lang="pl-PL" sz="2400" dirty="0">
                <a:latin typeface="+mj-lt"/>
              </a:rPr>
              <a:t> for </a:t>
            </a:r>
            <a:r>
              <a:rPr lang="pl-PL" sz="2400" i="1" dirty="0">
                <a:latin typeface="+mj-lt"/>
              </a:rPr>
              <a:t>zmienna</a:t>
            </a:r>
            <a:r>
              <a:rPr lang="pl-PL" sz="2400" dirty="0">
                <a:latin typeface="+mj-lt"/>
              </a:rPr>
              <a:t> </a:t>
            </a:r>
            <a:r>
              <a:rPr lang="pl-PL" sz="2400" dirty="0" err="1">
                <a:latin typeface="+mj-lt"/>
              </a:rPr>
              <a:t>in</a:t>
            </a:r>
            <a:r>
              <a:rPr lang="pl-PL" sz="2400" dirty="0">
                <a:latin typeface="+mj-lt"/>
              </a:rPr>
              <a:t> </a:t>
            </a:r>
            <a:r>
              <a:rPr lang="pl-PL" sz="2400" i="1" dirty="0">
                <a:latin typeface="+mj-lt"/>
              </a:rPr>
              <a:t>sekwencja</a:t>
            </a:r>
            <a:r>
              <a:rPr lang="pl-PL" sz="2400" dirty="0">
                <a:latin typeface="+mj-lt"/>
              </a:rPr>
              <a:t>]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34925" y="1876425"/>
            <a:ext cx="29908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sz="2000" dirty="0">
                <a:latin typeface="+mj-lt"/>
              </a:rPr>
              <a:t>Lista4 = </a:t>
            </a:r>
            <a:r>
              <a:rPr lang="en-US" sz="2000" dirty="0">
                <a:latin typeface="+mj-lt"/>
              </a:rPr>
              <a:t>[2*x for x in </a:t>
            </a:r>
            <a:r>
              <a:rPr lang="pl-PL" sz="2000" dirty="0">
                <a:latin typeface="+mj-lt"/>
              </a:rPr>
              <a:t>Lista3</a:t>
            </a:r>
            <a:r>
              <a:rPr lang="en-US" sz="2000" dirty="0">
                <a:latin typeface="+mj-lt"/>
              </a:rPr>
              <a:t>]</a:t>
            </a:r>
            <a:endParaRPr lang="pl-PL" sz="2000" dirty="0">
              <a:latin typeface="+mj-lt"/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34925" y="2349500"/>
            <a:ext cx="44942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sz="2000" dirty="0" err="1">
                <a:latin typeface="+mj-lt"/>
              </a:rPr>
              <a:t>Lista_krotek</a:t>
            </a:r>
            <a:r>
              <a:rPr lang="pl-PL" sz="2000" dirty="0">
                <a:latin typeface="+mj-lt"/>
              </a:rPr>
              <a:t> = </a:t>
            </a:r>
            <a:r>
              <a:rPr lang="en-US" sz="2000" dirty="0">
                <a:latin typeface="+mj-lt"/>
              </a:rPr>
              <a:t>[(x, x*x) for x in range(1,5)]</a:t>
            </a:r>
            <a:endParaRPr lang="pl-PL" sz="2000" dirty="0">
              <a:latin typeface="+mj-lt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4925" y="2813050"/>
            <a:ext cx="74945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sz="2000" dirty="0" err="1">
                <a:latin typeface="+mj-lt"/>
              </a:rPr>
              <a:t>Kody_ASCII</a:t>
            </a:r>
            <a:r>
              <a:rPr lang="pl-PL" sz="2000" dirty="0">
                <a:latin typeface="+mj-lt"/>
              </a:rPr>
              <a:t> = [(x, ord(x)) for x </a:t>
            </a:r>
            <a:r>
              <a:rPr lang="pl-PL" sz="2000" dirty="0" err="1">
                <a:latin typeface="+mj-lt"/>
              </a:rPr>
              <a:t>in</a:t>
            </a:r>
            <a:r>
              <a:rPr lang="pl-PL" sz="2000" dirty="0">
                <a:latin typeface="+mj-lt"/>
              </a:rPr>
              <a:t> "ABCDEFGHIJKLMNOPQRSTUVWXYZ"]</a:t>
            </a:r>
          </a:p>
        </p:txBody>
      </p:sp>
      <p:sp>
        <p:nvSpPr>
          <p:cNvPr id="14" name="Prostokąt 13"/>
          <p:cNvSpPr/>
          <p:nvPr/>
        </p:nvSpPr>
        <p:spPr>
          <a:xfrm>
            <a:off x="250825" y="3686175"/>
            <a:ext cx="8569325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2400" dirty="0">
                <a:latin typeface="+mj-lt"/>
              </a:rPr>
              <a:t>Postać prosta warunkowa [</a:t>
            </a:r>
            <a:r>
              <a:rPr lang="pl-PL" sz="2400" i="1" dirty="0">
                <a:latin typeface="+mj-lt"/>
              </a:rPr>
              <a:t>wyrażenie</a:t>
            </a:r>
            <a:r>
              <a:rPr lang="pl-PL" sz="2400" dirty="0">
                <a:latin typeface="+mj-lt"/>
              </a:rPr>
              <a:t> for </a:t>
            </a:r>
            <a:r>
              <a:rPr lang="pl-PL" sz="2400" i="1" dirty="0">
                <a:latin typeface="+mj-lt"/>
              </a:rPr>
              <a:t>zmienna</a:t>
            </a:r>
            <a:r>
              <a:rPr lang="pl-PL" sz="2400" dirty="0">
                <a:latin typeface="+mj-lt"/>
              </a:rPr>
              <a:t> </a:t>
            </a:r>
            <a:r>
              <a:rPr lang="pl-PL" sz="2400" dirty="0" err="1">
                <a:latin typeface="+mj-lt"/>
              </a:rPr>
              <a:t>in</a:t>
            </a:r>
            <a:r>
              <a:rPr lang="pl-PL" sz="2400" dirty="0">
                <a:latin typeface="+mj-lt"/>
              </a:rPr>
              <a:t> </a:t>
            </a:r>
            <a:r>
              <a:rPr lang="pl-PL" sz="2400" i="1" dirty="0">
                <a:latin typeface="+mj-lt"/>
              </a:rPr>
              <a:t>sekwencja </a:t>
            </a:r>
            <a:r>
              <a:rPr lang="pl-PL" sz="2400" dirty="0" err="1">
                <a:latin typeface="+mj-lt"/>
              </a:rPr>
              <a:t>if</a:t>
            </a:r>
            <a:r>
              <a:rPr lang="pl-PL" sz="2400" dirty="0">
                <a:latin typeface="+mj-lt"/>
              </a:rPr>
              <a:t> </a:t>
            </a:r>
            <a:r>
              <a:rPr lang="pl-PL" sz="2400" i="1" dirty="0">
                <a:latin typeface="+mj-lt"/>
              </a:rPr>
              <a:t>warunek</a:t>
            </a:r>
            <a:r>
              <a:rPr lang="pl-PL" sz="2400" dirty="0">
                <a:latin typeface="+mj-lt"/>
              </a:rPr>
              <a:t>]</a:t>
            </a:r>
          </a:p>
        </p:txBody>
      </p:sp>
      <p:sp>
        <p:nvSpPr>
          <p:cNvPr id="15" name="Prostokąt 14"/>
          <p:cNvSpPr/>
          <p:nvPr/>
        </p:nvSpPr>
        <p:spPr>
          <a:xfrm>
            <a:off x="0" y="4675188"/>
            <a:ext cx="359092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2000" dirty="0">
                <a:latin typeface="+mj-lt"/>
              </a:rPr>
              <a:t>Lista5 = </a:t>
            </a:r>
            <a:r>
              <a:rPr lang="en-US" sz="2000" dirty="0">
                <a:latin typeface="+mj-lt"/>
              </a:rPr>
              <a:t>[x for x in </a:t>
            </a:r>
            <a:r>
              <a:rPr lang="pl-PL" sz="2000" dirty="0">
                <a:latin typeface="+mj-lt"/>
              </a:rPr>
              <a:t>Lista3</a:t>
            </a:r>
            <a:r>
              <a:rPr lang="en-US" sz="2000" dirty="0">
                <a:latin typeface="+mj-lt"/>
              </a:rPr>
              <a:t> if x&gt;10]</a:t>
            </a:r>
            <a:endParaRPr lang="pl-PL" sz="2000" dirty="0">
              <a:latin typeface="+mj-lt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0" y="5045075"/>
            <a:ext cx="642461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2000" dirty="0">
                <a:latin typeface="+mj-lt"/>
              </a:rPr>
              <a:t>Podzielne = </a:t>
            </a:r>
            <a:r>
              <a:rPr lang="en-US" sz="2000" dirty="0">
                <a:latin typeface="+mj-lt"/>
              </a:rPr>
              <a:t>[x for x in range(1,20) if not (x%3) or not (x%5)]</a:t>
            </a:r>
            <a:endParaRPr lang="pl-PL" sz="2000" dirty="0">
              <a:latin typeface="+mj-lt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5405438"/>
            <a:ext cx="91440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2000" dirty="0" err="1">
                <a:latin typeface="+mj-lt"/>
              </a:rPr>
              <a:t>Samogloski</a:t>
            </a:r>
            <a:r>
              <a:rPr lang="pl-PL" sz="2000" dirty="0">
                <a:latin typeface="+mj-lt"/>
              </a:rPr>
              <a:t> = </a:t>
            </a:r>
            <a:r>
              <a:rPr lang="en-US" sz="2000" dirty="0">
                <a:latin typeface="+mj-lt"/>
              </a:rPr>
              <a:t>[(x, </a:t>
            </a:r>
            <a:r>
              <a:rPr lang="en-US" sz="2000" dirty="0" err="1">
                <a:latin typeface="+mj-lt"/>
              </a:rPr>
              <a:t>ord</a:t>
            </a:r>
            <a:r>
              <a:rPr lang="en-US" sz="2000" dirty="0">
                <a:latin typeface="+mj-lt"/>
              </a:rPr>
              <a:t>(x)) for x in "</a:t>
            </a:r>
            <a:r>
              <a:rPr lang="pl-PL" sz="2000" dirty="0">
                <a:latin typeface="+mj-lt"/>
              </a:rPr>
              <a:t>ABCDEFGHIJKLMNOPQRSTUVWXYZ</a:t>
            </a:r>
            <a:r>
              <a:rPr lang="en-US" sz="2000" dirty="0">
                <a:latin typeface="+mj-lt"/>
              </a:rPr>
              <a:t>" if x in "AEIOUY"]</a:t>
            </a:r>
            <a:endParaRPr lang="pl-PL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ytuł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pPr eaLnBrk="1" hangingPunct="1"/>
            <a:r>
              <a:rPr lang="pl-PL" smtClean="0"/>
              <a:t>List comprehensions</a:t>
            </a:r>
          </a:p>
        </p:txBody>
      </p:sp>
      <p:sp>
        <p:nvSpPr>
          <p:cNvPr id="9219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EC3643-D34C-49B0-9739-1CA3D2DF7001}" type="slidenum">
              <a:rPr lang="pl-PL"/>
              <a:pPr>
                <a:defRPr/>
              </a:pPr>
              <a:t>27</a:t>
            </a:fld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34925" y="1052513"/>
            <a:ext cx="9109075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2400" dirty="0">
                <a:latin typeface="+mj-lt"/>
              </a:rPr>
              <a:t>Postać rozszerzona</a:t>
            </a:r>
          </a:p>
          <a:p>
            <a:pPr>
              <a:defRPr/>
            </a:pPr>
            <a:r>
              <a:rPr lang="pl-PL" sz="2400" dirty="0">
                <a:latin typeface="+mj-lt"/>
              </a:rPr>
              <a:t> [</a:t>
            </a:r>
            <a:r>
              <a:rPr lang="pl-PL" sz="2400" i="1" dirty="0">
                <a:latin typeface="+mj-lt"/>
              </a:rPr>
              <a:t>wyrażenie</a:t>
            </a:r>
            <a:r>
              <a:rPr lang="pl-PL" sz="2400" dirty="0">
                <a:latin typeface="+mj-lt"/>
              </a:rPr>
              <a:t> for </a:t>
            </a:r>
            <a:r>
              <a:rPr lang="pl-PL" sz="2400" i="1" dirty="0">
                <a:latin typeface="+mj-lt"/>
              </a:rPr>
              <a:t>zmienna1</a:t>
            </a:r>
            <a:r>
              <a:rPr lang="pl-PL" sz="2400" dirty="0">
                <a:latin typeface="+mj-lt"/>
              </a:rPr>
              <a:t> </a:t>
            </a:r>
            <a:r>
              <a:rPr lang="pl-PL" sz="2400" dirty="0" err="1">
                <a:latin typeface="+mj-lt"/>
              </a:rPr>
              <a:t>in</a:t>
            </a:r>
            <a:r>
              <a:rPr lang="pl-PL" sz="2400" dirty="0">
                <a:latin typeface="+mj-lt"/>
              </a:rPr>
              <a:t> </a:t>
            </a:r>
            <a:r>
              <a:rPr lang="pl-PL" sz="2400" i="1" dirty="0">
                <a:latin typeface="+mj-lt"/>
              </a:rPr>
              <a:t>sekwencja1</a:t>
            </a:r>
            <a:r>
              <a:rPr lang="pl-PL" sz="2400" dirty="0">
                <a:latin typeface="+mj-lt"/>
              </a:rPr>
              <a:t> for </a:t>
            </a:r>
            <a:r>
              <a:rPr lang="pl-PL" sz="2400" i="1" dirty="0">
                <a:latin typeface="+mj-lt"/>
              </a:rPr>
              <a:t>zmienna2</a:t>
            </a:r>
            <a:r>
              <a:rPr lang="pl-PL" sz="2400" dirty="0">
                <a:latin typeface="+mj-lt"/>
              </a:rPr>
              <a:t> </a:t>
            </a:r>
            <a:r>
              <a:rPr lang="pl-PL" sz="2400" dirty="0" err="1">
                <a:latin typeface="+mj-lt"/>
              </a:rPr>
              <a:t>in</a:t>
            </a:r>
            <a:r>
              <a:rPr lang="pl-PL" sz="2400" dirty="0">
                <a:latin typeface="+mj-lt"/>
              </a:rPr>
              <a:t> </a:t>
            </a:r>
            <a:r>
              <a:rPr lang="pl-PL" sz="2400" i="1" dirty="0">
                <a:latin typeface="+mj-lt"/>
              </a:rPr>
              <a:t>sekwencja2</a:t>
            </a:r>
            <a:r>
              <a:rPr lang="pl-PL" sz="2400" dirty="0">
                <a:latin typeface="+mj-lt"/>
              </a:rPr>
              <a:t> ... ]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107950" y="2205038"/>
            <a:ext cx="6480175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dirty="0">
                <a:latin typeface="+mj-lt"/>
              </a:rPr>
              <a:t>Pary = </a:t>
            </a:r>
            <a:r>
              <a:rPr lang="en-US" sz="1800" dirty="0">
                <a:latin typeface="+mj-lt"/>
              </a:rPr>
              <a:t>[(</a:t>
            </a:r>
            <a:r>
              <a:rPr lang="en-US" sz="1800" dirty="0" err="1">
                <a:latin typeface="+mj-lt"/>
              </a:rPr>
              <a:t>x,y</a:t>
            </a:r>
            <a:r>
              <a:rPr lang="en-US" sz="1800" dirty="0">
                <a:latin typeface="+mj-lt"/>
              </a:rPr>
              <a:t>) for x in range(1,5) for y in range(4,0,-1)]</a:t>
            </a:r>
            <a:endParaRPr lang="pl-PL" sz="1800" dirty="0">
              <a:latin typeface="+mj-lt"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107950" y="1916113"/>
            <a:ext cx="525621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800" dirty="0">
                <a:latin typeface="+mj-lt"/>
              </a:rPr>
              <a:t>Iloczyn kartezjański sekwencji</a:t>
            </a:r>
          </a:p>
        </p:txBody>
      </p:sp>
      <p:sp>
        <p:nvSpPr>
          <p:cNvPr id="15" name="Prostokąt 14"/>
          <p:cNvSpPr/>
          <p:nvPr/>
        </p:nvSpPr>
        <p:spPr>
          <a:xfrm>
            <a:off x="107950" y="2565400"/>
            <a:ext cx="7704138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dirty="0" err="1">
                <a:latin typeface="+mj-lt"/>
              </a:rPr>
              <a:t>Roznice</a:t>
            </a:r>
            <a:r>
              <a:rPr lang="pl-PL" sz="1800" dirty="0">
                <a:latin typeface="+mj-lt"/>
              </a:rPr>
              <a:t> = </a:t>
            </a:r>
            <a:r>
              <a:rPr lang="en-US" sz="1800" dirty="0">
                <a:latin typeface="+mj-lt"/>
              </a:rPr>
              <a:t>[x-y for x in range(1,5)</a:t>
            </a:r>
            <a:r>
              <a:rPr lang="pl-PL" sz="1800" dirty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for y in range(4,0,-1)]</a:t>
            </a:r>
            <a:endParaRPr lang="pl-PL" sz="1800" dirty="0">
              <a:latin typeface="+mj-lt"/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107950" y="2924175"/>
            <a:ext cx="7993063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dirty="0">
                <a:latin typeface="+mj-lt"/>
              </a:rPr>
              <a:t>Sklejka = </a:t>
            </a:r>
            <a:r>
              <a:rPr lang="en-US" sz="1800" dirty="0">
                <a:latin typeface="+mj-lt"/>
              </a:rPr>
              <a:t>[</a:t>
            </a:r>
            <a:r>
              <a:rPr lang="en-US" sz="1800" dirty="0" err="1">
                <a:latin typeface="+mj-lt"/>
              </a:rPr>
              <a:t>str</a:t>
            </a:r>
            <a:r>
              <a:rPr lang="en-US" sz="1800" dirty="0">
                <a:latin typeface="+mj-lt"/>
              </a:rPr>
              <a:t>(x)+</a:t>
            </a:r>
            <a:r>
              <a:rPr lang="en-US" sz="1800" dirty="0" err="1">
                <a:latin typeface="+mj-lt"/>
              </a:rPr>
              <a:t>y+str</a:t>
            </a:r>
            <a:r>
              <a:rPr lang="en-US" sz="1800" dirty="0">
                <a:latin typeface="+mj-lt"/>
              </a:rPr>
              <a:t>(z) for x in [1,2] for y in ['A','B'] for z in [0,3] ]</a:t>
            </a:r>
            <a:endParaRPr lang="pl-PL" sz="1800" dirty="0">
              <a:latin typeface="+mj-lt"/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107950" y="3500438"/>
            <a:ext cx="8712200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2400" dirty="0">
                <a:latin typeface="+mj-lt"/>
              </a:rPr>
              <a:t>Postać rozszerzona z jednym warunkiem</a:t>
            </a:r>
          </a:p>
          <a:p>
            <a:pPr>
              <a:defRPr/>
            </a:pPr>
            <a:r>
              <a:rPr lang="pl-PL" sz="2400" dirty="0">
                <a:latin typeface="+mj-lt"/>
              </a:rPr>
              <a:t>[</a:t>
            </a:r>
            <a:r>
              <a:rPr lang="pl-PL" sz="2400" i="1" dirty="0">
                <a:latin typeface="+mj-lt"/>
              </a:rPr>
              <a:t>wyr</a:t>
            </a:r>
            <a:r>
              <a:rPr lang="pl-PL" sz="2400" dirty="0">
                <a:latin typeface="+mj-lt"/>
              </a:rPr>
              <a:t> for </a:t>
            </a:r>
            <a:r>
              <a:rPr lang="pl-PL" sz="2400" i="1" dirty="0">
                <a:latin typeface="+mj-lt"/>
              </a:rPr>
              <a:t>zm1</a:t>
            </a:r>
            <a:r>
              <a:rPr lang="pl-PL" sz="2400" dirty="0">
                <a:latin typeface="+mj-lt"/>
              </a:rPr>
              <a:t> </a:t>
            </a:r>
            <a:r>
              <a:rPr lang="pl-PL" sz="2400" dirty="0" err="1">
                <a:latin typeface="+mj-lt"/>
              </a:rPr>
              <a:t>in</a:t>
            </a:r>
            <a:r>
              <a:rPr lang="pl-PL" sz="2400" dirty="0">
                <a:latin typeface="+mj-lt"/>
              </a:rPr>
              <a:t> </a:t>
            </a:r>
            <a:r>
              <a:rPr lang="pl-PL" sz="2400" i="1" dirty="0">
                <a:latin typeface="+mj-lt"/>
              </a:rPr>
              <a:t>sekwencja1</a:t>
            </a:r>
            <a:r>
              <a:rPr lang="pl-PL" sz="2400" dirty="0">
                <a:latin typeface="+mj-lt"/>
              </a:rPr>
              <a:t> for </a:t>
            </a:r>
            <a:r>
              <a:rPr lang="pl-PL" sz="2400" i="1" dirty="0">
                <a:latin typeface="+mj-lt"/>
              </a:rPr>
              <a:t>zm2</a:t>
            </a:r>
            <a:r>
              <a:rPr lang="pl-PL" sz="2400" dirty="0">
                <a:latin typeface="+mj-lt"/>
              </a:rPr>
              <a:t> </a:t>
            </a:r>
            <a:r>
              <a:rPr lang="pl-PL" sz="2400" dirty="0" err="1">
                <a:latin typeface="+mj-lt"/>
              </a:rPr>
              <a:t>in</a:t>
            </a:r>
            <a:r>
              <a:rPr lang="pl-PL" sz="2400" dirty="0">
                <a:latin typeface="+mj-lt"/>
              </a:rPr>
              <a:t> </a:t>
            </a:r>
            <a:r>
              <a:rPr lang="pl-PL" sz="2400" i="1" dirty="0">
                <a:latin typeface="+mj-lt"/>
              </a:rPr>
              <a:t>sekwencja2</a:t>
            </a:r>
            <a:r>
              <a:rPr lang="pl-PL" sz="2400" dirty="0">
                <a:latin typeface="+mj-lt"/>
              </a:rPr>
              <a:t> ... </a:t>
            </a:r>
            <a:r>
              <a:rPr lang="pl-PL" sz="2400" dirty="0" err="1">
                <a:latin typeface="+mj-lt"/>
              </a:rPr>
              <a:t>if</a:t>
            </a:r>
            <a:r>
              <a:rPr lang="pl-PL" sz="2400" dirty="0">
                <a:latin typeface="+mj-lt"/>
              </a:rPr>
              <a:t> </a:t>
            </a:r>
            <a:r>
              <a:rPr lang="pl-PL" sz="2400" i="1" dirty="0">
                <a:latin typeface="+mj-lt"/>
              </a:rPr>
              <a:t>warunek </a:t>
            </a:r>
            <a:r>
              <a:rPr lang="pl-PL" sz="2400" dirty="0">
                <a:latin typeface="+mj-lt"/>
              </a:rPr>
              <a:t>]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179388" y="4437063"/>
            <a:ext cx="878522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dirty="0">
                <a:latin typeface="+mj-lt"/>
              </a:rPr>
              <a:t> Pary każdy element z każdym, tylko jeżeli pierwszy element jest mniejszy od drugiego:</a:t>
            </a:r>
          </a:p>
          <a:p>
            <a:pPr>
              <a:defRPr/>
            </a:pPr>
            <a:r>
              <a:rPr lang="pl-PL" sz="1800" dirty="0">
                <a:latin typeface="+mj-lt"/>
              </a:rPr>
              <a:t> [(</a:t>
            </a:r>
            <a:r>
              <a:rPr lang="pl-PL" sz="1800" dirty="0" err="1">
                <a:latin typeface="+mj-lt"/>
              </a:rPr>
              <a:t>x,y</a:t>
            </a:r>
            <a:r>
              <a:rPr lang="pl-PL" sz="1800" dirty="0">
                <a:latin typeface="+mj-lt"/>
              </a:rPr>
              <a:t>) for x </a:t>
            </a:r>
            <a:r>
              <a:rPr lang="pl-PL" sz="1800" dirty="0" err="1">
                <a:latin typeface="+mj-lt"/>
              </a:rPr>
              <a:t>in</a:t>
            </a:r>
            <a:r>
              <a:rPr lang="pl-PL" sz="1800" dirty="0">
                <a:latin typeface="+mj-lt"/>
              </a:rPr>
              <a:t> </a:t>
            </a:r>
            <a:r>
              <a:rPr lang="pl-PL" sz="1800" dirty="0" err="1">
                <a:latin typeface="+mj-lt"/>
              </a:rPr>
              <a:t>range</a:t>
            </a:r>
            <a:r>
              <a:rPr lang="pl-PL" sz="1800" dirty="0">
                <a:latin typeface="+mj-lt"/>
              </a:rPr>
              <a:t>(1,5) for y </a:t>
            </a:r>
            <a:r>
              <a:rPr lang="pl-PL" sz="1800" dirty="0" err="1">
                <a:latin typeface="+mj-lt"/>
              </a:rPr>
              <a:t>in</a:t>
            </a:r>
            <a:r>
              <a:rPr lang="pl-PL" sz="1800" dirty="0">
                <a:latin typeface="+mj-lt"/>
              </a:rPr>
              <a:t> </a:t>
            </a:r>
            <a:r>
              <a:rPr lang="pl-PL" sz="1800" dirty="0" err="1">
                <a:latin typeface="+mj-lt"/>
              </a:rPr>
              <a:t>range</a:t>
            </a:r>
            <a:r>
              <a:rPr lang="pl-PL" sz="1800" dirty="0">
                <a:latin typeface="+mj-lt"/>
              </a:rPr>
              <a:t> (6,3,-1) </a:t>
            </a:r>
            <a:r>
              <a:rPr lang="pl-PL" sz="1800" dirty="0" err="1">
                <a:latin typeface="+mj-lt"/>
              </a:rPr>
              <a:t>if</a:t>
            </a:r>
            <a:r>
              <a:rPr lang="pl-PL" sz="1800" dirty="0">
                <a:latin typeface="+mj-lt"/>
              </a:rPr>
              <a:t> </a:t>
            </a:r>
            <a:r>
              <a:rPr lang="pl-PL" sz="1800" dirty="0" err="1">
                <a:latin typeface="+mj-lt"/>
              </a:rPr>
              <a:t>x&lt;y</a:t>
            </a:r>
            <a:r>
              <a:rPr lang="pl-PL" sz="1800" dirty="0">
                <a:latin typeface="+mj-lt"/>
              </a:rPr>
              <a:t>]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34925" y="5300663"/>
            <a:ext cx="8137525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2400" dirty="0">
                <a:latin typeface="+mj-lt"/>
              </a:rPr>
              <a:t>Postać rozszerzona z wieloma warunkami</a:t>
            </a:r>
          </a:p>
          <a:p>
            <a:pPr>
              <a:defRPr/>
            </a:pPr>
            <a:r>
              <a:rPr lang="pl-PL" sz="2400" dirty="0">
                <a:latin typeface="+mj-lt"/>
              </a:rPr>
              <a:t> [wyrażenie for zmienna1 </a:t>
            </a:r>
            <a:r>
              <a:rPr lang="pl-PL" sz="2400" dirty="0" err="1">
                <a:latin typeface="+mj-lt"/>
              </a:rPr>
              <a:t>in</a:t>
            </a:r>
            <a:r>
              <a:rPr lang="pl-PL" sz="2400" dirty="0">
                <a:latin typeface="+mj-lt"/>
              </a:rPr>
              <a:t> sekwencja1 </a:t>
            </a:r>
            <a:r>
              <a:rPr lang="pl-PL" sz="2400" dirty="0" err="1">
                <a:latin typeface="+mj-lt"/>
              </a:rPr>
              <a:t>if</a:t>
            </a:r>
            <a:r>
              <a:rPr lang="pl-PL" sz="2400" dirty="0">
                <a:latin typeface="+mj-lt"/>
              </a:rPr>
              <a:t> warunek1 </a:t>
            </a:r>
          </a:p>
          <a:p>
            <a:pPr>
              <a:defRPr/>
            </a:pPr>
            <a:r>
              <a:rPr lang="pl-PL" sz="2400" dirty="0">
                <a:latin typeface="+mj-lt"/>
              </a:rPr>
              <a:t>for zmienna2 </a:t>
            </a:r>
            <a:r>
              <a:rPr lang="pl-PL" sz="2400" dirty="0" err="1">
                <a:latin typeface="+mj-lt"/>
              </a:rPr>
              <a:t>in</a:t>
            </a:r>
            <a:r>
              <a:rPr lang="pl-PL" sz="2400" dirty="0">
                <a:latin typeface="+mj-lt"/>
              </a:rPr>
              <a:t> sekwencja2 </a:t>
            </a:r>
            <a:r>
              <a:rPr lang="pl-PL" sz="2400" dirty="0" err="1">
                <a:latin typeface="+mj-lt"/>
              </a:rPr>
              <a:t>if</a:t>
            </a:r>
            <a:r>
              <a:rPr lang="pl-PL" sz="2400" dirty="0">
                <a:latin typeface="+mj-lt"/>
              </a:rPr>
              <a:t> warunek2 ...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16" grpId="0"/>
      <p:bldP spid="17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4403E-15C9-4F35-837A-C8225A704882}" type="slidenum">
              <a:rPr lang="pl-PL"/>
              <a:pPr>
                <a:defRPr/>
              </a:pPr>
              <a:t>28</a:t>
            </a:fld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323850" y="4365625"/>
            <a:ext cx="856932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2000" b="1" dirty="0" err="1">
                <a:solidFill>
                  <a:srgbClr val="FF0000"/>
                </a:solidFill>
                <a:latin typeface="+mj-lt"/>
              </a:rPr>
              <a:t>apply</a:t>
            </a:r>
            <a:r>
              <a:rPr lang="pl-PL" sz="2000" dirty="0">
                <a:latin typeface="+mj-lt"/>
              </a:rPr>
              <a:t> wywołanie funkcji z parametrami uzyskanymi z rozpakowania sekwencji</a:t>
            </a:r>
          </a:p>
        </p:txBody>
      </p:sp>
      <p:sp>
        <p:nvSpPr>
          <p:cNvPr id="10" name="Prostokąt 9"/>
          <p:cNvSpPr/>
          <p:nvPr/>
        </p:nvSpPr>
        <p:spPr>
          <a:xfrm>
            <a:off x="179388" y="1341438"/>
            <a:ext cx="8713787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2400" dirty="0">
                <a:latin typeface="+mj-lt"/>
              </a:rPr>
              <a:t>Wyrażenie </a:t>
            </a:r>
            <a:r>
              <a:rPr lang="pl-PL" sz="2400" dirty="0">
                <a:solidFill>
                  <a:srgbClr val="FF0000"/>
                </a:solidFill>
                <a:latin typeface="+mj-lt"/>
              </a:rPr>
              <a:t>lambda</a:t>
            </a:r>
            <a:r>
              <a:rPr lang="pl-PL" sz="2400" dirty="0">
                <a:latin typeface="+mj-lt"/>
              </a:rPr>
              <a:t> służy do definiowania </a:t>
            </a:r>
            <a:r>
              <a:rPr lang="pl-PL" sz="2400" i="1" dirty="0">
                <a:latin typeface="+mj-lt"/>
              </a:rPr>
              <a:t>anonimowych funkcji </a:t>
            </a:r>
            <a:r>
              <a:rPr lang="pl-PL" sz="2400" dirty="0">
                <a:latin typeface="+mj-lt"/>
              </a:rPr>
              <a:t>w postaci wyrażenia:</a:t>
            </a:r>
          </a:p>
          <a:p>
            <a:pPr>
              <a:defRPr/>
            </a:pPr>
            <a:r>
              <a:rPr lang="pl-PL" sz="2400" b="1" dirty="0">
                <a:latin typeface="+mj-lt"/>
              </a:rPr>
              <a:t>lambda argument : wyrażenie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755650" y="2636838"/>
            <a:ext cx="4572000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sz="2000" dirty="0">
                <a:latin typeface="+mj-lt"/>
              </a:rPr>
              <a:t>a = lambda : 'a'</a:t>
            </a:r>
          </a:p>
          <a:p>
            <a:pPr>
              <a:defRPr/>
            </a:pPr>
            <a:r>
              <a:rPr lang="es-ES" sz="2000" dirty="0" err="1">
                <a:latin typeface="+mj-lt"/>
              </a:rPr>
              <a:t>print</a:t>
            </a:r>
            <a:r>
              <a:rPr lang="es-ES" sz="2000" dirty="0">
                <a:latin typeface="+mj-lt"/>
              </a:rPr>
              <a:t> a()</a:t>
            </a:r>
          </a:p>
          <a:p>
            <a:pPr>
              <a:defRPr/>
            </a:pPr>
            <a:r>
              <a:rPr lang="es-ES" sz="2000" dirty="0">
                <a:latin typeface="+mj-lt"/>
              </a:rPr>
              <a:t>b = lambda </a:t>
            </a:r>
            <a:r>
              <a:rPr lang="es-ES" sz="2000" dirty="0" err="1">
                <a:latin typeface="+mj-lt"/>
              </a:rPr>
              <a:t>x,y</a:t>
            </a:r>
            <a:r>
              <a:rPr lang="es-ES" sz="2000" dirty="0">
                <a:latin typeface="+mj-lt"/>
              </a:rPr>
              <a:t> : x+y</a:t>
            </a:r>
          </a:p>
          <a:p>
            <a:pPr>
              <a:defRPr/>
            </a:pPr>
            <a:r>
              <a:rPr lang="es-ES" sz="2000" dirty="0" err="1">
                <a:latin typeface="+mj-lt"/>
              </a:rPr>
              <a:t>print</a:t>
            </a:r>
            <a:r>
              <a:rPr lang="es-ES" sz="2000" dirty="0">
                <a:latin typeface="+mj-lt"/>
              </a:rPr>
              <a:t> b(1,2)</a:t>
            </a:r>
            <a:endParaRPr lang="pl-PL" sz="2000" dirty="0">
              <a:latin typeface="+mj-lt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792163" y="5202238"/>
            <a:ext cx="4572000" cy="13223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2000" dirty="0" err="1">
                <a:latin typeface="+mj-lt"/>
              </a:rPr>
              <a:t>dziel=lambda</a:t>
            </a:r>
            <a:r>
              <a:rPr lang="pl-PL" sz="2000" dirty="0">
                <a:latin typeface="+mj-lt"/>
              </a:rPr>
              <a:t> </a:t>
            </a:r>
            <a:r>
              <a:rPr lang="pl-PL" sz="2000" dirty="0" err="1">
                <a:latin typeface="+mj-lt"/>
              </a:rPr>
              <a:t>x,y,z</a:t>
            </a:r>
            <a:r>
              <a:rPr lang="pl-PL" sz="2000" dirty="0">
                <a:latin typeface="+mj-lt"/>
              </a:rPr>
              <a:t>: (</a:t>
            </a:r>
            <a:r>
              <a:rPr lang="pl-PL" sz="2000" dirty="0" err="1">
                <a:latin typeface="+mj-lt"/>
              </a:rPr>
              <a:t>x+y</a:t>
            </a:r>
            <a:r>
              <a:rPr lang="pl-PL" sz="2000" dirty="0">
                <a:latin typeface="+mj-lt"/>
              </a:rPr>
              <a:t>)/z</a:t>
            </a:r>
          </a:p>
          <a:p>
            <a:pPr>
              <a:defRPr/>
            </a:pPr>
            <a:r>
              <a:rPr lang="pl-PL" sz="2000" dirty="0">
                <a:latin typeface="+mj-lt"/>
              </a:rPr>
              <a:t>#zamiast pisać dziel(3,5,2)</a:t>
            </a:r>
          </a:p>
          <a:p>
            <a:pPr>
              <a:defRPr/>
            </a:pPr>
            <a:r>
              <a:rPr lang="pl-PL" sz="2000" dirty="0" err="1">
                <a:latin typeface="+mj-lt"/>
              </a:rPr>
              <a:t>xyz</a:t>
            </a:r>
            <a:r>
              <a:rPr lang="pl-PL" sz="2000" dirty="0">
                <a:latin typeface="+mj-lt"/>
              </a:rPr>
              <a:t>=(3,5,2)</a:t>
            </a:r>
          </a:p>
          <a:p>
            <a:pPr>
              <a:defRPr/>
            </a:pPr>
            <a:r>
              <a:rPr lang="pl-PL" sz="2000" dirty="0" err="1">
                <a:latin typeface="+mj-lt"/>
              </a:rPr>
              <a:t>apply</a:t>
            </a:r>
            <a:r>
              <a:rPr lang="pl-PL" sz="2000" dirty="0">
                <a:latin typeface="+mj-lt"/>
              </a:rPr>
              <a:t>(</a:t>
            </a:r>
            <a:r>
              <a:rPr lang="pl-PL" sz="2000" dirty="0" err="1">
                <a:latin typeface="+mj-lt"/>
              </a:rPr>
              <a:t>dziel,xyz</a:t>
            </a:r>
            <a:r>
              <a:rPr lang="pl-PL" sz="2000" dirty="0">
                <a:latin typeface="+mj-lt"/>
              </a:rPr>
              <a:t>)</a:t>
            </a:r>
          </a:p>
        </p:txBody>
      </p:sp>
      <p:sp>
        <p:nvSpPr>
          <p:cNvPr id="30727" name="Tytuł 7"/>
          <p:cNvSpPr>
            <a:spLocks noGrp="1"/>
          </p:cNvSpPr>
          <p:nvPr>
            <p:ph type="title" idx="4294967295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pl-PL" smtClean="0"/>
              <a:t>Wykonywanie funkcji na listach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ytuł 1"/>
          <p:cNvSpPr>
            <a:spLocks noGrp="1"/>
          </p:cNvSpPr>
          <p:nvPr>
            <p:ph type="title"/>
          </p:nvPr>
        </p:nvSpPr>
        <p:spPr>
          <a:xfrm>
            <a:off x="687388" y="53975"/>
            <a:ext cx="7772400" cy="1143000"/>
          </a:xfrm>
        </p:spPr>
        <p:txBody>
          <a:bodyPr/>
          <a:lstStyle/>
          <a:p>
            <a:pPr eaLnBrk="1" hangingPunct="1"/>
            <a:r>
              <a:rPr lang="pl-PL" smtClean="0"/>
              <a:t>Wykonywanie funkcji na listach</a:t>
            </a:r>
          </a:p>
        </p:txBody>
      </p:sp>
      <p:sp>
        <p:nvSpPr>
          <p:cNvPr id="11267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1ABA0-CDC5-488F-A664-54145BE0F292}" type="slidenum">
              <a:rPr lang="pl-PL"/>
              <a:pPr>
                <a:defRPr/>
              </a:pPr>
              <a:t>29</a:t>
            </a:fld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323850" y="1136650"/>
            <a:ext cx="8351838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2000" dirty="0">
                <a:latin typeface="+mj-lt"/>
              </a:rPr>
              <a:t>Funkcja </a:t>
            </a:r>
            <a:r>
              <a:rPr lang="pl-PL" sz="2000" b="1" dirty="0">
                <a:solidFill>
                  <a:srgbClr val="FF0000"/>
                </a:solidFill>
                <a:latin typeface="+mj-lt"/>
              </a:rPr>
              <a:t>map()</a:t>
            </a:r>
            <a:r>
              <a:rPr lang="pl-PL" sz="2000" dirty="0">
                <a:latin typeface="+mj-lt"/>
              </a:rPr>
              <a:t> wykonuje podaną funkcję dla każdego elementu listy, krotki lub słownika.</a:t>
            </a:r>
          </a:p>
          <a:p>
            <a:pPr>
              <a:defRPr/>
            </a:pPr>
            <a:r>
              <a:rPr lang="pl-PL" sz="2000" dirty="0">
                <a:latin typeface="+mj-lt"/>
              </a:rPr>
              <a:t>Często łączy się z funkcją anonimową.</a:t>
            </a:r>
          </a:p>
          <a:p>
            <a:pPr>
              <a:defRPr/>
            </a:pPr>
            <a:r>
              <a:rPr lang="pl-PL" sz="2000" dirty="0">
                <a:latin typeface="+mj-lt"/>
              </a:rPr>
              <a:t>Wynikiem operacji jest lista</a:t>
            </a:r>
          </a:p>
        </p:txBody>
      </p:sp>
      <p:sp>
        <p:nvSpPr>
          <p:cNvPr id="17" name="Prostokąt 16"/>
          <p:cNvSpPr>
            <a:spLocks noChangeArrowheads="1"/>
          </p:cNvSpPr>
          <p:nvPr/>
        </p:nvSpPr>
        <p:spPr bwMode="auto">
          <a:xfrm>
            <a:off x="1042988" y="2636838"/>
            <a:ext cx="4044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1800">
                <a:latin typeface="Courier New" pitchFamily="49" charset="0"/>
                <a:cs typeface="Courier New" pitchFamily="49" charset="0"/>
              </a:rPr>
              <a:t>map(lambda x: x*x, range(5))</a:t>
            </a:r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auto">
          <a:xfrm>
            <a:off x="1042988" y="3208338"/>
            <a:ext cx="5286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800">
                <a:latin typeface="Courier New" pitchFamily="49" charset="0"/>
                <a:cs typeface="Courier New" pitchFamily="49" charset="0"/>
              </a:rPr>
              <a:t>map(dziel, range(5), range(5), [2]*5)</a:t>
            </a:r>
            <a:endParaRPr lang="pl-PL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250825" y="3779838"/>
            <a:ext cx="66976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2000" dirty="0">
                <a:latin typeface="+mj-lt"/>
                <a:cs typeface="Courier New" pitchFamily="49" charset="0"/>
              </a:rPr>
              <a:t>Map często jest używane do konwersji listy</a:t>
            </a:r>
          </a:p>
        </p:txBody>
      </p:sp>
      <p:sp>
        <p:nvSpPr>
          <p:cNvPr id="11" name="pole tekstowe 10"/>
          <p:cNvSpPr txBox="1">
            <a:spLocks noChangeArrowheads="1"/>
          </p:cNvSpPr>
          <p:nvPr/>
        </p:nvSpPr>
        <p:spPr bwMode="auto">
          <a:xfrm>
            <a:off x="1042988" y="4349750"/>
            <a:ext cx="6049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>
                <a:latin typeface="Courier New" pitchFamily="49" charset="0"/>
                <a:cs typeface="Courier New" pitchFamily="49" charset="0"/>
              </a:rPr>
              <a:t>lista_str = map(str, range(1, 11))</a:t>
            </a:r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042988" y="4921250"/>
            <a:ext cx="5286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1800">
                <a:latin typeface="Courier New" pitchFamily="49" charset="0"/>
                <a:cs typeface="Courier New" pitchFamily="49" charset="0"/>
              </a:rPr>
              <a:t>print map(len, "Ala ma kota".split())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mtClean="0"/>
              <a:t>Gdzie działa Python</a:t>
            </a:r>
          </a:p>
        </p:txBody>
      </p:sp>
      <p:sp>
        <p:nvSpPr>
          <p:cNvPr id="512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94B46-6B02-408A-B27E-0EB7D66373E3}" type="slidenum">
              <a:rPr lang="pl-PL"/>
              <a:pPr>
                <a:defRPr/>
              </a:pPr>
              <a:t>3</a:t>
            </a:fld>
            <a:endParaRPr lang="pl-PL"/>
          </a:p>
        </p:txBody>
      </p:sp>
      <p:sp>
        <p:nvSpPr>
          <p:cNvPr id="5124" name="Prostokąt 3"/>
          <p:cNvSpPr>
            <a:spLocks noChangeArrowheads="1"/>
          </p:cNvSpPr>
          <p:nvPr/>
        </p:nvSpPr>
        <p:spPr bwMode="auto">
          <a:xfrm>
            <a:off x="755650" y="1628775"/>
            <a:ext cx="7848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1800" b="1">
                <a:latin typeface="Calibri" pitchFamily="34" charset="0"/>
              </a:rPr>
              <a:t>YouTube</a:t>
            </a:r>
            <a:r>
              <a:rPr lang="pl-PL" sz="1800">
                <a:latin typeface="Calibri" pitchFamily="34" charset="0"/>
              </a:rPr>
              <a:t> - popularny serwis z klipami wideo jest w większości napisany w Pythonie. Twórcy serwisu podkreślali wydajność jaką oferuje Python, a także szybkie implementowanie nowych funkcjonalności poprzez czytelny kod, który łatwo rozszerzać i aktualizować.</a:t>
            </a:r>
          </a:p>
        </p:txBody>
      </p:sp>
      <p:sp>
        <p:nvSpPr>
          <p:cNvPr id="5125" name="Prostokąt 4"/>
          <p:cNvSpPr>
            <a:spLocks noChangeArrowheads="1"/>
          </p:cNvSpPr>
          <p:nvPr/>
        </p:nvSpPr>
        <p:spPr bwMode="auto">
          <a:xfrm>
            <a:off x="827088" y="2924175"/>
            <a:ext cx="76327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1800" b="1">
                <a:latin typeface="Calibri" pitchFamily="34" charset="0"/>
              </a:rPr>
              <a:t>Google</a:t>
            </a:r>
            <a:r>
              <a:rPr lang="pl-PL" sz="1800">
                <a:latin typeface="Calibri" pitchFamily="34" charset="0"/>
              </a:rPr>
              <a:t> używa Pythona w wielu swoich aplikacjach i usługach takich jak Google App Engine, czy Google Wave. Zatrudnia nawet twórcę tego języka - Guido van Rossuma.</a:t>
            </a:r>
          </a:p>
        </p:txBody>
      </p:sp>
      <p:sp>
        <p:nvSpPr>
          <p:cNvPr id="5126" name="Prostokąt 5"/>
          <p:cNvSpPr>
            <a:spLocks noChangeArrowheads="1"/>
          </p:cNvSpPr>
          <p:nvPr/>
        </p:nvSpPr>
        <p:spPr bwMode="auto">
          <a:xfrm>
            <a:off x="827088" y="4005263"/>
            <a:ext cx="76327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1800">
                <a:latin typeface="Calibri" pitchFamily="34" charset="0"/>
              </a:rPr>
              <a:t>Aplikacje napisane w Pythonie działają pod wieloma systemami takimi jak Windows, Linux/Unix, Mac OS X, OS/2, Amiga, czy smartphony Palma i Nokia. Dostępne są także implementacje Pythona w Javie (Jython) i .NET (IronPython) działające wszędzie tam, gdzie dostępne są te platformy.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5" grpId="0"/>
      <p:bldP spid="51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Wykonywanie funkcji na listach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F7FB1-C497-4044-8633-039418A44D1C}" type="slidenum">
              <a:rPr lang="pl-PL" smtClean="0"/>
              <a:pPr>
                <a:defRPr/>
              </a:pPr>
              <a:t>30</a:t>
            </a:fld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107950" y="1484313"/>
            <a:ext cx="87122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l-PL" sz="2000" dirty="0">
                <a:latin typeface="+mj-lt"/>
              </a:rPr>
              <a:t>Funkcja </a:t>
            </a:r>
            <a:r>
              <a:rPr lang="pl-PL" sz="2000" b="1" dirty="0">
                <a:solidFill>
                  <a:srgbClr val="FF0000"/>
                </a:solidFill>
                <a:latin typeface="+mj-lt"/>
              </a:rPr>
              <a:t>zip()</a:t>
            </a:r>
            <a:r>
              <a:rPr lang="pl-PL" sz="2000" dirty="0">
                <a:latin typeface="+mj-lt"/>
              </a:rPr>
              <a:t> służy do </a:t>
            </a:r>
            <a:r>
              <a:rPr lang="pl-PL" sz="2000" b="1" dirty="0">
                <a:latin typeface="+mj-lt"/>
              </a:rPr>
              <a:t>konsolidacji danych</a:t>
            </a:r>
            <a:r>
              <a:rPr lang="pl-PL" sz="2000" dirty="0">
                <a:latin typeface="+mj-lt"/>
              </a:rPr>
              <a:t>.</a:t>
            </a:r>
          </a:p>
          <a:p>
            <a:pPr algn="just">
              <a:defRPr/>
            </a:pPr>
            <a:r>
              <a:rPr lang="pl-PL" sz="2000" dirty="0">
                <a:latin typeface="+mj-lt"/>
              </a:rPr>
              <a:t>Przyjmuje jako swoje parametry jedną lub więcej sekwencji, po czym zwraca listę krotek, których poszczególne elementy pochodzą z poszczególnych sekwencji.</a:t>
            </a:r>
          </a:p>
        </p:txBody>
      </p:sp>
      <p:sp>
        <p:nvSpPr>
          <p:cNvPr id="5" name="Prostokąt 4"/>
          <p:cNvSpPr>
            <a:spLocks noChangeArrowheads="1"/>
          </p:cNvSpPr>
          <p:nvPr/>
        </p:nvSpPr>
        <p:spPr bwMode="auto">
          <a:xfrm>
            <a:off x="971550" y="3194050"/>
            <a:ext cx="64801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>
                <a:latin typeface="Courier New" pitchFamily="49" charset="0"/>
                <a:cs typeface="Courier New" pitchFamily="49" charset="0"/>
              </a:rPr>
              <a:t>Krotki = zip("abcdef",[1,2,3,4,5,6])</a:t>
            </a:r>
          </a:p>
        </p:txBody>
      </p:sp>
      <p:sp>
        <p:nvSpPr>
          <p:cNvPr id="6" name="Prostokąt 5"/>
          <p:cNvSpPr/>
          <p:nvPr/>
        </p:nvSpPr>
        <p:spPr>
          <a:xfrm>
            <a:off x="250825" y="3779838"/>
            <a:ext cx="8713788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2000" dirty="0">
                <a:latin typeface="+mj-lt"/>
              </a:rPr>
              <a:t>gdy długości sekwencji są różne, wynikowa sekwencja jest skracana do najkrótszej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250825" y="4365625"/>
            <a:ext cx="7416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2000" dirty="0">
                <a:latin typeface="+mj-lt"/>
              </a:rPr>
              <a:t>Przykład: Jaka będzie różnica w działaniu map i zip poniższym kodzie?</a:t>
            </a:r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971550" y="5283200"/>
            <a:ext cx="6480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>
                <a:latin typeface="Courier New" pitchFamily="49" charset="0"/>
                <a:cs typeface="Courier New" pitchFamily="49" charset="0"/>
              </a:rPr>
              <a:t>S1 = 'abc'</a:t>
            </a:r>
          </a:p>
          <a:p>
            <a:r>
              <a:rPr lang="pl-PL" sz="1800">
                <a:latin typeface="Courier New" pitchFamily="49" charset="0"/>
                <a:cs typeface="Courier New" pitchFamily="49" charset="0"/>
              </a:rPr>
              <a:t>S2 = 'xyz123'</a:t>
            </a:r>
          </a:p>
          <a:p>
            <a:r>
              <a:rPr lang="pl-PL" sz="1800">
                <a:latin typeface="Courier New" pitchFamily="49" charset="0"/>
                <a:cs typeface="Courier New" pitchFamily="49" charset="0"/>
              </a:rPr>
              <a:t>print zip(S1, S2)</a:t>
            </a:r>
          </a:p>
          <a:p>
            <a:r>
              <a:rPr lang="pl-PL" sz="1800">
                <a:latin typeface="Courier New" pitchFamily="49" charset="0"/>
                <a:cs typeface="Courier New" pitchFamily="49" charset="0"/>
              </a:rPr>
              <a:t>print map(None, S1, S2)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ytuł 1"/>
          <p:cNvSpPr>
            <a:spLocks noGrp="1"/>
          </p:cNvSpPr>
          <p:nvPr>
            <p:ph type="title"/>
          </p:nvPr>
        </p:nvSpPr>
        <p:spPr>
          <a:xfrm>
            <a:off x="687388" y="44450"/>
            <a:ext cx="7772400" cy="1143000"/>
          </a:xfrm>
        </p:spPr>
        <p:txBody>
          <a:bodyPr/>
          <a:lstStyle/>
          <a:p>
            <a:pPr eaLnBrk="1" hangingPunct="1"/>
            <a:r>
              <a:rPr lang="pl-PL" smtClean="0"/>
              <a:t>Wykonywanie funkcji na listach</a:t>
            </a:r>
          </a:p>
        </p:txBody>
      </p:sp>
      <p:sp>
        <p:nvSpPr>
          <p:cNvPr id="12291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5AF4A-0230-424C-A35F-8801C8C16464}" type="slidenum">
              <a:rPr lang="pl-PL"/>
              <a:pPr>
                <a:defRPr/>
              </a:pPr>
              <a:t>31</a:t>
            </a:fld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107950" y="1196975"/>
            <a:ext cx="87122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2000" dirty="0">
                <a:latin typeface="+mj-lt"/>
              </a:rPr>
              <a:t>Funkcja </a:t>
            </a:r>
            <a:r>
              <a:rPr lang="pl-PL" sz="2000" b="1" dirty="0" err="1">
                <a:solidFill>
                  <a:srgbClr val="FF0000"/>
                </a:solidFill>
                <a:latin typeface="+mj-lt"/>
              </a:rPr>
              <a:t>filter</a:t>
            </a:r>
            <a:r>
              <a:rPr lang="pl-PL" sz="2000" b="1" dirty="0">
                <a:solidFill>
                  <a:srgbClr val="FF0000"/>
                </a:solidFill>
                <a:latin typeface="+mj-lt"/>
              </a:rPr>
              <a:t>()</a:t>
            </a:r>
            <a:r>
              <a:rPr lang="pl-PL" sz="2000" dirty="0">
                <a:latin typeface="+mj-lt"/>
              </a:rPr>
              <a:t> filtruje elementy sekwencji przy użyciu podanej funkcji, która musi zwracać wartość Prawdę lub Fałsz</a:t>
            </a:r>
          </a:p>
        </p:txBody>
      </p:sp>
      <p:sp>
        <p:nvSpPr>
          <p:cNvPr id="11" name="pole tekstowe 10"/>
          <p:cNvSpPr txBox="1">
            <a:spLocks noChangeArrowheads="1"/>
          </p:cNvSpPr>
          <p:nvPr/>
        </p:nvSpPr>
        <p:spPr bwMode="auto">
          <a:xfrm>
            <a:off x="969963" y="2217738"/>
            <a:ext cx="74898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>
                <a:latin typeface="Courier New" pitchFamily="49" charset="0"/>
                <a:cs typeface="Courier New" pitchFamily="49" charset="0"/>
              </a:rPr>
              <a:t>S="Ala ma kota i konto na chomiku."</a:t>
            </a:r>
          </a:p>
          <a:p>
            <a:r>
              <a:rPr lang="pl-PL" sz="1800">
                <a:latin typeface="Courier New" pitchFamily="49" charset="0"/>
                <a:cs typeface="Courier New" pitchFamily="49" charset="0"/>
              </a:rPr>
              <a:t>Samogloski=filter(lambda x:x in 'aeiouy' , S)</a:t>
            </a:r>
          </a:p>
          <a:p>
            <a:r>
              <a:rPr lang="pl-PL" sz="1800">
                <a:latin typeface="Courier New" pitchFamily="49" charset="0"/>
                <a:cs typeface="Courier New" pitchFamily="49" charset="0"/>
              </a:rPr>
              <a:t>Pozostale = filter(lambda x:x not in in 'aeiouy' , S)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250825" y="3429000"/>
            <a:ext cx="7921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2000" dirty="0">
                <a:latin typeface="+mj-lt"/>
              </a:rPr>
              <a:t>Z ciągu liczb naturalnych &lt;2, 24&gt; wybierz takie, które nie są podzielne przez 2 ani 3</a:t>
            </a:r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auto">
          <a:xfrm>
            <a:off x="250825" y="4222750"/>
            <a:ext cx="8642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  <a:cs typeface="Courier New" pitchFamily="49" charset="0"/>
              </a:rPr>
              <a:t>filter(</a:t>
            </a:r>
            <a:r>
              <a:rPr lang="pl-PL" sz="1800">
                <a:latin typeface="Courier New" pitchFamily="49" charset="0"/>
                <a:cs typeface="Courier New" pitchFamily="49" charset="0"/>
              </a:rPr>
              <a:t>lambda x: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x % 2 != 0 and x % 3 != 0</a:t>
            </a:r>
            <a:r>
              <a:rPr lang="pl-PL" sz="18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range(2, 25))</a:t>
            </a:r>
            <a:endParaRPr lang="pl-PL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ytuł 1"/>
          <p:cNvSpPr>
            <a:spLocks noGrp="1"/>
          </p:cNvSpPr>
          <p:nvPr>
            <p:ph type="title"/>
          </p:nvPr>
        </p:nvSpPr>
        <p:spPr>
          <a:xfrm>
            <a:off x="687388" y="44450"/>
            <a:ext cx="7772400" cy="1143000"/>
          </a:xfrm>
        </p:spPr>
        <p:txBody>
          <a:bodyPr/>
          <a:lstStyle/>
          <a:p>
            <a:pPr eaLnBrk="1" hangingPunct="1"/>
            <a:r>
              <a:rPr lang="pl-PL" smtClean="0"/>
              <a:t>Wykonywanie funkcji na listach</a:t>
            </a:r>
          </a:p>
        </p:txBody>
      </p:sp>
      <p:sp>
        <p:nvSpPr>
          <p:cNvPr id="12291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949FE3-8055-4A1B-A3D9-5BAC7D70439F}" type="slidenum">
              <a:rPr lang="pl-PL"/>
              <a:pPr>
                <a:defRPr/>
              </a:pPr>
              <a:t>32</a:t>
            </a:fld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252413" y="1196975"/>
            <a:ext cx="8640762" cy="16319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l-PL" sz="2000" dirty="0">
                <a:latin typeface="+mj-lt"/>
              </a:rPr>
              <a:t>Funkcja </a:t>
            </a:r>
            <a:r>
              <a:rPr lang="pl-PL" sz="2000" b="1" dirty="0" err="1">
                <a:solidFill>
                  <a:srgbClr val="FF0000"/>
                </a:solidFill>
                <a:latin typeface="+mj-lt"/>
              </a:rPr>
              <a:t>reduce</a:t>
            </a:r>
            <a:r>
              <a:rPr lang="pl-PL" sz="2000" b="1" dirty="0">
                <a:solidFill>
                  <a:srgbClr val="FF0000"/>
                </a:solidFill>
                <a:latin typeface="+mj-lt"/>
              </a:rPr>
              <a:t>()</a:t>
            </a:r>
            <a:r>
              <a:rPr lang="pl-PL" sz="2000" dirty="0">
                <a:latin typeface="+mj-lt"/>
              </a:rPr>
              <a:t> pobiera dane z sekwencji i zwraca na ich podstawie pojedynczą wartość np. sumę liczb.</a:t>
            </a:r>
          </a:p>
          <a:p>
            <a:pPr algn="just">
              <a:defRPr/>
            </a:pPr>
            <a:r>
              <a:rPr lang="pl-PL" sz="2000" dirty="0">
                <a:latin typeface="+mj-lt"/>
              </a:rPr>
              <a:t>Funkcja ta wykonuje podaną jako pierwszy argument funkcję dla pierwszych dwóch elementów sekwencji, a następnie wykonuje tą funkcję dla wyniku i trzeciego elementu - i tak do wyczerpania elementów sekwencji.</a:t>
            </a:r>
          </a:p>
        </p:txBody>
      </p:sp>
      <p:sp>
        <p:nvSpPr>
          <p:cNvPr id="13" name="Prostokąt 12"/>
          <p:cNvSpPr>
            <a:spLocks noChangeArrowheads="1"/>
          </p:cNvSpPr>
          <p:nvPr/>
        </p:nvSpPr>
        <p:spPr bwMode="auto">
          <a:xfrm>
            <a:off x="395288" y="2924175"/>
            <a:ext cx="7921625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dirty="0">
                <a:latin typeface="Courier New" pitchFamily="49" charset="0"/>
                <a:cs typeface="Courier New" pitchFamily="49" charset="0"/>
              </a:rPr>
              <a:t>#suma elementów:</a:t>
            </a:r>
          </a:p>
          <a:p>
            <a:r>
              <a:rPr lang="pl-PL" sz="1800" dirty="0" err="1">
                <a:latin typeface="Courier New" pitchFamily="49" charset="0"/>
                <a:cs typeface="Courier New" pitchFamily="49" charset="0"/>
              </a:rPr>
              <a:t>reduce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(lambda </a:t>
            </a:r>
            <a:r>
              <a:rPr lang="pl-PL" sz="1800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l-PL" sz="1800" dirty="0" err="1">
                <a:latin typeface="Courier New" pitchFamily="49" charset="0"/>
                <a:cs typeface="Courier New" pitchFamily="49" charset="0"/>
              </a:rPr>
              <a:t>x+y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, [5,2,3,6])</a:t>
            </a:r>
          </a:p>
          <a:p>
            <a:r>
              <a:rPr lang="pl-PL" sz="1800" dirty="0">
                <a:latin typeface="Courier New" pitchFamily="49" charset="0"/>
                <a:cs typeface="Courier New" pitchFamily="49" charset="0"/>
              </a:rPr>
              <a:t>#prościej</a:t>
            </a:r>
          </a:p>
          <a:p>
            <a:r>
              <a:rPr lang="pl-PL" sz="1800" dirty="0">
                <a:latin typeface="Courier New" pitchFamily="49" charset="0"/>
                <a:cs typeface="Courier New" pitchFamily="49" charset="0"/>
              </a:rPr>
              <a:t>sum([5, 2, 3, 6])</a:t>
            </a:r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395288" y="4292600"/>
            <a:ext cx="79216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dirty="0">
                <a:latin typeface="Courier New" pitchFamily="49" charset="0"/>
                <a:cs typeface="Courier New" pitchFamily="49" charset="0"/>
              </a:rPr>
              <a:t>#iloczyn elementów (np. silnia):</a:t>
            </a:r>
          </a:p>
          <a:p>
            <a:r>
              <a:rPr lang="pl-PL" sz="1800" dirty="0" err="1">
                <a:latin typeface="Courier New" pitchFamily="49" charset="0"/>
                <a:cs typeface="Courier New" pitchFamily="49" charset="0"/>
              </a:rPr>
              <a:t>reduce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(lambda </a:t>
            </a:r>
            <a:r>
              <a:rPr lang="pl-PL" sz="1800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l-PL" sz="1800" dirty="0" err="1">
                <a:latin typeface="Courier New" pitchFamily="49" charset="0"/>
                <a:cs typeface="Courier New" pitchFamily="49" charset="0"/>
              </a:rPr>
              <a:t>x*y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, [1,2,3,4])</a:t>
            </a:r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auto">
          <a:xfrm>
            <a:off x="395288" y="5230813"/>
            <a:ext cx="8569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dirty="0">
                <a:latin typeface="Courier New" pitchFamily="49" charset="0"/>
                <a:cs typeface="Courier New" pitchFamily="49" charset="0"/>
              </a:rPr>
              <a:t>#suma kwadratów elementów:</a:t>
            </a:r>
          </a:p>
          <a:p>
            <a:r>
              <a:rPr lang="pl-PL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 err="1">
                <a:latin typeface="Courier New" pitchFamily="49" charset="0"/>
                <a:cs typeface="Courier New" pitchFamily="49" charset="0"/>
              </a:rPr>
              <a:t>reduce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(lambda </a:t>
            </a:r>
            <a:r>
              <a:rPr lang="pl-PL" sz="1800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l-PL" sz="1800" dirty="0" err="1">
                <a:latin typeface="Courier New" pitchFamily="49" charset="0"/>
                <a:cs typeface="Courier New" pitchFamily="49" charset="0"/>
              </a:rPr>
              <a:t>x+y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, map(lambda x: </a:t>
            </a:r>
            <a:r>
              <a:rPr lang="pl-PL" sz="1800" dirty="0" err="1">
                <a:latin typeface="Courier New" pitchFamily="49" charset="0"/>
                <a:cs typeface="Courier New" pitchFamily="49" charset="0"/>
              </a:rPr>
              <a:t>x*x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 dirty="0" err="1">
                <a:latin typeface="Courier New" pitchFamily="49" charset="0"/>
                <a:cs typeface="Courier New" pitchFamily="49" charset="0"/>
              </a:rPr>
              <a:t>range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(1,10)))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395536" y="6021288"/>
            <a:ext cx="756084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Zagadka: spróbuj zamienić przykłady z map, zip, </a:t>
            </a:r>
            <a:r>
              <a:rPr lang="pl-PL" sz="1800" dirty="0" err="1" smtClean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l-PL" sz="1800" dirty="0" err="1" smtClean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> na </a:t>
            </a:r>
            <a:r>
              <a:rPr lang="pl-PL" sz="1800" i="1" dirty="0" smtClean="0">
                <a:latin typeface="Times New Roman" pitchFamily="18" charset="0"/>
                <a:cs typeface="Times New Roman" pitchFamily="18" charset="0"/>
              </a:rPr>
              <a:t>list </a:t>
            </a:r>
            <a:r>
              <a:rPr lang="pl-PL" sz="1800" i="1" dirty="0" err="1" smtClean="0">
                <a:latin typeface="Times New Roman" pitchFamily="18" charset="0"/>
                <a:cs typeface="Times New Roman" pitchFamily="18" charset="0"/>
              </a:rPr>
              <a:t>comprehensions</a:t>
            </a:r>
            <a:endParaRPr lang="pl-PL" sz="18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/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ytuł 1"/>
          <p:cNvSpPr>
            <a:spLocks noGrp="1"/>
          </p:cNvSpPr>
          <p:nvPr>
            <p:ph type="title"/>
          </p:nvPr>
        </p:nvSpPr>
        <p:spPr>
          <a:xfrm>
            <a:off x="446088" y="44450"/>
            <a:ext cx="8229600" cy="1143000"/>
          </a:xfrm>
        </p:spPr>
        <p:txBody>
          <a:bodyPr/>
          <a:lstStyle/>
          <a:p>
            <a:pPr eaLnBrk="1" hangingPunct="1"/>
            <a:r>
              <a:rPr lang="pl-PL" smtClean="0"/>
              <a:t>Sortowanie list</a:t>
            </a:r>
          </a:p>
        </p:txBody>
      </p:sp>
      <p:sp>
        <p:nvSpPr>
          <p:cNvPr id="1331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F7C4E-9F0A-483E-B95D-944193B54C2E}" type="slidenum">
              <a:rPr lang="pl-PL"/>
              <a:pPr>
                <a:defRPr/>
              </a:pPr>
              <a:t>33</a:t>
            </a:fld>
            <a:endParaRPr lang="pl-PL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auto">
          <a:xfrm>
            <a:off x="360363" y="1341438"/>
            <a:ext cx="7920037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>
                <a:latin typeface="Courier New" pitchFamily="49" charset="0"/>
                <a:cs typeface="Courier New" pitchFamily="49" charset="0"/>
              </a:rPr>
              <a:t>l=[3,2,5,7]</a:t>
            </a:r>
          </a:p>
          <a:p>
            <a:r>
              <a:rPr lang="pl-PL" sz="1800">
                <a:latin typeface="Courier New" pitchFamily="49" charset="0"/>
                <a:cs typeface="Courier New" pitchFamily="49" charset="0"/>
              </a:rPr>
              <a:t>l.sort()</a:t>
            </a:r>
          </a:p>
          <a:p>
            <a:r>
              <a:rPr lang="pl-PL" sz="1800">
                <a:latin typeface="Courier New" pitchFamily="49" charset="0"/>
                <a:cs typeface="Courier New" pitchFamily="49" charset="0"/>
              </a:rPr>
              <a:t>l.sort(reverse=True)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360363" y="2420938"/>
            <a:ext cx="79200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Przykład: posortuj wyrazy alfabetycznie</a:t>
            </a:r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360363" y="2708275"/>
            <a:ext cx="45958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1800">
                <a:latin typeface="Courier New" pitchFamily="49" charset="0"/>
                <a:cs typeface="Courier New" pitchFamily="49" charset="0"/>
              </a:rPr>
              <a:t>s="Ala i Ola mają kota oraz psa"</a:t>
            </a:r>
          </a:p>
          <a:p>
            <a:r>
              <a:rPr lang="pl-PL" sz="1800">
                <a:latin typeface="Courier New" pitchFamily="49" charset="0"/>
                <a:cs typeface="Courier New" pitchFamily="49" charset="0"/>
              </a:rPr>
              <a:t>L=s.split()</a:t>
            </a:r>
          </a:p>
          <a:p>
            <a:r>
              <a:rPr lang="pl-PL" sz="1800">
                <a:latin typeface="Courier New" pitchFamily="49" charset="0"/>
                <a:cs typeface="Courier New" pitchFamily="49" charset="0"/>
              </a:rPr>
              <a:t>L.sort()</a:t>
            </a:r>
          </a:p>
          <a:p>
            <a:r>
              <a:rPr lang="pl-PL" sz="1800">
                <a:latin typeface="Courier New" pitchFamily="49" charset="0"/>
                <a:cs typeface="Courier New" pitchFamily="49" charset="0"/>
              </a:rPr>
              <a:t>L.sort(key=str.lower)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360363" y="4076700"/>
            <a:ext cx="79200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Przykład: posortuj ciągi znaków zawierające liczby</a:t>
            </a:r>
          </a:p>
        </p:txBody>
      </p:sp>
      <p:sp>
        <p:nvSpPr>
          <p:cNvPr id="14" name="Prostokąt 13"/>
          <p:cNvSpPr>
            <a:spLocks noChangeArrowheads="1"/>
          </p:cNvSpPr>
          <p:nvPr/>
        </p:nvSpPr>
        <p:spPr bwMode="auto">
          <a:xfrm>
            <a:off x="360363" y="4437063"/>
            <a:ext cx="37687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1800">
                <a:latin typeface="Courier New" pitchFamily="49" charset="0"/>
                <a:cs typeface="Courier New" pitchFamily="49" charset="0"/>
              </a:rPr>
              <a:t>L=["11","2","20","7","55"]</a:t>
            </a:r>
          </a:p>
          <a:p>
            <a:r>
              <a:rPr lang="pl-PL" sz="1800">
                <a:latin typeface="Courier New" pitchFamily="49" charset="0"/>
                <a:cs typeface="Courier New" pitchFamily="49" charset="0"/>
              </a:rPr>
              <a:t>L.sort()</a:t>
            </a:r>
          </a:p>
          <a:p>
            <a:r>
              <a:rPr lang="pl-PL" sz="1800">
                <a:latin typeface="Courier New" pitchFamily="49" charset="0"/>
                <a:cs typeface="Courier New" pitchFamily="49" charset="0"/>
              </a:rPr>
              <a:t>L.sort(key=int)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360363" y="5516563"/>
            <a:ext cx="79200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800" b="1" dirty="0">
                <a:latin typeface="+mj-lt"/>
              </a:rPr>
              <a:t>Przykład: Tworzenie własnej funkcji sortującej</a:t>
            </a:r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auto">
          <a:xfrm>
            <a:off x="360363" y="5889625"/>
            <a:ext cx="853281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>
                <a:latin typeface="Courier New" pitchFamily="49" charset="0"/>
                <a:cs typeface="Courier New" pitchFamily="49" charset="0"/>
              </a:rPr>
              <a:t>L=[ ("Adam",15), ("Bogdan",19), ("Ala",17), ("Zenobia", 14) ]</a:t>
            </a:r>
          </a:p>
          <a:p>
            <a:r>
              <a:rPr lang="pl-PL" sz="1800">
                <a:latin typeface="Courier New" pitchFamily="49" charset="0"/>
                <a:cs typeface="Courier New" pitchFamily="49" charset="0"/>
              </a:rPr>
              <a:t>L.sort()</a:t>
            </a:r>
          </a:p>
          <a:p>
            <a:r>
              <a:rPr lang="pl-PL" sz="1800">
                <a:latin typeface="Courier New" pitchFamily="49" charset="0"/>
                <a:cs typeface="Courier New" pitchFamily="49" charset="0"/>
              </a:rPr>
              <a:t>L.sort(lambda x,y: cmp(x[1],y[1])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mtClean="0"/>
              <a:t>Przykłady praktyczne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E9265-1166-4B9D-9BFD-572E008A794E}" type="slidenum">
              <a:rPr lang="pl-PL" smtClean="0"/>
              <a:pPr>
                <a:defRPr/>
              </a:pPr>
              <a:t>34</a:t>
            </a:fld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792163" y="1476375"/>
            <a:ext cx="7920037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l-PL" sz="1800" dirty="0">
                <a:latin typeface="+mj-lt"/>
              </a:rPr>
              <a:t>Poproś użytkownika o podanie dwóch napisów, przy czym drugi z nich musi być 1-literowy (jeśli nie jest, wypisz komunikat o błędzie). Następnie napisz, ile razy drugi napis mieści się w pierwszym.</a:t>
            </a:r>
          </a:p>
        </p:txBody>
      </p:sp>
      <p:sp>
        <p:nvSpPr>
          <p:cNvPr id="6" name="Prostokąt 5"/>
          <p:cNvSpPr/>
          <p:nvPr/>
        </p:nvSpPr>
        <p:spPr>
          <a:xfrm>
            <a:off x="792163" y="2444750"/>
            <a:ext cx="7920037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l-PL" sz="1800" dirty="0">
                <a:latin typeface="+mj-lt"/>
              </a:rPr>
              <a:t>Poproś użytkownika o podanie napisu s o długości przynajmniej 10, a nie więcej niż 20 (w razie potrzeby wypisz komunikat o błędzie), a następnie utwórz </a:t>
            </a:r>
            <a:r>
              <a:rPr lang="pl-PL" sz="1800" dirty="0" err="1">
                <a:latin typeface="+mj-lt"/>
              </a:rPr>
              <a:t>string</a:t>
            </a:r>
            <a:r>
              <a:rPr lang="pl-PL" sz="1800" dirty="0">
                <a:latin typeface="+mj-lt"/>
              </a:rPr>
              <a:t> będący 10-krotnym powieleniem litery środkowej s (czyli np. przy długości 13 będzie nią s[6]).</a:t>
            </a:r>
          </a:p>
        </p:txBody>
      </p:sp>
      <p:sp>
        <p:nvSpPr>
          <p:cNvPr id="7" name="Prostokąt 6"/>
          <p:cNvSpPr/>
          <p:nvPr/>
        </p:nvSpPr>
        <p:spPr>
          <a:xfrm>
            <a:off x="792163" y="4067175"/>
            <a:ext cx="7920037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l-PL" sz="1800" dirty="0">
                <a:solidFill>
                  <a:prstClr val="black"/>
                </a:solidFill>
                <a:latin typeface="+mj-lt"/>
              </a:rPr>
              <a:t>Policz 15!, wypisz na ekranie tylko 3 pierwsze cyfry tej liczby.</a:t>
            </a:r>
          </a:p>
        </p:txBody>
      </p:sp>
      <p:sp>
        <p:nvSpPr>
          <p:cNvPr id="8" name="Prostokąt 7"/>
          <p:cNvSpPr/>
          <p:nvPr/>
        </p:nvSpPr>
        <p:spPr>
          <a:xfrm>
            <a:off x="792163" y="5013325"/>
            <a:ext cx="7920037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l-PL" sz="1800" dirty="0">
                <a:solidFill>
                  <a:prstClr val="black"/>
                </a:solidFill>
                <a:latin typeface="+mj-lt"/>
              </a:rPr>
              <a:t>Znajdź i wypisz na ekranie wszystkie liczby pierwsze z przedziału [20, 100].</a:t>
            </a:r>
          </a:p>
        </p:txBody>
      </p:sp>
      <p:sp>
        <p:nvSpPr>
          <p:cNvPr id="9" name="Elipsa 8"/>
          <p:cNvSpPr/>
          <p:nvPr/>
        </p:nvSpPr>
        <p:spPr>
          <a:xfrm>
            <a:off x="250825" y="1484313"/>
            <a:ext cx="433388" cy="431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l-PL" sz="1800" b="1" dirty="0"/>
              <a:t>1</a:t>
            </a:r>
          </a:p>
        </p:txBody>
      </p:sp>
      <p:sp>
        <p:nvSpPr>
          <p:cNvPr id="10" name="Elipsa 9"/>
          <p:cNvSpPr/>
          <p:nvPr/>
        </p:nvSpPr>
        <p:spPr>
          <a:xfrm>
            <a:off x="250825" y="5013325"/>
            <a:ext cx="433388" cy="431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l-PL" sz="1800" b="1" dirty="0"/>
              <a:t>4</a:t>
            </a:r>
          </a:p>
        </p:txBody>
      </p:sp>
      <p:sp>
        <p:nvSpPr>
          <p:cNvPr id="11" name="Elipsa 10"/>
          <p:cNvSpPr/>
          <p:nvPr/>
        </p:nvSpPr>
        <p:spPr>
          <a:xfrm>
            <a:off x="250825" y="4076700"/>
            <a:ext cx="433388" cy="431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l-PL" sz="1800" b="1" dirty="0"/>
              <a:t>3</a:t>
            </a:r>
          </a:p>
        </p:txBody>
      </p:sp>
      <p:sp>
        <p:nvSpPr>
          <p:cNvPr id="12" name="Elipsa 11"/>
          <p:cNvSpPr/>
          <p:nvPr/>
        </p:nvSpPr>
        <p:spPr>
          <a:xfrm>
            <a:off x="250825" y="2492375"/>
            <a:ext cx="433388" cy="431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l-PL" sz="1800" b="1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mtClean="0"/>
              <a:t>Przykłady praktyczne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534C28-2F35-4CCE-934A-CDEBD67B151A}" type="slidenum">
              <a:rPr lang="pl-PL" smtClean="0"/>
              <a:pPr>
                <a:defRPr/>
              </a:pPr>
              <a:t>35</a:t>
            </a:fld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971550" y="1476375"/>
            <a:ext cx="72009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l-PL" sz="1800" dirty="0">
                <a:latin typeface="+mj-lt"/>
              </a:rPr>
              <a:t>Wygeneruj na ekranie tabliczkę mnożenia 10 x 10</a:t>
            </a:r>
          </a:p>
        </p:txBody>
      </p:sp>
      <p:sp>
        <p:nvSpPr>
          <p:cNvPr id="6" name="Prostokąt 5"/>
          <p:cNvSpPr/>
          <p:nvPr/>
        </p:nvSpPr>
        <p:spPr>
          <a:xfrm>
            <a:off x="971550" y="2133600"/>
            <a:ext cx="72009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l-PL" sz="1800" dirty="0">
                <a:latin typeface="+mj-lt"/>
              </a:rPr>
              <a:t>Wczytaj liczbę całkowitą (być może ujemną), a następnie wypisz jej cyfry słownie. Wykorzystaj słownik.</a:t>
            </a:r>
          </a:p>
        </p:txBody>
      </p:sp>
      <p:sp>
        <p:nvSpPr>
          <p:cNvPr id="7" name="Prostokąt 6"/>
          <p:cNvSpPr/>
          <p:nvPr/>
        </p:nvSpPr>
        <p:spPr>
          <a:xfrm>
            <a:off x="971550" y="3141663"/>
            <a:ext cx="72009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l-PL" sz="1800" dirty="0">
                <a:latin typeface="+mj-lt"/>
              </a:rPr>
              <a:t>Ile jest różnych znaków w treści tego zadania? Użyj zbioru (set).</a:t>
            </a:r>
          </a:p>
        </p:txBody>
      </p:sp>
      <p:sp>
        <p:nvSpPr>
          <p:cNvPr id="8" name="Prostokąt 7"/>
          <p:cNvSpPr/>
          <p:nvPr/>
        </p:nvSpPr>
        <p:spPr>
          <a:xfrm>
            <a:off x="971550" y="3967163"/>
            <a:ext cx="7200900" cy="14779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l-PL" sz="1800" dirty="0">
                <a:latin typeface="+mj-lt"/>
              </a:rPr>
              <a:t>Wczytać napis złożony z co najmniej 3 słów (np. jakieś zdanie), a następnie wypisać </a:t>
            </a:r>
            <a:r>
              <a:rPr lang="pl-PL" sz="1800" dirty="0" err="1">
                <a:latin typeface="+mj-lt"/>
              </a:rPr>
              <a:t>string</a:t>
            </a:r>
            <a:r>
              <a:rPr lang="pl-PL" sz="1800" dirty="0">
                <a:latin typeface="+mj-lt"/>
              </a:rPr>
              <a:t> będący akronimem, czyli sklejeniem pierwszych liter tych słów, zamienionych na wielkie litery.  Przykład: "Fatalna imitacja auta turystycznego, 1-miejscowa, 2-cylindrowa, 6-krotnie </a:t>
            </a:r>
            <a:r>
              <a:rPr lang="pl-PL" sz="1800" dirty="0" err="1">
                <a:latin typeface="+mj-lt"/>
              </a:rPr>
              <a:t>przeplacona</a:t>
            </a:r>
            <a:r>
              <a:rPr lang="pl-PL" sz="1800" dirty="0">
                <a:latin typeface="+mj-lt"/>
              </a:rPr>
              <a:t>" -&gt; FIAT126P.</a:t>
            </a:r>
          </a:p>
        </p:txBody>
      </p:sp>
      <p:sp>
        <p:nvSpPr>
          <p:cNvPr id="9" name="Elipsa 8"/>
          <p:cNvSpPr/>
          <p:nvPr/>
        </p:nvSpPr>
        <p:spPr>
          <a:xfrm>
            <a:off x="250825" y="1484313"/>
            <a:ext cx="433388" cy="431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l-PL" sz="1800" b="1" dirty="0"/>
              <a:t>5</a:t>
            </a:r>
          </a:p>
        </p:txBody>
      </p:sp>
      <p:sp>
        <p:nvSpPr>
          <p:cNvPr id="10" name="Elipsa 9"/>
          <p:cNvSpPr/>
          <p:nvPr/>
        </p:nvSpPr>
        <p:spPr>
          <a:xfrm>
            <a:off x="250825" y="4005263"/>
            <a:ext cx="433388" cy="431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l-PL" sz="1800" b="1" dirty="0"/>
              <a:t>8</a:t>
            </a:r>
          </a:p>
        </p:txBody>
      </p:sp>
      <p:sp>
        <p:nvSpPr>
          <p:cNvPr id="11" name="Elipsa 10"/>
          <p:cNvSpPr/>
          <p:nvPr/>
        </p:nvSpPr>
        <p:spPr>
          <a:xfrm>
            <a:off x="250825" y="3141663"/>
            <a:ext cx="433388" cy="431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l-PL" sz="1800" b="1" dirty="0"/>
              <a:t>7</a:t>
            </a:r>
          </a:p>
        </p:txBody>
      </p:sp>
      <p:sp>
        <p:nvSpPr>
          <p:cNvPr id="12" name="Elipsa 11"/>
          <p:cNvSpPr/>
          <p:nvPr/>
        </p:nvSpPr>
        <p:spPr>
          <a:xfrm>
            <a:off x="250825" y="2205038"/>
            <a:ext cx="433388" cy="431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l-PL" sz="1800" b="1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>
          <a:xfrm>
            <a:off x="609600" y="188913"/>
            <a:ext cx="7772400" cy="1143000"/>
          </a:xfrm>
        </p:spPr>
        <p:txBody>
          <a:bodyPr/>
          <a:lstStyle/>
          <a:p>
            <a:pPr eaLnBrk="1" hangingPunct="1"/>
            <a:r>
              <a:rPr lang="pl-PL" smtClean="0"/>
              <a:t>Typy projektów</a:t>
            </a:r>
          </a:p>
        </p:txBody>
      </p:sp>
      <p:sp>
        <p:nvSpPr>
          <p:cNvPr id="6147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DAFDC-E1E4-4193-9292-737F0BBABDE4}" type="slidenum">
              <a:rPr lang="pl-PL"/>
              <a:pPr>
                <a:defRPr/>
              </a:pPr>
              <a:t>4</a:t>
            </a:fld>
            <a:endParaRPr lang="pl-PL"/>
          </a:p>
        </p:txBody>
      </p:sp>
      <p:sp>
        <p:nvSpPr>
          <p:cNvPr id="6148" name="Prostokąt 3"/>
          <p:cNvSpPr>
            <a:spLocks noChangeArrowheads="1"/>
          </p:cNvSpPr>
          <p:nvPr/>
        </p:nvSpPr>
        <p:spPr bwMode="auto">
          <a:xfrm>
            <a:off x="611188" y="1484313"/>
            <a:ext cx="8208962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1800" b="1">
                <a:latin typeface="Calibri" pitchFamily="34" charset="0"/>
              </a:rPr>
              <a:t>Tworzenie dynamicznych stron internetowych</a:t>
            </a:r>
            <a:r>
              <a:rPr lang="pl-PL" sz="1800">
                <a:latin typeface="Calibri" pitchFamily="34" charset="0"/>
              </a:rPr>
              <a:t> </a:t>
            </a:r>
          </a:p>
          <a:p>
            <a:pPr algn="just"/>
            <a:r>
              <a:rPr lang="pl-PL" sz="1800">
                <a:latin typeface="Calibri" pitchFamily="34" charset="0"/>
              </a:rPr>
              <a:t>Frameworki </a:t>
            </a:r>
            <a:r>
              <a:rPr lang="pl-PL" sz="1800" b="1">
                <a:latin typeface="Calibri" pitchFamily="34" charset="0"/>
              </a:rPr>
              <a:t>Django</a:t>
            </a:r>
            <a:r>
              <a:rPr lang="pl-PL" sz="1800">
                <a:latin typeface="Calibri" pitchFamily="34" charset="0"/>
              </a:rPr>
              <a:t>, </a:t>
            </a:r>
            <a:r>
              <a:rPr lang="pl-PL" sz="1800" b="1">
                <a:latin typeface="Calibri" pitchFamily="34" charset="0"/>
              </a:rPr>
              <a:t>Pylons</a:t>
            </a:r>
            <a:r>
              <a:rPr lang="pl-PL" sz="1800">
                <a:latin typeface="Calibri" pitchFamily="34" charset="0"/>
              </a:rPr>
              <a:t>, serwer aplikacji </a:t>
            </a:r>
            <a:r>
              <a:rPr lang="pl-PL" sz="1800" b="1">
                <a:latin typeface="Calibri" pitchFamily="34" charset="0"/>
              </a:rPr>
              <a:t>Zope/Plone</a:t>
            </a:r>
            <a:r>
              <a:rPr lang="pl-PL" sz="1800">
                <a:latin typeface="Calibri" pitchFamily="34" charset="0"/>
              </a:rPr>
              <a:t>. </a:t>
            </a:r>
          </a:p>
          <a:p>
            <a:pPr algn="just"/>
            <a:r>
              <a:rPr lang="pl-PL" sz="1800">
                <a:latin typeface="Calibri" pitchFamily="34" charset="0"/>
              </a:rPr>
              <a:t>Efektywnye i szybkie tworzeniu nowoczesnych stron internetowych bogatych w funkcjonalności.</a:t>
            </a:r>
          </a:p>
          <a:p>
            <a:pPr algn="just"/>
            <a:r>
              <a:rPr lang="pl-PL" sz="1800">
                <a:latin typeface="Calibri" pitchFamily="34" charset="0"/>
              </a:rPr>
              <a:t>Język ma wiele zalet w porównaniu do PHP</a:t>
            </a:r>
          </a:p>
        </p:txBody>
      </p:sp>
      <p:sp>
        <p:nvSpPr>
          <p:cNvPr id="6149" name="Prostokąt 4"/>
          <p:cNvSpPr>
            <a:spLocks noChangeArrowheads="1"/>
          </p:cNvSpPr>
          <p:nvPr/>
        </p:nvSpPr>
        <p:spPr bwMode="auto">
          <a:xfrm>
            <a:off x="611188" y="2938463"/>
            <a:ext cx="8208962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1800">
                <a:latin typeface="Calibri" pitchFamily="34" charset="0"/>
              </a:rPr>
              <a:t>Platforma </a:t>
            </a:r>
            <a:r>
              <a:rPr lang="pl-PL" sz="1800" b="1">
                <a:latin typeface="Calibri" pitchFamily="34" charset="0"/>
              </a:rPr>
              <a:t>Google App Engine</a:t>
            </a:r>
            <a:r>
              <a:rPr lang="pl-PL" sz="1800">
                <a:latin typeface="Calibri" pitchFamily="34" charset="0"/>
              </a:rPr>
              <a:t> dla rozproszonego hostingu aplikacji internetowych. Oparta została o Pythona i oferuje serwisom www taką samą skalowalność, jaką posiadają wszystkie aplikacje i usługi tej firmy. GAE jest darmowe.</a:t>
            </a:r>
          </a:p>
        </p:txBody>
      </p:sp>
      <p:sp>
        <p:nvSpPr>
          <p:cNvPr id="6150" name="Prostokąt 5"/>
          <p:cNvSpPr>
            <a:spLocks noChangeArrowheads="1"/>
          </p:cNvSpPr>
          <p:nvPr/>
        </p:nvSpPr>
        <p:spPr bwMode="auto">
          <a:xfrm>
            <a:off x="611188" y="3917950"/>
            <a:ext cx="79216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b="1">
                <a:latin typeface="Calibri" pitchFamily="34" charset="0"/>
              </a:rPr>
              <a:t>Usługi i serwisy społecznościowe</a:t>
            </a:r>
            <a:r>
              <a:rPr lang="pl-PL" sz="1800">
                <a:latin typeface="Calibri" pitchFamily="34" charset="0"/>
              </a:rPr>
              <a:t> to obecnie podstawa dla wielu serwisów www. Za pomocą Pythona można wykorzystać API/usługi serwisów takich jak Twitter, Blip.pl, Facebook, aplikacji Google (Maps, Docs i innych przez GData), czy Google Wave. </a:t>
            </a:r>
          </a:p>
          <a:p>
            <a:r>
              <a:rPr lang="pl-PL" sz="1800">
                <a:latin typeface="Calibri" pitchFamily="34" charset="0"/>
              </a:rPr>
              <a:t>Przykładowo biblioteka </a:t>
            </a:r>
            <a:r>
              <a:rPr lang="pl-PL" sz="1800" i="1">
                <a:latin typeface="Calibri" pitchFamily="34" charset="0"/>
              </a:rPr>
              <a:t>PyFacebook</a:t>
            </a:r>
            <a:r>
              <a:rPr lang="pl-PL" sz="1800">
                <a:latin typeface="Calibri" pitchFamily="34" charset="0"/>
              </a:rPr>
              <a:t> pozwala tworzyć aplikacje dla tego serwisu , a API Google Wave umożliwia tworzenie aplikacji dla tej platformy, czy integrowanie własnych stron i aplikacji z Wave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  <p:bldP spid="61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mtClean="0"/>
              <a:t>Typy projektów</a:t>
            </a:r>
          </a:p>
        </p:txBody>
      </p:sp>
      <p:sp>
        <p:nvSpPr>
          <p:cNvPr id="7171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70C690-1D50-4BAD-A62E-E984A1E4F4CA}" type="slidenum">
              <a:rPr lang="pl-PL"/>
              <a:pPr>
                <a:defRPr/>
              </a:pPr>
              <a:t>5</a:t>
            </a:fld>
            <a:endParaRPr lang="pl-PL"/>
          </a:p>
        </p:txBody>
      </p:sp>
      <p:sp>
        <p:nvSpPr>
          <p:cNvPr id="7172" name="Prostokąt 3"/>
          <p:cNvSpPr>
            <a:spLocks noChangeArrowheads="1"/>
          </p:cNvSpPr>
          <p:nvPr/>
        </p:nvSpPr>
        <p:spPr bwMode="auto">
          <a:xfrm>
            <a:off x="755650" y="1628775"/>
            <a:ext cx="76327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>
                <a:latin typeface="Calibri" pitchFamily="34" charset="0"/>
              </a:rPr>
              <a:t>Programowanie sieciowe - różne usługi, biblioteki, aplikacje, serwery i klienty wykorzystujące sieci. Moduły: socket, select, HTTPServer, SimpleHTTPRequestHandler</a:t>
            </a:r>
          </a:p>
        </p:txBody>
      </p:sp>
      <p:sp>
        <p:nvSpPr>
          <p:cNvPr id="7173" name="Prostokąt 4"/>
          <p:cNvSpPr>
            <a:spLocks noChangeArrowheads="1"/>
          </p:cNvSpPr>
          <p:nvPr/>
        </p:nvSpPr>
        <p:spPr bwMode="auto">
          <a:xfrm>
            <a:off x="827088" y="2571750"/>
            <a:ext cx="4572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1800" b="1">
                <a:latin typeface="Calibri" pitchFamily="34" charset="0"/>
              </a:rPr>
              <a:t>Aplikacje desktopowe</a:t>
            </a:r>
            <a:r>
              <a:rPr lang="pl-PL" sz="1800">
                <a:latin typeface="Calibri" pitchFamily="34" charset="0"/>
              </a:rPr>
              <a:t> (MS Windows, OS X, Linux) można pisać w Pythonie za pomocą bibliotek takich jak PyQt4, PyGTK, wxPython, czy wbudowanej biblioteki tk. Za pomocą aplikacji py2exe można stworzyć gotowe aplikacje (exe) dla systemów MS Windows, a za pomocą py2app gotowe aplikacje dla OS X.</a:t>
            </a:r>
          </a:p>
        </p:txBody>
      </p:sp>
      <p:pic>
        <p:nvPicPr>
          <p:cNvPr id="7174" name="Picture 2" descr="pyqt4 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600" y="2349500"/>
            <a:ext cx="35687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8" descr="File:WxPython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4868863"/>
            <a:ext cx="2822575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mtClean="0"/>
              <a:t>Typy projektów</a:t>
            </a:r>
          </a:p>
        </p:txBody>
      </p:sp>
      <p:sp>
        <p:nvSpPr>
          <p:cNvPr id="8195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4B74F-6F15-43CC-94D8-305FDBD62E30}" type="slidenum">
              <a:rPr lang="pl-PL"/>
              <a:pPr>
                <a:defRPr/>
              </a:pPr>
              <a:t>6</a:t>
            </a:fld>
            <a:endParaRPr lang="pl-PL"/>
          </a:p>
        </p:txBody>
      </p:sp>
      <p:sp>
        <p:nvSpPr>
          <p:cNvPr id="8196" name="Prostokąt 3"/>
          <p:cNvSpPr>
            <a:spLocks noChangeArrowheads="1"/>
          </p:cNvSpPr>
          <p:nvPr/>
        </p:nvSpPr>
        <p:spPr bwMode="auto">
          <a:xfrm>
            <a:off x="611188" y="1557338"/>
            <a:ext cx="82089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1800" b="1">
                <a:latin typeface="Calibri" pitchFamily="34" charset="0"/>
              </a:rPr>
              <a:t>Zastosowania naukowe, finansowe, przetwarzanie danych.</a:t>
            </a:r>
            <a:r>
              <a:rPr lang="pl-PL" sz="1800">
                <a:latin typeface="Calibri" pitchFamily="34" charset="0"/>
              </a:rPr>
              <a:t> </a:t>
            </a:r>
          </a:p>
          <a:p>
            <a:pPr algn="just"/>
            <a:r>
              <a:rPr lang="pl-PL" sz="1800">
                <a:latin typeface="Calibri" pitchFamily="34" charset="0"/>
              </a:rPr>
              <a:t>Generowanie wykresów, zestawień, plików PDF, arkuszy Excela, czy ODT/ODS. </a:t>
            </a:r>
          </a:p>
          <a:p>
            <a:pPr algn="just"/>
            <a:r>
              <a:rPr lang="pl-PL" sz="1800" b="1">
                <a:latin typeface="Calibri" pitchFamily="34" charset="0"/>
              </a:rPr>
              <a:t>Reportlab</a:t>
            </a:r>
            <a:r>
              <a:rPr lang="pl-PL" sz="1800">
                <a:latin typeface="Calibri" pitchFamily="34" charset="0"/>
              </a:rPr>
              <a:t> generuje pliki PDF i formatuje raporty</a:t>
            </a:r>
          </a:p>
        </p:txBody>
      </p:sp>
      <p:pic>
        <p:nvPicPr>
          <p:cNvPr id="9227" name="Picture 11" descr="Vizard PD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636838"/>
            <a:ext cx="306705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9" name="Picture 13" descr="http://www.scipy.org/Cookbook/Matplotlib?action=AttachFile&amp;do=get&amp;target=contourf3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175" y="3500438"/>
            <a:ext cx="42386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4284663" y="3284538"/>
            <a:ext cx="3684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pl-PL" sz="1800" b="1">
                <a:latin typeface="Calibri" pitchFamily="34" charset="0"/>
              </a:rPr>
              <a:t>Matplotlib</a:t>
            </a:r>
            <a:r>
              <a:rPr lang="pl-PL" sz="1800">
                <a:latin typeface="Calibri" pitchFamily="34" charset="0"/>
              </a:rPr>
              <a:t> - generowanie wykresów.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Typy projektów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C576C-76F4-4A54-BCAD-EC30EE589FEA}" type="slidenum">
              <a:rPr lang="pl-PL" smtClean="0"/>
              <a:pPr>
                <a:defRPr/>
              </a:pPr>
              <a:t>7</a:t>
            </a:fld>
            <a:endParaRPr lang="pl-PL"/>
          </a:p>
        </p:txBody>
      </p:sp>
      <p:sp>
        <p:nvSpPr>
          <p:cNvPr id="4" name="Prostokąt 3"/>
          <p:cNvSpPr>
            <a:spLocks noChangeArrowheads="1"/>
          </p:cNvSpPr>
          <p:nvPr/>
        </p:nvSpPr>
        <p:spPr bwMode="auto">
          <a:xfrm>
            <a:off x="611188" y="1557338"/>
            <a:ext cx="82089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l-PL" sz="2000" b="1">
                <a:latin typeface="Calibri" pitchFamily="34" charset="0"/>
              </a:rPr>
              <a:t>Zastosowania naukowe, finansowe, przetwarzanie danych.</a:t>
            </a:r>
            <a:r>
              <a:rPr lang="pl-PL" sz="2000">
                <a:latin typeface="Calibri" pitchFamily="34" charset="0"/>
              </a:rPr>
              <a:t> </a:t>
            </a:r>
          </a:p>
          <a:p>
            <a:pPr algn="just"/>
            <a:r>
              <a:rPr lang="pl-PL" sz="2000" b="1">
                <a:latin typeface="Calibri" pitchFamily="34" charset="0"/>
              </a:rPr>
              <a:t>Scipy</a:t>
            </a:r>
            <a:r>
              <a:rPr lang="pl-PL" sz="2000">
                <a:latin typeface="Calibri" pitchFamily="34" charset="0"/>
              </a:rPr>
              <a:t> oferuje implementacje różnych algorytmów do  metod numerycznych. </a:t>
            </a:r>
          </a:p>
          <a:p>
            <a:pPr algn="just"/>
            <a:r>
              <a:rPr lang="pl-PL" sz="2000" b="1">
                <a:latin typeface="Calibri" pitchFamily="34" charset="0"/>
              </a:rPr>
              <a:t>PIL</a:t>
            </a:r>
            <a:r>
              <a:rPr lang="pl-PL" sz="2000">
                <a:latin typeface="Calibri" pitchFamily="34" charset="0"/>
              </a:rPr>
              <a:t> – biblioteka przetwarzania i analizy obrazów</a:t>
            </a:r>
          </a:p>
          <a:p>
            <a:pPr algn="just"/>
            <a:r>
              <a:rPr lang="pl-PL" sz="2000" b="1">
                <a:latin typeface="Calibri" pitchFamily="34" charset="0"/>
              </a:rPr>
              <a:t>xlwt</a:t>
            </a:r>
            <a:r>
              <a:rPr lang="pl-PL" sz="2000">
                <a:latin typeface="Calibri" pitchFamily="34" charset="0"/>
              </a:rPr>
              <a:t> i </a:t>
            </a:r>
            <a:r>
              <a:rPr lang="pl-PL" sz="2000" b="1">
                <a:latin typeface="Calibri" pitchFamily="34" charset="0"/>
              </a:rPr>
              <a:t>xlrt</a:t>
            </a:r>
            <a:r>
              <a:rPr lang="pl-PL" sz="2000">
                <a:latin typeface="Calibri" pitchFamily="34" charset="0"/>
              </a:rPr>
              <a:t> zapis i odczyt arkuszy Excela.</a:t>
            </a:r>
          </a:p>
        </p:txBody>
      </p:sp>
      <p:sp>
        <p:nvSpPr>
          <p:cNvPr id="5" name="Prostokąt 4"/>
          <p:cNvSpPr>
            <a:spLocks noChangeArrowheads="1"/>
          </p:cNvSpPr>
          <p:nvPr/>
        </p:nvSpPr>
        <p:spPr bwMode="auto">
          <a:xfrm>
            <a:off x="611188" y="3141663"/>
            <a:ext cx="792003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000" b="1">
                <a:latin typeface="Calibri" pitchFamily="34" charset="0"/>
              </a:rPr>
              <a:t>Gry i aplikacje wykorzystujące 3D</a:t>
            </a:r>
            <a:r>
              <a:rPr lang="pl-PL" sz="2000">
                <a:latin typeface="Calibri" pitchFamily="34" charset="0"/>
              </a:rPr>
              <a:t> też można stworzyć z wykorzystaniem Pythona.</a:t>
            </a:r>
          </a:p>
        </p:txBody>
      </p:sp>
      <p:sp>
        <p:nvSpPr>
          <p:cNvPr id="6" name="Prostokąt 5"/>
          <p:cNvSpPr>
            <a:spLocks noChangeArrowheads="1"/>
          </p:cNvSpPr>
          <p:nvPr/>
        </p:nvSpPr>
        <p:spPr bwMode="auto">
          <a:xfrm>
            <a:off x="611188" y="4037013"/>
            <a:ext cx="7921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000" b="1">
                <a:latin typeface="Calibri" pitchFamily="34" charset="0"/>
              </a:rPr>
              <a:t>Bazy danych</a:t>
            </a:r>
            <a:r>
              <a:rPr lang="pl-PL" sz="2000">
                <a:latin typeface="Calibri" pitchFamily="34" charset="0"/>
              </a:rPr>
              <a:t> możliwość zarządzania bazami danych różnych typów, głównie ORACLE.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mtClean="0"/>
              <a:t>Python 2 i Python 3</a:t>
            </a:r>
          </a:p>
        </p:txBody>
      </p:sp>
      <p:sp>
        <p:nvSpPr>
          <p:cNvPr id="9219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5FA33-1EF0-44A9-B81B-33D757B1ACE8}" type="slidenum">
              <a:rPr lang="pl-PL"/>
              <a:pPr>
                <a:defRPr/>
              </a:pPr>
              <a:t>8</a:t>
            </a:fld>
            <a:endParaRPr lang="pl-PL"/>
          </a:p>
        </p:txBody>
      </p:sp>
      <p:sp>
        <p:nvSpPr>
          <p:cNvPr id="9220" name="Prostokąt 3"/>
          <p:cNvSpPr>
            <a:spLocks noChangeArrowheads="1"/>
          </p:cNvSpPr>
          <p:nvPr/>
        </p:nvSpPr>
        <p:spPr bwMode="auto">
          <a:xfrm>
            <a:off x="720725" y="1773238"/>
            <a:ext cx="3633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sz="2000" dirty="0" err="1">
                <a:latin typeface="+mj-lt"/>
              </a:rPr>
              <a:t>Python</a:t>
            </a:r>
            <a:r>
              <a:rPr lang="pl-PL" sz="2000" dirty="0">
                <a:latin typeface="+mj-lt"/>
              </a:rPr>
              <a:t> 3 = </a:t>
            </a:r>
            <a:r>
              <a:rPr lang="pl-PL" sz="2000" dirty="0" err="1">
                <a:latin typeface="+mj-lt"/>
              </a:rPr>
              <a:t>Python</a:t>
            </a:r>
            <a:r>
              <a:rPr lang="pl-PL" sz="2000" dirty="0">
                <a:latin typeface="+mj-lt"/>
              </a:rPr>
              <a:t> 3000 lub Py3K</a:t>
            </a:r>
          </a:p>
        </p:txBody>
      </p:sp>
      <p:sp>
        <p:nvSpPr>
          <p:cNvPr id="9221" name="Prostokąt 5"/>
          <p:cNvSpPr>
            <a:spLocks noChangeArrowheads="1"/>
          </p:cNvSpPr>
          <p:nvPr/>
        </p:nvSpPr>
        <p:spPr bwMode="auto">
          <a:xfrm>
            <a:off x="720725" y="2239963"/>
            <a:ext cx="7199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l-PL" sz="2000" dirty="0">
                <a:latin typeface="+mj-lt"/>
              </a:rPr>
              <a:t>Wyrażenie</a:t>
            </a:r>
            <a:r>
              <a:rPr lang="en-US" sz="2000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print</a:t>
            </a:r>
            <a:r>
              <a:rPr lang="en-US" sz="2000" dirty="0">
                <a:latin typeface="+mj-lt"/>
              </a:rPr>
              <a:t> </a:t>
            </a:r>
            <a:r>
              <a:rPr lang="pl-PL" sz="2000" dirty="0">
                <a:latin typeface="+mj-lt"/>
              </a:rPr>
              <a:t>zastąpiono przez funkcję </a:t>
            </a:r>
            <a:r>
              <a:rPr lang="en-US" sz="2000" b="1" dirty="0">
                <a:latin typeface="+mj-lt"/>
              </a:rPr>
              <a:t>print()</a:t>
            </a:r>
            <a:endParaRPr lang="pl-PL" sz="2000" b="1" dirty="0">
              <a:latin typeface="+mj-lt"/>
            </a:endParaRPr>
          </a:p>
        </p:txBody>
      </p:sp>
      <p:sp>
        <p:nvSpPr>
          <p:cNvPr id="9222" name="Prostokąt 6"/>
          <p:cNvSpPr>
            <a:spLocks noChangeArrowheads="1"/>
          </p:cNvSpPr>
          <p:nvPr/>
        </p:nvSpPr>
        <p:spPr bwMode="auto">
          <a:xfrm>
            <a:off x="720725" y="2708275"/>
            <a:ext cx="8172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l-PL" sz="2000" dirty="0">
                <a:latin typeface="+mj-lt"/>
              </a:rPr>
              <a:t>Metody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dict.keys</a:t>
            </a:r>
            <a:r>
              <a:rPr lang="en-US" sz="2000" dirty="0">
                <a:latin typeface="+mj-lt"/>
              </a:rPr>
              <a:t>(), </a:t>
            </a:r>
            <a:r>
              <a:rPr lang="en-US" sz="2000" dirty="0" err="1">
                <a:latin typeface="+mj-lt"/>
              </a:rPr>
              <a:t>dict.items</a:t>
            </a:r>
            <a:r>
              <a:rPr lang="en-US" sz="2000" dirty="0">
                <a:latin typeface="+mj-lt"/>
              </a:rPr>
              <a:t>() </a:t>
            </a:r>
            <a:r>
              <a:rPr lang="pl-PL" sz="2000" dirty="0">
                <a:latin typeface="+mj-lt"/>
              </a:rPr>
              <a:t>i </a:t>
            </a:r>
            <a:r>
              <a:rPr lang="en-US" sz="2000" dirty="0" err="1">
                <a:latin typeface="+mj-lt"/>
              </a:rPr>
              <a:t>dict.values</a:t>
            </a:r>
            <a:r>
              <a:rPr lang="en-US" sz="2000" dirty="0">
                <a:latin typeface="+mj-lt"/>
              </a:rPr>
              <a:t>() </a:t>
            </a:r>
            <a:r>
              <a:rPr lang="pl-PL" sz="2000" dirty="0">
                <a:latin typeface="+mj-lt"/>
              </a:rPr>
              <a:t>zwracają </a:t>
            </a:r>
            <a:r>
              <a:rPr lang="pl-PL" sz="2000" b="1" dirty="0">
                <a:latin typeface="+mj-lt"/>
              </a:rPr>
              <a:t>widoki</a:t>
            </a:r>
            <a:r>
              <a:rPr lang="pl-PL" sz="2000" dirty="0">
                <a:latin typeface="+mj-lt"/>
              </a:rPr>
              <a:t> zamiast </a:t>
            </a:r>
            <a:r>
              <a:rPr lang="pl-PL" sz="2000" b="1" dirty="0">
                <a:latin typeface="+mj-lt"/>
              </a:rPr>
              <a:t>list</a:t>
            </a:r>
          </a:p>
        </p:txBody>
      </p:sp>
      <p:sp>
        <p:nvSpPr>
          <p:cNvPr id="9223" name="Prostokąt 8"/>
          <p:cNvSpPr>
            <a:spLocks noChangeArrowheads="1"/>
          </p:cNvSpPr>
          <p:nvPr/>
        </p:nvSpPr>
        <p:spPr bwMode="auto">
          <a:xfrm>
            <a:off x="720725" y="3173413"/>
            <a:ext cx="3557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map() </a:t>
            </a:r>
            <a:r>
              <a:rPr lang="pl-PL" sz="2000" dirty="0">
                <a:latin typeface="+mj-lt"/>
              </a:rPr>
              <a:t>i</a:t>
            </a:r>
            <a:r>
              <a:rPr lang="en-US" sz="2000" dirty="0">
                <a:latin typeface="+mj-lt"/>
              </a:rPr>
              <a:t> filter() </a:t>
            </a:r>
            <a:r>
              <a:rPr lang="pl-PL" sz="2000" dirty="0">
                <a:latin typeface="+mj-lt"/>
              </a:rPr>
              <a:t>zwracają </a:t>
            </a:r>
            <a:r>
              <a:rPr lang="pl-PL" sz="2000" dirty="0" err="1">
                <a:latin typeface="+mj-lt"/>
              </a:rPr>
              <a:t>iteratory</a:t>
            </a:r>
            <a:endParaRPr lang="pl-PL" sz="2000" dirty="0">
              <a:latin typeface="+mj-lt"/>
            </a:endParaRPr>
          </a:p>
        </p:txBody>
      </p:sp>
      <p:sp>
        <p:nvSpPr>
          <p:cNvPr id="9224" name="pole tekstowe 9"/>
          <p:cNvSpPr txBox="1">
            <a:spLocks noChangeArrowheads="1"/>
          </p:cNvSpPr>
          <p:nvPr/>
        </p:nvSpPr>
        <p:spPr bwMode="auto">
          <a:xfrm>
            <a:off x="755650" y="3676650"/>
            <a:ext cx="8208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l-PL" sz="2000" dirty="0">
                <a:latin typeface="+mj-lt"/>
              </a:rPr>
              <a:t>Użycie typów </a:t>
            </a:r>
            <a:r>
              <a:rPr lang="pl-PL" sz="2000" dirty="0" err="1">
                <a:latin typeface="+mj-lt"/>
              </a:rPr>
              <a:t>text</a:t>
            </a:r>
            <a:r>
              <a:rPr lang="pl-PL" sz="2000" dirty="0">
                <a:latin typeface="+mj-lt"/>
              </a:rPr>
              <a:t> i binarnego zamiast </a:t>
            </a:r>
            <a:r>
              <a:rPr lang="pl-PL" sz="2000" dirty="0" err="1">
                <a:latin typeface="+mj-lt"/>
              </a:rPr>
              <a:t>stringów</a:t>
            </a:r>
            <a:r>
              <a:rPr lang="pl-PL" sz="2000" dirty="0">
                <a:latin typeface="+mj-lt"/>
              </a:rPr>
              <a:t> </a:t>
            </a:r>
            <a:r>
              <a:rPr lang="pl-PL" sz="2000" dirty="0" err="1">
                <a:latin typeface="+mj-lt"/>
              </a:rPr>
              <a:t>unikodowych</a:t>
            </a:r>
            <a:r>
              <a:rPr lang="pl-PL" sz="2000" dirty="0">
                <a:latin typeface="+mj-lt"/>
              </a:rPr>
              <a:t> i 8-bitowych</a:t>
            </a:r>
          </a:p>
        </p:txBody>
      </p:sp>
      <p:sp>
        <p:nvSpPr>
          <p:cNvPr id="9225" name="pole tekstowe 10"/>
          <p:cNvSpPr txBox="1">
            <a:spLocks noChangeArrowheads="1"/>
          </p:cNvSpPr>
          <p:nvPr/>
        </p:nvSpPr>
        <p:spPr bwMode="auto">
          <a:xfrm>
            <a:off x="720725" y="4221163"/>
            <a:ext cx="7199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l-PL" sz="2000" dirty="0">
                <a:latin typeface="+mj-lt"/>
              </a:rPr>
              <a:t>Niezgodność wielu przydatnych bibliotek</a:t>
            </a:r>
          </a:p>
        </p:txBody>
      </p:sp>
      <p:sp>
        <p:nvSpPr>
          <p:cNvPr id="10" name="pole tekstowe 9"/>
          <p:cNvSpPr txBox="1">
            <a:spLocks noChangeArrowheads="1"/>
          </p:cNvSpPr>
          <p:nvPr/>
        </p:nvSpPr>
        <p:spPr bwMode="auto">
          <a:xfrm>
            <a:off x="611188" y="4941888"/>
            <a:ext cx="68405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400" b="1">
                <a:latin typeface="Calibri" pitchFamily="34" charset="0"/>
              </a:rPr>
              <a:t>Instalacje http://www.python.org/getit/</a:t>
            </a:r>
          </a:p>
        </p:txBody>
      </p:sp>
      <p:sp>
        <p:nvSpPr>
          <p:cNvPr id="11" name="Prostokąt 10"/>
          <p:cNvSpPr>
            <a:spLocks noChangeArrowheads="1"/>
          </p:cNvSpPr>
          <p:nvPr/>
        </p:nvSpPr>
        <p:spPr bwMode="auto">
          <a:xfrm>
            <a:off x="827088" y="5386388"/>
            <a:ext cx="28923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Python </a:t>
            </a:r>
            <a:r>
              <a:rPr lang="en-US" sz="1800" dirty="0" smtClean="0">
                <a:latin typeface="Calibri" pitchFamily="34" charset="0"/>
              </a:rPr>
              <a:t>2.7.</a:t>
            </a:r>
            <a:r>
              <a:rPr lang="pl-PL" sz="1800" dirty="0" smtClean="0">
                <a:latin typeface="Calibri" pitchFamily="34" charset="0"/>
              </a:rPr>
              <a:t>12</a:t>
            </a:r>
            <a:r>
              <a:rPr lang="en-US" sz="1800" dirty="0">
                <a:latin typeface="Calibri" pitchFamily="34" charset="0"/>
              </a:rPr>
              <a:t> </a:t>
            </a:r>
            <a:r>
              <a:rPr lang="pl-PL" sz="1800" dirty="0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 Python </a:t>
            </a:r>
            <a:r>
              <a:rPr lang="en-US" sz="1800" dirty="0" smtClean="0">
                <a:latin typeface="Calibri" pitchFamily="34" charset="0"/>
              </a:rPr>
              <a:t>3.</a:t>
            </a:r>
            <a:r>
              <a:rPr lang="pl-PL" sz="1800" dirty="0" smtClean="0">
                <a:latin typeface="Calibri" pitchFamily="34" charset="0"/>
              </a:rPr>
              <a:t>5.2</a:t>
            </a:r>
            <a:r>
              <a:rPr lang="en-US" sz="1800" dirty="0">
                <a:latin typeface="Calibri" pitchFamily="34" charset="0"/>
              </a:rPr>
              <a:t>.</a:t>
            </a:r>
            <a:endParaRPr lang="pl-PL" sz="1800" dirty="0">
              <a:latin typeface="Calibri" pitchFamily="34" charset="0"/>
            </a:endParaRPr>
          </a:p>
        </p:txBody>
      </p:sp>
      <p:sp>
        <p:nvSpPr>
          <p:cNvPr id="12" name="pole tekstowe 11"/>
          <p:cNvSpPr txBox="1">
            <a:spLocks noChangeArrowheads="1"/>
          </p:cNvSpPr>
          <p:nvPr/>
        </p:nvSpPr>
        <p:spPr bwMode="auto">
          <a:xfrm>
            <a:off x="684213" y="5891213"/>
            <a:ext cx="77041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800" dirty="0">
                <a:latin typeface="Calibri" pitchFamily="34" charset="0"/>
              </a:rPr>
              <a:t>Wersje 32 bitowe i 64 bitowe na Windows oraz na inne systemy: Linux, </a:t>
            </a:r>
            <a:r>
              <a:rPr lang="pl-PL" sz="1800" dirty="0" err="1">
                <a:latin typeface="Calibri" pitchFamily="34" charset="0"/>
              </a:rPr>
              <a:t>MacOS</a:t>
            </a:r>
            <a:endParaRPr lang="pl-PL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  <p:bldP spid="9222" grpId="0"/>
      <p:bldP spid="9223" grpId="0"/>
      <p:bldP spid="9224" grpId="0"/>
      <p:bldP spid="9225" grpId="0"/>
      <p:bldP spid="10" grpId="0" autoUpdateAnimBg="0"/>
      <p:bldP spid="11" grpId="0" autoUpdateAnimBg="0"/>
      <p:bldP spid="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ytuł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r>
              <a:rPr lang="pl-PL" dirty="0" smtClean="0"/>
              <a:t>Uruchamianie środowiska</a:t>
            </a:r>
            <a:br>
              <a:rPr lang="pl-PL" dirty="0" smtClean="0"/>
            </a:br>
            <a:r>
              <a:rPr lang="pl-PL" dirty="0" smtClean="0"/>
              <a:t>tryb </a:t>
            </a:r>
            <a:r>
              <a:rPr lang="pl-PL" dirty="0" smtClean="0"/>
              <a:t>interaktywny (REPL)</a:t>
            </a:r>
            <a:endParaRPr lang="pl-PL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EE519-D621-4AF6-B668-D6CF6775C224}" type="slidenum">
              <a:rPr lang="pl-PL" smtClean="0"/>
              <a:pPr>
                <a:defRPr/>
              </a:pPr>
              <a:t>9</a:t>
            </a:fld>
            <a:endParaRPr lang="pl-PL"/>
          </a:p>
        </p:txBody>
      </p:sp>
      <p:sp>
        <p:nvSpPr>
          <p:cNvPr id="6" name="pole tekstowe 5"/>
          <p:cNvSpPr txBox="1">
            <a:spLocks noChangeArrowheads="1"/>
          </p:cNvSpPr>
          <p:nvPr/>
        </p:nvSpPr>
        <p:spPr bwMode="auto">
          <a:xfrm>
            <a:off x="250825" y="5876925"/>
            <a:ext cx="86423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l-PL" sz="1800" dirty="0">
                <a:latin typeface="+mj-lt"/>
              </a:rPr>
              <a:t>Oczywiście, możliwe jest uruchamianie plików w trybie wsadowym (pliki *.</a:t>
            </a:r>
            <a:r>
              <a:rPr lang="pl-PL" sz="1800" dirty="0" err="1">
                <a:latin typeface="+mj-lt"/>
              </a:rPr>
              <a:t>py</a:t>
            </a:r>
            <a:r>
              <a:rPr lang="pl-PL" sz="1800" dirty="0">
                <a:latin typeface="+mj-lt"/>
              </a:rPr>
              <a:t>) a także kompilowanie plików. Kompilacja do kodu bajtowego (do pliku .</a:t>
            </a:r>
            <a:r>
              <a:rPr lang="pl-PL" sz="1800" dirty="0" err="1">
                <a:latin typeface="+mj-lt"/>
              </a:rPr>
              <a:t>pyc</a:t>
            </a:r>
            <a:r>
              <a:rPr lang="pl-PL" sz="1800" dirty="0">
                <a:latin typeface="+mj-lt"/>
              </a:rPr>
              <a:t>) następuje przy pierwszym uruchomieniu skryptu.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29051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420888"/>
            <a:ext cx="63912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2449</TotalTime>
  <Words>2156</Words>
  <Application>Microsoft Office PowerPoint</Application>
  <PresentationFormat>Pokaz na ekranie (4:3)</PresentationFormat>
  <Paragraphs>411</Paragraphs>
  <Slides>35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36" baseType="lpstr">
      <vt:lpstr>Motyw pakietu Office</vt:lpstr>
      <vt:lpstr>Komunikacja człowiek – komputer</vt:lpstr>
      <vt:lpstr>Czym jest Python</vt:lpstr>
      <vt:lpstr>Gdzie działa Python</vt:lpstr>
      <vt:lpstr>Typy projektów</vt:lpstr>
      <vt:lpstr>Typy projektów</vt:lpstr>
      <vt:lpstr>Typy projektów</vt:lpstr>
      <vt:lpstr>Typy projektów</vt:lpstr>
      <vt:lpstr>Python 2 i Python 3</vt:lpstr>
      <vt:lpstr>Uruchamianie środowiska tryb interaktywny (REPL)</vt:lpstr>
      <vt:lpstr>Podstawowe operacje</vt:lpstr>
      <vt:lpstr>Przetwarzanie napisów</vt:lpstr>
      <vt:lpstr>Przetwarzanie napisów</vt:lpstr>
      <vt:lpstr>Przetwarzanie stringów</vt:lpstr>
      <vt:lpstr>Przetwarzanie stringów</vt:lpstr>
      <vt:lpstr>Praca z listą</vt:lpstr>
      <vt:lpstr>Praca z listą</vt:lpstr>
      <vt:lpstr>Praca ze słownikiem</vt:lpstr>
      <vt:lpstr>Praca z krotkami</vt:lpstr>
      <vt:lpstr>Praca ze zbiorami</vt:lpstr>
      <vt:lpstr>Praca ze zbiorami</vt:lpstr>
      <vt:lpstr>Pętle w Pythonie</vt:lpstr>
      <vt:lpstr>Pętle zagnieżdżone</vt:lpstr>
      <vt:lpstr>Instrukcje break i continue</vt:lpstr>
      <vt:lpstr>Pętla while</vt:lpstr>
      <vt:lpstr>Szybkie przetwarzanie list</vt:lpstr>
      <vt:lpstr>List comprehensions</vt:lpstr>
      <vt:lpstr>List comprehensions</vt:lpstr>
      <vt:lpstr>Wykonywanie funkcji na listach</vt:lpstr>
      <vt:lpstr>Wykonywanie funkcji na listach</vt:lpstr>
      <vt:lpstr>Wykonywanie funkcji na listach</vt:lpstr>
      <vt:lpstr>Wykonywanie funkcji na listach</vt:lpstr>
      <vt:lpstr>Wykonywanie funkcji na listach</vt:lpstr>
      <vt:lpstr>Sortowanie list</vt:lpstr>
      <vt:lpstr>Przykłady praktyczne</vt:lpstr>
      <vt:lpstr>Przykłady praktyczne</vt:lpstr>
    </vt:vector>
  </TitlesOfParts>
  <Company>Katedra Informatyki Stosowanej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Komunikacja człowiek - komputer</dc:title>
  <dc:subject>Wyrażenia regularne</dc:subject>
  <dc:creator>dr inż. Wojciech Bieniecki</dc:creator>
  <cp:lastModifiedBy>Wojciech Bieniecki</cp:lastModifiedBy>
  <cp:revision>128</cp:revision>
  <cp:lastPrinted>1601-01-01T00:00:00Z</cp:lastPrinted>
  <dcterms:created xsi:type="dcterms:W3CDTF">2001-03-27T07:42:13Z</dcterms:created>
  <dcterms:modified xsi:type="dcterms:W3CDTF">2016-11-13T19:37:56Z</dcterms:modified>
</cp:coreProperties>
</file>