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7" r:id="rId4"/>
    <p:sldId id="271" r:id="rId5"/>
    <p:sldId id="261" r:id="rId6"/>
    <p:sldId id="262" r:id="rId7"/>
    <p:sldId id="266" r:id="rId8"/>
    <p:sldId id="269" r:id="rId9"/>
    <p:sldId id="270" r:id="rId10"/>
    <p:sldId id="260" r:id="rId11"/>
    <p:sldId id="259" r:id="rId12"/>
    <p:sldId id="263" r:id="rId13"/>
    <p:sldId id="267" r:id="rId14"/>
    <p:sldId id="268" r:id="rId15"/>
    <p:sldId id="265"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8066" autoAdjust="0"/>
  </p:normalViewPr>
  <p:slideViewPr>
    <p:cSldViewPr snapToGrid="0">
      <p:cViewPr varScale="1">
        <p:scale>
          <a:sx n="111" d="100"/>
          <a:sy n="111" d="100"/>
        </p:scale>
        <p:origin x="20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BB2C0-F7EE-4487-A436-426DD086C4EA}" type="datetimeFigureOut">
              <a:rPr lang="en-US" smtClean="0"/>
              <a:t>8/25/2019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71E947-948C-446B-B8B5-1CC1F3352792}" type="slidenum">
              <a:rPr lang="en-US" smtClean="0"/>
              <a:t>‹#›</a:t>
            </a:fld>
            <a:endParaRPr lang="en-US"/>
          </a:p>
        </p:txBody>
      </p:sp>
    </p:spTree>
    <p:extLst>
      <p:ext uri="{BB962C8B-B14F-4D97-AF65-F5344CB8AC3E}">
        <p14:creationId xmlns:p14="http://schemas.microsoft.com/office/powerpoint/2010/main" val="319085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Give a great </a:t>
            </a:r>
            <a:r>
              <a:rPr lang="en-US" dirty="0" err="1"/>
              <a:t>shoutout</a:t>
            </a:r>
            <a:r>
              <a:rPr lang="en-US" dirty="0"/>
              <a:t> to WWT AS</a:t>
            </a:r>
          </a:p>
          <a:p>
            <a:pPr marL="0" indent="0">
              <a:buNone/>
            </a:pPr>
            <a:r>
              <a:rPr lang="en-US" dirty="0"/>
              <a:t>Give a </a:t>
            </a:r>
            <a:r>
              <a:rPr lang="en-US" dirty="0" err="1"/>
              <a:t>shoutout</a:t>
            </a:r>
            <a:r>
              <a:rPr lang="en-US" dirty="0"/>
              <a:t> to Nick Bimpasis (he’s in the audience)</a:t>
            </a:r>
          </a:p>
          <a:p>
            <a:pPr marL="0" indent="0">
              <a:buNone/>
            </a:pPr>
            <a:endParaRPr lang="en-US" dirty="0"/>
          </a:p>
          <a:p>
            <a:pPr marL="0" indent="0">
              <a:buNone/>
            </a:pPr>
            <a:r>
              <a:rPr lang="en-US" dirty="0"/>
              <a:t>I started out at WWT working on web services and fell in love.</a:t>
            </a:r>
          </a:p>
          <a:p>
            <a:pPr marL="0" indent="0">
              <a:buNone/>
            </a:pPr>
            <a:r>
              <a:rPr lang="en-US" dirty="0"/>
              <a:t>	Talk briefly about hotel company</a:t>
            </a:r>
          </a:p>
          <a:p>
            <a:pPr marL="0" indent="0">
              <a:buNone/>
            </a:pPr>
            <a:r>
              <a:rPr lang="en-US" dirty="0"/>
              <a:t>	Talk briefly about hedge fund</a:t>
            </a:r>
          </a:p>
          <a:p>
            <a:pPr marL="0" indent="0">
              <a:buNone/>
            </a:pPr>
            <a:r>
              <a:rPr lang="en-US" dirty="0"/>
              <a:t>	</a:t>
            </a:r>
          </a:p>
          <a:p>
            <a:pPr marL="0" indent="0">
              <a:buNone/>
            </a:pPr>
            <a:r>
              <a:rPr lang="en-US" dirty="0"/>
              <a:t>Talk extremely high level architecture at the ag company, but give away nothing</a:t>
            </a:r>
          </a:p>
          <a:p>
            <a:pPr marL="0" indent="0">
              <a:buNone/>
            </a:pPr>
            <a:endParaRPr lang="en-US" dirty="0"/>
          </a:p>
          <a:p>
            <a:pPr marL="0" indent="0">
              <a:buNone/>
            </a:pPr>
            <a:r>
              <a:rPr lang="en-US" dirty="0"/>
              <a:t>Talk about feedback maybe if you have time</a:t>
            </a:r>
          </a:p>
          <a:p>
            <a:pPr marL="0" indent="0">
              <a:buNone/>
            </a:pPr>
            <a:endParaRPr lang="en-US" dirty="0"/>
          </a:p>
        </p:txBody>
      </p:sp>
      <p:sp>
        <p:nvSpPr>
          <p:cNvPr id="4" name="Slide Number Placeholder 3"/>
          <p:cNvSpPr>
            <a:spLocks noGrp="1"/>
          </p:cNvSpPr>
          <p:nvPr>
            <p:ph type="sldNum" sz="quarter" idx="5"/>
          </p:nvPr>
        </p:nvSpPr>
        <p:spPr/>
        <p:txBody>
          <a:bodyPr/>
          <a:lstStyle/>
          <a:p>
            <a:fld id="{2E71E947-948C-446B-B8B5-1CC1F3352792}" type="slidenum">
              <a:rPr lang="en-US" smtClean="0"/>
              <a:t>2</a:t>
            </a:fld>
            <a:endParaRPr lang="en-US"/>
          </a:p>
        </p:txBody>
      </p:sp>
    </p:spTree>
    <p:extLst>
      <p:ext uri="{BB962C8B-B14F-4D97-AF65-F5344CB8AC3E}">
        <p14:creationId xmlns:p14="http://schemas.microsoft.com/office/powerpoint/2010/main" val="63524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real reasons I decided on </a:t>
            </a:r>
            <a:r>
              <a:rPr lang="en-US" dirty="0" err="1"/>
              <a:t>scala</a:t>
            </a:r>
            <a:r>
              <a:rPr lang="en-US" dirty="0"/>
              <a:t>:</a:t>
            </a:r>
          </a:p>
          <a:p>
            <a:r>
              <a:rPr lang="en-US" dirty="0"/>
              <a:t>     I don’t like UI’s much. – expand on how </a:t>
            </a:r>
            <a:r>
              <a:rPr lang="en-US" dirty="0" err="1"/>
              <a:t>scala</a:t>
            </a:r>
            <a:r>
              <a:rPr lang="en-US" dirty="0"/>
              <a:t> seems to be nice and back end friendly</a:t>
            </a:r>
          </a:p>
        </p:txBody>
      </p:sp>
      <p:sp>
        <p:nvSpPr>
          <p:cNvPr id="4" name="Slide Number Placeholder 3"/>
          <p:cNvSpPr>
            <a:spLocks noGrp="1"/>
          </p:cNvSpPr>
          <p:nvPr>
            <p:ph type="sldNum" sz="quarter" idx="5"/>
          </p:nvPr>
        </p:nvSpPr>
        <p:spPr/>
        <p:txBody>
          <a:bodyPr/>
          <a:lstStyle/>
          <a:p>
            <a:fld id="{2E71E947-948C-446B-B8B5-1CC1F3352792}" type="slidenum">
              <a:rPr lang="en-US" smtClean="0"/>
              <a:t>3</a:t>
            </a:fld>
            <a:endParaRPr lang="en-US"/>
          </a:p>
        </p:txBody>
      </p:sp>
    </p:spTree>
    <p:extLst>
      <p:ext uri="{BB962C8B-B14F-4D97-AF65-F5344CB8AC3E}">
        <p14:creationId xmlns:p14="http://schemas.microsoft.com/office/powerpoint/2010/main" val="215319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C Sharp was coined from two different plays on words.</a:t>
            </a:r>
          </a:p>
          <a:p>
            <a:r>
              <a:rPr lang="en-US" dirty="0"/>
              <a:t>Give both origins.</a:t>
            </a:r>
          </a:p>
          <a:p>
            <a:endParaRPr lang="en-US" dirty="0"/>
          </a:p>
          <a:p>
            <a:pPr marL="228600" indent="-228600">
              <a:buAutoNum type="arabicPeriod"/>
            </a:pPr>
            <a:r>
              <a:rPr lang="en-US" dirty="0"/>
              <a:t>A pound sign looks like of like four plus signs</a:t>
            </a:r>
          </a:p>
          <a:p>
            <a:pPr marL="228600" indent="-228600">
              <a:buAutoNum type="arabicPeriod"/>
            </a:pPr>
            <a:r>
              <a:rPr lang="en-US" dirty="0"/>
              <a:t>In music, a # (sharp) note is a step higher than a flat</a:t>
            </a:r>
          </a:p>
          <a:p>
            <a:pPr marL="228600" indent="-228600">
              <a:buAutoNum type="arabicPeriod"/>
            </a:pPr>
            <a:endParaRPr lang="en-US" dirty="0"/>
          </a:p>
          <a:p>
            <a:pPr marL="228600" indent="-228600">
              <a:buAutoNum type="arabicPeriod"/>
            </a:pPr>
            <a:endParaRPr lang="en-US" dirty="0"/>
          </a:p>
          <a:p>
            <a:pPr marL="0" indent="0">
              <a:buNone/>
            </a:pPr>
            <a:r>
              <a:rPr lang="en-US" dirty="0"/>
              <a:t>Scala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Scala stands for Scalable Language</a:t>
            </a:r>
          </a:p>
          <a:p>
            <a:pPr marL="228600" indent="-228600">
              <a:buAutoNum type="arabicPeriod"/>
            </a:pPr>
            <a:r>
              <a:rPr lang="en-US" dirty="0"/>
              <a:t>Scala is the Italian word for stairway which is appropriate since Scala helps you ascend to a better programming language</a:t>
            </a:r>
          </a:p>
          <a:p>
            <a:pPr marL="228600" indent="-228600">
              <a:buAutoNum type="arabicPeriod"/>
            </a:pPr>
            <a:r>
              <a:rPr lang="en-US" dirty="0"/>
              <a:t>The </a:t>
            </a:r>
            <a:r>
              <a:rPr lang="en-US" dirty="0" err="1"/>
              <a:t>scala</a:t>
            </a:r>
            <a:r>
              <a:rPr lang="en-US" dirty="0"/>
              <a:t> logo is an abstraction of a stairway</a:t>
            </a:r>
          </a:p>
          <a:p>
            <a:pPr marL="228600" indent="-228600">
              <a:buAutoNum type="arabicPeriod"/>
            </a:pPr>
            <a:r>
              <a:rPr lang="en-US" dirty="0"/>
              <a:t>Scala stands for Scalable Language</a:t>
            </a:r>
          </a:p>
        </p:txBody>
      </p:sp>
      <p:sp>
        <p:nvSpPr>
          <p:cNvPr id="4" name="Slide Number Placeholder 3"/>
          <p:cNvSpPr>
            <a:spLocks noGrp="1"/>
          </p:cNvSpPr>
          <p:nvPr>
            <p:ph type="sldNum" sz="quarter" idx="5"/>
          </p:nvPr>
        </p:nvSpPr>
        <p:spPr/>
        <p:txBody>
          <a:bodyPr/>
          <a:lstStyle/>
          <a:p>
            <a:fld id="{2E71E947-948C-446B-B8B5-1CC1F3352792}" type="slidenum">
              <a:rPr lang="en-US" smtClean="0"/>
              <a:t>7</a:t>
            </a:fld>
            <a:endParaRPr lang="en-US"/>
          </a:p>
        </p:txBody>
      </p:sp>
    </p:spTree>
    <p:extLst>
      <p:ext uri="{BB962C8B-B14F-4D97-AF65-F5344CB8AC3E}">
        <p14:creationId xmlns:p14="http://schemas.microsoft.com/office/powerpoint/2010/main" val="385805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Talk about the web </a:t>
            </a:r>
            <a:r>
              <a:rPr lang="en-US" dirty="0" err="1"/>
              <a:t>api</a:t>
            </a:r>
            <a:r>
              <a:rPr lang="en-US" dirty="0"/>
              <a:t> (</a:t>
            </a:r>
            <a:r>
              <a:rPr lang="en-US" dirty="0" err="1"/>
              <a:t>.net</a:t>
            </a:r>
            <a:r>
              <a:rPr lang="en-US" dirty="0"/>
              <a:t> framework) 2 pipeline at length</a:t>
            </a:r>
          </a:p>
          <a:p>
            <a:pPr marL="228600" indent="-228600">
              <a:buAutoNum type="arabicPeriod"/>
            </a:pPr>
            <a:r>
              <a:rPr lang="en-US" dirty="0"/>
              <a:t>Talk </a:t>
            </a:r>
            <a:r>
              <a:rPr lang="en-US" dirty="0" err="1"/>
              <a:t>abou</a:t>
            </a:r>
            <a:r>
              <a:rPr lang="en-US" dirty="0"/>
              <a:t> the </a:t>
            </a:r>
            <a:r>
              <a:rPr lang="en-US" dirty="0" err="1"/>
              <a:t>.net</a:t>
            </a:r>
            <a:r>
              <a:rPr lang="en-US" dirty="0"/>
              <a:t> core 2.2 middleware at length</a:t>
            </a:r>
          </a:p>
          <a:p>
            <a:pPr marL="228600" indent="-228600">
              <a:buAutoNum type="arabicPeriod"/>
            </a:pPr>
            <a:r>
              <a:rPr lang="en-US" dirty="0"/>
              <a:t>Talk about </a:t>
            </a:r>
            <a:r>
              <a:rPr lang="en-US" dirty="0" err="1"/>
              <a:t>Akka</a:t>
            </a:r>
            <a:r>
              <a:rPr lang="en-US" dirty="0"/>
              <a:t> server </a:t>
            </a:r>
            <a:r>
              <a:rPr lang="en-US" dirty="0" err="1"/>
              <a:t>api</a:t>
            </a:r>
            <a:r>
              <a:rPr lang="en-US" dirty="0"/>
              <a:t> at length</a:t>
            </a:r>
          </a:p>
        </p:txBody>
      </p:sp>
      <p:sp>
        <p:nvSpPr>
          <p:cNvPr id="4" name="Slide Number Placeholder 3"/>
          <p:cNvSpPr>
            <a:spLocks noGrp="1"/>
          </p:cNvSpPr>
          <p:nvPr>
            <p:ph type="sldNum" sz="quarter" idx="5"/>
          </p:nvPr>
        </p:nvSpPr>
        <p:spPr/>
        <p:txBody>
          <a:bodyPr/>
          <a:lstStyle/>
          <a:p>
            <a:fld id="{2E71E947-948C-446B-B8B5-1CC1F3352792}" type="slidenum">
              <a:rPr lang="en-US" smtClean="0"/>
              <a:t>10</a:t>
            </a:fld>
            <a:endParaRPr lang="en-US"/>
          </a:p>
        </p:txBody>
      </p:sp>
    </p:spTree>
    <p:extLst>
      <p:ext uri="{BB962C8B-B14F-4D97-AF65-F5344CB8AC3E}">
        <p14:creationId xmlns:p14="http://schemas.microsoft.com/office/powerpoint/2010/main" val="211288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 var allows for type inference when the compiler can determine what type the variable is.</a:t>
            </a:r>
          </a:p>
        </p:txBody>
      </p:sp>
      <p:sp>
        <p:nvSpPr>
          <p:cNvPr id="4" name="Slide Number Placeholder 3"/>
          <p:cNvSpPr>
            <a:spLocks noGrp="1"/>
          </p:cNvSpPr>
          <p:nvPr>
            <p:ph type="sldNum" sz="quarter" idx="5"/>
          </p:nvPr>
        </p:nvSpPr>
        <p:spPr/>
        <p:txBody>
          <a:bodyPr/>
          <a:lstStyle/>
          <a:p>
            <a:fld id="{2E71E947-948C-446B-B8B5-1CC1F3352792}" type="slidenum">
              <a:rPr lang="en-US" smtClean="0"/>
              <a:t>11</a:t>
            </a:fld>
            <a:endParaRPr lang="en-US"/>
          </a:p>
        </p:txBody>
      </p:sp>
    </p:spTree>
    <p:extLst>
      <p:ext uri="{BB962C8B-B14F-4D97-AF65-F5344CB8AC3E}">
        <p14:creationId xmlns:p14="http://schemas.microsoft.com/office/powerpoint/2010/main" val="2454592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var, talk about functional programming, etc. </a:t>
            </a:r>
          </a:p>
        </p:txBody>
      </p:sp>
      <p:sp>
        <p:nvSpPr>
          <p:cNvPr id="4" name="Slide Number Placeholder 3"/>
          <p:cNvSpPr>
            <a:spLocks noGrp="1"/>
          </p:cNvSpPr>
          <p:nvPr>
            <p:ph type="sldNum" sz="quarter" idx="5"/>
          </p:nvPr>
        </p:nvSpPr>
        <p:spPr/>
        <p:txBody>
          <a:bodyPr/>
          <a:lstStyle/>
          <a:p>
            <a:fld id="{2E71E947-948C-446B-B8B5-1CC1F3352792}" type="slidenum">
              <a:rPr lang="en-US" smtClean="0"/>
              <a:t>12</a:t>
            </a:fld>
            <a:endParaRPr lang="en-US"/>
          </a:p>
        </p:txBody>
      </p:sp>
    </p:spTree>
    <p:extLst>
      <p:ext uri="{BB962C8B-B14F-4D97-AF65-F5344CB8AC3E}">
        <p14:creationId xmlns:p14="http://schemas.microsoft.com/office/powerpoint/2010/main" val="891579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8/25/2019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sp.net/media/4071077/aspnet-web-api-poster.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oc.akka.io/docs/akka-http/current/server-side/index.html" TargetMode="External"/><Relationship Id="rId4" Type="http://schemas.openxmlformats.org/officeDocument/2006/relationships/hyperlink" Target="https://docs.microsoft.com/en-us/aspnet/core/fundamentals/middleware/index?view=aspnetcore-2.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tnetfiddle.net/eYcvO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alafiddle.io/sf/BTQ94Zs/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calafiddle.io/sf/sMCzUpj/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calafiddle.io/sf/hgj7ZGy/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alafiddle.io/sf/QiVhpvE/0" TargetMode="External"/><Relationship Id="rId2" Type="http://schemas.openxmlformats.org/officeDocument/2006/relationships/hyperlink" Target="https://scalafiddle.io/sf/D0Wkp0G/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calafiddle.io/sf/kpbknvE/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DA23-A7B7-485E-9343-AC37FBB7EB8C}"/>
              </a:ext>
            </a:extLst>
          </p:cNvPr>
          <p:cNvSpPr>
            <a:spLocks noGrp="1"/>
          </p:cNvSpPr>
          <p:nvPr>
            <p:ph type="ctrTitle"/>
          </p:nvPr>
        </p:nvSpPr>
        <p:spPr>
          <a:xfrm>
            <a:off x="1751012" y="609601"/>
            <a:ext cx="8676222" cy="3200400"/>
          </a:xfrm>
        </p:spPr>
        <p:txBody>
          <a:bodyPr>
            <a:normAutofit/>
          </a:bodyPr>
          <a:lstStyle/>
          <a:p>
            <a:r>
              <a:rPr lang="en-US" sz="4000" dirty="0"/>
              <a:t>When a </a:t>
            </a:r>
            <a:r>
              <a:rPr lang="en-US" sz="4000" dirty="0" err="1"/>
              <a:t>.net</a:t>
            </a:r>
            <a:r>
              <a:rPr lang="en-US" sz="4000" dirty="0"/>
              <a:t> dev tries Scala</a:t>
            </a:r>
          </a:p>
        </p:txBody>
      </p:sp>
      <p:sp>
        <p:nvSpPr>
          <p:cNvPr id="3" name="Subtitle 2">
            <a:extLst>
              <a:ext uri="{FF2B5EF4-FFF2-40B4-BE49-F238E27FC236}">
                <a16:creationId xmlns:a16="http://schemas.microsoft.com/office/drawing/2014/main" id="{6ED39E35-DED2-4552-B237-EAF92B65A028}"/>
              </a:ext>
            </a:extLst>
          </p:cNvPr>
          <p:cNvSpPr>
            <a:spLocks noGrp="1"/>
          </p:cNvSpPr>
          <p:nvPr>
            <p:ph type="subTitle" idx="1"/>
          </p:nvPr>
        </p:nvSpPr>
        <p:spPr/>
        <p:txBody>
          <a:bodyPr/>
          <a:lstStyle/>
          <a:p>
            <a:r>
              <a:rPr lang="en-US" dirty="0"/>
              <a:t>With Justin Atwell</a:t>
            </a:r>
          </a:p>
          <a:p>
            <a:endParaRPr lang="en-US" dirty="0"/>
          </a:p>
        </p:txBody>
      </p:sp>
    </p:spTree>
    <p:extLst>
      <p:ext uri="{BB962C8B-B14F-4D97-AF65-F5344CB8AC3E}">
        <p14:creationId xmlns:p14="http://schemas.microsoft.com/office/powerpoint/2010/main" val="300907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DB76-D6C1-4423-856A-0F19FB8B30A0}"/>
              </a:ext>
            </a:extLst>
          </p:cNvPr>
          <p:cNvSpPr>
            <a:spLocks noGrp="1"/>
          </p:cNvSpPr>
          <p:nvPr>
            <p:ph type="title"/>
          </p:nvPr>
        </p:nvSpPr>
        <p:spPr/>
        <p:txBody>
          <a:bodyPr/>
          <a:lstStyle/>
          <a:p>
            <a:r>
              <a:rPr lang="en-US" dirty="0"/>
              <a:t>A look at the Docs for restful services</a:t>
            </a:r>
          </a:p>
        </p:txBody>
      </p:sp>
      <p:sp>
        <p:nvSpPr>
          <p:cNvPr id="3" name="Content Placeholder 2">
            <a:extLst>
              <a:ext uri="{FF2B5EF4-FFF2-40B4-BE49-F238E27FC236}">
                <a16:creationId xmlns:a16="http://schemas.microsoft.com/office/drawing/2014/main" id="{B4D9E9E3-D455-40C0-98EF-F48F855623C6}"/>
              </a:ext>
            </a:extLst>
          </p:cNvPr>
          <p:cNvSpPr>
            <a:spLocks noGrp="1"/>
          </p:cNvSpPr>
          <p:nvPr>
            <p:ph idx="1"/>
          </p:nvPr>
        </p:nvSpPr>
        <p:spPr/>
        <p:txBody>
          <a:bodyPr/>
          <a:lstStyle/>
          <a:p>
            <a:r>
              <a:rPr lang="en-US" dirty="0">
                <a:hlinkClick r:id="rId3"/>
              </a:rPr>
              <a:t>web </a:t>
            </a:r>
            <a:r>
              <a:rPr lang="en-US" dirty="0" err="1">
                <a:hlinkClick r:id="rId3"/>
              </a:rPr>
              <a:t>api</a:t>
            </a:r>
            <a:r>
              <a:rPr lang="en-US" dirty="0">
                <a:hlinkClick r:id="rId3"/>
              </a:rPr>
              <a:t> 2</a:t>
            </a:r>
            <a:r>
              <a:rPr lang="en-US" dirty="0"/>
              <a:t> </a:t>
            </a:r>
          </a:p>
          <a:p>
            <a:r>
              <a:rPr lang="en-US" dirty="0" err="1">
                <a:hlinkClick r:id="rId4"/>
              </a:rPr>
              <a:t>.net</a:t>
            </a:r>
            <a:r>
              <a:rPr lang="en-US" dirty="0">
                <a:hlinkClick r:id="rId4"/>
              </a:rPr>
              <a:t> Core Middleware</a:t>
            </a:r>
            <a:endParaRPr lang="en-US" dirty="0"/>
          </a:p>
          <a:p>
            <a:r>
              <a:rPr lang="en-US" dirty="0" err="1">
                <a:hlinkClick r:id="rId5"/>
              </a:rPr>
              <a:t>Akka</a:t>
            </a:r>
            <a:r>
              <a:rPr lang="en-US" dirty="0">
                <a:hlinkClick r:id="rId5"/>
              </a:rPr>
              <a:t> 10.1.8 Server API</a:t>
            </a:r>
            <a:endParaRPr lang="en-US" dirty="0"/>
          </a:p>
          <a:p>
            <a:endParaRPr lang="en-US" dirty="0"/>
          </a:p>
        </p:txBody>
      </p:sp>
    </p:spTree>
    <p:extLst>
      <p:ext uri="{BB962C8B-B14F-4D97-AF65-F5344CB8AC3E}">
        <p14:creationId xmlns:p14="http://schemas.microsoft.com/office/powerpoint/2010/main" val="137780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1559-5E58-4D22-BCA0-CFB58C0C7986}"/>
              </a:ext>
            </a:extLst>
          </p:cNvPr>
          <p:cNvSpPr>
            <a:spLocks noGrp="1"/>
          </p:cNvSpPr>
          <p:nvPr>
            <p:ph type="title"/>
          </p:nvPr>
        </p:nvSpPr>
        <p:spPr/>
        <p:txBody>
          <a:bodyPr/>
          <a:lstStyle/>
          <a:p>
            <a:r>
              <a:rPr lang="en-US" dirty="0"/>
              <a:t>Vars and </a:t>
            </a:r>
            <a:r>
              <a:rPr lang="en-US" dirty="0" err="1"/>
              <a:t>vals</a:t>
            </a:r>
            <a:endParaRPr lang="en-US" dirty="0"/>
          </a:p>
        </p:txBody>
      </p:sp>
      <p:sp>
        <p:nvSpPr>
          <p:cNvPr id="3" name="Content Placeholder 2">
            <a:extLst>
              <a:ext uri="{FF2B5EF4-FFF2-40B4-BE49-F238E27FC236}">
                <a16:creationId xmlns:a16="http://schemas.microsoft.com/office/drawing/2014/main" id="{E5C74151-66A2-447A-A5A9-5BE3A230F873}"/>
              </a:ext>
            </a:extLst>
          </p:cNvPr>
          <p:cNvSpPr>
            <a:spLocks noGrp="1"/>
          </p:cNvSpPr>
          <p:nvPr>
            <p:ph idx="1"/>
          </p:nvPr>
        </p:nvSpPr>
        <p:spPr/>
        <p:txBody>
          <a:bodyPr/>
          <a:lstStyle/>
          <a:p>
            <a:r>
              <a:rPr lang="en-US" dirty="0"/>
              <a:t>C# var </a:t>
            </a:r>
            <a:r>
              <a:rPr lang="en-US" dirty="0">
                <a:hlinkClick r:id="rId3"/>
              </a:rPr>
              <a:t>https://dotnetfiddle.net/eYcvOC</a:t>
            </a:r>
            <a:endParaRPr lang="en-US" dirty="0"/>
          </a:p>
          <a:p>
            <a:pPr lvl="1"/>
            <a:r>
              <a:rPr lang="en-US" dirty="0"/>
              <a:t>Var in C# is just an implicitly typed local variable (compiler looks to the right side of the equals sign)</a:t>
            </a:r>
          </a:p>
          <a:p>
            <a:pPr lvl="1"/>
            <a:r>
              <a:rPr lang="en-US" dirty="0"/>
              <a:t>Var is largely viewed as a time saver</a:t>
            </a:r>
          </a:p>
        </p:txBody>
      </p:sp>
    </p:spTree>
    <p:extLst>
      <p:ext uri="{BB962C8B-B14F-4D97-AF65-F5344CB8AC3E}">
        <p14:creationId xmlns:p14="http://schemas.microsoft.com/office/powerpoint/2010/main" val="357812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8823A-6C89-4D81-8E05-210B862AC511}"/>
              </a:ext>
            </a:extLst>
          </p:cNvPr>
          <p:cNvSpPr>
            <a:spLocks noGrp="1"/>
          </p:cNvSpPr>
          <p:nvPr>
            <p:ph type="title"/>
          </p:nvPr>
        </p:nvSpPr>
        <p:spPr/>
        <p:txBody>
          <a:bodyPr/>
          <a:lstStyle/>
          <a:p>
            <a:r>
              <a:rPr lang="en-US" dirty="0"/>
              <a:t>Vars and </a:t>
            </a:r>
            <a:r>
              <a:rPr lang="en-US" dirty="0" err="1"/>
              <a:t>vals</a:t>
            </a:r>
            <a:r>
              <a:rPr lang="en-US" dirty="0"/>
              <a:t> (continued)</a:t>
            </a:r>
          </a:p>
        </p:txBody>
      </p:sp>
      <p:sp>
        <p:nvSpPr>
          <p:cNvPr id="3" name="Content Placeholder 2">
            <a:extLst>
              <a:ext uri="{FF2B5EF4-FFF2-40B4-BE49-F238E27FC236}">
                <a16:creationId xmlns:a16="http://schemas.microsoft.com/office/drawing/2014/main" id="{F9DB63A4-4976-4522-8FB9-2E26D03A194B}"/>
              </a:ext>
            </a:extLst>
          </p:cNvPr>
          <p:cNvSpPr>
            <a:spLocks noGrp="1"/>
          </p:cNvSpPr>
          <p:nvPr>
            <p:ph idx="1"/>
          </p:nvPr>
        </p:nvSpPr>
        <p:spPr/>
        <p:txBody>
          <a:bodyPr/>
          <a:lstStyle/>
          <a:p>
            <a:r>
              <a:rPr lang="en-US" dirty="0"/>
              <a:t>Scala</a:t>
            </a:r>
          </a:p>
          <a:p>
            <a:pPr lvl="1"/>
            <a:r>
              <a:rPr lang="en-US" dirty="0"/>
              <a:t>Var – Mutable variable </a:t>
            </a:r>
            <a:r>
              <a:rPr lang="en-US" dirty="0">
                <a:hlinkClick r:id="rId3"/>
              </a:rPr>
              <a:t>https://scalafiddle.io/sf/BTQ94Zs/0</a:t>
            </a:r>
            <a:endParaRPr lang="en-US" dirty="0"/>
          </a:p>
          <a:p>
            <a:pPr lvl="2"/>
            <a:r>
              <a:rPr lang="en-US" dirty="0"/>
              <a:t>(In </a:t>
            </a:r>
            <a:r>
              <a:rPr lang="en-US" dirty="0" err="1"/>
              <a:t>.net</a:t>
            </a:r>
            <a:r>
              <a:rPr lang="en-US" dirty="0"/>
              <a:t>, the “regular kind”)</a:t>
            </a:r>
          </a:p>
          <a:p>
            <a:pPr lvl="2"/>
            <a:r>
              <a:rPr lang="en-US" dirty="0"/>
              <a:t>These are not used as often in Scala</a:t>
            </a:r>
          </a:p>
          <a:p>
            <a:pPr lvl="1"/>
            <a:r>
              <a:rPr lang="en-US" dirty="0"/>
              <a:t>Val – immutable variable </a:t>
            </a:r>
            <a:r>
              <a:rPr lang="en-US" dirty="0">
                <a:hlinkClick r:id="rId4"/>
              </a:rPr>
              <a:t>https://scalafiddle.io/sf/sMCzUpj/0</a:t>
            </a:r>
            <a:endParaRPr lang="en-US" dirty="0"/>
          </a:p>
          <a:p>
            <a:pPr lvl="2"/>
            <a:r>
              <a:rPr lang="en-US" dirty="0"/>
              <a:t>Most local variables</a:t>
            </a:r>
          </a:p>
        </p:txBody>
      </p:sp>
    </p:spTree>
    <p:extLst>
      <p:ext uri="{BB962C8B-B14F-4D97-AF65-F5344CB8AC3E}">
        <p14:creationId xmlns:p14="http://schemas.microsoft.com/office/powerpoint/2010/main" val="51784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7596-E74F-4276-8FEE-4DF7C720E67E}"/>
              </a:ext>
            </a:extLst>
          </p:cNvPr>
          <p:cNvSpPr>
            <a:spLocks noGrp="1"/>
          </p:cNvSpPr>
          <p:nvPr>
            <p:ph type="title"/>
          </p:nvPr>
        </p:nvSpPr>
        <p:spPr/>
        <p:txBody>
          <a:bodyPr/>
          <a:lstStyle/>
          <a:p>
            <a:r>
              <a:rPr lang="en-US" dirty="0"/>
              <a:t>The Handling of Null</a:t>
            </a:r>
          </a:p>
        </p:txBody>
      </p:sp>
      <p:sp>
        <p:nvSpPr>
          <p:cNvPr id="3" name="Content Placeholder 2">
            <a:extLst>
              <a:ext uri="{FF2B5EF4-FFF2-40B4-BE49-F238E27FC236}">
                <a16:creationId xmlns:a16="http://schemas.microsoft.com/office/drawing/2014/main" id="{C2859E3C-30C2-4A93-A096-0D0180B47FA2}"/>
              </a:ext>
            </a:extLst>
          </p:cNvPr>
          <p:cNvSpPr>
            <a:spLocks noGrp="1"/>
          </p:cNvSpPr>
          <p:nvPr>
            <p:ph idx="1"/>
          </p:nvPr>
        </p:nvSpPr>
        <p:spPr/>
        <p:txBody>
          <a:bodyPr/>
          <a:lstStyle/>
          <a:p>
            <a:r>
              <a:rPr lang="en-US" dirty="0"/>
              <a:t>In C#, null is a literal that represents a null reference, one that does not refer to any object.</a:t>
            </a:r>
          </a:p>
          <a:p>
            <a:pPr lvl="1"/>
            <a:r>
              <a:rPr lang="en-US" dirty="0"/>
              <a:t>Null is the default value for Reference types</a:t>
            </a:r>
          </a:p>
        </p:txBody>
      </p:sp>
    </p:spTree>
    <p:extLst>
      <p:ext uri="{BB962C8B-B14F-4D97-AF65-F5344CB8AC3E}">
        <p14:creationId xmlns:p14="http://schemas.microsoft.com/office/powerpoint/2010/main" val="1378492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244-BA7A-4D58-AEE5-36A1923FD35E}"/>
              </a:ext>
            </a:extLst>
          </p:cNvPr>
          <p:cNvSpPr>
            <a:spLocks noGrp="1"/>
          </p:cNvSpPr>
          <p:nvPr>
            <p:ph type="title"/>
          </p:nvPr>
        </p:nvSpPr>
        <p:spPr/>
        <p:txBody>
          <a:bodyPr/>
          <a:lstStyle/>
          <a:p>
            <a:r>
              <a:rPr lang="en-US" dirty="0"/>
              <a:t>The handling of null (Continued)</a:t>
            </a:r>
          </a:p>
        </p:txBody>
      </p:sp>
      <p:sp>
        <p:nvSpPr>
          <p:cNvPr id="3" name="Content Placeholder 2">
            <a:extLst>
              <a:ext uri="{FF2B5EF4-FFF2-40B4-BE49-F238E27FC236}">
                <a16:creationId xmlns:a16="http://schemas.microsoft.com/office/drawing/2014/main" id="{C34BFC76-F7C4-4A74-88EC-71B5EFD9CDCF}"/>
              </a:ext>
            </a:extLst>
          </p:cNvPr>
          <p:cNvSpPr>
            <a:spLocks noGrp="1"/>
          </p:cNvSpPr>
          <p:nvPr>
            <p:ph idx="1"/>
          </p:nvPr>
        </p:nvSpPr>
        <p:spPr/>
        <p:txBody>
          <a:bodyPr/>
          <a:lstStyle/>
          <a:p>
            <a:r>
              <a:rPr lang="en-US" dirty="0"/>
              <a:t>In Scala, nulls are banned. Ban them. Forever. Period</a:t>
            </a:r>
          </a:p>
          <a:p>
            <a:r>
              <a:rPr lang="en-US" dirty="0"/>
              <a:t>Scala uses options to handle lack of value: </a:t>
            </a:r>
            <a:r>
              <a:rPr lang="en-US" dirty="0">
                <a:hlinkClick r:id="rId2"/>
              </a:rPr>
              <a:t>https://scalafiddle.io/sf/hgj7ZGy/0</a:t>
            </a:r>
            <a:endParaRPr lang="en-US" dirty="0"/>
          </a:p>
        </p:txBody>
      </p:sp>
    </p:spTree>
    <p:extLst>
      <p:ext uri="{BB962C8B-B14F-4D97-AF65-F5344CB8AC3E}">
        <p14:creationId xmlns:p14="http://schemas.microsoft.com/office/powerpoint/2010/main" val="374846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1020-7274-417F-BB8B-4D4666407B69}"/>
              </a:ext>
            </a:extLst>
          </p:cNvPr>
          <p:cNvSpPr>
            <a:spLocks noGrp="1"/>
          </p:cNvSpPr>
          <p:nvPr>
            <p:ph type="title"/>
          </p:nvPr>
        </p:nvSpPr>
        <p:spPr/>
        <p:txBody>
          <a:bodyPr/>
          <a:lstStyle/>
          <a:p>
            <a:r>
              <a:rPr lang="en-US" dirty="0"/>
              <a:t>Algebraic Data Types in Scala (ADT)</a:t>
            </a:r>
          </a:p>
        </p:txBody>
      </p:sp>
      <p:sp>
        <p:nvSpPr>
          <p:cNvPr id="3" name="Content Placeholder 2">
            <a:extLst>
              <a:ext uri="{FF2B5EF4-FFF2-40B4-BE49-F238E27FC236}">
                <a16:creationId xmlns:a16="http://schemas.microsoft.com/office/drawing/2014/main" id="{C7123AE6-EBD4-4EC1-8748-51D3F4276146}"/>
              </a:ext>
            </a:extLst>
          </p:cNvPr>
          <p:cNvSpPr>
            <a:spLocks noGrp="1"/>
          </p:cNvSpPr>
          <p:nvPr>
            <p:ph idx="1"/>
          </p:nvPr>
        </p:nvSpPr>
        <p:spPr/>
        <p:txBody>
          <a:bodyPr/>
          <a:lstStyle/>
          <a:p>
            <a:r>
              <a:rPr lang="en-US" dirty="0"/>
              <a:t>There are two types of ADT’s (and a combo of the two called hybrid)</a:t>
            </a:r>
          </a:p>
          <a:p>
            <a:pPr lvl="1"/>
            <a:r>
              <a:rPr lang="en-US" dirty="0"/>
              <a:t>Product – A case class. It’s called a product datatype because we can determine the number of concrete instances by multiplying the possibilities of the constructor fields  </a:t>
            </a:r>
            <a:r>
              <a:rPr lang="en-US" dirty="0">
                <a:hlinkClick r:id="rId2"/>
              </a:rPr>
              <a:t>https://scalafiddle.io/sf/D0Wkp0G/0</a:t>
            </a:r>
            <a:endParaRPr lang="en-US" dirty="0"/>
          </a:p>
          <a:p>
            <a:pPr lvl="1"/>
            <a:r>
              <a:rPr lang="en-US" dirty="0"/>
              <a:t>Sum – It’s called a sum because it’s arity is equal to the sum of the arities of the types that compose it </a:t>
            </a:r>
            <a:r>
              <a:rPr lang="en-US" dirty="0">
                <a:hlinkClick r:id="rId3"/>
              </a:rPr>
              <a:t>https://scalafiddle.io/sf/QiVhpvE/0</a:t>
            </a:r>
            <a:endParaRPr lang="en-US" dirty="0"/>
          </a:p>
        </p:txBody>
      </p:sp>
    </p:spTree>
    <p:extLst>
      <p:ext uri="{BB962C8B-B14F-4D97-AF65-F5344CB8AC3E}">
        <p14:creationId xmlns:p14="http://schemas.microsoft.com/office/powerpoint/2010/main" val="259566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F55C-23E3-493C-9C2B-B8A2B758C374}"/>
              </a:ext>
            </a:extLst>
          </p:cNvPr>
          <p:cNvSpPr>
            <a:spLocks noGrp="1"/>
          </p:cNvSpPr>
          <p:nvPr>
            <p:ph type="title"/>
          </p:nvPr>
        </p:nvSpPr>
        <p:spPr/>
        <p:txBody>
          <a:bodyPr/>
          <a:lstStyle/>
          <a:p>
            <a:r>
              <a:rPr lang="en-US" dirty="0"/>
              <a:t>Bringing Algebraic data types together</a:t>
            </a:r>
          </a:p>
        </p:txBody>
      </p:sp>
      <p:sp>
        <p:nvSpPr>
          <p:cNvPr id="3" name="Content Placeholder 2">
            <a:extLst>
              <a:ext uri="{FF2B5EF4-FFF2-40B4-BE49-F238E27FC236}">
                <a16:creationId xmlns:a16="http://schemas.microsoft.com/office/drawing/2014/main" id="{FBD52D93-736B-47F5-AA6B-563E0AD88B30}"/>
              </a:ext>
            </a:extLst>
          </p:cNvPr>
          <p:cNvSpPr>
            <a:spLocks noGrp="1"/>
          </p:cNvSpPr>
          <p:nvPr>
            <p:ph idx="1"/>
          </p:nvPr>
        </p:nvSpPr>
        <p:spPr/>
        <p:txBody>
          <a:bodyPr>
            <a:normAutofit/>
          </a:bodyPr>
          <a:lstStyle/>
          <a:p>
            <a:r>
              <a:rPr lang="en-US" dirty="0"/>
              <a:t>Object Oriented Programming with interfaces means there could be implementations of that interface all over the world. This makes it easy to add cases (more implementations), but makes it frozen. No one knows all implementations of an interface since it is public. </a:t>
            </a:r>
          </a:p>
          <a:p>
            <a:r>
              <a:rPr lang="en-US" dirty="0"/>
              <a:t>Algebraic Data Types are the opposite. All cases of the data are listed in one place (implementation). Writing the implementation to the function is easy. Write the function. This however requires you to go through the entire code base to extend match statements. ADT pattern matching: </a:t>
            </a:r>
            <a:r>
              <a:rPr lang="en-US" dirty="0">
                <a:hlinkClick r:id="rId2"/>
              </a:rPr>
              <a:t>https://scalafiddle.io/sf/kpbknvE/0</a:t>
            </a:r>
            <a:endParaRPr lang="en-US" dirty="0"/>
          </a:p>
          <a:p>
            <a:endParaRPr lang="en-US" dirty="0"/>
          </a:p>
        </p:txBody>
      </p:sp>
    </p:spTree>
    <p:extLst>
      <p:ext uri="{BB962C8B-B14F-4D97-AF65-F5344CB8AC3E}">
        <p14:creationId xmlns:p14="http://schemas.microsoft.com/office/powerpoint/2010/main" val="250127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A2A9-C1E9-4C4F-B743-8317E564B8E1}"/>
              </a:ext>
            </a:extLst>
          </p:cNvPr>
          <p:cNvSpPr>
            <a:spLocks noGrp="1"/>
          </p:cNvSpPr>
          <p:nvPr>
            <p:ph type="title"/>
          </p:nvPr>
        </p:nvSpPr>
        <p:spPr/>
        <p:txBody>
          <a:bodyPr/>
          <a:lstStyle/>
          <a:p>
            <a:r>
              <a:rPr lang="en-US" dirty="0"/>
              <a:t>About…</a:t>
            </a:r>
          </a:p>
        </p:txBody>
      </p:sp>
      <p:sp>
        <p:nvSpPr>
          <p:cNvPr id="5" name="Content Placeholder 4">
            <a:extLst>
              <a:ext uri="{FF2B5EF4-FFF2-40B4-BE49-F238E27FC236}">
                <a16:creationId xmlns:a16="http://schemas.microsoft.com/office/drawing/2014/main" id="{8A5E2B6F-1AE5-46C2-9B4B-345AC3FAF655}"/>
              </a:ext>
            </a:extLst>
          </p:cNvPr>
          <p:cNvSpPr>
            <a:spLocks noGrp="1"/>
          </p:cNvSpPr>
          <p:nvPr>
            <p:ph idx="1"/>
          </p:nvPr>
        </p:nvSpPr>
        <p:spPr/>
        <p:txBody>
          <a:bodyPr/>
          <a:lstStyle/>
          <a:p>
            <a:r>
              <a:rPr lang="en-US" dirty="0"/>
              <a:t>4 months Scala, Six years total of </a:t>
            </a:r>
            <a:r>
              <a:rPr lang="en-US" dirty="0" err="1"/>
              <a:t>.net</a:t>
            </a:r>
            <a:r>
              <a:rPr lang="en-US" dirty="0"/>
              <a:t>, 2 years of a mix of </a:t>
            </a:r>
            <a:r>
              <a:rPr lang="en-US" dirty="0" err="1"/>
              <a:t>Coldfusion</a:t>
            </a:r>
            <a:r>
              <a:rPr lang="en-US" dirty="0"/>
              <a:t>, and asp. </a:t>
            </a:r>
          </a:p>
          <a:p>
            <a:r>
              <a:rPr lang="en-US" dirty="0"/>
              <a:t>What I do at WWT</a:t>
            </a:r>
          </a:p>
        </p:txBody>
      </p:sp>
    </p:spTree>
    <p:extLst>
      <p:ext uri="{BB962C8B-B14F-4D97-AF65-F5344CB8AC3E}">
        <p14:creationId xmlns:p14="http://schemas.microsoft.com/office/powerpoint/2010/main" val="94358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AE86-2002-4C84-8AF9-96E4455F4623}"/>
              </a:ext>
            </a:extLst>
          </p:cNvPr>
          <p:cNvSpPr>
            <a:spLocks noGrp="1"/>
          </p:cNvSpPr>
          <p:nvPr>
            <p:ph type="title"/>
          </p:nvPr>
        </p:nvSpPr>
        <p:spPr/>
        <p:txBody>
          <a:bodyPr/>
          <a:lstStyle/>
          <a:p>
            <a:r>
              <a:rPr lang="en-US" dirty="0"/>
              <a:t>Why Scala?</a:t>
            </a:r>
          </a:p>
        </p:txBody>
      </p:sp>
      <p:sp>
        <p:nvSpPr>
          <p:cNvPr id="3" name="Content Placeholder 2">
            <a:extLst>
              <a:ext uri="{FF2B5EF4-FFF2-40B4-BE49-F238E27FC236}">
                <a16:creationId xmlns:a16="http://schemas.microsoft.com/office/drawing/2014/main" id="{D0096F45-49DE-4842-B2AB-7B2A7D8D8951}"/>
              </a:ext>
            </a:extLst>
          </p:cNvPr>
          <p:cNvSpPr>
            <a:spLocks noGrp="1"/>
          </p:cNvSpPr>
          <p:nvPr>
            <p:ph idx="1"/>
          </p:nvPr>
        </p:nvSpPr>
        <p:spPr/>
        <p:txBody>
          <a:bodyPr>
            <a:normAutofit/>
          </a:bodyPr>
          <a:lstStyle/>
          <a:p>
            <a:r>
              <a:rPr lang="en-US" dirty="0"/>
              <a:t>I only know .NET.</a:t>
            </a:r>
          </a:p>
          <a:p>
            <a:r>
              <a:rPr lang="en-US" dirty="0"/>
              <a:t>Scala is designed to integrate seamlessly with java </a:t>
            </a:r>
          </a:p>
          <a:p>
            <a:r>
              <a:rPr lang="en-US" dirty="0"/>
              <a:t>Scala can be used to write object-oriented code or functional code so learning it can give you a taste of each.</a:t>
            </a:r>
          </a:p>
        </p:txBody>
      </p:sp>
    </p:spTree>
    <p:extLst>
      <p:ext uri="{BB962C8B-B14F-4D97-AF65-F5344CB8AC3E}">
        <p14:creationId xmlns:p14="http://schemas.microsoft.com/office/powerpoint/2010/main" val="345863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F1BE3C-E981-44C3-9AE6-7A6C44A2FE55}"/>
              </a:ext>
            </a:extLst>
          </p:cNvPr>
          <p:cNvPicPr>
            <a:picLocks noGrp="1" noChangeAspect="1"/>
          </p:cNvPicPr>
          <p:nvPr>
            <p:ph idx="1"/>
          </p:nvPr>
        </p:nvPicPr>
        <p:blipFill>
          <a:blip r:embed="rId2"/>
          <a:stretch>
            <a:fillRect/>
          </a:stretch>
        </p:blipFill>
        <p:spPr>
          <a:xfrm>
            <a:off x="450540" y="942076"/>
            <a:ext cx="10896690" cy="5329328"/>
          </a:xfrm>
        </p:spPr>
      </p:pic>
    </p:spTree>
    <p:extLst>
      <p:ext uri="{BB962C8B-B14F-4D97-AF65-F5344CB8AC3E}">
        <p14:creationId xmlns:p14="http://schemas.microsoft.com/office/powerpoint/2010/main" val="245377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B981-AF6C-4672-8475-56441B956C90}"/>
              </a:ext>
            </a:extLst>
          </p:cNvPr>
          <p:cNvSpPr>
            <a:spLocks noGrp="1"/>
          </p:cNvSpPr>
          <p:nvPr>
            <p:ph type="title"/>
          </p:nvPr>
        </p:nvSpPr>
        <p:spPr/>
        <p:txBody>
          <a:bodyPr/>
          <a:lstStyle/>
          <a:p>
            <a:r>
              <a:rPr lang="en-US" dirty="0"/>
              <a:t>Scala Mission Statement</a:t>
            </a:r>
          </a:p>
        </p:txBody>
      </p:sp>
      <p:sp>
        <p:nvSpPr>
          <p:cNvPr id="3" name="Content Placeholder 2">
            <a:extLst>
              <a:ext uri="{FF2B5EF4-FFF2-40B4-BE49-F238E27FC236}">
                <a16:creationId xmlns:a16="http://schemas.microsoft.com/office/drawing/2014/main" id="{DA444028-DEB0-46E5-868D-5D1FF693601E}"/>
              </a:ext>
            </a:extLst>
          </p:cNvPr>
          <p:cNvSpPr>
            <a:spLocks noGrp="1"/>
          </p:cNvSpPr>
          <p:nvPr>
            <p:ph idx="1"/>
          </p:nvPr>
        </p:nvSpPr>
        <p:spPr/>
        <p:txBody>
          <a:bodyPr/>
          <a:lstStyle/>
          <a:p>
            <a:r>
              <a:rPr lang="en-US" dirty="0">
                <a:effectLst/>
              </a:rPr>
              <a:t>Scala combines object-oriented and functional programming in one concise, high-level language. Scala's static types help avoid bugs in complex applications, and its JVM and JavaScript runtimes let you build high-performance systems with easy access to huge ecosystems of libraries.</a:t>
            </a:r>
            <a:endParaRPr lang="en-US" dirty="0"/>
          </a:p>
        </p:txBody>
      </p:sp>
    </p:spTree>
    <p:extLst>
      <p:ext uri="{BB962C8B-B14F-4D97-AF65-F5344CB8AC3E}">
        <p14:creationId xmlns:p14="http://schemas.microsoft.com/office/powerpoint/2010/main" val="362524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9AC2-552B-4C22-A1C8-987E60B39736}"/>
              </a:ext>
            </a:extLst>
          </p:cNvPr>
          <p:cNvSpPr>
            <a:spLocks noGrp="1"/>
          </p:cNvSpPr>
          <p:nvPr>
            <p:ph type="title"/>
          </p:nvPr>
        </p:nvSpPr>
        <p:spPr/>
        <p:txBody>
          <a:bodyPr/>
          <a:lstStyle/>
          <a:p>
            <a:r>
              <a:rPr lang="en-US" dirty="0" err="1"/>
              <a:t>.net</a:t>
            </a:r>
            <a:r>
              <a:rPr lang="en-US" dirty="0"/>
              <a:t> Mission statement</a:t>
            </a:r>
          </a:p>
        </p:txBody>
      </p:sp>
      <p:sp>
        <p:nvSpPr>
          <p:cNvPr id="3" name="Content Placeholder 2">
            <a:extLst>
              <a:ext uri="{FF2B5EF4-FFF2-40B4-BE49-F238E27FC236}">
                <a16:creationId xmlns:a16="http://schemas.microsoft.com/office/drawing/2014/main" id="{0373CB8F-F113-47A3-93CF-084111EC04A7}"/>
              </a:ext>
            </a:extLst>
          </p:cNvPr>
          <p:cNvSpPr>
            <a:spLocks noGrp="1"/>
          </p:cNvSpPr>
          <p:nvPr>
            <p:ph idx="1"/>
          </p:nvPr>
        </p:nvSpPr>
        <p:spPr/>
        <p:txBody>
          <a:bodyPr/>
          <a:lstStyle/>
          <a:p>
            <a:r>
              <a:rPr lang="en-US" dirty="0">
                <a:effectLst/>
              </a:rPr>
              <a:t>.NET is a free, cross-platform, open source developer platform for building many different types of applications.</a:t>
            </a:r>
          </a:p>
          <a:p>
            <a:r>
              <a:rPr lang="en-US" dirty="0">
                <a:effectLst/>
              </a:rPr>
              <a:t>With .NET, you can use multiple languages, editors, and libraries to build for web, mobile, desktop, gaming, and IoT.</a:t>
            </a:r>
          </a:p>
        </p:txBody>
      </p:sp>
    </p:spTree>
    <p:extLst>
      <p:ext uri="{BB962C8B-B14F-4D97-AF65-F5344CB8AC3E}">
        <p14:creationId xmlns:p14="http://schemas.microsoft.com/office/powerpoint/2010/main" val="323679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B9D6-EB02-47AF-AD09-6EE54AE35B48}"/>
              </a:ext>
            </a:extLst>
          </p:cNvPr>
          <p:cNvSpPr>
            <a:spLocks noGrp="1"/>
          </p:cNvSpPr>
          <p:nvPr>
            <p:ph type="title"/>
          </p:nvPr>
        </p:nvSpPr>
        <p:spPr>
          <a:xfrm>
            <a:off x="488272" y="609600"/>
            <a:ext cx="11283517" cy="1905000"/>
          </a:xfrm>
        </p:spPr>
        <p:txBody>
          <a:bodyPr>
            <a:normAutofit/>
          </a:bodyPr>
          <a:lstStyle/>
          <a:p>
            <a:r>
              <a:rPr lang="en-US" dirty="0"/>
              <a:t>C# vs Scala Naming</a:t>
            </a:r>
            <a:endParaRPr lang="en-US" sz="2800" dirty="0"/>
          </a:p>
        </p:txBody>
      </p:sp>
      <p:sp>
        <p:nvSpPr>
          <p:cNvPr id="3" name="Content Placeholder 2">
            <a:extLst>
              <a:ext uri="{FF2B5EF4-FFF2-40B4-BE49-F238E27FC236}">
                <a16:creationId xmlns:a16="http://schemas.microsoft.com/office/drawing/2014/main" id="{90EC291C-8130-4810-B0CC-B72D27292832}"/>
              </a:ext>
            </a:extLst>
          </p:cNvPr>
          <p:cNvSpPr>
            <a:spLocks noGrp="1"/>
          </p:cNvSpPr>
          <p:nvPr>
            <p:ph idx="1"/>
          </p:nvPr>
        </p:nvSpPr>
        <p:spPr/>
        <p:txBody>
          <a:bodyPr/>
          <a:lstStyle/>
          <a:p>
            <a:r>
              <a:rPr lang="en-US" dirty="0"/>
              <a:t>Microsoft took the same route at naming </a:t>
            </a:r>
            <a:r>
              <a:rPr lang="en-US" dirty="0" err="1"/>
              <a:t>c#</a:t>
            </a:r>
            <a:r>
              <a:rPr lang="en-US" dirty="0"/>
              <a:t> as they took with naming everything else: in a meeting </a:t>
            </a:r>
          </a:p>
          <a:p>
            <a:r>
              <a:rPr lang="en-US" dirty="0"/>
              <a:t>Martin </a:t>
            </a:r>
            <a:r>
              <a:rPr lang="en-US" dirty="0" err="1"/>
              <a:t>Odersky</a:t>
            </a:r>
            <a:r>
              <a:rPr lang="en-US" dirty="0"/>
              <a:t> (the creator of Scala) had word plays too</a:t>
            </a:r>
          </a:p>
        </p:txBody>
      </p:sp>
    </p:spTree>
    <p:extLst>
      <p:ext uri="{BB962C8B-B14F-4D97-AF65-F5344CB8AC3E}">
        <p14:creationId xmlns:p14="http://schemas.microsoft.com/office/powerpoint/2010/main" val="415382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BD91-0719-414D-A018-051DFA6A209D}"/>
              </a:ext>
            </a:extLst>
          </p:cNvPr>
          <p:cNvSpPr>
            <a:spLocks noGrp="1"/>
          </p:cNvSpPr>
          <p:nvPr>
            <p:ph type="title"/>
          </p:nvPr>
        </p:nvSpPr>
        <p:spPr/>
        <p:txBody>
          <a:bodyPr/>
          <a:lstStyle/>
          <a:p>
            <a:r>
              <a:rPr lang="en-US" dirty="0"/>
              <a:t>IDES</a:t>
            </a:r>
          </a:p>
        </p:txBody>
      </p:sp>
      <p:sp>
        <p:nvSpPr>
          <p:cNvPr id="3" name="Content Placeholder 2">
            <a:extLst>
              <a:ext uri="{FF2B5EF4-FFF2-40B4-BE49-F238E27FC236}">
                <a16:creationId xmlns:a16="http://schemas.microsoft.com/office/drawing/2014/main" id="{A54472A5-ACC7-4F4E-9A0D-3162B10F14A6}"/>
              </a:ext>
            </a:extLst>
          </p:cNvPr>
          <p:cNvSpPr>
            <a:spLocks noGrp="1"/>
          </p:cNvSpPr>
          <p:nvPr>
            <p:ph idx="1"/>
          </p:nvPr>
        </p:nvSpPr>
        <p:spPr/>
        <p:txBody>
          <a:bodyPr/>
          <a:lstStyle/>
          <a:p>
            <a:r>
              <a:rPr lang="en-US" dirty="0"/>
              <a:t>C#</a:t>
            </a:r>
          </a:p>
          <a:p>
            <a:pPr lvl="1"/>
            <a:r>
              <a:rPr lang="en-US" dirty="0"/>
              <a:t>Visual Studio Community 2019</a:t>
            </a:r>
          </a:p>
          <a:p>
            <a:pPr lvl="1"/>
            <a:r>
              <a:rPr lang="en-US" dirty="0"/>
              <a:t>Visual Studio Code</a:t>
            </a:r>
          </a:p>
        </p:txBody>
      </p:sp>
    </p:spTree>
    <p:extLst>
      <p:ext uri="{BB962C8B-B14F-4D97-AF65-F5344CB8AC3E}">
        <p14:creationId xmlns:p14="http://schemas.microsoft.com/office/powerpoint/2010/main" val="381957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34B6-874E-49DB-AAFB-4171AD3EEC2D}"/>
              </a:ext>
            </a:extLst>
          </p:cNvPr>
          <p:cNvSpPr>
            <a:spLocks noGrp="1"/>
          </p:cNvSpPr>
          <p:nvPr>
            <p:ph type="title"/>
          </p:nvPr>
        </p:nvSpPr>
        <p:spPr/>
        <p:txBody>
          <a:bodyPr/>
          <a:lstStyle/>
          <a:p>
            <a:r>
              <a:rPr lang="en-US" dirty="0"/>
              <a:t>IDEs Continued</a:t>
            </a:r>
          </a:p>
        </p:txBody>
      </p:sp>
      <p:sp>
        <p:nvSpPr>
          <p:cNvPr id="3" name="Content Placeholder 2">
            <a:extLst>
              <a:ext uri="{FF2B5EF4-FFF2-40B4-BE49-F238E27FC236}">
                <a16:creationId xmlns:a16="http://schemas.microsoft.com/office/drawing/2014/main" id="{C5685162-1596-46C7-B178-09FB3E894FB9}"/>
              </a:ext>
            </a:extLst>
          </p:cNvPr>
          <p:cNvSpPr>
            <a:spLocks noGrp="1"/>
          </p:cNvSpPr>
          <p:nvPr>
            <p:ph idx="1"/>
          </p:nvPr>
        </p:nvSpPr>
        <p:spPr/>
        <p:txBody>
          <a:bodyPr/>
          <a:lstStyle/>
          <a:p>
            <a:r>
              <a:rPr lang="en-US" dirty="0"/>
              <a:t>Scala</a:t>
            </a:r>
          </a:p>
          <a:p>
            <a:pPr lvl="1"/>
            <a:r>
              <a:rPr lang="en-US" dirty="0"/>
              <a:t>JetBrains </a:t>
            </a:r>
            <a:r>
              <a:rPr lang="en-US" dirty="0" err="1"/>
              <a:t>Intellij</a:t>
            </a:r>
            <a:r>
              <a:rPr lang="en-US" dirty="0"/>
              <a:t> Community Edition</a:t>
            </a:r>
          </a:p>
          <a:p>
            <a:pPr lvl="1"/>
            <a:r>
              <a:rPr lang="en-US" dirty="0"/>
              <a:t>Eclipse</a:t>
            </a:r>
          </a:p>
          <a:p>
            <a:pPr lvl="1"/>
            <a:r>
              <a:rPr lang="en-US" dirty="0"/>
              <a:t>emacs</a:t>
            </a:r>
          </a:p>
        </p:txBody>
      </p:sp>
    </p:spTree>
    <p:extLst>
      <p:ext uri="{BB962C8B-B14F-4D97-AF65-F5344CB8AC3E}">
        <p14:creationId xmlns:p14="http://schemas.microsoft.com/office/powerpoint/2010/main" val="4197756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5997</TotalTime>
  <Words>850</Words>
  <Application>Microsoft Office PowerPoint</Application>
  <PresentationFormat>Widescreen</PresentationFormat>
  <Paragraphs>89</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Mesh</vt:lpstr>
      <vt:lpstr>When a .net dev tries Scala</vt:lpstr>
      <vt:lpstr>About…</vt:lpstr>
      <vt:lpstr>Why Scala?</vt:lpstr>
      <vt:lpstr>PowerPoint Presentation</vt:lpstr>
      <vt:lpstr>Scala Mission Statement</vt:lpstr>
      <vt:lpstr>.net Mission statement</vt:lpstr>
      <vt:lpstr>C# vs Scala Naming</vt:lpstr>
      <vt:lpstr>IDES</vt:lpstr>
      <vt:lpstr>IDEs Continued</vt:lpstr>
      <vt:lpstr>A look at the Docs for restful services</vt:lpstr>
      <vt:lpstr>Vars and vals</vt:lpstr>
      <vt:lpstr>Vars and vals (continued)</vt:lpstr>
      <vt:lpstr>The Handling of Null</vt:lpstr>
      <vt:lpstr>The handling of null (Continued)</vt:lpstr>
      <vt:lpstr>Algebraic Data Types in Scala (ADT)</vt:lpstr>
      <vt:lpstr>Bringing Algebraic data types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a .net dev tries Scala</dc:title>
  <dc:creator>Justin Atwell</dc:creator>
  <cp:lastModifiedBy>Justin Atwell</cp:lastModifiedBy>
  <cp:revision>43</cp:revision>
  <dcterms:created xsi:type="dcterms:W3CDTF">2019-07-08T00:39:36Z</dcterms:created>
  <dcterms:modified xsi:type="dcterms:W3CDTF">2019-08-25T20:12:23Z</dcterms:modified>
</cp:coreProperties>
</file>