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70" r:id="rId3"/>
    <p:sldId id="288" r:id="rId4"/>
    <p:sldId id="267" r:id="rId5"/>
    <p:sldId id="275" r:id="rId6"/>
    <p:sldId id="271" r:id="rId7"/>
    <p:sldId id="289" r:id="rId8"/>
    <p:sldId id="272" r:id="rId9"/>
    <p:sldId id="276" r:id="rId10"/>
    <p:sldId id="277" r:id="rId11"/>
    <p:sldId id="278" r:id="rId12"/>
    <p:sldId id="279" r:id="rId13"/>
    <p:sldId id="281" r:id="rId14"/>
    <p:sldId id="280" r:id="rId15"/>
    <p:sldId id="293" r:id="rId16"/>
    <p:sldId id="282" r:id="rId17"/>
    <p:sldId id="284" r:id="rId18"/>
    <p:sldId id="283" r:id="rId19"/>
    <p:sldId id="291" r:id="rId20"/>
    <p:sldId id="273" r:id="rId21"/>
    <p:sldId id="292" r:id="rId22"/>
    <p:sldId id="274" r:id="rId23"/>
    <p:sldId id="285" r:id="rId24"/>
    <p:sldId id="286" r:id="rId25"/>
    <p:sldId id="287"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C398A47-3B64-4E0E-B6DD-B42DF4D46263}">
          <p14:sldIdLst>
            <p14:sldId id="257"/>
            <p14:sldId id="270"/>
            <p14:sldId id="288"/>
            <p14:sldId id="267"/>
            <p14:sldId id="275"/>
            <p14:sldId id="271"/>
            <p14:sldId id="289"/>
            <p14:sldId id="272"/>
            <p14:sldId id="276"/>
            <p14:sldId id="277"/>
            <p14:sldId id="278"/>
            <p14:sldId id="279"/>
            <p14:sldId id="281"/>
            <p14:sldId id="280"/>
            <p14:sldId id="293"/>
            <p14:sldId id="282"/>
            <p14:sldId id="284"/>
            <p14:sldId id="283"/>
            <p14:sldId id="291"/>
            <p14:sldId id="273"/>
            <p14:sldId id="292"/>
            <p14:sldId id="274"/>
            <p14:sldId id="285"/>
            <p14:sldId id="286"/>
            <p14:sldId id="287"/>
          </p14:sldIdLst>
        </p14:section>
        <p14:section name="Tutorial" id="{A3563FA1-D34B-A04C-BBE0-E87336D5C86A}">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4" autoAdjust="0"/>
    <p:restoredTop sz="94659" autoAdjust="0"/>
  </p:normalViewPr>
  <p:slideViewPr>
    <p:cSldViewPr snapToGrid="0">
      <p:cViewPr varScale="1">
        <p:scale>
          <a:sx n="85" d="100"/>
          <a:sy n="85" d="100"/>
        </p:scale>
        <p:origin x="624"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26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E54C7-536F-4325-BA65-9368011EC832}" type="datetimeFigureOut">
              <a:rPr lang="fr-FR" smtClean="0"/>
              <a:t>31/07/2020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AEE00-3324-454F-9242-94F44DD9A282}" type="slidenum">
              <a:rPr lang="fr-FR" smtClean="0"/>
              <a:t>‹N°›</a:t>
            </a:fld>
            <a:endParaRPr lang="fr-FR"/>
          </a:p>
        </p:txBody>
      </p:sp>
    </p:spTree>
    <p:extLst>
      <p:ext uri="{BB962C8B-B14F-4D97-AF65-F5344CB8AC3E}">
        <p14:creationId xmlns:p14="http://schemas.microsoft.com/office/powerpoint/2010/main" val="3899422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1</a:t>
            </a:fld>
            <a:endParaRPr lang="en-LT"/>
          </a:p>
        </p:txBody>
      </p:sp>
    </p:spTree>
    <p:extLst>
      <p:ext uri="{BB962C8B-B14F-4D97-AF65-F5344CB8AC3E}">
        <p14:creationId xmlns:p14="http://schemas.microsoft.com/office/powerpoint/2010/main" val="1548950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part du fait que le revenu est divisé en deux agrégats : les salaires et les profits. Ce qui implique donc une division en deux classes à l’image de l’économiste Marx. On a la classe des travailleurs et la classe des capitalistes. Michal Kalecki a été l’un des économistes à poser au centre des débat la question de la répartition salaires profits. Le niveau de l’investissement et de la consommation des capitalistes déterminent le profit, les salaires apparaissant comme un revenu résiduel. De ce fait, les travailleurs n’ont aucune influence sur le profit, montant qui est pour eux prédéterminé.</a:t>
            </a:r>
            <a:endParaRPr lang="en-LT" dirty="0"/>
          </a:p>
        </p:txBody>
      </p:sp>
      <p:sp>
        <p:nvSpPr>
          <p:cNvPr id="4" name="Slide Number Placeholder 3"/>
          <p:cNvSpPr>
            <a:spLocks noGrp="1"/>
          </p:cNvSpPr>
          <p:nvPr>
            <p:ph type="sldNum" sz="quarter" idx="5"/>
          </p:nvPr>
        </p:nvSpPr>
        <p:spPr/>
        <p:txBody>
          <a:bodyPr/>
          <a:lstStyle/>
          <a:p>
            <a:fld id="{0748A9F8-9560-9743-AE3D-EC4B3B8AF971}" type="slidenum">
              <a:t>10</a:t>
            </a:fld>
            <a:endParaRPr lang="en-LT"/>
          </a:p>
        </p:txBody>
      </p:sp>
    </p:spTree>
    <p:extLst>
      <p:ext uri="{BB962C8B-B14F-4D97-AF65-F5344CB8AC3E}">
        <p14:creationId xmlns:p14="http://schemas.microsoft.com/office/powerpoint/2010/main" val="2895601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11</a:t>
            </a:fld>
            <a:endParaRPr lang="en-LT"/>
          </a:p>
        </p:txBody>
      </p:sp>
    </p:spTree>
    <p:extLst>
      <p:ext uri="{BB962C8B-B14F-4D97-AF65-F5344CB8AC3E}">
        <p14:creationId xmlns:p14="http://schemas.microsoft.com/office/powerpoint/2010/main" val="2260032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latin typeface="Bahnschrift" panose="020B0502040204020203" pitchFamily="34" charset="0"/>
              </a:rPr>
              <a:t>Le </a:t>
            </a:r>
            <a:r>
              <a:rPr lang="fr-FR" sz="1200" dirty="0" err="1">
                <a:latin typeface="Bahnschrift" panose="020B0502040204020203" pitchFamily="34" charset="0"/>
              </a:rPr>
              <a:t>chomage</a:t>
            </a:r>
            <a:r>
              <a:rPr lang="fr-FR" sz="1200" dirty="0">
                <a:latin typeface="Bahnschrift" panose="020B0502040204020203" pitchFamily="34" charset="0"/>
              </a:rPr>
              <a:t> peut être involontaire ( contrairement à ceux que pensent les classiques) . Le </a:t>
            </a:r>
            <a:r>
              <a:rPr lang="fr-FR" sz="1200" dirty="0" err="1">
                <a:latin typeface="Bahnschrift" panose="020B0502040204020203" pitchFamily="34" charset="0"/>
              </a:rPr>
              <a:t>chomage</a:t>
            </a:r>
            <a:r>
              <a:rPr lang="fr-FR" sz="1200" dirty="0">
                <a:latin typeface="Bahnschrift" panose="020B0502040204020203" pitchFamily="34" charset="0"/>
              </a:rPr>
              <a:t> n’est pas une fatalité, il peut être résolu. Pour cela il faut relance la demande et cette relance d’origine </a:t>
            </a:r>
            <a:r>
              <a:rPr lang="fr-FR" sz="1200" dirty="0" err="1">
                <a:latin typeface="Bahnschrift" panose="020B0502040204020203" pitchFamily="34" charset="0"/>
              </a:rPr>
              <a:t>keynesienne</a:t>
            </a:r>
            <a:r>
              <a:rPr lang="fr-FR" sz="1200" dirty="0">
                <a:latin typeface="Bahnschrift" panose="020B0502040204020203" pitchFamily="34" charset="0"/>
              </a:rPr>
              <a:t> se fait par le biais de la relance de la consommation mais aussi de l’investissement. La relance de l’investissement se fait par les infrastructures tandis que celle de la consommation se fait par le biais de l’augmentation de la consommation. Il s’agit également de parler de la relance par les politiques budgétaires. </a:t>
            </a:r>
            <a:endParaRPr lang="en-LT" dirty="0"/>
          </a:p>
        </p:txBody>
      </p:sp>
      <p:sp>
        <p:nvSpPr>
          <p:cNvPr id="4" name="Slide Number Placeholder 3"/>
          <p:cNvSpPr>
            <a:spLocks noGrp="1"/>
          </p:cNvSpPr>
          <p:nvPr>
            <p:ph type="sldNum" sz="quarter" idx="5"/>
          </p:nvPr>
        </p:nvSpPr>
        <p:spPr/>
        <p:txBody>
          <a:bodyPr/>
          <a:lstStyle/>
          <a:p>
            <a:fld id="{0748A9F8-9560-9743-AE3D-EC4B3B8AF971}" type="slidenum">
              <a:t>12</a:t>
            </a:fld>
            <a:endParaRPr lang="en-LT"/>
          </a:p>
        </p:txBody>
      </p:sp>
    </p:spTree>
    <p:extLst>
      <p:ext uri="{BB962C8B-B14F-4D97-AF65-F5344CB8AC3E}">
        <p14:creationId xmlns:p14="http://schemas.microsoft.com/office/powerpoint/2010/main" val="2022481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Une des solutions originales pour atteindre le plein emploi est la notion d’employeur en dernier Ressort. On prend les chômeurs tel qu’ils sont et on leur donne un emploi pour répondre à des besoins sociaux non satisfaits en leur proposant un salaire minimum ou un peu plus. C’est une idée approuvée par beaucoup d’américains. </a:t>
            </a:r>
            <a:endParaRPr lang="en-LT" dirty="0"/>
          </a:p>
        </p:txBody>
      </p:sp>
      <p:sp>
        <p:nvSpPr>
          <p:cNvPr id="4" name="Slide Number Placeholder 3"/>
          <p:cNvSpPr>
            <a:spLocks noGrp="1"/>
          </p:cNvSpPr>
          <p:nvPr>
            <p:ph type="sldNum" sz="quarter" idx="5"/>
          </p:nvPr>
        </p:nvSpPr>
        <p:spPr/>
        <p:txBody>
          <a:bodyPr/>
          <a:lstStyle/>
          <a:p>
            <a:fld id="{0748A9F8-9560-9743-AE3D-EC4B3B8AF971}" type="slidenum">
              <a:t>13</a:t>
            </a:fld>
            <a:endParaRPr lang="en-LT"/>
          </a:p>
        </p:txBody>
      </p:sp>
    </p:spTree>
    <p:extLst>
      <p:ext uri="{BB962C8B-B14F-4D97-AF65-F5344CB8AC3E}">
        <p14:creationId xmlns:p14="http://schemas.microsoft.com/office/powerpoint/2010/main" val="3328802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14</a:t>
            </a:fld>
            <a:endParaRPr lang="en-LT"/>
          </a:p>
        </p:txBody>
      </p:sp>
    </p:spTree>
    <p:extLst>
      <p:ext uri="{BB962C8B-B14F-4D97-AF65-F5344CB8AC3E}">
        <p14:creationId xmlns:p14="http://schemas.microsoft.com/office/powerpoint/2010/main" val="197420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0748A9F8-9560-9743-AE3D-EC4B3B8AF971}" type="slidenum">
              <a:t>15</a:t>
            </a:fld>
            <a:endParaRPr lang="en-LT"/>
          </a:p>
        </p:txBody>
      </p:sp>
    </p:spTree>
    <p:extLst>
      <p:ext uri="{BB962C8B-B14F-4D97-AF65-F5344CB8AC3E}">
        <p14:creationId xmlns:p14="http://schemas.microsoft.com/office/powerpoint/2010/main" val="316991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Il y’a effectivement une réflexion autour de la microéconomie en ce qui concerne la stratégie de l’entreprise. On distingue deux courants au sein des post </a:t>
            </a:r>
            <a:r>
              <a:rPr lang="fr-FR" dirty="0" err="1"/>
              <a:t>keynesiens</a:t>
            </a:r>
            <a:r>
              <a:rPr lang="fr-FR" dirty="0"/>
              <a:t>. Ils y a ceux qui se penchent sur la maximisation du profit et d’autres sur la maximisation des ventes. Contrairement à l’économie dominante ou  les entreprises sont considérées en CPP comme preneur de prix et donc n’ayant aucune influence sur le niveau des prix , l’école PK pense qu’il n’est pas nécessaire de supposer que les firmes ne peuvent agir sur le prix. Par conséquent, le prix est considéré chez les PK comme déterminés par un ensemble de circonstances. Les prix des produits industrialisés sont déterminées par des firmes </a:t>
            </a:r>
            <a:r>
              <a:rPr lang="fr-FR" dirty="0" err="1"/>
              <a:t>majoriatiairement</a:t>
            </a:r>
            <a:r>
              <a:rPr lang="fr-FR" dirty="0"/>
              <a:t> oligopolisées. Le taux de marge qui génère des profits non distribués permettant ainsi de couvrir les dépenses d’</a:t>
            </a:r>
            <a:r>
              <a:rPr lang="fr-FR" dirty="0" err="1"/>
              <a:t>investiissement</a:t>
            </a:r>
            <a:r>
              <a:rPr lang="fr-FR" dirty="0"/>
              <a:t>.</a:t>
            </a:r>
            <a:endParaRPr lang="en-LT" dirty="0"/>
          </a:p>
        </p:txBody>
      </p:sp>
      <p:sp>
        <p:nvSpPr>
          <p:cNvPr id="4" name="Slide Number Placeholder 3"/>
          <p:cNvSpPr>
            <a:spLocks noGrp="1"/>
          </p:cNvSpPr>
          <p:nvPr>
            <p:ph type="sldNum" sz="quarter" idx="5"/>
          </p:nvPr>
        </p:nvSpPr>
        <p:spPr/>
        <p:txBody>
          <a:bodyPr/>
          <a:lstStyle/>
          <a:p>
            <a:fld id="{0748A9F8-9560-9743-AE3D-EC4B3B8AF971}" type="slidenum">
              <a:t>16</a:t>
            </a:fld>
            <a:endParaRPr lang="en-LT"/>
          </a:p>
        </p:txBody>
      </p:sp>
    </p:spTree>
    <p:extLst>
      <p:ext uri="{BB962C8B-B14F-4D97-AF65-F5344CB8AC3E}">
        <p14:creationId xmlns:p14="http://schemas.microsoft.com/office/powerpoint/2010/main" val="3228356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17</a:t>
            </a:fld>
            <a:endParaRPr lang="en-LT"/>
          </a:p>
        </p:txBody>
      </p:sp>
    </p:spTree>
    <p:extLst>
      <p:ext uri="{BB962C8B-B14F-4D97-AF65-F5344CB8AC3E}">
        <p14:creationId xmlns:p14="http://schemas.microsoft.com/office/powerpoint/2010/main" val="89831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18</a:t>
            </a:fld>
            <a:endParaRPr lang="en-LT"/>
          </a:p>
        </p:txBody>
      </p:sp>
    </p:spTree>
    <p:extLst>
      <p:ext uri="{BB962C8B-B14F-4D97-AF65-F5344CB8AC3E}">
        <p14:creationId xmlns:p14="http://schemas.microsoft.com/office/powerpoint/2010/main" val="715308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19</a:t>
            </a:fld>
            <a:endParaRPr lang="en-LT"/>
          </a:p>
        </p:txBody>
      </p:sp>
    </p:spTree>
    <p:extLst>
      <p:ext uri="{BB962C8B-B14F-4D97-AF65-F5344CB8AC3E}">
        <p14:creationId xmlns:p14="http://schemas.microsoft.com/office/powerpoint/2010/main" val="31699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0748A9F8-9560-9743-AE3D-EC4B3B8AF971}" type="slidenum">
              <a:t>2</a:t>
            </a:fld>
            <a:endParaRPr lang="en-LT"/>
          </a:p>
        </p:txBody>
      </p:sp>
    </p:spTree>
    <p:extLst>
      <p:ext uri="{BB962C8B-B14F-4D97-AF65-F5344CB8AC3E}">
        <p14:creationId xmlns:p14="http://schemas.microsoft.com/office/powerpoint/2010/main" val="2408444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L’économie dominante a pour objet de proposer un modèle et de comparer le monde qu’observé réellement au modèle en cas d’optimalité tandis les PK se veut d’expliquer le monde réel tel qu’observé </a:t>
            </a:r>
            <a:r>
              <a:rPr lang="fr-FR" dirty="0" err="1"/>
              <a:t>empirirquement</a:t>
            </a:r>
            <a:r>
              <a:rPr lang="fr-FR" dirty="0"/>
              <a:t>. </a:t>
            </a:r>
            <a:endParaRPr lang="en-LT" dirty="0"/>
          </a:p>
        </p:txBody>
      </p:sp>
      <p:sp>
        <p:nvSpPr>
          <p:cNvPr id="4" name="Slide Number Placeholder 3"/>
          <p:cNvSpPr>
            <a:spLocks noGrp="1"/>
          </p:cNvSpPr>
          <p:nvPr>
            <p:ph type="sldNum" sz="quarter" idx="5"/>
          </p:nvPr>
        </p:nvSpPr>
        <p:spPr/>
        <p:txBody>
          <a:bodyPr/>
          <a:lstStyle/>
          <a:p>
            <a:fld id="{0748A9F8-9560-9743-AE3D-EC4B3B8AF971}" type="slidenum">
              <a:t>20</a:t>
            </a:fld>
            <a:endParaRPr lang="en-LT"/>
          </a:p>
        </p:txBody>
      </p:sp>
    </p:spTree>
    <p:extLst>
      <p:ext uri="{BB962C8B-B14F-4D97-AF65-F5344CB8AC3E}">
        <p14:creationId xmlns:p14="http://schemas.microsoft.com/office/powerpoint/2010/main" val="1889795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21</a:t>
            </a:fld>
            <a:endParaRPr lang="en-LT"/>
          </a:p>
        </p:txBody>
      </p:sp>
    </p:spTree>
    <p:extLst>
      <p:ext uri="{BB962C8B-B14F-4D97-AF65-F5344CB8AC3E}">
        <p14:creationId xmlns:p14="http://schemas.microsoft.com/office/powerpoint/2010/main" val="316991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22</a:t>
            </a:fld>
            <a:endParaRPr lang="en-LT"/>
          </a:p>
        </p:txBody>
      </p:sp>
    </p:spTree>
    <p:extLst>
      <p:ext uri="{BB962C8B-B14F-4D97-AF65-F5344CB8AC3E}">
        <p14:creationId xmlns:p14="http://schemas.microsoft.com/office/powerpoint/2010/main" val="1865136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23</a:t>
            </a:fld>
            <a:endParaRPr lang="en-LT"/>
          </a:p>
        </p:txBody>
      </p:sp>
    </p:spTree>
    <p:extLst>
      <p:ext uri="{BB962C8B-B14F-4D97-AF65-F5344CB8AC3E}">
        <p14:creationId xmlns:p14="http://schemas.microsoft.com/office/powerpoint/2010/main" val="530716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24</a:t>
            </a:fld>
            <a:endParaRPr lang="en-LT"/>
          </a:p>
        </p:txBody>
      </p:sp>
    </p:spTree>
    <p:extLst>
      <p:ext uri="{BB962C8B-B14F-4D97-AF65-F5344CB8AC3E}">
        <p14:creationId xmlns:p14="http://schemas.microsoft.com/office/powerpoint/2010/main" val="1242635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25</a:t>
            </a:fld>
            <a:endParaRPr lang="en-LT"/>
          </a:p>
        </p:txBody>
      </p:sp>
    </p:spTree>
    <p:extLst>
      <p:ext uri="{BB962C8B-B14F-4D97-AF65-F5344CB8AC3E}">
        <p14:creationId xmlns:p14="http://schemas.microsoft.com/office/powerpoint/2010/main" val="281228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3</a:t>
            </a:fld>
            <a:endParaRPr lang="en-LT"/>
          </a:p>
        </p:txBody>
      </p:sp>
    </p:spTree>
    <p:extLst>
      <p:ext uri="{BB962C8B-B14F-4D97-AF65-F5344CB8AC3E}">
        <p14:creationId xmlns:p14="http://schemas.microsoft.com/office/powerpoint/2010/main" val="31699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4</a:t>
            </a:fld>
            <a:endParaRPr lang="en-LT"/>
          </a:p>
        </p:txBody>
      </p:sp>
    </p:spTree>
    <p:extLst>
      <p:ext uri="{BB962C8B-B14F-4D97-AF65-F5344CB8AC3E}">
        <p14:creationId xmlns:p14="http://schemas.microsoft.com/office/powerpoint/2010/main" val="1790213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5</a:t>
            </a:fld>
            <a:endParaRPr lang="en-LT"/>
          </a:p>
        </p:txBody>
      </p:sp>
    </p:spTree>
    <p:extLst>
      <p:ext uri="{BB962C8B-B14F-4D97-AF65-F5344CB8AC3E}">
        <p14:creationId xmlns:p14="http://schemas.microsoft.com/office/powerpoint/2010/main" val="4188169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6</a:t>
            </a:fld>
            <a:endParaRPr lang="en-LT"/>
          </a:p>
        </p:txBody>
      </p:sp>
    </p:spTree>
    <p:extLst>
      <p:ext uri="{BB962C8B-B14F-4D97-AF65-F5344CB8AC3E}">
        <p14:creationId xmlns:p14="http://schemas.microsoft.com/office/powerpoint/2010/main" val="2486938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7</a:t>
            </a:fld>
            <a:endParaRPr lang="en-LT"/>
          </a:p>
        </p:txBody>
      </p:sp>
    </p:spTree>
    <p:extLst>
      <p:ext uri="{BB962C8B-B14F-4D97-AF65-F5344CB8AC3E}">
        <p14:creationId xmlns:p14="http://schemas.microsoft.com/office/powerpoint/2010/main" val="316991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8</a:t>
            </a:fld>
            <a:endParaRPr lang="en-LT"/>
          </a:p>
        </p:txBody>
      </p:sp>
    </p:spTree>
    <p:extLst>
      <p:ext uri="{BB962C8B-B14F-4D97-AF65-F5344CB8AC3E}">
        <p14:creationId xmlns:p14="http://schemas.microsoft.com/office/powerpoint/2010/main" val="3341944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0748A9F8-9560-9743-AE3D-EC4B3B8AF971}" type="slidenum">
              <a:t>9</a:t>
            </a:fld>
            <a:endParaRPr lang="en-LT"/>
          </a:p>
        </p:txBody>
      </p:sp>
    </p:spTree>
    <p:extLst>
      <p:ext uri="{BB962C8B-B14F-4D97-AF65-F5344CB8AC3E}">
        <p14:creationId xmlns:p14="http://schemas.microsoft.com/office/powerpoint/2010/main" val="1255984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D9B5FC-2B58-4583-8D6A-F7C4939298C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03258C-3EF0-4093-9809-D22ECD122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8D64DC7-B845-4826-8E91-32BB7C4C7758}"/>
              </a:ext>
            </a:extLst>
          </p:cNvPr>
          <p:cNvSpPr>
            <a:spLocks noGrp="1"/>
          </p:cNvSpPr>
          <p:nvPr>
            <p:ph type="dt" sz="half" idx="10"/>
          </p:nvPr>
        </p:nvSpPr>
        <p:spPr/>
        <p:txBody>
          <a:bodyPr/>
          <a:lstStyle/>
          <a:p>
            <a:fld id="{BBA80D81-AFC8-47B5-A056-E855D1785566}" type="datetimeFigureOut">
              <a:rPr lang="fr-FR" smtClean="0"/>
              <a:t>31/07/2020</a:t>
            </a:fld>
            <a:endParaRPr lang="fr-FR"/>
          </a:p>
        </p:txBody>
      </p:sp>
      <p:sp>
        <p:nvSpPr>
          <p:cNvPr id="5" name="Espace réservé du pied de page 4">
            <a:extLst>
              <a:ext uri="{FF2B5EF4-FFF2-40B4-BE49-F238E27FC236}">
                <a16:creationId xmlns:a16="http://schemas.microsoft.com/office/drawing/2014/main" id="{992A565F-6B92-4D42-82D2-A02611BA288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30A1CA1-5D25-4A49-A682-8C8CB7921AE0}"/>
              </a:ext>
            </a:extLst>
          </p:cNvPr>
          <p:cNvSpPr>
            <a:spLocks noGrp="1"/>
          </p:cNvSpPr>
          <p:nvPr>
            <p:ph type="sldNum" sz="quarter" idx="12"/>
          </p:nvPr>
        </p:nvSpPr>
        <p:spPr/>
        <p:txBody>
          <a:bodyPr/>
          <a:lstStyle/>
          <a:p>
            <a:fld id="{40091246-54CE-42AD-9004-74E2B229A90B}" type="slidenum">
              <a:rPr lang="fr-FR" smtClean="0"/>
              <a:t>‹N°›</a:t>
            </a:fld>
            <a:endParaRPr lang="fr-FR"/>
          </a:p>
        </p:txBody>
      </p:sp>
    </p:spTree>
    <p:extLst>
      <p:ext uri="{BB962C8B-B14F-4D97-AF65-F5344CB8AC3E}">
        <p14:creationId xmlns:p14="http://schemas.microsoft.com/office/powerpoint/2010/main" val="408421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3966C0-C3E1-4421-924D-AD4B83B3CC4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DAC1FC8-6593-4C62-932F-0C562831E8C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DF425D-2DDA-435C-8EC7-211439271862}"/>
              </a:ext>
            </a:extLst>
          </p:cNvPr>
          <p:cNvSpPr>
            <a:spLocks noGrp="1"/>
          </p:cNvSpPr>
          <p:nvPr>
            <p:ph type="dt" sz="half" idx="10"/>
          </p:nvPr>
        </p:nvSpPr>
        <p:spPr/>
        <p:txBody>
          <a:bodyPr/>
          <a:lstStyle/>
          <a:p>
            <a:fld id="{BBA80D81-AFC8-47B5-A056-E855D1785566}" type="datetimeFigureOut">
              <a:rPr lang="fr-FR" smtClean="0"/>
              <a:t>31/07/2020</a:t>
            </a:fld>
            <a:endParaRPr lang="fr-FR"/>
          </a:p>
        </p:txBody>
      </p:sp>
      <p:sp>
        <p:nvSpPr>
          <p:cNvPr id="5" name="Espace réservé du pied de page 4">
            <a:extLst>
              <a:ext uri="{FF2B5EF4-FFF2-40B4-BE49-F238E27FC236}">
                <a16:creationId xmlns:a16="http://schemas.microsoft.com/office/drawing/2014/main" id="{E428C751-D45D-4269-BBD6-843646B3821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F9B1D0C-985C-4C14-AFBC-A3120D5DAE52}"/>
              </a:ext>
            </a:extLst>
          </p:cNvPr>
          <p:cNvSpPr>
            <a:spLocks noGrp="1"/>
          </p:cNvSpPr>
          <p:nvPr>
            <p:ph type="sldNum" sz="quarter" idx="12"/>
          </p:nvPr>
        </p:nvSpPr>
        <p:spPr/>
        <p:txBody>
          <a:bodyPr/>
          <a:lstStyle/>
          <a:p>
            <a:fld id="{40091246-54CE-42AD-9004-74E2B229A90B}" type="slidenum">
              <a:rPr lang="fr-FR" smtClean="0"/>
              <a:t>‹N°›</a:t>
            </a:fld>
            <a:endParaRPr lang="fr-FR"/>
          </a:p>
        </p:txBody>
      </p:sp>
    </p:spTree>
    <p:extLst>
      <p:ext uri="{BB962C8B-B14F-4D97-AF65-F5344CB8AC3E}">
        <p14:creationId xmlns:p14="http://schemas.microsoft.com/office/powerpoint/2010/main" val="1789256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EEB3126-DCAF-469F-B3D0-1E28915E7C3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4C8F93A-A2A7-4E44-AD45-E7B4B8815A5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7609B1-87E6-4D55-B9A4-E6E9D14EE04F}"/>
              </a:ext>
            </a:extLst>
          </p:cNvPr>
          <p:cNvSpPr>
            <a:spLocks noGrp="1"/>
          </p:cNvSpPr>
          <p:nvPr>
            <p:ph type="dt" sz="half" idx="10"/>
          </p:nvPr>
        </p:nvSpPr>
        <p:spPr/>
        <p:txBody>
          <a:bodyPr/>
          <a:lstStyle/>
          <a:p>
            <a:fld id="{BBA80D81-AFC8-47B5-A056-E855D1785566}" type="datetimeFigureOut">
              <a:rPr lang="fr-FR" smtClean="0"/>
              <a:t>31/07/2020</a:t>
            </a:fld>
            <a:endParaRPr lang="fr-FR"/>
          </a:p>
        </p:txBody>
      </p:sp>
      <p:sp>
        <p:nvSpPr>
          <p:cNvPr id="5" name="Espace réservé du pied de page 4">
            <a:extLst>
              <a:ext uri="{FF2B5EF4-FFF2-40B4-BE49-F238E27FC236}">
                <a16:creationId xmlns:a16="http://schemas.microsoft.com/office/drawing/2014/main" id="{7250C7E1-35E7-4FF9-8A9B-884268511E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8B7929-B2F4-4CC0-8C2D-B13EDCDF606A}"/>
              </a:ext>
            </a:extLst>
          </p:cNvPr>
          <p:cNvSpPr>
            <a:spLocks noGrp="1"/>
          </p:cNvSpPr>
          <p:nvPr>
            <p:ph type="sldNum" sz="quarter" idx="12"/>
          </p:nvPr>
        </p:nvSpPr>
        <p:spPr/>
        <p:txBody>
          <a:bodyPr/>
          <a:lstStyle/>
          <a:p>
            <a:fld id="{40091246-54CE-42AD-9004-74E2B229A90B}" type="slidenum">
              <a:rPr lang="fr-FR" smtClean="0"/>
              <a:t>‹N°›</a:t>
            </a:fld>
            <a:endParaRPr lang="fr-FR"/>
          </a:p>
        </p:txBody>
      </p:sp>
    </p:spTree>
    <p:extLst>
      <p:ext uri="{BB962C8B-B14F-4D97-AF65-F5344CB8AC3E}">
        <p14:creationId xmlns:p14="http://schemas.microsoft.com/office/powerpoint/2010/main" val="188714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41A36-AFC9-467D-8F3D-8A801853AC3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9D3D7C9-DB57-4EF0-9650-A9DE4865611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D5476B-6131-4FF3-8AD7-60304C4D8590}"/>
              </a:ext>
            </a:extLst>
          </p:cNvPr>
          <p:cNvSpPr>
            <a:spLocks noGrp="1"/>
          </p:cNvSpPr>
          <p:nvPr>
            <p:ph type="dt" sz="half" idx="10"/>
          </p:nvPr>
        </p:nvSpPr>
        <p:spPr/>
        <p:txBody>
          <a:bodyPr/>
          <a:lstStyle/>
          <a:p>
            <a:fld id="{BBA80D81-AFC8-47B5-A056-E855D1785566}" type="datetimeFigureOut">
              <a:rPr lang="fr-FR" smtClean="0"/>
              <a:t>31/07/2020</a:t>
            </a:fld>
            <a:endParaRPr lang="fr-FR"/>
          </a:p>
        </p:txBody>
      </p:sp>
      <p:sp>
        <p:nvSpPr>
          <p:cNvPr id="5" name="Espace réservé du pied de page 4">
            <a:extLst>
              <a:ext uri="{FF2B5EF4-FFF2-40B4-BE49-F238E27FC236}">
                <a16:creationId xmlns:a16="http://schemas.microsoft.com/office/drawing/2014/main" id="{3CE7DF84-DA5D-46E5-82E9-D290DB9664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CE49154-1A13-4C29-8C43-4C3BDA95F70D}"/>
              </a:ext>
            </a:extLst>
          </p:cNvPr>
          <p:cNvSpPr>
            <a:spLocks noGrp="1"/>
          </p:cNvSpPr>
          <p:nvPr>
            <p:ph type="sldNum" sz="quarter" idx="12"/>
          </p:nvPr>
        </p:nvSpPr>
        <p:spPr/>
        <p:txBody>
          <a:bodyPr/>
          <a:lstStyle/>
          <a:p>
            <a:fld id="{40091246-54CE-42AD-9004-74E2B229A90B}" type="slidenum">
              <a:rPr lang="fr-FR" smtClean="0"/>
              <a:t>‹N°›</a:t>
            </a:fld>
            <a:endParaRPr lang="fr-FR"/>
          </a:p>
        </p:txBody>
      </p:sp>
    </p:spTree>
    <p:extLst>
      <p:ext uri="{BB962C8B-B14F-4D97-AF65-F5344CB8AC3E}">
        <p14:creationId xmlns:p14="http://schemas.microsoft.com/office/powerpoint/2010/main" val="3064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CF899D-9865-4107-98B9-99703EBDC69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B85B827-58B9-40B9-A4EE-31D94C14B3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910BD96-C843-4514-B183-C09039EDF88D}"/>
              </a:ext>
            </a:extLst>
          </p:cNvPr>
          <p:cNvSpPr>
            <a:spLocks noGrp="1"/>
          </p:cNvSpPr>
          <p:nvPr>
            <p:ph type="dt" sz="half" idx="10"/>
          </p:nvPr>
        </p:nvSpPr>
        <p:spPr/>
        <p:txBody>
          <a:bodyPr/>
          <a:lstStyle/>
          <a:p>
            <a:fld id="{BBA80D81-AFC8-47B5-A056-E855D1785566}" type="datetimeFigureOut">
              <a:rPr lang="fr-FR" smtClean="0"/>
              <a:t>31/07/2020</a:t>
            </a:fld>
            <a:endParaRPr lang="fr-FR"/>
          </a:p>
        </p:txBody>
      </p:sp>
      <p:sp>
        <p:nvSpPr>
          <p:cNvPr id="5" name="Espace réservé du pied de page 4">
            <a:extLst>
              <a:ext uri="{FF2B5EF4-FFF2-40B4-BE49-F238E27FC236}">
                <a16:creationId xmlns:a16="http://schemas.microsoft.com/office/drawing/2014/main" id="{1D41E400-53C9-443B-AF73-27ABA1398F7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810433-F188-4BEB-8A57-B8A6663F360D}"/>
              </a:ext>
            </a:extLst>
          </p:cNvPr>
          <p:cNvSpPr>
            <a:spLocks noGrp="1"/>
          </p:cNvSpPr>
          <p:nvPr>
            <p:ph type="sldNum" sz="quarter" idx="12"/>
          </p:nvPr>
        </p:nvSpPr>
        <p:spPr/>
        <p:txBody>
          <a:bodyPr/>
          <a:lstStyle/>
          <a:p>
            <a:fld id="{40091246-54CE-42AD-9004-74E2B229A90B}" type="slidenum">
              <a:rPr lang="fr-FR" smtClean="0"/>
              <a:t>‹N°›</a:t>
            </a:fld>
            <a:endParaRPr lang="fr-FR"/>
          </a:p>
        </p:txBody>
      </p:sp>
    </p:spTree>
    <p:extLst>
      <p:ext uri="{BB962C8B-B14F-4D97-AF65-F5344CB8AC3E}">
        <p14:creationId xmlns:p14="http://schemas.microsoft.com/office/powerpoint/2010/main" val="278842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3CA4A-AC15-4A7B-AC96-C807C0A0396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355F4D1-375E-40B0-BFBA-9D7B64F9115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4189A3B-510D-4AA8-9EA4-35F0039D53F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814D349-487B-4CD0-AD9E-28AB3DF0A782}"/>
              </a:ext>
            </a:extLst>
          </p:cNvPr>
          <p:cNvSpPr>
            <a:spLocks noGrp="1"/>
          </p:cNvSpPr>
          <p:nvPr>
            <p:ph type="dt" sz="half" idx="10"/>
          </p:nvPr>
        </p:nvSpPr>
        <p:spPr/>
        <p:txBody>
          <a:bodyPr/>
          <a:lstStyle/>
          <a:p>
            <a:fld id="{BBA80D81-AFC8-47B5-A056-E855D1785566}" type="datetimeFigureOut">
              <a:rPr lang="fr-FR" smtClean="0"/>
              <a:t>31/07/2020</a:t>
            </a:fld>
            <a:endParaRPr lang="fr-FR"/>
          </a:p>
        </p:txBody>
      </p:sp>
      <p:sp>
        <p:nvSpPr>
          <p:cNvPr id="6" name="Espace réservé du pied de page 5">
            <a:extLst>
              <a:ext uri="{FF2B5EF4-FFF2-40B4-BE49-F238E27FC236}">
                <a16:creationId xmlns:a16="http://schemas.microsoft.com/office/drawing/2014/main" id="{4ED9FA1A-D9B1-4222-9030-23E7C40E917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65D1A76-F871-4545-AF11-8978D9DDF33D}"/>
              </a:ext>
            </a:extLst>
          </p:cNvPr>
          <p:cNvSpPr>
            <a:spLocks noGrp="1"/>
          </p:cNvSpPr>
          <p:nvPr>
            <p:ph type="sldNum" sz="quarter" idx="12"/>
          </p:nvPr>
        </p:nvSpPr>
        <p:spPr/>
        <p:txBody>
          <a:bodyPr/>
          <a:lstStyle/>
          <a:p>
            <a:fld id="{40091246-54CE-42AD-9004-74E2B229A90B}" type="slidenum">
              <a:rPr lang="fr-FR" smtClean="0"/>
              <a:t>‹N°›</a:t>
            </a:fld>
            <a:endParaRPr lang="fr-FR"/>
          </a:p>
        </p:txBody>
      </p:sp>
    </p:spTree>
    <p:extLst>
      <p:ext uri="{BB962C8B-B14F-4D97-AF65-F5344CB8AC3E}">
        <p14:creationId xmlns:p14="http://schemas.microsoft.com/office/powerpoint/2010/main" val="414587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E1F-1FDB-4588-B3F9-2E77227C63E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28499D3-91BD-4065-9D19-61C64E7A1E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D2F31B7-9F52-4B9E-AB3F-D241351140F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961A43D-A23A-4F7C-AF12-14F69A3A7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5E714B9-27B9-4AD0-95A7-72175D9EFF6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EE1E459-03D3-4D3A-BA78-F8BA92B9D6AC}"/>
              </a:ext>
            </a:extLst>
          </p:cNvPr>
          <p:cNvSpPr>
            <a:spLocks noGrp="1"/>
          </p:cNvSpPr>
          <p:nvPr>
            <p:ph type="dt" sz="half" idx="10"/>
          </p:nvPr>
        </p:nvSpPr>
        <p:spPr/>
        <p:txBody>
          <a:bodyPr/>
          <a:lstStyle/>
          <a:p>
            <a:fld id="{BBA80D81-AFC8-47B5-A056-E855D1785566}" type="datetimeFigureOut">
              <a:rPr lang="fr-FR" smtClean="0"/>
              <a:t>31/07/2020</a:t>
            </a:fld>
            <a:endParaRPr lang="fr-FR"/>
          </a:p>
        </p:txBody>
      </p:sp>
      <p:sp>
        <p:nvSpPr>
          <p:cNvPr id="8" name="Espace réservé du pied de page 7">
            <a:extLst>
              <a:ext uri="{FF2B5EF4-FFF2-40B4-BE49-F238E27FC236}">
                <a16:creationId xmlns:a16="http://schemas.microsoft.com/office/drawing/2014/main" id="{65174B82-9786-42B5-9D94-3D3D9E9935E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83AAFA4-91EB-4E6B-B8D0-7AAC9F19B9DA}"/>
              </a:ext>
            </a:extLst>
          </p:cNvPr>
          <p:cNvSpPr>
            <a:spLocks noGrp="1"/>
          </p:cNvSpPr>
          <p:nvPr>
            <p:ph type="sldNum" sz="quarter" idx="12"/>
          </p:nvPr>
        </p:nvSpPr>
        <p:spPr/>
        <p:txBody>
          <a:bodyPr/>
          <a:lstStyle/>
          <a:p>
            <a:fld id="{40091246-54CE-42AD-9004-74E2B229A90B}" type="slidenum">
              <a:rPr lang="fr-FR" smtClean="0"/>
              <a:t>‹N°›</a:t>
            </a:fld>
            <a:endParaRPr lang="fr-FR"/>
          </a:p>
        </p:txBody>
      </p:sp>
    </p:spTree>
    <p:extLst>
      <p:ext uri="{BB962C8B-B14F-4D97-AF65-F5344CB8AC3E}">
        <p14:creationId xmlns:p14="http://schemas.microsoft.com/office/powerpoint/2010/main" val="113915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EAE07E-0451-45B4-A42A-3D80F6A9FB8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BB29D41-3974-4102-9979-8AEBF2B4A20C}"/>
              </a:ext>
            </a:extLst>
          </p:cNvPr>
          <p:cNvSpPr>
            <a:spLocks noGrp="1"/>
          </p:cNvSpPr>
          <p:nvPr>
            <p:ph type="dt" sz="half" idx="10"/>
          </p:nvPr>
        </p:nvSpPr>
        <p:spPr/>
        <p:txBody>
          <a:bodyPr/>
          <a:lstStyle/>
          <a:p>
            <a:fld id="{BBA80D81-AFC8-47B5-A056-E855D1785566}" type="datetimeFigureOut">
              <a:rPr lang="fr-FR" smtClean="0"/>
              <a:t>31/07/2020</a:t>
            </a:fld>
            <a:endParaRPr lang="fr-FR"/>
          </a:p>
        </p:txBody>
      </p:sp>
      <p:sp>
        <p:nvSpPr>
          <p:cNvPr id="4" name="Espace réservé du pied de page 3">
            <a:extLst>
              <a:ext uri="{FF2B5EF4-FFF2-40B4-BE49-F238E27FC236}">
                <a16:creationId xmlns:a16="http://schemas.microsoft.com/office/drawing/2014/main" id="{A61B2A24-0D75-4CC8-BA28-866615AC9FB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F71E505-829F-4D64-BBF8-92C1E18A36B4}"/>
              </a:ext>
            </a:extLst>
          </p:cNvPr>
          <p:cNvSpPr>
            <a:spLocks noGrp="1"/>
          </p:cNvSpPr>
          <p:nvPr>
            <p:ph type="sldNum" sz="quarter" idx="12"/>
          </p:nvPr>
        </p:nvSpPr>
        <p:spPr/>
        <p:txBody>
          <a:bodyPr/>
          <a:lstStyle/>
          <a:p>
            <a:fld id="{40091246-54CE-42AD-9004-74E2B229A90B}" type="slidenum">
              <a:rPr lang="fr-FR" smtClean="0"/>
              <a:t>‹N°›</a:t>
            </a:fld>
            <a:endParaRPr lang="fr-FR"/>
          </a:p>
        </p:txBody>
      </p:sp>
    </p:spTree>
    <p:extLst>
      <p:ext uri="{BB962C8B-B14F-4D97-AF65-F5344CB8AC3E}">
        <p14:creationId xmlns:p14="http://schemas.microsoft.com/office/powerpoint/2010/main" val="100384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42FF6F5-50EC-4688-A028-CF6FDCDCD809}"/>
              </a:ext>
            </a:extLst>
          </p:cNvPr>
          <p:cNvSpPr>
            <a:spLocks noGrp="1"/>
          </p:cNvSpPr>
          <p:nvPr>
            <p:ph type="dt" sz="half" idx="10"/>
          </p:nvPr>
        </p:nvSpPr>
        <p:spPr/>
        <p:txBody>
          <a:bodyPr/>
          <a:lstStyle/>
          <a:p>
            <a:fld id="{BBA80D81-AFC8-47B5-A056-E855D1785566}" type="datetimeFigureOut">
              <a:rPr lang="fr-FR" smtClean="0"/>
              <a:t>31/07/2020</a:t>
            </a:fld>
            <a:endParaRPr lang="fr-FR"/>
          </a:p>
        </p:txBody>
      </p:sp>
      <p:sp>
        <p:nvSpPr>
          <p:cNvPr id="3" name="Espace réservé du pied de page 2">
            <a:extLst>
              <a:ext uri="{FF2B5EF4-FFF2-40B4-BE49-F238E27FC236}">
                <a16:creationId xmlns:a16="http://schemas.microsoft.com/office/drawing/2014/main" id="{BB4E8172-9BF1-4884-9B23-ABE06D4831F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E186A76-6A1A-422B-B489-109FB43026F9}"/>
              </a:ext>
            </a:extLst>
          </p:cNvPr>
          <p:cNvSpPr>
            <a:spLocks noGrp="1"/>
          </p:cNvSpPr>
          <p:nvPr>
            <p:ph type="sldNum" sz="quarter" idx="12"/>
          </p:nvPr>
        </p:nvSpPr>
        <p:spPr/>
        <p:txBody>
          <a:bodyPr/>
          <a:lstStyle/>
          <a:p>
            <a:fld id="{40091246-54CE-42AD-9004-74E2B229A90B}" type="slidenum">
              <a:rPr lang="fr-FR" smtClean="0"/>
              <a:t>‹N°›</a:t>
            </a:fld>
            <a:endParaRPr lang="fr-FR"/>
          </a:p>
        </p:txBody>
      </p:sp>
    </p:spTree>
    <p:extLst>
      <p:ext uri="{BB962C8B-B14F-4D97-AF65-F5344CB8AC3E}">
        <p14:creationId xmlns:p14="http://schemas.microsoft.com/office/powerpoint/2010/main" val="219832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DAA5F5-18F5-4513-A51A-D95BB5242DD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F8F3558-E966-4AB0-B030-786793B66D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2D5933-DC30-484C-8CFA-D5483B590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708FFF0-ACE7-401B-B7DD-58D30276DE12}"/>
              </a:ext>
            </a:extLst>
          </p:cNvPr>
          <p:cNvSpPr>
            <a:spLocks noGrp="1"/>
          </p:cNvSpPr>
          <p:nvPr>
            <p:ph type="dt" sz="half" idx="10"/>
          </p:nvPr>
        </p:nvSpPr>
        <p:spPr/>
        <p:txBody>
          <a:bodyPr/>
          <a:lstStyle/>
          <a:p>
            <a:fld id="{BBA80D81-AFC8-47B5-A056-E855D1785566}" type="datetimeFigureOut">
              <a:rPr lang="fr-FR" smtClean="0"/>
              <a:t>31/07/2020</a:t>
            </a:fld>
            <a:endParaRPr lang="fr-FR"/>
          </a:p>
        </p:txBody>
      </p:sp>
      <p:sp>
        <p:nvSpPr>
          <p:cNvPr id="6" name="Espace réservé du pied de page 5">
            <a:extLst>
              <a:ext uri="{FF2B5EF4-FFF2-40B4-BE49-F238E27FC236}">
                <a16:creationId xmlns:a16="http://schemas.microsoft.com/office/drawing/2014/main" id="{5D2B5608-EAD9-4C5B-BB63-BB8B3330008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CDE9AC5-5DBA-4558-A36D-0A08C95AC155}"/>
              </a:ext>
            </a:extLst>
          </p:cNvPr>
          <p:cNvSpPr>
            <a:spLocks noGrp="1"/>
          </p:cNvSpPr>
          <p:nvPr>
            <p:ph type="sldNum" sz="quarter" idx="12"/>
          </p:nvPr>
        </p:nvSpPr>
        <p:spPr/>
        <p:txBody>
          <a:bodyPr/>
          <a:lstStyle/>
          <a:p>
            <a:fld id="{40091246-54CE-42AD-9004-74E2B229A90B}" type="slidenum">
              <a:rPr lang="fr-FR" smtClean="0"/>
              <a:t>‹N°›</a:t>
            </a:fld>
            <a:endParaRPr lang="fr-FR"/>
          </a:p>
        </p:txBody>
      </p:sp>
    </p:spTree>
    <p:extLst>
      <p:ext uri="{BB962C8B-B14F-4D97-AF65-F5344CB8AC3E}">
        <p14:creationId xmlns:p14="http://schemas.microsoft.com/office/powerpoint/2010/main" val="2840650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8AEA1F-19D7-4C57-812A-15BB866C3EC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0FC76A7-AFCD-4AF7-B733-EE0B0495EB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9ADBB53-A450-4502-A7FB-C48908A46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93ED02B-A4AA-4C28-BBCF-BA05ED34B0AE}"/>
              </a:ext>
            </a:extLst>
          </p:cNvPr>
          <p:cNvSpPr>
            <a:spLocks noGrp="1"/>
          </p:cNvSpPr>
          <p:nvPr>
            <p:ph type="dt" sz="half" idx="10"/>
          </p:nvPr>
        </p:nvSpPr>
        <p:spPr/>
        <p:txBody>
          <a:bodyPr/>
          <a:lstStyle/>
          <a:p>
            <a:fld id="{BBA80D81-AFC8-47B5-A056-E855D1785566}" type="datetimeFigureOut">
              <a:rPr lang="fr-FR" smtClean="0"/>
              <a:t>31/07/2020</a:t>
            </a:fld>
            <a:endParaRPr lang="fr-FR"/>
          </a:p>
        </p:txBody>
      </p:sp>
      <p:sp>
        <p:nvSpPr>
          <p:cNvPr id="6" name="Espace réservé du pied de page 5">
            <a:extLst>
              <a:ext uri="{FF2B5EF4-FFF2-40B4-BE49-F238E27FC236}">
                <a16:creationId xmlns:a16="http://schemas.microsoft.com/office/drawing/2014/main" id="{4486F0D7-3EDD-454C-8C4E-272FE291337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6736A1C-7ABB-411F-9A99-07A4879A84E6}"/>
              </a:ext>
            </a:extLst>
          </p:cNvPr>
          <p:cNvSpPr>
            <a:spLocks noGrp="1"/>
          </p:cNvSpPr>
          <p:nvPr>
            <p:ph type="sldNum" sz="quarter" idx="12"/>
          </p:nvPr>
        </p:nvSpPr>
        <p:spPr/>
        <p:txBody>
          <a:bodyPr/>
          <a:lstStyle/>
          <a:p>
            <a:fld id="{40091246-54CE-42AD-9004-74E2B229A90B}" type="slidenum">
              <a:rPr lang="fr-FR" smtClean="0"/>
              <a:t>‹N°›</a:t>
            </a:fld>
            <a:endParaRPr lang="fr-FR"/>
          </a:p>
        </p:txBody>
      </p:sp>
    </p:spTree>
    <p:extLst>
      <p:ext uri="{BB962C8B-B14F-4D97-AF65-F5344CB8AC3E}">
        <p14:creationId xmlns:p14="http://schemas.microsoft.com/office/powerpoint/2010/main" val="2353724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EBEB587-7CE2-4B87-84CB-66CFDA33A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7EDF828-A720-409E-9E68-2EF0151D68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3DB718F-0913-4292-A967-4FA9DF362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80D81-AFC8-47B5-A056-E855D1785566}" type="datetimeFigureOut">
              <a:rPr lang="fr-FR" smtClean="0"/>
              <a:t>31/07/2020</a:t>
            </a:fld>
            <a:endParaRPr lang="fr-FR"/>
          </a:p>
        </p:txBody>
      </p:sp>
      <p:sp>
        <p:nvSpPr>
          <p:cNvPr id="5" name="Espace réservé du pied de page 4">
            <a:extLst>
              <a:ext uri="{FF2B5EF4-FFF2-40B4-BE49-F238E27FC236}">
                <a16:creationId xmlns:a16="http://schemas.microsoft.com/office/drawing/2014/main" id="{DE83619E-CD7F-4588-8731-B15282329F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85C84DA-9909-4438-A23D-CE6B3200AB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091246-54CE-42AD-9004-74E2B229A90B}" type="slidenum">
              <a:rPr lang="fr-FR" smtClean="0"/>
              <a:t>‹N°›</a:t>
            </a:fld>
            <a:endParaRPr lang="fr-FR"/>
          </a:p>
        </p:txBody>
      </p:sp>
    </p:spTree>
    <p:extLst>
      <p:ext uri="{BB962C8B-B14F-4D97-AF65-F5344CB8AC3E}">
        <p14:creationId xmlns:p14="http://schemas.microsoft.com/office/powerpoint/2010/main" val="2020828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10.xml"/><Relationship Id="rId16" Type="http://schemas.openxmlformats.org/officeDocument/2006/relationships/image" Target="../media/image24.svg"/><Relationship Id="rId1" Type="http://schemas.openxmlformats.org/officeDocument/2006/relationships/slideLayout" Target="../slideLayouts/slideLayout7.xml"/><Relationship Id="rId6" Type="http://schemas.openxmlformats.org/officeDocument/2006/relationships/image" Target="../media/image15.jpg"/><Relationship Id="rId11" Type="http://schemas.openxmlformats.org/officeDocument/2006/relationships/image" Target="../media/image13.sv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slide" Target="slide23.xml"/><Relationship Id="rId14" Type="http://schemas.openxmlformats.org/officeDocument/2006/relationships/slide" Target="slide22.xml"/></Relationships>
</file>

<file path=ppt/slides/_rels/slide1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11.xml"/><Relationship Id="rId16" Type="http://schemas.openxmlformats.org/officeDocument/2006/relationships/image" Target="../media/image24.svg"/><Relationship Id="rId1" Type="http://schemas.openxmlformats.org/officeDocument/2006/relationships/slideLayout" Target="../slideLayouts/slideLayout7.xml"/><Relationship Id="rId6" Type="http://schemas.openxmlformats.org/officeDocument/2006/relationships/image" Target="../media/image15.jpg"/><Relationship Id="rId11" Type="http://schemas.openxmlformats.org/officeDocument/2006/relationships/image" Target="../media/image13.sv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slide" Target="slide23.xml"/><Relationship Id="rId14" Type="http://schemas.openxmlformats.org/officeDocument/2006/relationships/slide" Target="slide22.xml"/></Relationships>
</file>

<file path=ppt/slides/_rels/slide1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12.xml"/><Relationship Id="rId16" Type="http://schemas.openxmlformats.org/officeDocument/2006/relationships/image" Target="../media/image24.svg"/><Relationship Id="rId1" Type="http://schemas.openxmlformats.org/officeDocument/2006/relationships/slideLayout" Target="../slideLayouts/slideLayout7.xml"/><Relationship Id="rId6" Type="http://schemas.openxmlformats.org/officeDocument/2006/relationships/image" Target="../media/image15.jpg"/><Relationship Id="rId11" Type="http://schemas.openxmlformats.org/officeDocument/2006/relationships/image" Target="../media/image13.sv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slide" Target="slide23.xml"/><Relationship Id="rId14" Type="http://schemas.openxmlformats.org/officeDocument/2006/relationships/slide" Target="slide22.xml"/></Relationships>
</file>

<file path=ppt/slides/_rels/slide13.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13.xml"/><Relationship Id="rId16" Type="http://schemas.openxmlformats.org/officeDocument/2006/relationships/image" Target="../media/image24.svg"/><Relationship Id="rId1" Type="http://schemas.openxmlformats.org/officeDocument/2006/relationships/slideLayout" Target="../slideLayouts/slideLayout7.xml"/><Relationship Id="rId6" Type="http://schemas.openxmlformats.org/officeDocument/2006/relationships/image" Target="../media/image15.jpg"/><Relationship Id="rId11" Type="http://schemas.openxmlformats.org/officeDocument/2006/relationships/image" Target="../media/image13.sv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slide" Target="slide23.xml"/><Relationship Id="rId14" Type="http://schemas.openxmlformats.org/officeDocument/2006/relationships/slide" Target="slide22.xml"/></Relationships>
</file>

<file path=ppt/slides/_rels/slide1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png"/><Relationship Id="rId17" Type="http://schemas.openxmlformats.org/officeDocument/2006/relationships/image" Target="../media/image22.jpg"/><Relationship Id="rId2" Type="http://schemas.openxmlformats.org/officeDocument/2006/relationships/notesSlide" Target="../notesSlides/notesSlide14.xml"/><Relationship Id="rId16" Type="http://schemas.openxmlformats.org/officeDocument/2006/relationships/image" Target="../media/image24.svg"/><Relationship Id="rId1" Type="http://schemas.openxmlformats.org/officeDocument/2006/relationships/slideLayout" Target="../slideLayouts/slideLayout7.xml"/><Relationship Id="rId6" Type="http://schemas.openxmlformats.org/officeDocument/2006/relationships/image" Target="../media/image15.jpg"/><Relationship Id="rId11" Type="http://schemas.openxmlformats.org/officeDocument/2006/relationships/image" Target="../media/image13.sv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slide" Target="slide23.xml"/><Relationship Id="rId14" Type="http://schemas.openxmlformats.org/officeDocument/2006/relationships/slide" Target="slide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16.xml"/><Relationship Id="rId16" Type="http://schemas.openxmlformats.org/officeDocument/2006/relationships/image" Target="../media/image24.svg"/><Relationship Id="rId1" Type="http://schemas.openxmlformats.org/officeDocument/2006/relationships/slideLayout" Target="../slideLayouts/slideLayout7.xml"/><Relationship Id="rId6" Type="http://schemas.openxmlformats.org/officeDocument/2006/relationships/image" Target="../media/image15.jpg"/><Relationship Id="rId11" Type="http://schemas.openxmlformats.org/officeDocument/2006/relationships/image" Target="../media/image13.sv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slide" Target="slide23.xml"/><Relationship Id="rId14" Type="http://schemas.openxmlformats.org/officeDocument/2006/relationships/slide" Target="slide22.xml"/></Relationships>
</file>

<file path=ppt/slides/_rels/slide17.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17.xml"/><Relationship Id="rId16" Type="http://schemas.openxmlformats.org/officeDocument/2006/relationships/image" Target="../media/image24.svg"/><Relationship Id="rId1" Type="http://schemas.openxmlformats.org/officeDocument/2006/relationships/slideLayout" Target="../slideLayouts/slideLayout7.xml"/><Relationship Id="rId6" Type="http://schemas.openxmlformats.org/officeDocument/2006/relationships/image" Target="../media/image15.jpg"/><Relationship Id="rId11" Type="http://schemas.openxmlformats.org/officeDocument/2006/relationships/image" Target="../media/image13.sv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slide" Target="slide23.xml"/><Relationship Id="rId14" Type="http://schemas.openxmlformats.org/officeDocument/2006/relationships/slide" Target="slide22.xml"/></Relationships>
</file>

<file path=ppt/slides/_rels/slide1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18.xml"/><Relationship Id="rId16" Type="http://schemas.openxmlformats.org/officeDocument/2006/relationships/image" Target="../media/image24.svg"/><Relationship Id="rId1" Type="http://schemas.openxmlformats.org/officeDocument/2006/relationships/slideLayout" Target="../slideLayouts/slideLayout7.xml"/><Relationship Id="rId6" Type="http://schemas.openxmlformats.org/officeDocument/2006/relationships/image" Target="../media/image15.jpg"/><Relationship Id="rId11" Type="http://schemas.openxmlformats.org/officeDocument/2006/relationships/image" Target="../media/image13.sv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slide" Target="slide23.xml"/><Relationship Id="rId14" Type="http://schemas.openxmlformats.org/officeDocument/2006/relationships/slide" Target="slide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slide" Target="slide17.xml"/><Relationship Id="rId12" Type="http://schemas.openxmlformats.org/officeDocument/2006/relationships/image" Target="../media/image9.svg"/><Relationship Id="rId17" Type="http://schemas.openxmlformats.org/officeDocument/2006/relationships/image" Target="../media/image13.svg"/><Relationship Id="rId2" Type="http://schemas.openxmlformats.org/officeDocument/2006/relationships/notesSlide" Target="../notesSlides/notesSlide2.xml"/><Relationship Id="rId16"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slide" Target="slide23.xml"/><Relationship Id="rId10" Type="http://schemas.openxmlformats.org/officeDocument/2006/relationships/slide" Target="slide22.xml"/><Relationship Id="rId19" Type="http://schemas.openxmlformats.org/officeDocument/2006/relationships/image" Target="../media/image15.jpg"/><Relationship Id="rId4" Type="http://schemas.openxmlformats.org/officeDocument/2006/relationships/image" Target="../media/image3.svg"/><Relationship Id="rId9" Type="http://schemas.openxmlformats.org/officeDocument/2006/relationships/image" Target="../media/image7.svg"/><Relationship Id="rId14" Type="http://schemas.openxmlformats.org/officeDocument/2006/relationships/image" Target="../media/image11.svg"/></Relationships>
</file>

<file path=ppt/slides/_rels/slide20.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svg"/><Relationship Id="rId1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png"/><Relationship Id="rId17" Type="http://schemas.openxmlformats.org/officeDocument/2006/relationships/slide" Target="slide17.xml"/><Relationship Id="rId2" Type="http://schemas.openxmlformats.org/officeDocument/2006/relationships/notesSlide" Target="../notesSlides/notesSlide20.xml"/><Relationship Id="rId16" Type="http://schemas.openxmlformats.org/officeDocument/2006/relationships/image" Target="../media/image24.svg"/><Relationship Id="rId1" Type="http://schemas.openxmlformats.org/officeDocument/2006/relationships/slideLayout" Target="../slideLayouts/slideLayout7.xml"/><Relationship Id="rId6" Type="http://schemas.openxmlformats.org/officeDocument/2006/relationships/image" Target="../media/image15.jpg"/><Relationship Id="rId11" Type="http://schemas.openxmlformats.org/officeDocument/2006/relationships/image" Target="../media/image13.sv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2.png"/><Relationship Id="rId19" Type="http://schemas.openxmlformats.org/officeDocument/2006/relationships/image" Target="../media/image26.svg"/><Relationship Id="rId4" Type="http://schemas.openxmlformats.org/officeDocument/2006/relationships/image" Target="../media/image3.svg"/><Relationship Id="rId9" Type="http://schemas.openxmlformats.org/officeDocument/2006/relationships/slide" Target="slide23.xml"/><Relationship Id="rId14" Type="http://schemas.openxmlformats.org/officeDocument/2006/relationships/slide" Target="slide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svg"/><Relationship Id="rId1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png"/><Relationship Id="rId17" Type="http://schemas.openxmlformats.org/officeDocument/2006/relationships/slide" Target="slide17.xml"/><Relationship Id="rId2" Type="http://schemas.openxmlformats.org/officeDocument/2006/relationships/notesSlide" Target="../notesSlides/notesSlide22.xml"/><Relationship Id="rId16" Type="http://schemas.openxmlformats.org/officeDocument/2006/relationships/image" Target="../media/image24.svg"/><Relationship Id="rId1" Type="http://schemas.openxmlformats.org/officeDocument/2006/relationships/slideLayout" Target="../slideLayouts/slideLayout7.xml"/><Relationship Id="rId6" Type="http://schemas.openxmlformats.org/officeDocument/2006/relationships/image" Target="../media/image15.jpg"/><Relationship Id="rId11" Type="http://schemas.openxmlformats.org/officeDocument/2006/relationships/image" Target="../media/image13.sv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2.png"/><Relationship Id="rId19" Type="http://schemas.openxmlformats.org/officeDocument/2006/relationships/image" Target="../media/image26.svg"/><Relationship Id="rId4" Type="http://schemas.openxmlformats.org/officeDocument/2006/relationships/image" Target="../media/image3.svg"/><Relationship Id="rId9" Type="http://schemas.openxmlformats.org/officeDocument/2006/relationships/slide" Target="slide23.xml"/><Relationship Id="rId14" Type="http://schemas.openxmlformats.org/officeDocument/2006/relationships/slide" Target="slide22.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png"/><Relationship Id="rId18" Type="http://schemas.openxmlformats.org/officeDocument/2006/relationships/slide" Target="slide17.xml"/><Relationship Id="rId3" Type="http://schemas.openxmlformats.org/officeDocument/2006/relationships/image" Target="../media/image16.png"/><Relationship Id="rId21" Type="http://schemas.openxmlformats.org/officeDocument/2006/relationships/image" Target="../media/image27.jpg"/><Relationship Id="rId7" Type="http://schemas.openxmlformats.org/officeDocument/2006/relationships/image" Target="../media/image15.jpg"/><Relationship Id="rId12" Type="http://schemas.openxmlformats.org/officeDocument/2006/relationships/image" Target="../media/image13.svg"/><Relationship Id="rId17" Type="http://schemas.openxmlformats.org/officeDocument/2006/relationships/image" Target="../media/image24.svg"/><Relationship Id="rId2" Type="http://schemas.openxmlformats.org/officeDocument/2006/relationships/notesSlide" Target="../notesSlides/notesSlide23.xml"/><Relationship Id="rId16" Type="http://schemas.openxmlformats.org/officeDocument/2006/relationships/image" Target="../media/image23.png"/><Relationship Id="rId20" Type="http://schemas.openxmlformats.org/officeDocument/2006/relationships/image" Target="../media/image26.sv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2.png"/><Relationship Id="rId5" Type="http://schemas.openxmlformats.org/officeDocument/2006/relationships/image" Target="../media/image3.svg"/><Relationship Id="rId15" Type="http://schemas.openxmlformats.org/officeDocument/2006/relationships/slide" Target="slide22.xml"/><Relationship Id="rId10" Type="http://schemas.openxmlformats.org/officeDocument/2006/relationships/slide" Target="slide23.xml"/><Relationship Id="rId19"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11.svg"/><Relationship Id="rId14" Type="http://schemas.openxmlformats.org/officeDocument/2006/relationships/image" Target="../media/image18.svg"/><Relationship Id="rId22" Type="http://schemas.openxmlformats.org/officeDocument/2006/relationships/image" Target="../media/image28.jp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slide" Target="slide17.xml"/><Relationship Id="rId12" Type="http://schemas.openxmlformats.org/officeDocument/2006/relationships/image" Target="../media/image9.svg"/><Relationship Id="rId17" Type="http://schemas.openxmlformats.org/officeDocument/2006/relationships/image" Target="../media/image13.svg"/><Relationship Id="rId2" Type="http://schemas.openxmlformats.org/officeDocument/2006/relationships/notesSlide" Target="../notesSlides/notesSlide24.xml"/><Relationship Id="rId16"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slide" Target="slide23.xml"/><Relationship Id="rId10" Type="http://schemas.openxmlformats.org/officeDocument/2006/relationships/slide" Target="slide22.xml"/><Relationship Id="rId19" Type="http://schemas.openxmlformats.org/officeDocument/2006/relationships/image" Target="../media/image15.jpg"/><Relationship Id="rId4" Type="http://schemas.openxmlformats.org/officeDocument/2006/relationships/image" Target="../media/image3.svg"/><Relationship Id="rId9" Type="http://schemas.openxmlformats.org/officeDocument/2006/relationships/image" Target="../media/image7.svg"/><Relationship Id="rId14" Type="http://schemas.openxmlformats.org/officeDocument/2006/relationships/image" Target="../media/image11.sv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slide" Target="slide17.xml"/><Relationship Id="rId12" Type="http://schemas.openxmlformats.org/officeDocument/2006/relationships/image" Target="../media/image9.svg"/><Relationship Id="rId17" Type="http://schemas.openxmlformats.org/officeDocument/2006/relationships/image" Target="../media/image13.svg"/><Relationship Id="rId2" Type="http://schemas.openxmlformats.org/officeDocument/2006/relationships/notesSlide" Target="../notesSlides/notesSlide25.xml"/><Relationship Id="rId16"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slide" Target="slide23.xml"/><Relationship Id="rId10" Type="http://schemas.openxmlformats.org/officeDocument/2006/relationships/slide" Target="slide22.xml"/><Relationship Id="rId19" Type="http://schemas.openxmlformats.org/officeDocument/2006/relationships/image" Target="../media/image15.jpg"/><Relationship Id="rId4" Type="http://schemas.openxmlformats.org/officeDocument/2006/relationships/image" Target="../media/image3.svg"/><Relationship Id="rId9" Type="http://schemas.openxmlformats.org/officeDocument/2006/relationships/image" Target="../media/image7.svg"/><Relationship Id="rId14" Type="http://schemas.openxmlformats.org/officeDocument/2006/relationships/image" Target="../media/image1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image" Target="../media/image9.svg"/><Relationship Id="rId3" Type="http://schemas.openxmlformats.org/officeDocument/2006/relationships/image" Target="../media/image16.png"/><Relationship Id="rId7" Type="http://schemas.openxmlformats.org/officeDocument/2006/relationships/image" Target="../media/image5.svg"/><Relationship Id="rId12" Type="http://schemas.openxmlformats.org/officeDocument/2006/relationships/image" Target="../media/image8.png"/><Relationship Id="rId17" Type="http://schemas.openxmlformats.org/officeDocument/2006/relationships/image" Target="../media/image11.svg"/><Relationship Id="rId2" Type="http://schemas.openxmlformats.org/officeDocument/2006/relationships/notesSlide" Target="../notesSlides/notesSlide4.xml"/><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slide" Target="slide22.xml"/><Relationship Id="rId5" Type="http://schemas.openxmlformats.org/officeDocument/2006/relationships/image" Target="../media/image3.svg"/><Relationship Id="rId15" Type="http://schemas.openxmlformats.org/officeDocument/2006/relationships/image" Target="../media/image15.jpg"/><Relationship Id="rId10" Type="http://schemas.openxmlformats.org/officeDocument/2006/relationships/image" Target="../media/image7.sv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slide" Target="slide17.xml"/><Relationship Id="rId12" Type="http://schemas.openxmlformats.org/officeDocument/2006/relationships/image" Target="../media/image9.svg"/><Relationship Id="rId2" Type="http://schemas.openxmlformats.org/officeDocument/2006/relationships/notesSlide" Target="../notesSlides/notesSlide5.xml"/><Relationship Id="rId16" Type="http://schemas.openxmlformats.org/officeDocument/2006/relationships/image" Target="../media/image1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image" Target="../media/image10.png"/><Relationship Id="rId10" Type="http://schemas.openxmlformats.org/officeDocument/2006/relationships/slide" Target="slide22.xml"/><Relationship Id="rId4" Type="http://schemas.openxmlformats.org/officeDocument/2006/relationships/image" Target="../media/image3.svg"/><Relationship Id="rId9" Type="http://schemas.openxmlformats.org/officeDocument/2006/relationships/image" Target="../media/image7.svg"/><Relationship Id="rId14" Type="http://schemas.openxmlformats.org/officeDocument/2006/relationships/image" Target="../media/image15.jp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2.png"/><Relationship Id="rId18" Type="http://schemas.openxmlformats.org/officeDocument/2006/relationships/image" Target="../media/image20.jpg"/><Relationship Id="rId3" Type="http://schemas.openxmlformats.org/officeDocument/2006/relationships/image" Target="../media/image2.png"/><Relationship Id="rId7" Type="http://schemas.openxmlformats.org/officeDocument/2006/relationships/image" Target="../media/image7.svg"/><Relationship Id="rId12" Type="http://schemas.openxmlformats.org/officeDocument/2006/relationships/slide" Target="slide23.xml"/><Relationship Id="rId17" Type="http://schemas.openxmlformats.org/officeDocument/2006/relationships/image" Target="../media/image19.jpg"/><Relationship Id="rId2" Type="http://schemas.openxmlformats.org/officeDocument/2006/relationships/notesSlide" Target="../notesSlides/notesSlide6.xml"/><Relationship Id="rId16" Type="http://schemas.openxmlformats.org/officeDocument/2006/relationships/image" Target="../media/image18.svg"/><Relationship Id="rId20" Type="http://schemas.openxmlformats.org/officeDocument/2006/relationships/image" Target="../media/image2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slide" Target="slide17.xml"/><Relationship Id="rId15" Type="http://schemas.openxmlformats.org/officeDocument/2006/relationships/image" Target="../media/image17.png"/><Relationship Id="rId10" Type="http://schemas.openxmlformats.org/officeDocument/2006/relationships/image" Target="../media/image10.png"/><Relationship Id="rId19" Type="http://schemas.openxmlformats.org/officeDocument/2006/relationships/image" Target="../media/image21.png"/><Relationship Id="rId4" Type="http://schemas.openxmlformats.org/officeDocument/2006/relationships/image" Target="../media/image3.svg"/><Relationship Id="rId9" Type="http://schemas.openxmlformats.org/officeDocument/2006/relationships/image" Target="../media/image15.jpg"/><Relationship Id="rId14" Type="http://schemas.openxmlformats.org/officeDocument/2006/relationships/image" Target="../media/image13.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8.xml"/><Relationship Id="rId16" Type="http://schemas.openxmlformats.org/officeDocument/2006/relationships/image" Target="../media/image24.svg"/><Relationship Id="rId1" Type="http://schemas.openxmlformats.org/officeDocument/2006/relationships/slideLayout" Target="../slideLayouts/slideLayout7.xml"/><Relationship Id="rId6" Type="http://schemas.openxmlformats.org/officeDocument/2006/relationships/image" Target="../media/image15.jpg"/><Relationship Id="rId11" Type="http://schemas.openxmlformats.org/officeDocument/2006/relationships/image" Target="../media/image13.sv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slide" Target="slide23.xml"/><Relationship Id="rId14" Type="http://schemas.openxmlformats.org/officeDocument/2006/relationships/slide" Target="slide22.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9.xml"/><Relationship Id="rId16" Type="http://schemas.openxmlformats.org/officeDocument/2006/relationships/image" Target="../media/image24.svg"/><Relationship Id="rId1" Type="http://schemas.openxmlformats.org/officeDocument/2006/relationships/slideLayout" Target="../slideLayouts/slideLayout7.xml"/><Relationship Id="rId6" Type="http://schemas.openxmlformats.org/officeDocument/2006/relationships/image" Target="../media/image15.jpg"/><Relationship Id="rId11" Type="http://schemas.openxmlformats.org/officeDocument/2006/relationships/image" Target="../media/image13.sv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2.png"/><Relationship Id="rId4" Type="http://schemas.openxmlformats.org/officeDocument/2006/relationships/image" Target="../media/image3.svg"/><Relationship Id="rId9" Type="http://schemas.openxmlformats.org/officeDocument/2006/relationships/slide" Target="slide23.xml"/><Relationship Id="rId14" Type="http://schemas.openxmlformats.org/officeDocument/2006/relationships/slide" Target="slide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Freeform 9">
            <a:extLst>
              <a:ext uri="{FF2B5EF4-FFF2-40B4-BE49-F238E27FC236}">
                <a16:creationId xmlns:a16="http://schemas.microsoft.com/office/drawing/2014/main" id="{A4C5B186-0432-4D56-BA65-69492178B807}"/>
              </a:ext>
            </a:extLst>
          </p:cNvPr>
          <p:cNvSpPr>
            <a:spLocks noChangeAspect="1"/>
          </p:cNvSpPr>
          <p:nvPr/>
        </p:nvSpPr>
        <p:spPr>
          <a:xfrm rot="10800000">
            <a:off x="7634816" y="368313"/>
            <a:ext cx="4557184" cy="914400"/>
          </a:xfrm>
          <a:custGeom>
            <a:avLst/>
            <a:gdLst>
              <a:gd name="connsiteX0" fmla="*/ 0 w 5108222"/>
              <a:gd name="connsiteY0" fmla="*/ 0 h 914400"/>
              <a:gd name="connsiteX1" fmla="*/ 4651022 w 5108222"/>
              <a:gd name="connsiteY1" fmla="*/ 0 h 914400"/>
              <a:gd name="connsiteX2" fmla="*/ 5108222 w 5108222"/>
              <a:gd name="connsiteY2" fmla="*/ 457200 h 914400"/>
              <a:gd name="connsiteX3" fmla="*/ 4651022 w 5108222"/>
              <a:gd name="connsiteY3" fmla="*/ 914400 h 914400"/>
              <a:gd name="connsiteX4" fmla="*/ 0 w 5108222"/>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222" h="914400">
                <a:moveTo>
                  <a:pt x="0" y="0"/>
                </a:moveTo>
                <a:lnTo>
                  <a:pt x="4651022" y="0"/>
                </a:lnTo>
                <a:cubicBezTo>
                  <a:pt x="4903527" y="0"/>
                  <a:pt x="5108222" y="204695"/>
                  <a:pt x="5108222" y="457200"/>
                </a:cubicBezTo>
                <a:cubicBezTo>
                  <a:pt x="5108222" y="709705"/>
                  <a:pt x="4903527" y="914400"/>
                  <a:pt x="4651022" y="914400"/>
                </a:cubicBezTo>
                <a:lnTo>
                  <a:pt x="0" y="914400"/>
                </a:lnTo>
                <a:close/>
              </a:path>
            </a:pathLst>
          </a:cu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4AC36AE-2C5C-45FC-BCD1-5F61F661E918}"/>
              </a:ext>
            </a:extLst>
          </p:cNvPr>
          <p:cNvSpPr/>
          <p:nvPr/>
        </p:nvSpPr>
        <p:spPr>
          <a:xfrm>
            <a:off x="6096000" y="636907"/>
            <a:ext cx="7716644" cy="446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latin typeface="Adobe Devanagari" panose="02040503050201020203" pitchFamily="18" charset="0"/>
                <a:cs typeface="Adobe Devanagari" panose="02040503050201020203" pitchFamily="18" charset="0"/>
              </a:rPr>
              <a:t>Exposé d’économie</a:t>
            </a:r>
          </a:p>
        </p:txBody>
      </p:sp>
      <p:sp>
        <p:nvSpPr>
          <p:cNvPr id="180" name="Freeform 6">
            <a:extLst>
              <a:ext uri="{FF2B5EF4-FFF2-40B4-BE49-F238E27FC236}">
                <a16:creationId xmlns:a16="http://schemas.microsoft.com/office/drawing/2014/main" id="{881FEABA-DE8A-4DE8-AF26-4ADB9CA96E9A}"/>
              </a:ext>
            </a:extLst>
          </p:cNvPr>
          <p:cNvSpPr>
            <a:spLocks noChangeAspect="1" noChangeArrowheads="1"/>
          </p:cNvSpPr>
          <p:nvPr/>
        </p:nvSpPr>
        <p:spPr bwMode="auto">
          <a:xfrm>
            <a:off x="7827635" y="591658"/>
            <a:ext cx="527145" cy="446049"/>
          </a:xfrm>
          <a:custGeom>
            <a:avLst/>
            <a:gdLst>
              <a:gd name="T0" fmla="*/ 205 w 514"/>
              <a:gd name="T1" fmla="*/ 435 h 436"/>
              <a:gd name="T2" fmla="*/ 205 w 514"/>
              <a:gd name="T3" fmla="*/ 279 h 436"/>
              <a:gd name="T4" fmla="*/ 308 w 514"/>
              <a:gd name="T5" fmla="*/ 279 h 436"/>
              <a:gd name="T6" fmla="*/ 308 w 514"/>
              <a:gd name="T7" fmla="*/ 435 h 436"/>
              <a:gd name="T8" fmla="*/ 435 w 514"/>
              <a:gd name="T9" fmla="*/ 435 h 436"/>
              <a:gd name="T10" fmla="*/ 435 w 514"/>
              <a:gd name="T11" fmla="*/ 230 h 436"/>
              <a:gd name="T12" fmla="*/ 513 w 514"/>
              <a:gd name="T13" fmla="*/ 230 h 436"/>
              <a:gd name="T14" fmla="*/ 254 w 514"/>
              <a:gd name="T15" fmla="*/ 0 h 436"/>
              <a:gd name="T16" fmla="*/ 0 w 514"/>
              <a:gd name="T17" fmla="*/ 230 h 436"/>
              <a:gd name="T18" fmla="*/ 78 w 514"/>
              <a:gd name="T19" fmla="*/ 230 h 436"/>
              <a:gd name="T20" fmla="*/ 78 w 514"/>
              <a:gd name="T21" fmla="*/ 435 h 436"/>
              <a:gd name="T22" fmla="*/ 205 w 514"/>
              <a:gd name="T23" fmla="*/ 4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436">
                <a:moveTo>
                  <a:pt x="205" y="435"/>
                </a:moveTo>
                <a:lnTo>
                  <a:pt x="205" y="279"/>
                </a:lnTo>
                <a:lnTo>
                  <a:pt x="308" y="279"/>
                </a:lnTo>
                <a:lnTo>
                  <a:pt x="308" y="435"/>
                </a:lnTo>
                <a:lnTo>
                  <a:pt x="435" y="435"/>
                </a:lnTo>
                <a:lnTo>
                  <a:pt x="435" y="230"/>
                </a:lnTo>
                <a:lnTo>
                  <a:pt x="513" y="230"/>
                </a:lnTo>
                <a:lnTo>
                  <a:pt x="254" y="0"/>
                </a:lnTo>
                <a:lnTo>
                  <a:pt x="0" y="230"/>
                </a:lnTo>
                <a:lnTo>
                  <a:pt x="78" y="230"/>
                </a:lnTo>
                <a:lnTo>
                  <a:pt x="78" y="435"/>
                </a:lnTo>
                <a:lnTo>
                  <a:pt x="205" y="435"/>
                </a:lnTo>
              </a:path>
            </a:pathLst>
          </a:custGeom>
          <a:solidFill>
            <a:schemeClr val="bg1"/>
          </a:solidFill>
          <a:ln>
            <a:noFill/>
          </a:ln>
          <a:effectLst/>
        </p:spPr>
        <p:txBody>
          <a:bodyPr wrap="none" anchor="ctr"/>
          <a:lstStyle/>
          <a:p>
            <a:endParaRPr lang="en-US"/>
          </a:p>
        </p:txBody>
      </p:sp>
      <p:sp>
        <p:nvSpPr>
          <p:cNvPr id="182" name="Rectangle 181">
            <a:extLst>
              <a:ext uri="{FF2B5EF4-FFF2-40B4-BE49-F238E27FC236}">
                <a16:creationId xmlns:a16="http://schemas.microsoft.com/office/drawing/2014/main" id="{31D3327C-D3D3-4953-B5A6-CF0C78D8B3E3}"/>
              </a:ext>
            </a:extLst>
          </p:cNvPr>
          <p:cNvSpPr/>
          <p:nvPr/>
        </p:nvSpPr>
        <p:spPr>
          <a:xfrm rot="5400000">
            <a:off x="4365164" y="-2185315"/>
            <a:ext cx="2397513" cy="933357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a:outerShdw blurRad="165100" dist="228600" dir="2700000" algn="tl"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Rectangle 3">
            <a:extLst>
              <a:ext uri="{FF2B5EF4-FFF2-40B4-BE49-F238E27FC236}">
                <a16:creationId xmlns:a16="http://schemas.microsoft.com/office/drawing/2014/main" id="{A779B155-3380-4501-9F9C-0138F106BF50}"/>
              </a:ext>
            </a:extLst>
          </p:cNvPr>
          <p:cNvSpPr/>
          <p:nvPr/>
        </p:nvSpPr>
        <p:spPr>
          <a:xfrm>
            <a:off x="4025833" y="2231385"/>
            <a:ext cx="7716644" cy="446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tx1"/>
                </a:solidFill>
                <a:latin typeface="Adobe Devanagari" panose="02040503050201020203" pitchFamily="18" charset="0"/>
                <a:cs typeface="Adobe Devanagari" panose="02040503050201020203" pitchFamily="18" charset="0"/>
              </a:rPr>
              <a:t>LE POST-KEYNESIANISME </a:t>
            </a:r>
          </a:p>
        </p:txBody>
      </p:sp>
      <p:sp>
        <p:nvSpPr>
          <p:cNvPr id="8" name="Rectangle 7">
            <a:extLst>
              <a:ext uri="{FF2B5EF4-FFF2-40B4-BE49-F238E27FC236}">
                <a16:creationId xmlns:a16="http://schemas.microsoft.com/office/drawing/2014/main" id="{FE6176E0-708C-4584-ADAE-B29D6E1499E2}"/>
              </a:ext>
            </a:extLst>
          </p:cNvPr>
          <p:cNvSpPr/>
          <p:nvPr/>
        </p:nvSpPr>
        <p:spPr>
          <a:xfrm>
            <a:off x="4580941" y="5123573"/>
            <a:ext cx="655320" cy="91440"/>
          </a:xfrm>
          <a:prstGeom prst="rect">
            <a:avLst/>
          </a:prstGeom>
          <a:solidFill>
            <a:srgbClr val="157EBF"/>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9" name="Rectangle 8">
            <a:extLst>
              <a:ext uri="{FF2B5EF4-FFF2-40B4-BE49-F238E27FC236}">
                <a16:creationId xmlns:a16="http://schemas.microsoft.com/office/drawing/2014/main" id="{05246FAC-9305-4A77-905A-AD3386B2627C}"/>
              </a:ext>
            </a:extLst>
          </p:cNvPr>
          <p:cNvSpPr/>
          <p:nvPr/>
        </p:nvSpPr>
        <p:spPr>
          <a:xfrm>
            <a:off x="5236261" y="5123573"/>
            <a:ext cx="655320" cy="91440"/>
          </a:xfrm>
          <a:prstGeom prst="rect">
            <a:avLst/>
          </a:prstGeom>
          <a:solidFill>
            <a:srgbClr val="157EBF"/>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0" name="Rectangle 9">
            <a:extLst>
              <a:ext uri="{FF2B5EF4-FFF2-40B4-BE49-F238E27FC236}">
                <a16:creationId xmlns:a16="http://schemas.microsoft.com/office/drawing/2014/main" id="{A4E7EB25-791B-4DAF-8788-4E9C290A2C9E}"/>
              </a:ext>
            </a:extLst>
          </p:cNvPr>
          <p:cNvSpPr/>
          <p:nvPr/>
        </p:nvSpPr>
        <p:spPr>
          <a:xfrm>
            <a:off x="5890649" y="5123573"/>
            <a:ext cx="655320" cy="91440"/>
          </a:xfrm>
          <a:prstGeom prst="rect">
            <a:avLst/>
          </a:prstGeom>
          <a:solidFill>
            <a:srgbClr val="157EBF"/>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1" name="Rectangle 10">
            <a:extLst>
              <a:ext uri="{FF2B5EF4-FFF2-40B4-BE49-F238E27FC236}">
                <a16:creationId xmlns:a16="http://schemas.microsoft.com/office/drawing/2014/main" id="{F805B3F0-6E68-4ED8-9F68-7031181A24B9}"/>
              </a:ext>
            </a:extLst>
          </p:cNvPr>
          <p:cNvSpPr/>
          <p:nvPr/>
        </p:nvSpPr>
        <p:spPr>
          <a:xfrm>
            <a:off x="6559742" y="5123573"/>
            <a:ext cx="655320" cy="91440"/>
          </a:xfrm>
          <a:prstGeom prst="rect">
            <a:avLst/>
          </a:prstGeom>
          <a:solidFill>
            <a:srgbClr val="157EBF"/>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2" name="Rectangle 11">
            <a:extLst>
              <a:ext uri="{FF2B5EF4-FFF2-40B4-BE49-F238E27FC236}">
                <a16:creationId xmlns:a16="http://schemas.microsoft.com/office/drawing/2014/main" id="{F277CB6C-7819-4BD7-8A43-51F926AACCA1}"/>
              </a:ext>
            </a:extLst>
          </p:cNvPr>
          <p:cNvSpPr/>
          <p:nvPr/>
        </p:nvSpPr>
        <p:spPr>
          <a:xfrm>
            <a:off x="4253281" y="6221093"/>
            <a:ext cx="655320" cy="91440"/>
          </a:xfrm>
          <a:prstGeom prst="rect">
            <a:avLst/>
          </a:prstGeom>
          <a:solidFill>
            <a:srgbClr val="FF000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3" name="Rectangle 12">
            <a:extLst>
              <a:ext uri="{FF2B5EF4-FFF2-40B4-BE49-F238E27FC236}">
                <a16:creationId xmlns:a16="http://schemas.microsoft.com/office/drawing/2014/main" id="{9B5EA7F7-F35A-4E3D-83F6-2A5F6CC80E62}"/>
              </a:ext>
            </a:extLst>
          </p:cNvPr>
          <p:cNvSpPr/>
          <p:nvPr/>
        </p:nvSpPr>
        <p:spPr>
          <a:xfrm>
            <a:off x="4908601" y="6221093"/>
            <a:ext cx="655320" cy="91440"/>
          </a:xfrm>
          <a:prstGeom prst="rect">
            <a:avLst/>
          </a:prstGeom>
          <a:solidFill>
            <a:srgbClr val="157EBF"/>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4" name="Rectangle 13">
            <a:extLst>
              <a:ext uri="{FF2B5EF4-FFF2-40B4-BE49-F238E27FC236}">
                <a16:creationId xmlns:a16="http://schemas.microsoft.com/office/drawing/2014/main" id="{9C1B5C1E-C7C4-43C5-A082-8F86238EB5CF}"/>
              </a:ext>
            </a:extLst>
          </p:cNvPr>
          <p:cNvSpPr/>
          <p:nvPr/>
        </p:nvSpPr>
        <p:spPr>
          <a:xfrm>
            <a:off x="5562989" y="6221093"/>
            <a:ext cx="655320" cy="91440"/>
          </a:xfrm>
          <a:prstGeom prst="rect">
            <a:avLst/>
          </a:prstGeom>
          <a:solidFill>
            <a:srgbClr val="157EBF"/>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5" name="Rectangle 14">
            <a:extLst>
              <a:ext uri="{FF2B5EF4-FFF2-40B4-BE49-F238E27FC236}">
                <a16:creationId xmlns:a16="http://schemas.microsoft.com/office/drawing/2014/main" id="{DAEFBD87-6A04-41E5-935F-337059A75041}"/>
              </a:ext>
            </a:extLst>
          </p:cNvPr>
          <p:cNvSpPr/>
          <p:nvPr/>
        </p:nvSpPr>
        <p:spPr>
          <a:xfrm>
            <a:off x="6232082" y="6221093"/>
            <a:ext cx="655320" cy="91440"/>
          </a:xfrm>
          <a:prstGeom prst="rect">
            <a:avLst/>
          </a:prstGeom>
          <a:solidFill>
            <a:srgbClr val="157EBF"/>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7" name="Titre 16">
            <a:extLst>
              <a:ext uri="{FF2B5EF4-FFF2-40B4-BE49-F238E27FC236}">
                <a16:creationId xmlns:a16="http://schemas.microsoft.com/office/drawing/2014/main" id="{D785B978-E324-4C5B-A6D0-4E9F20CDAC6B}"/>
              </a:ext>
            </a:extLst>
          </p:cNvPr>
          <p:cNvSpPr>
            <a:spLocks noGrp="1"/>
          </p:cNvSpPr>
          <p:nvPr>
            <p:ph type="title"/>
          </p:nvPr>
        </p:nvSpPr>
        <p:spPr>
          <a:xfrm>
            <a:off x="5068452" y="4628898"/>
            <a:ext cx="4293220" cy="358247"/>
          </a:xfrm>
        </p:spPr>
        <p:txBody>
          <a:bodyPr>
            <a:normAutofit fontScale="90000"/>
          </a:bodyPr>
          <a:lstStyle/>
          <a:p>
            <a:r>
              <a:rPr lang="fr-FR" sz="2700" dirty="0">
                <a:solidFill>
                  <a:schemeClr val="bg2"/>
                </a:solidFill>
                <a:latin typeface="Adobe Devanagari" panose="02040503050201020203" pitchFamily="18" charset="0"/>
                <a:cs typeface="Adobe Devanagari" panose="02040503050201020203" pitchFamily="18" charset="0"/>
              </a:rPr>
              <a:t>Présenté</a:t>
            </a:r>
            <a:r>
              <a:rPr lang="fr-FR" dirty="0">
                <a:solidFill>
                  <a:schemeClr val="bg2"/>
                </a:solidFill>
                <a:latin typeface="Adobe Devanagari" panose="02040503050201020203" pitchFamily="18" charset="0"/>
                <a:cs typeface="Adobe Devanagari" panose="02040503050201020203" pitchFamily="18" charset="0"/>
              </a:rPr>
              <a:t> </a:t>
            </a:r>
            <a:r>
              <a:rPr lang="fr-FR" sz="2700" dirty="0">
                <a:solidFill>
                  <a:schemeClr val="bg2"/>
                </a:solidFill>
                <a:latin typeface="Adobe Devanagari" panose="02040503050201020203" pitchFamily="18" charset="0"/>
                <a:cs typeface="Adobe Devanagari" panose="02040503050201020203" pitchFamily="18" charset="0"/>
              </a:rPr>
              <a:t>par : </a:t>
            </a:r>
            <a:br>
              <a:rPr lang="fr-FR" sz="2700" dirty="0">
                <a:solidFill>
                  <a:schemeClr val="bg2"/>
                </a:solidFill>
                <a:latin typeface="Adobe Devanagari" panose="02040503050201020203" pitchFamily="18" charset="0"/>
                <a:cs typeface="Adobe Devanagari" panose="02040503050201020203" pitchFamily="18" charset="0"/>
              </a:rPr>
            </a:br>
            <a:endParaRPr lang="fr-FR" sz="2700" dirty="0">
              <a:solidFill>
                <a:schemeClr val="bg2"/>
              </a:solidFill>
              <a:latin typeface="Adobe Devanagari" panose="02040503050201020203" pitchFamily="18" charset="0"/>
              <a:cs typeface="Adobe Devanagari" panose="02040503050201020203" pitchFamily="18" charset="0"/>
            </a:endParaRPr>
          </a:p>
        </p:txBody>
      </p:sp>
      <p:sp>
        <p:nvSpPr>
          <p:cNvPr id="216" name="Titre 16">
            <a:extLst>
              <a:ext uri="{FF2B5EF4-FFF2-40B4-BE49-F238E27FC236}">
                <a16:creationId xmlns:a16="http://schemas.microsoft.com/office/drawing/2014/main" id="{795DC0A4-9BBD-4205-9F54-A151EE04456B}"/>
              </a:ext>
            </a:extLst>
          </p:cNvPr>
          <p:cNvSpPr txBox="1">
            <a:spLocks/>
          </p:cNvSpPr>
          <p:nvPr/>
        </p:nvSpPr>
        <p:spPr>
          <a:xfrm>
            <a:off x="3499351" y="4733158"/>
            <a:ext cx="3981570" cy="8461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300" dirty="0">
                <a:solidFill>
                  <a:schemeClr val="bg2"/>
                </a:solidFill>
                <a:latin typeface="Adobe Devanagari" panose="02040503050201020203" pitchFamily="18" charset="0"/>
                <a:cs typeface="Adobe Devanagari" panose="02040503050201020203" pitchFamily="18" charset="0"/>
              </a:rPr>
              <a:t>Justin </a:t>
            </a:r>
            <a:r>
              <a:rPr lang="fr-FR" sz="2300" dirty="0" err="1">
                <a:solidFill>
                  <a:schemeClr val="bg2"/>
                </a:solidFill>
                <a:latin typeface="Adobe Devanagari" panose="02040503050201020203" pitchFamily="18" charset="0"/>
                <a:cs typeface="Adobe Devanagari" panose="02040503050201020203" pitchFamily="18" charset="0"/>
              </a:rPr>
              <a:t>Kossivi</a:t>
            </a:r>
            <a:r>
              <a:rPr lang="fr-FR" sz="2300" dirty="0">
                <a:solidFill>
                  <a:schemeClr val="bg2"/>
                </a:solidFill>
                <a:latin typeface="Adobe Devanagari" panose="02040503050201020203" pitchFamily="18" charset="0"/>
                <a:cs typeface="Adobe Devanagari" panose="02040503050201020203" pitchFamily="18" charset="0"/>
              </a:rPr>
              <a:t> AYIVI      &amp; </a:t>
            </a:r>
            <a:br>
              <a:rPr lang="fr-FR" sz="2300" dirty="0">
                <a:solidFill>
                  <a:schemeClr val="bg2"/>
                </a:solidFill>
                <a:latin typeface="Adobe Devanagari" panose="02040503050201020203" pitchFamily="18" charset="0"/>
                <a:cs typeface="Adobe Devanagari" panose="02040503050201020203" pitchFamily="18" charset="0"/>
              </a:rPr>
            </a:br>
            <a:endParaRPr lang="fr-FR" sz="2300" dirty="0">
              <a:solidFill>
                <a:schemeClr val="bg2"/>
              </a:solidFill>
              <a:latin typeface="Adobe Devanagari" panose="02040503050201020203" pitchFamily="18" charset="0"/>
              <a:cs typeface="Adobe Devanagari" panose="02040503050201020203" pitchFamily="18" charset="0"/>
            </a:endParaRPr>
          </a:p>
        </p:txBody>
      </p:sp>
      <p:sp>
        <p:nvSpPr>
          <p:cNvPr id="22" name="Titre 16">
            <a:extLst>
              <a:ext uri="{FF2B5EF4-FFF2-40B4-BE49-F238E27FC236}">
                <a16:creationId xmlns:a16="http://schemas.microsoft.com/office/drawing/2014/main" id="{277AB1D6-8E54-4975-8BCF-B3A206C93E5E}"/>
              </a:ext>
            </a:extLst>
          </p:cNvPr>
          <p:cNvSpPr txBox="1">
            <a:spLocks/>
          </p:cNvSpPr>
          <p:nvPr/>
        </p:nvSpPr>
        <p:spPr>
          <a:xfrm>
            <a:off x="6503146" y="4766944"/>
            <a:ext cx="2983754" cy="4304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300" dirty="0">
                <a:solidFill>
                  <a:schemeClr val="bg2"/>
                </a:solidFill>
                <a:latin typeface="Adobe Devanagari" panose="02040503050201020203" pitchFamily="18" charset="0"/>
                <a:cs typeface="Adobe Devanagari" panose="02040503050201020203" pitchFamily="18" charset="0"/>
              </a:rPr>
              <a:t>Mamadou Alpha BALDE</a:t>
            </a:r>
          </a:p>
        </p:txBody>
      </p:sp>
      <p:sp>
        <p:nvSpPr>
          <p:cNvPr id="23" name="Titre 16">
            <a:extLst>
              <a:ext uri="{FF2B5EF4-FFF2-40B4-BE49-F238E27FC236}">
                <a16:creationId xmlns:a16="http://schemas.microsoft.com/office/drawing/2014/main" id="{884FC9E9-90D9-4AFD-A32F-B3B0622CBA7E}"/>
              </a:ext>
            </a:extLst>
          </p:cNvPr>
          <p:cNvSpPr txBox="1">
            <a:spLocks/>
          </p:cNvSpPr>
          <p:nvPr/>
        </p:nvSpPr>
        <p:spPr>
          <a:xfrm>
            <a:off x="4439857" y="5735951"/>
            <a:ext cx="3312286" cy="7147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dirty="0">
                <a:solidFill>
                  <a:schemeClr val="bg2"/>
                </a:solidFill>
                <a:latin typeface="Adobe Devanagari" panose="02040503050201020203" pitchFamily="18" charset="0"/>
                <a:cs typeface="Adobe Devanagari" panose="02040503050201020203" pitchFamily="18" charset="0"/>
              </a:rPr>
              <a:t>Pr. </a:t>
            </a:r>
            <a:r>
              <a:rPr lang="fr-FR" sz="2400" dirty="0" err="1">
                <a:solidFill>
                  <a:schemeClr val="bg2"/>
                </a:solidFill>
                <a:latin typeface="Adobe Devanagari" panose="02040503050201020203" pitchFamily="18" charset="0"/>
                <a:cs typeface="Adobe Devanagari" panose="02040503050201020203" pitchFamily="18" charset="0"/>
              </a:rPr>
              <a:t>Seidy</a:t>
            </a:r>
            <a:r>
              <a:rPr lang="fr-FR" sz="2400" dirty="0">
                <a:solidFill>
                  <a:schemeClr val="bg2"/>
                </a:solidFill>
                <a:latin typeface="Adobe Devanagari" panose="02040503050201020203" pitchFamily="18" charset="0"/>
                <a:cs typeface="Adobe Devanagari" panose="02040503050201020203" pitchFamily="18" charset="0"/>
              </a:rPr>
              <a:t> </a:t>
            </a:r>
            <a:r>
              <a:rPr lang="fr-FR" sz="2400" dirty="0" err="1">
                <a:solidFill>
                  <a:schemeClr val="bg2"/>
                </a:solidFill>
                <a:latin typeface="Adobe Devanagari" panose="02040503050201020203" pitchFamily="18" charset="0"/>
                <a:cs typeface="Adobe Devanagari" panose="02040503050201020203" pitchFamily="18" charset="0"/>
              </a:rPr>
              <a:t>Ababacar</a:t>
            </a:r>
            <a:r>
              <a:rPr lang="fr-FR" sz="2400" dirty="0">
                <a:solidFill>
                  <a:schemeClr val="bg2"/>
                </a:solidFill>
                <a:latin typeface="Adobe Devanagari" panose="02040503050201020203" pitchFamily="18" charset="0"/>
                <a:cs typeface="Adobe Devanagari" panose="02040503050201020203" pitchFamily="18" charset="0"/>
              </a:rPr>
              <a:t> DIENG</a:t>
            </a:r>
          </a:p>
        </p:txBody>
      </p:sp>
      <p:sp>
        <p:nvSpPr>
          <p:cNvPr id="24" name="Rectangle 23">
            <a:extLst>
              <a:ext uri="{FF2B5EF4-FFF2-40B4-BE49-F238E27FC236}">
                <a16:creationId xmlns:a16="http://schemas.microsoft.com/office/drawing/2014/main" id="{DF888863-4FBE-40F8-B165-12FED06D4000}"/>
              </a:ext>
            </a:extLst>
          </p:cNvPr>
          <p:cNvSpPr/>
          <p:nvPr/>
        </p:nvSpPr>
        <p:spPr>
          <a:xfrm>
            <a:off x="6887402" y="6221649"/>
            <a:ext cx="655320" cy="91440"/>
          </a:xfrm>
          <a:prstGeom prst="rect">
            <a:avLst/>
          </a:prstGeom>
          <a:solidFill>
            <a:srgbClr val="FFFF0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222" name="Titre 16">
            <a:extLst>
              <a:ext uri="{FF2B5EF4-FFF2-40B4-BE49-F238E27FC236}">
                <a16:creationId xmlns:a16="http://schemas.microsoft.com/office/drawing/2014/main" id="{49A4DD0E-43FD-4EB4-8408-C9590CA7CEA1}"/>
              </a:ext>
            </a:extLst>
          </p:cNvPr>
          <p:cNvSpPr txBox="1">
            <a:spLocks/>
          </p:cNvSpPr>
          <p:nvPr/>
        </p:nvSpPr>
        <p:spPr>
          <a:xfrm>
            <a:off x="5020577" y="5548266"/>
            <a:ext cx="2146610" cy="714789"/>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solidFill>
                  <a:schemeClr val="bg2"/>
                </a:solidFill>
                <a:latin typeface="Adobe Devanagari" panose="02040503050201020203" pitchFamily="18" charset="0"/>
                <a:cs typeface="Adobe Devanagari" panose="02040503050201020203" pitchFamily="18" charset="0"/>
              </a:rPr>
              <a:t>Supervisé par : </a:t>
            </a:r>
            <a:br>
              <a:rPr lang="fr-FR" dirty="0">
                <a:solidFill>
                  <a:schemeClr val="bg2"/>
                </a:solidFill>
                <a:latin typeface="Adobe Devanagari" panose="02040503050201020203" pitchFamily="18" charset="0"/>
                <a:cs typeface="Adobe Devanagari" panose="02040503050201020203" pitchFamily="18" charset="0"/>
              </a:rPr>
            </a:br>
            <a:endParaRPr lang="fr-FR" dirty="0">
              <a:solidFill>
                <a:schemeClr val="bg2"/>
              </a:solidFill>
              <a:latin typeface="Adobe Devanagari" panose="02040503050201020203" pitchFamily="18" charset="0"/>
              <a:cs typeface="Adobe Devanagari" panose="02040503050201020203" pitchFamily="18" charset="0"/>
            </a:endParaRPr>
          </a:p>
        </p:txBody>
      </p:sp>
      <p:sp>
        <p:nvSpPr>
          <p:cNvPr id="26" name="Rectangle 25">
            <a:extLst>
              <a:ext uri="{FF2B5EF4-FFF2-40B4-BE49-F238E27FC236}">
                <a16:creationId xmlns:a16="http://schemas.microsoft.com/office/drawing/2014/main" id="{2399F925-C0D7-4344-AA30-D5E1694624CA}"/>
              </a:ext>
            </a:extLst>
          </p:cNvPr>
          <p:cNvSpPr/>
          <p:nvPr/>
        </p:nvSpPr>
        <p:spPr>
          <a:xfrm>
            <a:off x="7228835" y="5123573"/>
            <a:ext cx="655320" cy="91440"/>
          </a:xfrm>
          <a:prstGeom prst="rect">
            <a:avLst/>
          </a:prstGeom>
          <a:solidFill>
            <a:srgbClr val="157EBF"/>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27" name="Rectangle 26">
            <a:extLst>
              <a:ext uri="{FF2B5EF4-FFF2-40B4-BE49-F238E27FC236}">
                <a16:creationId xmlns:a16="http://schemas.microsoft.com/office/drawing/2014/main" id="{281EC43B-E8B7-4292-BE87-234BCA8C0960}"/>
              </a:ext>
            </a:extLst>
          </p:cNvPr>
          <p:cNvSpPr/>
          <p:nvPr/>
        </p:nvSpPr>
        <p:spPr>
          <a:xfrm>
            <a:off x="7881338" y="5120378"/>
            <a:ext cx="655320" cy="91440"/>
          </a:xfrm>
          <a:prstGeom prst="rect">
            <a:avLst/>
          </a:prstGeom>
          <a:solidFill>
            <a:srgbClr val="FFFF0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28" name="Rectangle 27">
            <a:extLst>
              <a:ext uri="{FF2B5EF4-FFF2-40B4-BE49-F238E27FC236}">
                <a16:creationId xmlns:a16="http://schemas.microsoft.com/office/drawing/2014/main" id="{C35FD894-46FD-4483-B98D-E4C5D3019EA9}"/>
              </a:ext>
            </a:extLst>
          </p:cNvPr>
          <p:cNvSpPr/>
          <p:nvPr/>
        </p:nvSpPr>
        <p:spPr>
          <a:xfrm>
            <a:off x="3918735" y="5120378"/>
            <a:ext cx="655320" cy="91440"/>
          </a:xfrm>
          <a:prstGeom prst="rect">
            <a:avLst/>
          </a:prstGeom>
          <a:solidFill>
            <a:srgbClr val="FF000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pic>
        <p:nvPicPr>
          <p:cNvPr id="18" name="Image 17">
            <a:extLst>
              <a:ext uri="{FF2B5EF4-FFF2-40B4-BE49-F238E27FC236}">
                <a16:creationId xmlns:a16="http://schemas.microsoft.com/office/drawing/2014/main" id="{5BB49364-AE4F-412F-AC88-CFC3E89BBF87}"/>
              </a:ext>
            </a:extLst>
          </p:cNvPr>
          <p:cNvPicPr>
            <a:picLocks noChangeAspect="1"/>
          </p:cNvPicPr>
          <p:nvPr/>
        </p:nvPicPr>
        <p:blipFill>
          <a:blip r:embed="rId3"/>
          <a:stretch>
            <a:fillRect/>
          </a:stretch>
        </p:blipFill>
        <p:spPr>
          <a:xfrm>
            <a:off x="1616149" y="1293857"/>
            <a:ext cx="3834573" cy="2386370"/>
          </a:xfrm>
          <a:prstGeom prst="rect">
            <a:avLst/>
          </a:prstGeom>
        </p:spPr>
      </p:pic>
    </p:spTree>
    <p:extLst>
      <p:ext uri="{BB962C8B-B14F-4D97-AF65-F5344CB8AC3E}">
        <p14:creationId xmlns:p14="http://schemas.microsoft.com/office/powerpoint/2010/main" val="10008915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80"/>
                                        </p:tgtEl>
                                        <p:attrNameLst>
                                          <p:attrName>style.visibility</p:attrName>
                                        </p:attrNameLst>
                                      </p:cBhvr>
                                      <p:to>
                                        <p:strVal val="visible"/>
                                      </p:to>
                                    </p:set>
                                    <p:anim calcmode="lin" valueType="num">
                                      <p:cBhvr>
                                        <p:cTn id="7" dur="500" fill="hold"/>
                                        <p:tgtEl>
                                          <p:spTgt spid="180"/>
                                        </p:tgtEl>
                                        <p:attrNameLst>
                                          <p:attrName>ppt_w</p:attrName>
                                        </p:attrNameLst>
                                      </p:cBhvr>
                                      <p:tavLst>
                                        <p:tav tm="0">
                                          <p:val>
                                            <p:fltVal val="0"/>
                                          </p:val>
                                        </p:tav>
                                        <p:tav tm="100000">
                                          <p:val>
                                            <p:strVal val="#ppt_w"/>
                                          </p:val>
                                        </p:tav>
                                      </p:tavLst>
                                    </p:anim>
                                    <p:anim calcmode="lin" valueType="num">
                                      <p:cBhvr>
                                        <p:cTn id="8" dur="500" fill="hold"/>
                                        <p:tgtEl>
                                          <p:spTgt spid="180"/>
                                        </p:tgtEl>
                                        <p:attrNameLst>
                                          <p:attrName>ppt_h</p:attrName>
                                        </p:attrNameLst>
                                      </p:cBhvr>
                                      <p:tavLst>
                                        <p:tav tm="0">
                                          <p:val>
                                            <p:fltVal val="0"/>
                                          </p:val>
                                        </p:tav>
                                        <p:tav tm="100000">
                                          <p:val>
                                            <p:strVal val="#ppt_h"/>
                                          </p:val>
                                        </p:tav>
                                      </p:tavLst>
                                    </p:anim>
                                    <p:animEffect transition="in" filter="fade">
                                      <p:cBhvr>
                                        <p:cTn id="9" dur="500"/>
                                        <p:tgtEl>
                                          <p:spTgt spid="180"/>
                                        </p:tgtEl>
                                      </p:cBhvr>
                                    </p:animEffect>
                                  </p:childTnLst>
                                </p:cTn>
                              </p:par>
                              <p:par>
                                <p:cTn id="10" presetID="2" presetClass="entr" presetSubtype="2" fill="hold" grpId="0" nodeType="withEffect">
                                  <p:stCondLst>
                                    <p:cond delay="250"/>
                                  </p:stCondLst>
                                  <p:childTnLst>
                                    <p:set>
                                      <p:cBhvr>
                                        <p:cTn id="11" dur="1" fill="hold">
                                          <p:stCondLst>
                                            <p:cond delay="0"/>
                                          </p:stCondLst>
                                        </p:cTn>
                                        <p:tgtEl>
                                          <p:spTgt spid="179"/>
                                        </p:tgtEl>
                                        <p:attrNameLst>
                                          <p:attrName>style.visibility</p:attrName>
                                        </p:attrNameLst>
                                      </p:cBhvr>
                                      <p:to>
                                        <p:strVal val="visible"/>
                                      </p:to>
                                    </p:set>
                                    <p:anim calcmode="lin" valueType="num">
                                      <p:cBhvr additive="base">
                                        <p:cTn id="12" dur="500" fill="hold"/>
                                        <p:tgtEl>
                                          <p:spTgt spid="179"/>
                                        </p:tgtEl>
                                        <p:attrNameLst>
                                          <p:attrName>ppt_x</p:attrName>
                                        </p:attrNameLst>
                                      </p:cBhvr>
                                      <p:tavLst>
                                        <p:tav tm="0">
                                          <p:val>
                                            <p:strVal val="1+#ppt_w/2"/>
                                          </p:val>
                                        </p:tav>
                                        <p:tav tm="100000">
                                          <p:val>
                                            <p:strVal val="#ppt_x"/>
                                          </p:val>
                                        </p:tav>
                                      </p:tavLst>
                                    </p:anim>
                                    <p:anim calcmode="lin" valueType="num">
                                      <p:cBhvr additive="base">
                                        <p:cTn id="13" dur="500" fill="hold"/>
                                        <p:tgtEl>
                                          <p:spTgt spid="1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8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reeform: Shape 48">
            <a:extLst>
              <a:ext uri="{FF2B5EF4-FFF2-40B4-BE49-F238E27FC236}">
                <a16:creationId xmlns:a16="http://schemas.microsoft.com/office/drawing/2014/main" id="{49DBA947-B64F-497B-8857-BF178A98EC6B}"/>
              </a:ext>
            </a:extLst>
          </p:cNvPr>
          <p:cNvSpPr/>
          <p:nvPr/>
        </p:nvSpPr>
        <p:spPr>
          <a:xfrm rot="21266212">
            <a:off x="6669567" y="1516941"/>
            <a:ext cx="1417818" cy="817711"/>
          </a:xfrm>
          <a:custGeom>
            <a:avLst/>
            <a:gdLst>
              <a:gd name="connsiteX0" fmla="*/ 207635 w 1417818"/>
              <a:gd name="connsiteY0" fmla="*/ 37282 h 817711"/>
              <a:gd name="connsiteX1" fmla="*/ 268214 w 1417818"/>
              <a:gd name="connsiteY1" fmla="*/ 0 h 817711"/>
              <a:gd name="connsiteX2" fmla="*/ 279579 w 1417818"/>
              <a:gd name="connsiteY2" fmla="*/ 15052 h 817711"/>
              <a:gd name="connsiteX3" fmla="*/ 1245670 w 1417818"/>
              <a:gd name="connsiteY3" fmla="*/ 149112 h 817711"/>
              <a:gd name="connsiteX4" fmla="*/ 1293737 w 1417818"/>
              <a:gd name="connsiteY4" fmla="*/ 112819 h 817711"/>
              <a:gd name="connsiteX5" fmla="*/ 1296748 w 1417818"/>
              <a:gd name="connsiteY5" fmla="*/ 115540 h 817711"/>
              <a:gd name="connsiteX6" fmla="*/ 1417818 w 1417818"/>
              <a:gd name="connsiteY6" fmla="*/ 411186 h 817711"/>
              <a:gd name="connsiteX7" fmla="*/ 1210183 w 1417818"/>
              <a:gd name="connsiteY7" fmla="*/ 785089 h 817711"/>
              <a:gd name="connsiteX8" fmla="*/ 1157177 w 1417818"/>
              <a:gd name="connsiteY8" fmla="*/ 817711 h 817711"/>
              <a:gd name="connsiteX9" fmla="*/ 1142794 w 1417818"/>
              <a:gd name="connsiteY9" fmla="*/ 798661 h 817711"/>
              <a:gd name="connsiteX10" fmla="*/ 176703 w 1417818"/>
              <a:gd name="connsiteY10" fmla="*/ 664602 h 817711"/>
              <a:gd name="connsiteX11" fmla="*/ 120965 w 1417818"/>
              <a:gd name="connsiteY11" fmla="*/ 706686 h 817711"/>
              <a:gd name="connsiteX12" fmla="*/ 55710 w 1417818"/>
              <a:gd name="connsiteY12" fmla="*/ 617011 h 817711"/>
              <a:gd name="connsiteX13" fmla="*/ 0 w 1417818"/>
              <a:gd name="connsiteY13" fmla="*/ 411186 h 817711"/>
              <a:gd name="connsiteX14" fmla="*/ 207635 w 1417818"/>
              <a:gd name="connsiteY14" fmla="*/ 37282 h 81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17818" h="817711">
                <a:moveTo>
                  <a:pt x="207635" y="37282"/>
                </a:moveTo>
                <a:lnTo>
                  <a:pt x="268214" y="0"/>
                </a:lnTo>
                <a:lnTo>
                  <a:pt x="279579" y="15052"/>
                </a:lnTo>
                <a:cubicBezTo>
                  <a:pt x="516526" y="297814"/>
                  <a:pt x="933840" y="360740"/>
                  <a:pt x="1245670" y="149112"/>
                </a:cubicBezTo>
                <a:lnTo>
                  <a:pt x="1293737" y="112819"/>
                </a:lnTo>
                <a:lnTo>
                  <a:pt x="1296748" y="115540"/>
                </a:lnTo>
                <a:cubicBezTo>
                  <a:pt x="1373185" y="199934"/>
                  <a:pt x="1417818" y="301672"/>
                  <a:pt x="1417818" y="411186"/>
                </a:cubicBezTo>
                <a:cubicBezTo>
                  <a:pt x="1417818" y="557205"/>
                  <a:pt x="1338470" y="689399"/>
                  <a:pt x="1210183" y="785089"/>
                </a:cubicBezTo>
                <a:lnTo>
                  <a:pt x="1157177" y="817711"/>
                </a:lnTo>
                <a:lnTo>
                  <a:pt x="1142794" y="798661"/>
                </a:lnTo>
                <a:cubicBezTo>
                  <a:pt x="905847" y="515900"/>
                  <a:pt x="488533" y="452974"/>
                  <a:pt x="176703" y="664602"/>
                </a:cubicBezTo>
                <a:lnTo>
                  <a:pt x="120965" y="706686"/>
                </a:lnTo>
                <a:lnTo>
                  <a:pt x="55710" y="617011"/>
                </a:lnTo>
                <a:cubicBezTo>
                  <a:pt x="19837" y="553749"/>
                  <a:pt x="0" y="484195"/>
                  <a:pt x="0" y="411186"/>
                </a:cubicBezTo>
                <a:cubicBezTo>
                  <a:pt x="0" y="265167"/>
                  <a:pt x="79347" y="132973"/>
                  <a:pt x="207635" y="37282"/>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48">
            <a:extLst>
              <a:ext uri="{FF2B5EF4-FFF2-40B4-BE49-F238E27FC236}">
                <a16:creationId xmlns:a16="http://schemas.microsoft.com/office/drawing/2014/main" id="{908774E5-2F4E-4E13-B995-18FFB3918F7E}"/>
              </a:ext>
            </a:extLst>
          </p:cNvPr>
          <p:cNvSpPr/>
          <p:nvPr/>
        </p:nvSpPr>
        <p:spPr>
          <a:xfrm rot="10510583">
            <a:off x="4032851" y="1474386"/>
            <a:ext cx="1417818" cy="817711"/>
          </a:xfrm>
          <a:custGeom>
            <a:avLst/>
            <a:gdLst>
              <a:gd name="connsiteX0" fmla="*/ 207635 w 1417818"/>
              <a:gd name="connsiteY0" fmla="*/ 37282 h 817711"/>
              <a:gd name="connsiteX1" fmla="*/ 268214 w 1417818"/>
              <a:gd name="connsiteY1" fmla="*/ 0 h 817711"/>
              <a:gd name="connsiteX2" fmla="*/ 279579 w 1417818"/>
              <a:gd name="connsiteY2" fmla="*/ 15052 h 817711"/>
              <a:gd name="connsiteX3" fmla="*/ 1245670 w 1417818"/>
              <a:gd name="connsiteY3" fmla="*/ 149112 h 817711"/>
              <a:gd name="connsiteX4" fmla="*/ 1293737 w 1417818"/>
              <a:gd name="connsiteY4" fmla="*/ 112819 h 817711"/>
              <a:gd name="connsiteX5" fmla="*/ 1296748 w 1417818"/>
              <a:gd name="connsiteY5" fmla="*/ 115540 h 817711"/>
              <a:gd name="connsiteX6" fmla="*/ 1417818 w 1417818"/>
              <a:gd name="connsiteY6" fmla="*/ 411186 h 817711"/>
              <a:gd name="connsiteX7" fmla="*/ 1210183 w 1417818"/>
              <a:gd name="connsiteY7" fmla="*/ 785089 h 817711"/>
              <a:gd name="connsiteX8" fmla="*/ 1157177 w 1417818"/>
              <a:gd name="connsiteY8" fmla="*/ 817711 h 817711"/>
              <a:gd name="connsiteX9" fmla="*/ 1142794 w 1417818"/>
              <a:gd name="connsiteY9" fmla="*/ 798661 h 817711"/>
              <a:gd name="connsiteX10" fmla="*/ 176703 w 1417818"/>
              <a:gd name="connsiteY10" fmla="*/ 664602 h 817711"/>
              <a:gd name="connsiteX11" fmla="*/ 120965 w 1417818"/>
              <a:gd name="connsiteY11" fmla="*/ 706686 h 817711"/>
              <a:gd name="connsiteX12" fmla="*/ 55710 w 1417818"/>
              <a:gd name="connsiteY12" fmla="*/ 617011 h 817711"/>
              <a:gd name="connsiteX13" fmla="*/ 0 w 1417818"/>
              <a:gd name="connsiteY13" fmla="*/ 411186 h 817711"/>
              <a:gd name="connsiteX14" fmla="*/ 207635 w 1417818"/>
              <a:gd name="connsiteY14" fmla="*/ 37282 h 81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17818" h="817711">
                <a:moveTo>
                  <a:pt x="207635" y="37282"/>
                </a:moveTo>
                <a:lnTo>
                  <a:pt x="268214" y="0"/>
                </a:lnTo>
                <a:lnTo>
                  <a:pt x="279579" y="15052"/>
                </a:lnTo>
                <a:cubicBezTo>
                  <a:pt x="516526" y="297814"/>
                  <a:pt x="933840" y="360740"/>
                  <a:pt x="1245670" y="149112"/>
                </a:cubicBezTo>
                <a:lnTo>
                  <a:pt x="1293737" y="112819"/>
                </a:lnTo>
                <a:lnTo>
                  <a:pt x="1296748" y="115540"/>
                </a:lnTo>
                <a:cubicBezTo>
                  <a:pt x="1373185" y="199934"/>
                  <a:pt x="1417818" y="301672"/>
                  <a:pt x="1417818" y="411186"/>
                </a:cubicBezTo>
                <a:cubicBezTo>
                  <a:pt x="1417818" y="557205"/>
                  <a:pt x="1338470" y="689399"/>
                  <a:pt x="1210183" y="785089"/>
                </a:cubicBezTo>
                <a:lnTo>
                  <a:pt x="1157177" y="817711"/>
                </a:lnTo>
                <a:lnTo>
                  <a:pt x="1142794" y="798661"/>
                </a:lnTo>
                <a:cubicBezTo>
                  <a:pt x="905847" y="515900"/>
                  <a:pt x="488533" y="452974"/>
                  <a:pt x="176703" y="664602"/>
                </a:cubicBezTo>
                <a:lnTo>
                  <a:pt x="120965" y="706686"/>
                </a:lnTo>
                <a:lnTo>
                  <a:pt x="55710" y="617011"/>
                </a:lnTo>
                <a:cubicBezTo>
                  <a:pt x="19837" y="553749"/>
                  <a:pt x="0" y="484195"/>
                  <a:pt x="0" y="411186"/>
                </a:cubicBezTo>
                <a:cubicBezTo>
                  <a:pt x="0" y="265167"/>
                  <a:pt x="79347" y="132973"/>
                  <a:pt x="207635" y="37282"/>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36778" y="773873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5996780" y="-6507539"/>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324810" y="5828144"/>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sp>
        <p:nvSpPr>
          <p:cNvPr id="76" name="Freeform 75">
            <a:extLst>
              <a:ext uri="{FF2B5EF4-FFF2-40B4-BE49-F238E27FC236}">
                <a16:creationId xmlns:a16="http://schemas.microsoft.com/office/drawing/2014/main" id="{A7181189-D4CB-4748-A2F2-9E601AF2DD72}"/>
              </a:ext>
            </a:extLst>
          </p:cNvPr>
          <p:cNvSpPr/>
          <p:nvPr/>
        </p:nvSpPr>
        <p:spPr>
          <a:xfrm flipH="1">
            <a:off x="-907517" y="-11157441"/>
            <a:ext cx="870314"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5">
            <a:duotone>
              <a:prstClr val="black"/>
              <a:srgbClr val="D9C3A5">
                <a:tint val="50000"/>
                <a:satMod val="180000"/>
              </a:srgbClr>
            </a:duotone>
          </a:blip>
          <a:stretch>
            <a:fillRect/>
          </a:stretch>
        </p:blipFill>
        <p:spPr>
          <a:xfrm flipH="1">
            <a:off x="7694517" y="7930237"/>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6">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6">
            <a:biLevel thresh="50000"/>
          </a:blip>
          <a:stretch>
            <a:fillRect/>
          </a:stretch>
        </p:blipFill>
        <p:spPr>
          <a:xfrm>
            <a:off x="9024120" y="7877479"/>
            <a:ext cx="479873" cy="479873"/>
          </a:xfrm>
          <a:prstGeom prst="rect">
            <a:avLst/>
          </a:prstGeom>
        </p:spPr>
      </p:pic>
      <p:pic>
        <p:nvPicPr>
          <p:cNvPr id="12" name="Image 11">
            <a:extLst>
              <a:ext uri="{FF2B5EF4-FFF2-40B4-BE49-F238E27FC236}">
                <a16:creationId xmlns:a16="http://schemas.microsoft.com/office/drawing/2014/main" id="{DD8F0433-CE9D-4CD8-A720-9DD23C8E2413}"/>
              </a:ext>
            </a:extLst>
          </p:cNvPr>
          <p:cNvPicPr>
            <a:picLocks noChangeAspect="1"/>
          </p:cNvPicPr>
          <p:nvPr/>
        </p:nvPicPr>
        <p:blipFill>
          <a:blip r:embed="rId5">
            <a:duotone>
              <a:schemeClr val="bg2">
                <a:shade val="45000"/>
                <a:satMod val="135000"/>
              </a:schemeClr>
              <a:prstClr val="white"/>
            </a:duotone>
          </a:blip>
          <a:stretch>
            <a:fillRect/>
          </a:stretch>
        </p:blipFill>
        <p:spPr>
          <a:xfrm flipH="1">
            <a:off x="7719064" y="6242144"/>
            <a:ext cx="522696" cy="500295"/>
          </a:xfrm>
          <a:prstGeom prst="rect">
            <a:avLst/>
          </a:prstGeom>
        </p:spPr>
      </p:pic>
      <p:grpSp>
        <p:nvGrpSpPr>
          <p:cNvPr id="21" name="Group 31">
            <a:extLst>
              <a:ext uri="{FF2B5EF4-FFF2-40B4-BE49-F238E27FC236}">
                <a16:creationId xmlns:a16="http://schemas.microsoft.com/office/drawing/2014/main" id="{2A0BC1BD-4FAA-4B33-AAC8-A637F087B7A6}"/>
              </a:ext>
            </a:extLst>
          </p:cNvPr>
          <p:cNvGrpSpPr/>
          <p:nvPr/>
        </p:nvGrpSpPr>
        <p:grpSpPr>
          <a:xfrm>
            <a:off x="3326048" y="7748172"/>
            <a:ext cx="828000" cy="828000"/>
            <a:chOff x="-828000" y="503294"/>
            <a:chExt cx="828000" cy="828000"/>
          </a:xfrm>
        </p:grpSpPr>
        <p:sp>
          <p:nvSpPr>
            <p:cNvPr id="22" name="Oval 32">
              <a:extLst>
                <a:ext uri="{FF2B5EF4-FFF2-40B4-BE49-F238E27FC236}">
                  <a16:creationId xmlns:a16="http://schemas.microsoft.com/office/drawing/2014/main" id="{5F96FA50-1577-497D-947D-663365F2C1F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3" name="Graphic 33" descr="Lightbulb">
              <a:extLst>
                <a:ext uri="{FF2B5EF4-FFF2-40B4-BE49-F238E27FC236}">
                  <a16:creationId xmlns:a16="http://schemas.microsoft.com/office/drawing/2014/main" id="{2C234A17-A671-43DC-B3CF-1B13B83E86F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417" y="634043"/>
              <a:ext cx="618834" cy="618834"/>
            </a:xfrm>
            <a:prstGeom prst="rect">
              <a:avLst/>
            </a:prstGeom>
          </p:spPr>
        </p:pic>
      </p:grpSp>
      <p:pic>
        <p:nvPicPr>
          <p:cNvPr id="3" name="Graphic 18" descr="Lightbulb">
            <a:hlinkClick r:id="rId9" action="ppaction://hlinksldjump"/>
            <a:extLst>
              <a:ext uri="{FF2B5EF4-FFF2-40B4-BE49-F238E27FC236}">
                <a16:creationId xmlns:a16="http://schemas.microsoft.com/office/drawing/2014/main" id="{5EFAA217-0183-4A65-B25C-441DB1614F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35214" y="6242144"/>
            <a:ext cx="618834" cy="618834"/>
          </a:xfrm>
          <a:prstGeom prst="rect">
            <a:avLst/>
          </a:prstGeom>
        </p:spPr>
      </p:pic>
      <p:grpSp>
        <p:nvGrpSpPr>
          <p:cNvPr id="26" name="Group 33">
            <a:extLst>
              <a:ext uri="{FF2B5EF4-FFF2-40B4-BE49-F238E27FC236}">
                <a16:creationId xmlns:a16="http://schemas.microsoft.com/office/drawing/2014/main" id="{92295FAF-55D9-4C57-829F-1AB0023D4C89}"/>
              </a:ext>
            </a:extLst>
          </p:cNvPr>
          <p:cNvGrpSpPr/>
          <p:nvPr/>
        </p:nvGrpSpPr>
        <p:grpSpPr>
          <a:xfrm>
            <a:off x="4654971" y="7766384"/>
            <a:ext cx="827568" cy="828000"/>
            <a:chOff x="-842559" y="5561839"/>
            <a:chExt cx="827568" cy="828000"/>
          </a:xfrm>
        </p:grpSpPr>
        <p:sp>
          <p:nvSpPr>
            <p:cNvPr id="27" name="Oval 34">
              <a:extLst>
                <a:ext uri="{FF2B5EF4-FFF2-40B4-BE49-F238E27FC236}">
                  <a16:creationId xmlns:a16="http://schemas.microsoft.com/office/drawing/2014/main" id="{0E696C36-FBF3-44F9-84C5-A6FFFBC13D79}"/>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8" name="Graphic 35" descr="Users">
              <a:extLst>
                <a:ext uri="{FF2B5EF4-FFF2-40B4-BE49-F238E27FC236}">
                  <a16:creationId xmlns:a16="http://schemas.microsoft.com/office/drawing/2014/main" id="{44F0D7EF-369F-4767-8AC1-15C933B003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7564" y="5614879"/>
              <a:ext cx="721920" cy="721920"/>
            </a:xfrm>
            <a:prstGeom prst="rect">
              <a:avLst/>
            </a:prstGeom>
          </p:spPr>
        </p:pic>
      </p:grpSp>
      <p:pic>
        <p:nvPicPr>
          <p:cNvPr id="4" name="Graphic 80" descr="Users">
            <a:hlinkClick r:id="rId14" action="ppaction://hlinksldjump"/>
            <a:extLst>
              <a:ext uri="{FF2B5EF4-FFF2-40B4-BE49-F238E27FC236}">
                <a16:creationId xmlns:a16="http://schemas.microsoft.com/office/drawing/2014/main" id="{5D5590E9-434C-414E-94EA-E6CA9A3023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707796" y="6189063"/>
            <a:ext cx="721920" cy="721920"/>
          </a:xfrm>
          <a:prstGeom prst="rect">
            <a:avLst/>
          </a:prstGeom>
        </p:spPr>
      </p:pic>
      <p:sp>
        <p:nvSpPr>
          <p:cNvPr id="24" name="TextBox 9">
            <a:extLst>
              <a:ext uri="{FF2B5EF4-FFF2-40B4-BE49-F238E27FC236}">
                <a16:creationId xmlns:a16="http://schemas.microsoft.com/office/drawing/2014/main" id="{1E8BF3E2-9B08-40DA-ABC8-3EE5C3A721FD}"/>
              </a:ext>
            </a:extLst>
          </p:cNvPr>
          <p:cNvSpPr txBox="1"/>
          <p:nvPr/>
        </p:nvSpPr>
        <p:spPr>
          <a:xfrm>
            <a:off x="1026755" y="79739"/>
            <a:ext cx="9666428" cy="461665"/>
          </a:xfrm>
          <a:prstGeom prst="rect">
            <a:avLst/>
          </a:prstGeom>
          <a:noFill/>
        </p:spPr>
        <p:txBody>
          <a:bodyPr wrap="non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CARACTERISTIQUES DE L’APPROCHE POST-KEYNESIENNE</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25" name="Straight Connector 15">
            <a:extLst>
              <a:ext uri="{FF2B5EF4-FFF2-40B4-BE49-F238E27FC236}">
                <a16:creationId xmlns:a16="http://schemas.microsoft.com/office/drawing/2014/main" id="{8256CBDD-2417-4A4C-A4BC-80797B1D120C}"/>
              </a:ext>
            </a:extLst>
          </p:cNvPr>
          <p:cNvCxnSpPr>
            <a:cxnSpLocks/>
          </p:cNvCxnSpPr>
          <p:nvPr/>
        </p:nvCxnSpPr>
        <p:spPr>
          <a:xfrm>
            <a:off x="1026755" y="541404"/>
            <a:ext cx="948884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32">
            <a:extLst>
              <a:ext uri="{FF2B5EF4-FFF2-40B4-BE49-F238E27FC236}">
                <a16:creationId xmlns:a16="http://schemas.microsoft.com/office/drawing/2014/main" id="{CB58ACB8-D1E2-4CCD-AA35-A4493B0AE11F}"/>
              </a:ext>
            </a:extLst>
          </p:cNvPr>
          <p:cNvSpPr/>
          <p:nvPr/>
        </p:nvSpPr>
        <p:spPr>
          <a:xfrm>
            <a:off x="10206671" y="2438227"/>
            <a:ext cx="2094687" cy="850017"/>
          </a:xfrm>
          <a:custGeom>
            <a:avLst/>
            <a:gdLst>
              <a:gd name="connsiteX0" fmla="*/ 2903502 w 4500082"/>
              <a:gd name="connsiteY0" fmla="*/ 0 h 1876169"/>
              <a:gd name="connsiteX1" fmla="*/ 4187381 w 4500082"/>
              <a:gd name="connsiteY1" fmla="*/ 0 h 1876169"/>
              <a:gd name="connsiteX2" fmla="*/ 4187391 w 4500082"/>
              <a:gd name="connsiteY2" fmla="*/ 1 h 1876169"/>
              <a:gd name="connsiteX3" fmla="*/ 4381499 w 4500082"/>
              <a:gd name="connsiteY3" fmla="*/ 1 h 1876169"/>
              <a:gd name="connsiteX4" fmla="*/ 4495801 w 4500082"/>
              <a:gd name="connsiteY4" fmla="*/ 114303 h 1876169"/>
              <a:gd name="connsiteX5" fmla="*/ 4495801 w 4500082"/>
              <a:gd name="connsiteY5" fmla="*/ 291496 h 1876169"/>
              <a:gd name="connsiteX6" fmla="*/ 4500082 w 4500082"/>
              <a:gd name="connsiteY6" fmla="*/ 312701 h 1876169"/>
              <a:gd name="connsiteX7" fmla="*/ 4500082 w 4500082"/>
              <a:gd name="connsiteY7" fmla="*/ 1304671 h 1876169"/>
              <a:gd name="connsiteX8" fmla="*/ 4500082 w 4500082"/>
              <a:gd name="connsiteY8" fmla="*/ 1563467 h 1876169"/>
              <a:gd name="connsiteX9" fmla="*/ 4500082 w 4500082"/>
              <a:gd name="connsiteY9" fmla="*/ 1761867 h 1876169"/>
              <a:gd name="connsiteX10" fmla="*/ 4385780 w 4500082"/>
              <a:gd name="connsiteY10" fmla="*/ 1876169 h 1876169"/>
              <a:gd name="connsiteX11" fmla="*/ 114302 w 4500082"/>
              <a:gd name="connsiteY11" fmla="*/ 1876169 h 1876169"/>
              <a:gd name="connsiteX12" fmla="*/ 0 w 4500082"/>
              <a:gd name="connsiteY12" fmla="*/ 1761867 h 1876169"/>
              <a:gd name="connsiteX13" fmla="*/ 0 w 4500082"/>
              <a:gd name="connsiteY13" fmla="*/ 1304671 h 1876169"/>
              <a:gd name="connsiteX14" fmla="*/ 1 w 4500082"/>
              <a:gd name="connsiteY14" fmla="*/ 1304666 h 1876169"/>
              <a:gd name="connsiteX15" fmla="*/ 1 w 4500082"/>
              <a:gd name="connsiteY15" fmla="*/ 571499 h 1876169"/>
              <a:gd name="connsiteX16" fmla="*/ 1 w 4500082"/>
              <a:gd name="connsiteY16" fmla="*/ 520705 h 1876169"/>
              <a:gd name="connsiteX17" fmla="*/ 1 w 4500082"/>
              <a:gd name="connsiteY17" fmla="*/ 114303 h 1876169"/>
              <a:gd name="connsiteX18" fmla="*/ 114303 w 4500082"/>
              <a:gd name="connsiteY18" fmla="*/ 1 h 1876169"/>
              <a:gd name="connsiteX19" fmla="*/ 2903492 w 4500082"/>
              <a:gd name="connsiteY19" fmla="*/ 1 h 18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00082" h="1876169">
                <a:moveTo>
                  <a:pt x="2903502" y="0"/>
                </a:moveTo>
                <a:lnTo>
                  <a:pt x="4187381" y="0"/>
                </a:lnTo>
                <a:lnTo>
                  <a:pt x="4187391" y="1"/>
                </a:lnTo>
                <a:lnTo>
                  <a:pt x="4381499" y="1"/>
                </a:lnTo>
                <a:cubicBezTo>
                  <a:pt x="4444626" y="1"/>
                  <a:pt x="4495801" y="51176"/>
                  <a:pt x="4495801" y="114303"/>
                </a:cubicBezTo>
                <a:lnTo>
                  <a:pt x="4495801" y="291496"/>
                </a:lnTo>
                <a:lnTo>
                  <a:pt x="4500082" y="312701"/>
                </a:lnTo>
                <a:lnTo>
                  <a:pt x="4500082" y="1304671"/>
                </a:lnTo>
                <a:lnTo>
                  <a:pt x="4500082" y="1563467"/>
                </a:lnTo>
                <a:lnTo>
                  <a:pt x="4500082" y="1761867"/>
                </a:lnTo>
                <a:cubicBezTo>
                  <a:pt x="4500082" y="1824994"/>
                  <a:pt x="4448907" y="1876169"/>
                  <a:pt x="4385780" y="1876169"/>
                </a:cubicBezTo>
                <a:lnTo>
                  <a:pt x="114302" y="1876169"/>
                </a:lnTo>
                <a:cubicBezTo>
                  <a:pt x="51175" y="1876169"/>
                  <a:pt x="0" y="1824994"/>
                  <a:pt x="0" y="1761867"/>
                </a:cubicBezTo>
                <a:lnTo>
                  <a:pt x="0" y="1304671"/>
                </a:lnTo>
                <a:lnTo>
                  <a:pt x="1" y="1304666"/>
                </a:lnTo>
                <a:lnTo>
                  <a:pt x="1" y="571499"/>
                </a:lnTo>
                <a:lnTo>
                  <a:pt x="1" y="520705"/>
                </a:lnTo>
                <a:lnTo>
                  <a:pt x="1" y="114303"/>
                </a:lnTo>
                <a:cubicBezTo>
                  <a:pt x="1" y="51176"/>
                  <a:pt x="51176" y="1"/>
                  <a:pt x="114303" y="1"/>
                </a:cubicBezTo>
                <a:lnTo>
                  <a:pt x="2903492" y="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Rounded Corners 11">
            <a:extLst>
              <a:ext uri="{FF2B5EF4-FFF2-40B4-BE49-F238E27FC236}">
                <a16:creationId xmlns:a16="http://schemas.microsoft.com/office/drawing/2014/main" id="{927AE896-869F-44F9-B102-E5D717B73515}"/>
              </a:ext>
            </a:extLst>
          </p:cNvPr>
          <p:cNvSpPr>
            <a:spLocks noChangeAspect="1"/>
          </p:cNvSpPr>
          <p:nvPr/>
        </p:nvSpPr>
        <p:spPr>
          <a:xfrm>
            <a:off x="9786559" y="2438227"/>
            <a:ext cx="906624" cy="828000"/>
          </a:xfrm>
          <a:prstGeom prst="ellipse">
            <a:avLst/>
          </a:prstGeom>
          <a:solidFill>
            <a:srgbClr val="36B8E3"/>
          </a:solidFill>
          <a:ln>
            <a:noFill/>
          </a:ln>
          <a:effectLst>
            <a:outerShdw blurRad="1905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31">
            <a:extLst>
              <a:ext uri="{FF2B5EF4-FFF2-40B4-BE49-F238E27FC236}">
                <a16:creationId xmlns:a16="http://schemas.microsoft.com/office/drawing/2014/main" id="{D3C09D4D-EE90-4C37-8FC8-1F4845A51F13}"/>
              </a:ext>
            </a:extLst>
          </p:cNvPr>
          <p:cNvSpPr txBox="1"/>
          <p:nvPr/>
        </p:nvSpPr>
        <p:spPr>
          <a:xfrm>
            <a:off x="10376017" y="2603561"/>
            <a:ext cx="2242507" cy="437043"/>
          </a:xfrm>
          <a:prstGeom prst="rect">
            <a:avLst/>
          </a:prstGeom>
          <a:noFill/>
        </p:spPr>
        <p:txBody>
          <a:bodyPr wrap="square" rtlCol="0">
            <a:spAutoFit/>
          </a:bodyPr>
          <a:lstStyle/>
          <a:p>
            <a:pPr lvl="1" defTabSz="1219170">
              <a:spcBef>
                <a:spcPct val="20000"/>
              </a:spcBef>
              <a:defRPr/>
            </a:pPr>
            <a:r>
              <a:rPr lang="en-US" sz="2000" dirty="0">
                <a:solidFill>
                  <a:srgbClr val="36B8E3"/>
                </a:solidFill>
                <a:latin typeface="Bernard MT Condensed" panose="02050806060905020404" pitchFamily="18" charset="0"/>
              </a:rPr>
              <a:t>Repartition</a:t>
            </a:r>
            <a:endParaRPr lang="en-US" sz="500" b="1" dirty="0">
              <a:solidFill>
                <a:srgbClr val="56595E"/>
              </a:solidFill>
              <a:latin typeface="Candara" panose="020E0502030303020204" pitchFamily="34" charset="0"/>
            </a:endParaRPr>
          </a:p>
          <a:p>
            <a:pPr defTabSz="1219170">
              <a:spcBef>
                <a:spcPct val="20000"/>
              </a:spcBef>
              <a:defRPr/>
            </a:pPr>
            <a:r>
              <a:rPr lang="en-US" sz="200" b="1" dirty="0">
                <a:solidFill>
                  <a:srgbClr val="56595E"/>
                </a:solidFill>
                <a:latin typeface="Candara" panose="020E0502030303020204" pitchFamily="34" charset="0"/>
              </a:rPr>
              <a:t>cv</a:t>
            </a:r>
          </a:p>
        </p:txBody>
      </p:sp>
      <p:sp>
        <p:nvSpPr>
          <p:cNvPr id="131" name="TextBox 9">
            <a:extLst>
              <a:ext uri="{FF2B5EF4-FFF2-40B4-BE49-F238E27FC236}">
                <a16:creationId xmlns:a16="http://schemas.microsoft.com/office/drawing/2014/main" id="{B7044C6B-C9BD-48B2-A7B9-BAC4F9446C72}"/>
              </a:ext>
            </a:extLst>
          </p:cNvPr>
          <p:cNvSpPr txBox="1"/>
          <p:nvPr/>
        </p:nvSpPr>
        <p:spPr>
          <a:xfrm>
            <a:off x="1511349" y="687694"/>
            <a:ext cx="9235246" cy="461665"/>
          </a:xfrm>
          <a:prstGeom prst="rect">
            <a:avLst/>
          </a:prstGeom>
          <a:noFill/>
        </p:spPr>
        <p:txBody>
          <a:bodyPr wrap="squar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Répartition fonctionnelle – Répartition interpersonnelle</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grpSp>
        <p:nvGrpSpPr>
          <p:cNvPr id="44" name="Group 14">
            <a:extLst>
              <a:ext uri="{FF2B5EF4-FFF2-40B4-BE49-F238E27FC236}">
                <a16:creationId xmlns:a16="http://schemas.microsoft.com/office/drawing/2014/main" id="{1F3D5130-138B-452C-988A-E7C09AF553D0}"/>
              </a:ext>
            </a:extLst>
          </p:cNvPr>
          <p:cNvGrpSpPr/>
          <p:nvPr/>
        </p:nvGrpSpPr>
        <p:grpSpPr>
          <a:xfrm rot="18947">
            <a:off x="5157524" y="1065107"/>
            <a:ext cx="1828800" cy="1828800"/>
            <a:chOff x="7315200" y="2057400"/>
            <a:chExt cx="1828800" cy="1828800"/>
          </a:xfrm>
          <a:effectLst>
            <a:outerShdw blurRad="63500" sx="102000" sy="102000" algn="ctr" rotWithShape="0">
              <a:prstClr val="black">
                <a:alpha val="40000"/>
              </a:prstClr>
            </a:outerShdw>
          </a:effectLst>
        </p:grpSpPr>
        <p:grpSp>
          <p:nvGrpSpPr>
            <p:cNvPr id="45" name="Group 2">
              <a:extLst>
                <a:ext uri="{FF2B5EF4-FFF2-40B4-BE49-F238E27FC236}">
                  <a16:creationId xmlns:a16="http://schemas.microsoft.com/office/drawing/2014/main" id="{5059EA7B-BAF0-4406-BEB0-B96D742AD247}"/>
                </a:ext>
              </a:extLst>
            </p:cNvPr>
            <p:cNvGrpSpPr/>
            <p:nvPr/>
          </p:nvGrpSpPr>
          <p:grpSpPr>
            <a:xfrm>
              <a:off x="7315200" y="2057400"/>
              <a:ext cx="1828800" cy="1828800"/>
              <a:chOff x="7315200" y="2057400"/>
              <a:chExt cx="1828800" cy="1828800"/>
            </a:xfrm>
          </p:grpSpPr>
          <p:sp>
            <p:nvSpPr>
              <p:cNvPr id="56" name="Oval 6">
                <a:extLst>
                  <a:ext uri="{FF2B5EF4-FFF2-40B4-BE49-F238E27FC236}">
                    <a16:creationId xmlns:a16="http://schemas.microsoft.com/office/drawing/2014/main" id="{B7FDC1BD-09C6-42A9-A5A3-A37E4F309D26}"/>
                  </a:ext>
                </a:extLst>
              </p:cNvPr>
              <p:cNvSpPr>
                <a:spLocks noChangeAspect="1"/>
              </p:cNvSpPr>
              <p:nvPr/>
            </p:nvSpPr>
            <p:spPr>
              <a:xfrm>
                <a:off x="7315200" y="2057400"/>
                <a:ext cx="1828800" cy="1828800"/>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1">
                <a:extLst>
                  <a:ext uri="{FF2B5EF4-FFF2-40B4-BE49-F238E27FC236}">
                    <a16:creationId xmlns:a16="http://schemas.microsoft.com/office/drawing/2014/main" id="{4918C695-1BF3-45B9-9A78-BB12435A90E2}"/>
                  </a:ext>
                </a:extLst>
              </p:cNvPr>
              <p:cNvSpPr>
                <a:spLocks noChangeAspect="1"/>
              </p:cNvSpPr>
              <p:nvPr/>
            </p:nvSpPr>
            <p:spPr>
              <a:xfrm>
                <a:off x="7406640" y="2148840"/>
                <a:ext cx="1645920" cy="1645920"/>
              </a:xfrm>
              <a:prstGeom prst="ellipse">
                <a:avLst/>
              </a:prstGeom>
              <a:noFill/>
              <a:ln w="57150">
                <a:solidFill>
                  <a:srgbClr val="00B0F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8">
              <a:extLst>
                <a:ext uri="{FF2B5EF4-FFF2-40B4-BE49-F238E27FC236}">
                  <a16:creationId xmlns:a16="http://schemas.microsoft.com/office/drawing/2014/main" id="{1DEE8BA3-0C08-40B9-BC73-5BE12C821C4F}"/>
                </a:ext>
              </a:extLst>
            </p:cNvPr>
            <p:cNvSpPr txBox="1"/>
            <p:nvPr/>
          </p:nvSpPr>
          <p:spPr>
            <a:xfrm>
              <a:off x="7382236" y="2728328"/>
              <a:ext cx="1694728" cy="461665"/>
            </a:xfrm>
            <a:prstGeom prst="rect">
              <a:avLst/>
            </a:prstGeom>
            <a:noFill/>
            <a:ln>
              <a:noFill/>
            </a:ln>
          </p:spPr>
          <p:txBody>
            <a:bodyPr wrap="square" rtlCol="0">
              <a:spAutoFit/>
            </a:bodyPr>
            <a:lstStyle/>
            <a:p>
              <a:pPr algn="ctr" defTabSz="1219170">
                <a:spcBef>
                  <a:spcPct val="20000"/>
                </a:spcBef>
                <a:defRPr/>
              </a:pPr>
              <a:r>
                <a:rPr lang="en-US" sz="2400" dirty="0" err="1">
                  <a:latin typeface="Bernard MT Condensed" panose="02050806060905020404" pitchFamily="18" charset="0"/>
                </a:rPr>
                <a:t>Répartition</a:t>
              </a:r>
              <a:r>
                <a:rPr lang="en-US" sz="2400" dirty="0">
                  <a:latin typeface="Bernard MT Condensed" panose="02050806060905020404" pitchFamily="18" charset="0"/>
                </a:rPr>
                <a:t> </a:t>
              </a:r>
              <a:endParaRPr lang="en-US" sz="2400" b="1" dirty="0">
                <a:latin typeface="Bernard MT Condensed" panose="02050806060905020404" pitchFamily="18" charset="0"/>
              </a:endParaRPr>
            </a:p>
          </p:txBody>
        </p:sp>
      </p:grpSp>
      <p:grpSp>
        <p:nvGrpSpPr>
          <p:cNvPr id="60" name="Group 74">
            <a:extLst>
              <a:ext uri="{FF2B5EF4-FFF2-40B4-BE49-F238E27FC236}">
                <a16:creationId xmlns:a16="http://schemas.microsoft.com/office/drawing/2014/main" id="{A0F41870-BFDB-4943-8D2C-EE918A265A23}"/>
              </a:ext>
            </a:extLst>
          </p:cNvPr>
          <p:cNvGrpSpPr/>
          <p:nvPr/>
        </p:nvGrpSpPr>
        <p:grpSpPr>
          <a:xfrm rot="18947">
            <a:off x="3122856" y="1285716"/>
            <a:ext cx="1280160" cy="1280160"/>
            <a:chOff x="5454695" y="3238432"/>
            <a:chExt cx="1280160" cy="1280160"/>
          </a:xfrm>
        </p:grpSpPr>
        <p:sp>
          <p:nvSpPr>
            <p:cNvPr id="61" name="Sev01">
              <a:extLst>
                <a:ext uri="{FF2B5EF4-FFF2-40B4-BE49-F238E27FC236}">
                  <a16:creationId xmlns:a16="http://schemas.microsoft.com/office/drawing/2014/main" id="{3C20A30C-247C-4A31-B6E9-434BD9C3874A}"/>
                </a:ext>
              </a:extLst>
            </p:cNvPr>
            <p:cNvSpPr>
              <a:spLocks noChangeAspect="1"/>
            </p:cNvSpPr>
            <p:nvPr/>
          </p:nvSpPr>
          <p:spPr>
            <a:xfrm rot="19020146">
              <a:off x="5454695" y="3238432"/>
              <a:ext cx="1280160" cy="1280160"/>
            </a:xfrm>
            <a:prstGeom prst="ellipse">
              <a:avLst/>
            </a:prstGeom>
            <a:solidFill>
              <a:schemeClr val="bg1"/>
            </a:solidFill>
            <a:ln w="57150">
              <a:solidFill>
                <a:srgbClr val="1589B2"/>
              </a:solidFill>
            </a:ln>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333" dirty="0">
                <a:solidFill>
                  <a:schemeClr val="bg1"/>
                </a:solidFill>
                <a:latin typeface="FontAwesome" pitchFamily="2" charset="0"/>
              </a:endParaRPr>
            </a:p>
          </p:txBody>
        </p:sp>
        <p:sp>
          <p:nvSpPr>
            <p:cNvPr id="63" name="Oval 54">
              <a:extLst>
                <a:ext uri="{FF2B5EF4-FFF2-40B4-BE49-F238E27FC236}">
                  <a16:creationId xmlns:a16="http://schemas.microsoft.com/office/drawing/2014/main" id="{E1A4B301-C1BA-4129-9FBE-C6E57C62BB17}"/>
                </a:ext>
              </a:extLst>
            </p:cNvPr>
            <p:cNvSpPr>
              <a:spLocks noChangeAspect="1"/>
            </p:cNvSpPr>
            <p:nvPr/>
          </p:nvSpPr>
          <p:spPr>
            <a:xfrm rot="19020146">
              <a:off x="5546135" y="3330437"/>
              <a:ext cx="1097280" cy="1097280"/>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solidFill>
                <a:srgbClr val="1589B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74">
            <a:extLst>
              <a:ext uri="{FF2B5EF4-FFF2-40B4-BE49-F238E27FC236}">
                <a16:creationId xmlns:a16="http://schemas.microsoft.com/office/drawing/2014/main" id="{96B647FE-4A9E-4C73-9A5B-C4ADCC7A7C2E}"/>
              </a:ext>
            </a:extLst>
          </p:cNvPr>
          <p:cNvGrpSpPr/>
          <p:nvPr/>
        </p:nvGrpSpPr>
        <p:grpSpPr>
          <a:xfrm rot="18947">
            <a:off x="7722581" y="1252015"/>
            <a:ext cx="1280160" cy="1280160"/>
            <a:chOff x="5454695" y="3238432"/>
            <a:chExt cx="1280160" cy="1280160"/>
          </a:xfrm>
        </p:grpSpPr>
        <p:sp>
          <p:nvSpPr>
            <p:cNvPr id="68" name="Sev01">
              <a:extLst>
                <a:ext uri="{FF2B5EF4-FFF2-40B4-BE49-F238E27FC236}">
                  <a16:creationId xmlns:a16="http://schemas.microsoft.com/office/drawing/2014/main" id="{D32886DC-5C03-42A6-AA24-AEFCCD224CFE}"/>
                </a:ext>
              </a:extLst>
            </p:cNvPr>
            <p:cNvSpPr>
              <a:spLocks noChangeAspect="1"/>
            </p:cNvSpPr>
            <p:nvPr/>
          </p:nvSpPr>
          <p:spPr>
            <a:xfrm rot="19020146">
              <a:off x="5454695" y="3238432"/>
              <a:ext cx="1280160" cy="1280160"/>
            </a:xfrm>
            <a:prstGeom prst="ellipse">
              <a:avLst/>
            </a:prstGeom>
            <a:solidFill>
              <a:schemeClr val="bg1"/>
            </a:solidFill>
            <a:ln w="57150">
              <a:solidFill>
                <a:srgbClr val="1189B2"/>
              </a:solidFill>
            </a:ln>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333" dirty="0">
                <a:solidFill>
                  <a:schemeClr val="bg1"/>
                </a:solidFill>
                <a:latin typeface="FontAwesome" pitchFamily="2" charset="0"/>
              </a:endParaRPr>
            </a:p>
          </p:txBody>
        </p:sp>
        <p:sp>
          <p:nvSpPr>
            <p:cNvPr id="69" name="Oval 54">
              <a:extLst>
                <a:ext uri="{FF2B5EF4-FFF2-40B4-BE49-F238E27FC236}">
                  <a16:creationId xmlns:a16="http://schemas.microsoft.com/office/drawing/2014/main" id="{0D315A13-3CA0-4631-9984-E51FFF9A7B1B}"/>
                </a:ext>
              </a:extLst>
            </p:cNvPr>
            <p:cNvSpPr>
              <a:spLocks noChangeAspect="1"/>
            </p:cNvSpPr>
            <p:nvPr/>
          </p:nvSpPr>
          <p:spPr>
            <a:xfrm rot="19020146">
              <a:off x="5546135" y="3330437"/>
              <a:ext cx="1097280" cy="1097280"/>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solidFill>
                <a:srgbClr val="1189B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TextBox 9">
            <a:extLst>
              <a:ext uri="{FF2B5EF4-FFF2-40B4-BE49-F238E27FC236}">
                <a16:creationId xmlns:a16="http://schemas.microsoft.com/office/drawing/2014/main" id="{3DF15D94-29D2-4660-BBFC-7D47FAE927D3}"/>
              </a:ext>
            </a:extLst>
          </p:cNvPr>
          <p:cNvSpPr txBox="1"/>
          <p:nvPr/>
        </p:nvSpPr>
        <p:spPr>
          <a:xfrm rot="18947">
            <a:off x="7822741" y="1734493"/>
            <a:ext cx="1134837" cy="338554"/>
          </a:xfrm>
          <a:prstGeom prst="rect">
            <a:avLst/>
          </a:prstGeom>
          <a:noFill/>
        </p:spPr>
        <p:txBody>
          <a:bodyPr wrap="square" rtlCol="0">
            <a:spAutoFit/>
          </a:bodyPr>
          <a:lstStyle/>
          <a:p>
            <a:pPr algn="ctr"/>
            <a:r>
              <a:rPr lang="fr-FR" sz="1600" b="1" spc="300" dirty="0">
                <a:latin typeface="Bernard MT Condensed" panose="02050806060905020404" pitchFamily="18" charset="0"/>
                <a:cs typeface="Adobe Devanagari" panose="02040503050201020203" pitchFamily="18" charset="0"/>
              </a:rPr>
              <a:t>Salaires</a:t>
            </a:r>
            <a:endParaRPr lang="en-LT" sz="1600" b="1" spc="300" dirty="0">
              <a:latin typeface="Bernard MT Condensed" panose="02050806060905020404" pitchFamily="18" charset="0"/>
              <a:cs typeface="Adobe Devanagari" panose="02040503050201020203" pitchFamily="18" charset="0"/>
            </a:endParaRPr>
          </a:p>
        </p:txBody>
      </p:sp>
      <p:sp>
        <p:nvSpPr>
          <p:cNvPr id="71" name="TextBox 9">
            <a:extLst>
              <a:ext uri="{FF2B5EF4-FFF2-40B4-BE49-F238E27FC236}">
                <a16:creationId xmlns:a16="http://schemas.microsoft.com/office/drawing/2014/main" id="{A8529975-CECF-41FE-8A41-0CC0DF807159}"/>
              </a:ext>
            </a:extLst>
          </p:cNvPr>
          <p:cNvSpPr txBox="1"/>
          <p:nvPr/>
        </p:nvSpPr>
        <p:spPr>
          <a:xfrm rot="18947">
            <a:off x="3002517" y="1723432"/>
            <a:ext cx="1481162" cy="369332"/>
          </a:xfrm>
          <a:prstGeom prst="rect">
            <a:avLst/>
          </a:prstGeom>
          <a:noFill/>
        </p:spPr>
        <p:txBody>
          <a:bodyPr wrap="square" rtlCol="0">
            <a:spAutoFit/>
          </a:bodyPr>
          <a:lstStyle/>
          <a:p>
            <a:pPr algn="ctr"/>
            <a:r>
              <a:rPr lang="fr-FR" b="1" spc="300" dirty="0">
                <a:latin typeface="Bernard MT Condensed" panose="02050806060905020404" pitchFamily="18" charset="0"/>
                <a:cs typeface="Adobe Devanagari" panose="02040503050201020203" pitchFamily="18" charset="0"/>
              </a:rPr>
              <a:t>Profits</a:t>
            </a:r>
            <a:endParaRPr lang="en-LT" sz="2400" b="1" spc="300" dirty="0">
              <a:latin typeface="Bernard MT Condensed" panose="02050806060905020404" pitchFamily="18" charset="0"/>
              <a:cs typeface="Adobe Devanagari" panose="02040503050201020203" pitchFamily="18" charset="0"/>
            </a:endParaRPr>
          </a:p>
        </p:txBody>
      </p:sp>
      <p:sp>
        <p:nvSpPr>
          <p:cNvPr id="5" name="Rectangle 4">
            <a:extLst>
              <a:ext uri="{FF2B5EF4-FFF2-40B4-BE49-F238E27FC236}">
                <a16:creationId xmlns:a16="http://schemas.microsoft.com/office/drawing/2014/main" id="{50D89927-AB7C-4CDD-9F65-00A5030942EC}"/>
              </a:ext>
            </a:extLst>
          </p:cNvPr>
          <p:cNvSpPr/>
          <p:nvPr/>
        </p:nvSpPr>
        <p:spPr>
          <a:xfrm>
            <a:off x="3198703" y="3461213"/>
            <a:ext cx="7511549" cy="1077218"/>
          </a:xfrm>
          <a:prstGeom prst="rect">
            <a:avLst/>
          </a:prstGeom>
        </p:spPr>
        <p:txBody>
          <a:bodyPr wrap="square">
            <a:spAutoFit/>
          </a:bodyPr>
          <a:lstStyle/>
          <a:p>
            <a:pPr algn="just"/>
            <a:r>
              <a:rPr lang="fr-FR" sz="1600" dirty="0">
                <a:solidFill>
                  <a:schemeClr val="bg1"/>
                </a:solidFill>
                <a:latin typeface="Bahnschrift" panose="020B0502040204020203" pitchFamily="34" charset="0"/>
              </a:rPr>
              <a:t>Pour les </a:t>
            </a:r>
            <a:r>
              <a:rPr lang="fr-FR" sz="1600" dirty="0" err="1">
                <a:solidFill>
                  <a:schemeClr val="bg1"/>
                </a:solidFill>
                <a:latin typeface="Bahnschrift" panose="020B0502040204020203" pitchFamily="34" charset="0"/>
              </a:rPr>
              <a:t>Post-Keynésiens</a:t>
            </a:r>
            <a:r>
              <a:rPr lang="fr-FR" sz="1600" dirty="0">
                <a:solidFill>
                  <a:schemeClr val="bg1"/>
                </a:solidFill>
                <a:latin typeface="Bahnschrift" panose="020B0502040204020203" pitchFamily="34" charset="0"/>
              </a:rPr>
              <a:t>, les inégalités sont dues à la  mondialisation, à la baisse des dépenses publiques, à la financiarisation de l’économie, à la déréglementation du marché du travail et surtout au déclin du pouvoir de négociation des salariés. </a:t>
            </a:r>
          </a:p>
        </p:txBody>
      </p:sp>
      <p:grpSp>
        <p:nvGrpSpPr>
          <p:cNvPr id="74" name="Группа 143">
            <a:extLst>
              <a:ext uri="{FF2B5EF4-FFF2-40B4-BE49-F238E27FC236}">
                <a16:creationId xmlns:a16="http://schemas.microsoft.com/office/drawing/2014/main" id="{84C93C98-3801-43CE-8F5B-5089B2B1468D}"/>
              </a:ext>
            </a:extLst>
          </p:cNvPr>
          <p:cNvGrpSpPr>
            <a:grpSpLocks noChangeAspect="1"/>
          </p:cNvGrpSpPr>
          <p:nvPr/>
        </p:nvGrpSpPr>
        <p:grpSpPr>
          <a:xfrm>
            <a:off x="2466586" y="4704521"/>
            <a:ext cx="534924" cy="457200"/>
            <a:chOff x="4329113" y="1919288"/>
            <a:chExt cx="3529013" cy="3016250"/>
          </a:xfrm>
          <a:solidFill>
            <a:schemeClr val="bg1"/>
          </a:solidFill>
        </p:grpSpPr>
        <p:sp>
          <p:nvSpPr>
            <p:cNvPr id="75" name="Freeform 128">
              <a:extLst>
                <a:ext uri="{FF2B5EF4-FFF2-40B4-BE49-F238E27FC236}">
                  <a16:creationId xmlns:a16="http://schemas.microsoft.com/office/drawing/2014/main" id="{E26C9B80-3738-40D6-B0B6-0920112576EF}"/>
                </a:ext>
              </a:extLst>
            </p:cNvPr>
            <p:cNvSpPr>
              <a:spLocks/>
            </p:cNvSpPr>
            <p:nvPr/>
          </p:nvSpPr>
          <p:spPr bwMode="auto">
            <a:xfrm>
              <a:off x="5246688" y="2433638"/>
              <a:ext cx="2611438" cy="1973263"/>
            </a:xfrm>
            <a:custGeom>
              <a:avLst/>
              <a:gdLst>
                <a:gd name="T0" fmla="*/ 2961 w 3289"/>
                <a:gd name="T1" fmla="*/ 0 h 2485"/>
                <a:gd name="T2" fmla="*/ 2991 w 3289"/>
                <a:gd name="T3" fmla="*/ 1 h 2485"/>
                <a:gd name="T4" fmla="*/ 3019 w 3289"/>
                <a:gd name="T5" fmla="*/ 9 h 2485"/>
                <a:gd name="T6" fmla="*/ 3046 w 3289"/>
                <a:gd name="T7" fmla="*/ 21 h 2485"/>
                <a:gd name="T8" fmla="*/ 3072 w 3289"/>
                <a:gd name="T9" fmla="*/ 40 h 2485"/>
                <a:gd name="T10" fmla="*/ 3241 w 3289"/>
                <a:gd name="T11" fmla="*/ 198 h 2485"/>
                <a:gd name="T12" fmla="*/ 3261 w 3289"/>
                <a:gd name="T13" fmla="*/ 221 h 2485"/>
                <a:gd name="T14" fmla="*/ 3276 w 3289"/>
                <a:gd name="T15" fmla="*/ 247 h 2485"/>
                <a:gd name="T16" fmla="*/ 3285 w 3289"/>
                <a:gd name="T17" fmla="*/ 275 h 2485"/>
                <a:gd name="T18" fmla="*/ 3289 w 3289"/>
                <a:gd name="T19" fmla="*/ 305 h 2485"/>
                <a:gd name="T20" fmla="*/ 3288 w 3289"/>
                <a:gd name="T21" fmla="*/ 334 h 2485"/>
                <a:gd name="T22" fmla="*/ 3280 w 3289"/>
                <a:gd name="T23" fmla="*/ 363 h 2485"/>
                <a:gd name="T24" fmla="*/ 3268 w 3289"/>
                <a:gd name="T25" fmla="*/ 390 h 2485"/>
                <a:gd name="T26" fmla="*/ 3249 w 3289"/>
                <a:gd name="T27" fmla="*/ 415 h 2485"/>
                <a:gd name="T28" fmla="*/ 1369 w 3289"/>
                <a:gd name="T29" fmla="*/ 2431 h 2485"/>
                <a:gd name="T30" fmla="*/ 1347 w 3289"/>
                <a:gd name="T31" fmla="*/ 2453 h 2485"/>
                <a:gd name="T32" fmla="*/ 1320 w 3289"/>
                <a:gd name="T33" fmla="*/ 2469 h 2485"/>
                <a:gd name="T34" fmla="*/ 1290 w 3289"/>
                <a:gd name="T35" fmla="*/ 2479 h 2485"/>
                <a:gd name="T36" fmla="*/ 1259 w 3289"/>
                <a:gd name="T37" fmla="*/ 2485 h 2485"/>
                <a:gd name="T38" fmla="*/ 1228 w 3289"/>
                <a:gd name="T39" fmla="*/ 2485 h 2485"/>
                <a:gd name="T40" fmla="*/ 1198 w 3289"/>
                <a:gd name="T41" fmla="*/ 2480 h 2485"/>
                <a:gd name="T42" fmla="*/ 1168 w 3289"/>
                <a:gd name="T43" fmla="*/ 2469 h 2485"/>
                <a:gd name="T44" fmla="*/ 1142 w 3289"/>
                <a:gd name="T45" fmla="*/ 2453 h 2485"/>
                <a:gd name="T46" fmla="*/ 61 w 3289"/>
                <a:gd name="T47" fmla="*/ 1654 h 2485"/>
                <a:gd name="T48" fmla="*/ 38 w 3289"/>
                <a:gd name="T49" fmla="*/ 1634 h 2485"/>
                <a:gd name="T50" fmla="*/ 20 w 3289"/>
                <a:gd name="T51" fmla="*/ 1610 h 2485"/>
                <a:gd name="T52" fmla="*/ 8 w 3289"/>
                <a:gd name="T53" fmla="*/ 1583 h 2485"/>
                <a:gd name="T54" fmla="*/ 2 w 3289"/>
                <a:gd name="T55" fmla="*/ 1554 h 2485"/>
                <a:gd name="T56" fmla="*/ 0 w 3289"/>
                <a:gd name="T57" fmla="*/ 1525 h 2485"/>
                <a:gd name="T58" fmla="*/ 4 w 3289"/>
                <a:gd name="T59" fmla="*/ 1495 h 2485"/>
                <a:gd name="T60" fmla="*/ 14 w 3289"/>
                <a:gd name="T61" fmla="*/ 1467 h 2485"/>
                <a:gd name="T62" fmla="*/ 30 w 3289"/>
                <a:gd name="T63" fmla="*/ 1441 h 2485"/>
                <a:gd name="T64" fmla="*/ 169 w 3289"/>
                <a:gd name="T65" fmla="*/ 1256 h 2485"/>
                <a:gd name="T66" fmla="*/ 190 w 3289"/>
                <a:gd name="T67" fmla="*/ 1233 h 2485"/>
                <a:gd name="T68" fmla="*/ 215 w 3289"/>
                <a:gd name="T69" fmla="*/ 1216 h 2485"/>
                <a:gd name="T70" fmla="*/ 242 w 3289"/>
                <a:gd name="T71" fmla="*/ 1203 h 2485"/>
                <a:gd name="T72" fmla="*/ 270 w 3289"/>
                <a:gd name="T73" fmla="*/ 1197 h 2485"/>
                <a:gd name="T74" fmla="*/ 300 w 3289"/>
                <a:gd name="T75" fmla="*/ 1195 h 2485"/>
                <a:gd name="T76" fmla="*/ 329 w 3289"/>
                <a:gd name="T77" fmla="*/ 1199 h 2485"/>
                <a:gd name="T78" fmla="*/ 358 w 3289"/>
                <a:gd name="T79" fmla="*/ 1209 h 2485"/>
                <a:gd name="T80" fmla="*/ 385 w 3289"/>
                <a:gd name="T81" fmla="*/ 1225 h 2485"/>
                <a:gd name="T82" fmla="*/ 1078 w 3289"/>
                <a:gd name="T83" fmla="*/ 1732 h 2485"/>
                <a:gd name="T84" fmla="*/ 1105 w 3289"/>
                <a:gd name="T85" fmla="*/ 1749 h 2485"/>
                <a:gd name="T86" fmla="*/ 1133 w 3289"/>
                <a:gd name="T87" fmla="*/ 1759 h 2485"/>
                <a:gd name="T88" fmla="*/ 1164 w 3289"/>
                <a:gd name="T89" fmla="*/ 1765 h 2485"/>
                <a:gd name="T90" fmla="*/ 1195 w 3289"/>
                <a:gd name="T91" fmla="*/ 1763 h 2485"/>
                <a:gd name="T92" fmla="*/ 1226 w 3289"/>
                <a:gd name="T93" fmla="*/ 1758 h 2485"/>
                <a:gd name="T94" fmla="*/ 1256 w 3289"/>
                <a:gd name="T95" fmla="*/ 1747 h 2485"/>
                <a:gd name="T96" fmla="*/ 1282 w 3289"/>
                <a:gd name="T97" fmla="*/ 1732 h 2485"/>
                <a:gd name="T98" fmla="*/ 1306 w 3289"/>
                <a:gd name="T99" fmla="*/ 1711 h 2485"/>
                <a:gd name="T100" fmla="*/ 2855 w 3289"/>
                <a:gd name="T101" fmla="*/ 48 h 2485"/>
                <a:gd name="T102" fmla="*/ 2878 w 3289"/>
                <a:gd name="T103" fmla="*/ 28 h 2485"/>
                <a:gd name="T104" fmla="*/ 2905 w 3289"/>
                <a:gd name="T105" fmla="*/ 13 h 2485"/>
                <a:gd name="T106" fmla="*/ 2932 w 3289"/>
                <a:gd name="T107" fmla="*/ 4 h 2485"/>
                <a:gd name="T108" fmla="*/ 2961 w 3289"/>
                <a:gd name="T109" fmla="*/ 0 h 2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89" h="2485">
                  <a:moveTo>
                    <a:pt x="2961" y="0"/>
                  </a:moveTo>
                  <a:lnTo>
                    <a:pt x="2991" y="1"/>
                  </a:lnTo>
                  <a:lnTo>
                    <a:pt x="3019" y="9"/>
                  </a:lnTo>
                  <a:lnTo>
                    <a:pt x="3046" y="21"/>
                  </a:lnTo>
                  <a:lnTo>
                    <a:pt x="3072" y="40"/>
                  </a:lnTo>
                  <a:lnTo>
                    <a:pt x="3241" y="198"/>
                  </a:lnTo>
                  <a:lnTo>
                    <a:pt x="3261" y="221"/>
                  </a:lnTo>
                  <a:lnTo>
                    <a:pt x="3276" y="247"/>
                  </a:lnTo>
                  <a:lnTo>
                    <a:pt x="3285" y="275"/>
                  </a:lnTo>
                  <a:lnTo>
                    <a:pt x="3289" y="305"/>
                  </a:lnTo>
                  <a:lnTo>
                    <a:pt x="3288" y="334"/>
                  </a:lnTo>
                  <a:lnTo>
                    <a:pt x="3280" y="363"/>
                  </a:lnTo>
                  <a:lnTo>
                    <a:pt x="3268" y="390"/>
                  </a:lnTo>
                  <a:lnTo>
                    <a:pt x="3249" y="415"/>
                  </a:lnTo>
                  <a:lnTo>
                    <a:pt x="1369" y="2431"/>
                  </a:lnTo>
                  <a:lnTo>
                    <a:pt x="1347" y="2453"/>
                  </a:lnTo>
                  <a:lnTo>
                    <a:pt x="1320" y="2469"/>
                  </a:lnTo>
                  <a:lnTo>
                    <a:pt x="1290" y="2479"/>
                  </a:lnTo>
                  <a:lnTo>
                    <a:pt x="1259" y="2485"/>
                  </a:lnTo>
                  <a:lnTo>
                    <a:pt x="1228" y="2485"/>
                  </a:lnTo>
                  <a:lnTo>
                    <a:pt x="1198" y="2480"/>
                  </a:lnTo>
                  <a:lnTo>
                    <a:pt x="1168" y="2469"/>
                  </a:lnTo>
                  <a:lnTo>
                    <a:pt x="1142" y="2453"/>
                  </a:lnTo>
                  <a:lnTo>
                    <a:pt x="61" y="1654"/>
                  </a:lnTo>
                  <a:lnTo>
                    <a:pt x="38" y="1634"/>
                  </a:lnTo>
                  <a:lnTo>
                    <a:pt x="20" y="1610"/>
                  </a:lnTo>
                  <a:lnTo>
                    <a:pt x="8" y="1583"/>
                  </a:lnTo>
                  <a:lnTo>
                    <a:pt x="2" y="1554"/>
                  </a:lnTo>
                  <a:lnTo>
                    <a:pt x="0" y="1525"/>
                  </a:lnTo>
                  <a:lnTo>
                    <a:pt x="4" y="1495"/>
                  </a:lnTo>
                  <a:lnTo>
                    <a:pt x="14" y="1467"/>
                  </a:lnTo>
                  <a:lnTo>
                    <a:pt x="30" y="1441"/>
                  </a:lnTo>
                  <a:lnTo>
                    <a:pt x="169" y="1256"/>
                  </a:lnTo>
                  <a:lnTo>
                    <a:pt x="190" y="1233"/>
                  </a:lnTo>
                  <a:lnTo>
                    <a:pt x="215" y="1216"/>
                  </a:lnTo>
                  <a:lnTo>
                    <a:pt x="242" y="1203"/>
                  </a:lnTo>
                  <a:lnTo>
                    <a:pt x="270" y="1197"/>
                  </a:lnTo>
                  <a:lnTo>
                    <a:pt x="300" y="1195"/>
                  </a:lnTo>
                  <a:lnTo>
                    <a:pt x="329" y="1199"/>
                  </a:lnTo>
                  <a:lnTo>
                    <a:pt x="358" y="1209"/>
                  </a:lnTo>
                  <a:lnTo>
                    <a:pt x="385" y="1225"/>
                  </a:lnTo>
                  <a:lnTo>
                    <a:pt x="1078" y="1732"/>
                  </a:lnTo>
                  <a:lnTo>
                    <a:pt x="1105" y="1749"/>
                  </a:lnTo>
                  <a:lnTo>
                    <a:pt x="1133" y="1759"/>
                  </a:lnTo>
                  <a:lnTo>
                    <a:pt x="1164" y="1765"/>
                  </a:lnTo>
                  <a:lnTo>
                    <a:pt x="1195" y="1763"/>
                  </a:lnTo>
                  <a:lnTo>
                    <a:pt x="1226" y="1758"/>
                  </a:lnTo>
                  <a:lnTo>
                    <a:pt x="1256" y="1747"/>
                  </a:lnTo>
                  <a:lnTo>
                    <a:pt x="1282" y="1732"/>
                  </a:lnTo>
                  <a:lnTo>
                    <a:pt x="1306" y="1711"/>
                  </a:lnTo>
                  <a:lnTo>
                    <a:pt x="2855" y="48"/>
                  </a:lnTo>
                  <a:lnTo>
                    <a:pt x="2878" y="28"/>
                  </a:lnTo>
                  <a:lnTo>
                    <a:pt x="2905" y="13"/>
                  </a:lnTo>
                  <a:lnTo>
                    <a:pt x="2932" y="4"/>
                  </a:lnTo>
                  <a:lnTo>
                    <a:pt x="29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dirty="0"/>
            </a:p>
          </p:txBody>
        </p:sp>
        <p:sp>
          <p:nvSpPr>
            <p:cNvPr id="77" name="Freeform 129">
              <a:extLst>
                <a:ext uri="{FF2B5EF4-FFF2-40B4-BE49-F238E27FC236}">
                  <a16:creationId xmlns:a16="http://schemas.microsoft.com/office/drawing/2014/main" id="{AED47603-F19E-4D36-B9F4-D1AB1144822C}"/>
                </a:ext>
              </a:extLst>
            </p:cNvPr>
            <p:cNvSpPr>
              <a:spLocks/>
            </p:cNvSpPr>
            <p:nvPr/>
          </p:nvSpPr>
          <p:spPr bwMode="auto">
            <a:xfrm>
              <a:off x="4329113" y="1919288"/>
              <a:ext cx="3098800" cy="3016250"/>
            </a:xfrm>
            <a:custGeom>
              <a:avLst/>
              <a:gdLst>
                <a:gd name="T0" fmla="*/ 3711 w 3904"/>
                <a:gd name="T1" fmla="*/ 4 h 3800"/>
                <a:gd name="T2" fmla="*/ 3821 w 3904"/>
                <a:gd name="T3" fmla="*/ 57 h 3800"/>
                <a:gd name="T4" fmla="*/ 3889 w 3904"/>
                <a:gd name="T5" fmla="*/ 155 h 3800"/>
                <a:gd name="T6" fmla="*/ 3904 w 3904"/>
                <a:gd name="T7" fmla="*/ 421 h 3800"/>
                <a:gd name="T8" fmla="*/ 3889 w 3904"/>
                <a:gd name="T9" fmla="*/ 478 h 3800"/>
                <a:gd name="T10" fmla="*/ 3865 w 3904"/>
                <a:gd name="T11" fmla="*/ 506 h 3800"/>
                <a:gd name="T12" fmla="*/ 3829 w 3904"/>
                <a:gd name="T13" fmla="*/ 541 h 3800"/>
                <a:gd name="T14" fmla="*/ 3779 w 3904"/>
                <a:gd name="T15" fmla="*/ 587 h 3800"/>
                <a:gd name="T16" fmla="*/ 3736 w 3904"/>
                <a:gd name="T17" fmla="*/ 629 h 3800"/>
                <a:gd name="T18" fmla="*/ 3717 w 3904"/>
                <a:gd name="T19" fmla="*/ 646 h 3800"/>
                <a:gd name="T20" fmla="*/ 3705 w 3904"/>
                <a:gd name="T21" fmla="*/ 657 h 3800"/>
                <a:gd name="T22" fmla="*/ 3682 w 3904"/>
                <a:gd name="T23" fmla="*/ 669 h 3800"/>
                <a:gd name="T24" fmla="*/ 3660 w 3904"/>
                <a:gd name="T25" fmla="*/ 660 h 3800"/>
                <a:gd name="T26" fmla="*/ 3655 w 3904"/>
                <a:gd name="T27" fmla="*/ 487 h 3800"/>
                <a:gd name="T28" fmla="*/ 3622 w 3904"/>
                <a:gd name="T29" fmla="*/ 369 h 3800"/>
                <a:gd name="T30" fmla="*/ 3537 w 3904"/>
                <a:gd name="T31" fmla="*/ 283 h 3800"/>
                <a:gd name="T32" fmla="*/ 3419 w 3904"/>
                <a:gd name="T33" fmla="*/ 251 h 3800"/>
                <a:gd name="T34" fmla="*/ 403 w 3904"/>
                <a:gd name="T35" fmla="*/ 266 h 3800"/>
                <a:gd name="T36" fmla="*/ 306 w 3904"/>
                <a:gd name="T37" fmla="*/ 335 h 3800"/>
                <a:gd name="T38" fmla="*/ 254 w 3904"/>
                <a:gd name="T39" fmla="*/ 444 h 3800"/>
                <a:gd name="T40" fmla="*/ 254 w 3904"/>
                <a:gd name="T41" fmla="*/ 3356 h 3800"/>
                <a:gd name="T42" fmla="*/ 306 w 3904"/>
                <a:gd name="T43" fmla="*/ 3465 h 3800"/>
                <a:gd name="T44" fmla="*/ 403 w 3904"/>
                <a:gd name="T45" fmla="*/ 3534 h 3800"/>
                <a:gd name="T46" fmla="*/ 3419 w 3904"/>
                <a:gd name="T47" fmla="*/ 3549 h 3800"/>
                <a:gd name="T48" fmla="*/ 3537 w 3904"/>
                <a:gd name="T49" fmla="*/ 3516 h 3800"/>
                <a:gd name="T50" fmla="*/ 3622 w 3904"/>
                <a:gd name="T51" fmla="*/ 3431 h 3800"/>
                <a:gd name="T52" fmla="*/ 3655 w 3904"/>
                <a:gd name="T53" fmla="*/ 3313 h 3800"/>
                <a:gd name="T54" fmla="*/ 3660 w 3904"/>
                <a:gd name="T55" fmla="*/ 2357 h 3800"/>
                <a:gd name="T56" fmla="*/ 3683 w 3904"/>
                <a:gd name="T57" fmla="*/ 2312 h 3800"/>
                <a:gd name="T58" fmla="*/ 3722 w 3904"/>
                <a:gd name="T59" fmla="*/ 2271 h 3800"/>
                <a:gd name="T60" fmla="*/ 3775 w 3904"/>
                <a:gd name="T61" fmla="*/ 2216 h 3800"/>
                <a:gd name="T62" fmla="*/ 3822 w 3904"/>
                <a:gd name="T63" fmla="*/ 2164 h 3800"/>
                <a:gd name="T64" fmla="*/ 3849 w 3904"/>
                <a:gd name="T65" fmla="*/ 2135 h 3800"/>
                <a:gd name="T66" fmla="*/ 3857 w 3904"/>
                <a:gd name="T67" fmla="*/ 2127 h 3800"/>
                <a:gd name="T68" fmla="*/ 3877 w 3904"/>
                <a:gd name="T69" fmla="*/ 2112 h 3800"/>
                <a:gd name="T70" fmla="*/ 3899 w 3904"/>
                <a:gd name="T71" fmla="*/ 2113 h 3800"/>
                <a:gd name="T72" fmla="*/ 3904 w 3904"/>
                <a:gd name="T73" fmla="*/ 3564 h 3800"/>
                <a:gd name="T74" fmla="*/ 3872 w 3904"/>
                <a:gd name="T75" fmla="*/ 3682 h 3800"/>
                <a:gd name="T76" fmla="*/ 3788 w 3904"/>
                <a:gd name="T77" fmla="*/ 3767 h 3800"/>
                <a:gd name="T78" fmla="*/ 3668 w 3904"/>
                <a:gd name="T79" fmla="*/ 3800 h 3800"/>
                <a:gd name="T80" fmla="*/ 154 w 3904"/>
                <a:gd name="T81" fmla="*/ 3785 h 3800"/>
                <a:gd name="T82" fmla="*/ 55 w 3904"/>
                <a:gd name="T83" fmla="*/ 3715 h 3800"/>
                <a:gd name="T84" fmla="*/ 4 w 3904"/>
                <a:gd name="T85" fmla="*/ 3606 h 3800"/>
                <a:gd name="T86" fmla="*/ 4 w 3904"/>
                <a:gd name="T87" fmla="*/ 194 h 3800"/>
                <a:gd name="T88" fmla="*/ 55 w 3904"/>
                <a:gd name="T89" fmla="*/ 85 h 3800"/>
                <a:gd name="T90" fmla="*/ 154 w 3904"/>
                <a:gd name="T91" fmla="*/ 15 h 3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4" h="3800">
                  <a:moveTo>
                    <a:pt x="236" y="0"/>
                  </a:moveTo>
                  <a:lnTo>
                    <a:pt x="3668" y="0"/>
                  </a:lnTo>
                  <a:lnTo>
                    <a:pt x="3711" y="4"/>
                  </a:lnTo>
                  <a:lnTo>
                    <a:pt x="3750" y="15"/>
                  </a:lnTo>
                  <a:lnTo>
                    <a:pt x="3788" y="33"/>
                  </a:lnTo>
                  <a:lnTo>
                    <a:pt x="3821" y="57"/>
                  </a:lnTo>
                  <a:lnTo>
                    <a:pt x="3849" y="85"/>
                  </a:lnTo>
                  <a:lnTo>
                    <a:pt x="3872" y="118"/>
                  </a:lnTo>
                  <a:lnTo>
                    <a:pt x="3889" y="155"/>
                  </a:lnTo>
                  <a:lnTo>
                    <a:pt x="3902" y="194"/>
                  </a:lnTo>
                  <a:lnTo>
                    <a:pt x="3904" y="236"/>
                  </a:lnTo>
                  <a:lnTo>
                    <a:pt x="3904" y="421"/>
                  </a:lnTo>
                  <a:lnTo>
                    <a:pt x="3903" y="443"/>
                  </a:lnTo>
                  <a:lnTo>
                    <a:pt x="3898" y="462"/>
                  </a:lnTo>
                  <a:lnTo>
                    <a:pt x="3889" y="478"/>
                  </a:lnTo>
                  <a:lnTo>
                    <a:pt x="3881" y="490"/>
                  </a:lnTo>
                  <a:lnTo>
                    <a:pt x="3872" y="499"/>
                  </a:lnTo>
                  <a:lnTo>
                    <a:pt x="3865" y="506"/>
                  </a:lnTo>
                  <a:lnTo>
                    <a:pt x="3856" y="516"/>
                  </a:lnTo>
                  <a:lnTo>
                    <a:pt x="3844" y="526"/>
                  </a:lnTo>
                  <a:lnTo>
                    <a:pt x="3829" y="541"/>
                  </a:lnTo>
                  <a:lnTo>
                    <a:pt x="3813" y="556"/>
                  </a:lnTo>
                  <a:lnTo>
                    <a:pt x="3796" y="572"/>
                  </a:lnTo>
                  <a:lnTo>
                    <a:pt x="3779" y="587"/>
                  </a:lnTo>
                  <a:lnTo>
                    <a:pt x="3763" y="603"/>
                  </a:lnTo>
                  <a:lnTo>
                    <a:pt x="3748" y="617"/>
                  </a:lnTo>
                  <a:lnTo>
                    <a:pt x="3736" y="629"/>
                  </a:lnTo>
                  <a:lnTo>
                    <a:pt x="3725" y="638"/>
                  </a:lnTo>
                  <a:lnTo>
                    <a:pt x="3718" y="644"/>
                  </a:lnTo>
                  <a:lnTo>
                    <a:pt x="3717" y="646"/>
                  </a:lnTo>
                  <a:lnTo>
                    <a:pt x="3715" y="648"/>
                  </a:lnTo>
                  <a:lnTo>
                    <a:pt x="3711" y="652"/>
                  </a:lnTo>
                  <a:lnTo>
                    <a:pt x="3705" y="657"/>
                  </a:lnTo>
                  <a:lnTo>
                    <a:pt x="3698" y="663"/>
                  </a:lnTo>
                  <a:lnTo>
                    <a:pt x="3690" y="667"/>
                  </a:lnTo>
                  <a:lnTo>
                    <a:pt x="3682" y="669"/>
                  </a:lnTo>
                  <a:lnTo>
                    <a:pt x="3674" y="671"/>
                  </a:lnTo>
                  <a:lnTo>
                    <a:pt x="3665" y="668"/>
                  </a:lnTo>
                  <a:lnTo>
                    <a:pt x="3660" y="660"/>
                  </a:lnTo>
                  <a:lnTo>
                    <a:pt x="3656" y="646"/>
                  </a:lnTo>
                  <a:lnTo>
                    <a:pt x="3655" y="628"/>
                  </a:lnTo>
                  <a:lnTo>
                    <a:pt x="3655" y="487"/>
                  </a:lnTo>
                  <a:lnTo>
                    <a:pt x="3651" y="444"/>
                  </a:lnTo>
                  <a:lnTo>
                    <a:pt x="3640" y="405"/>
                  </a:lnTo>
                  <a:lnTo>
                    <a:pt x="3622" y="369"/>
                  </a:lnTo>
                  <a:lnTo>
                    <a:pt x="3599" y="335"/>
                  </a:lnTo>
                  <a:lnTo>
                    <a:pt x="3571" y="306"/>
                  </a:lnTo>
                  <a:lnTo>
                    <a:pt x="3537" y="283"/>
                  </a:lnTo>
                  <a:lnTo>
                    <a:pt x="3501" y="266"/>
                  </a:lnTo>
                  <a:lnTo>
                    <a:pt x="3460" y="255"/>
                  </a:lnTo>
                  <a:lnTo>
                    <a:pt x="3419" y="251"/>
                  </a:lnTo>
                  <a:lnTo>
                    <a:pt x="486" y="251"/>
                  </a:lnTo>
                  <a:lnTo>
                    <a:pt x="444" y="255"/>
                  </a:lnTo>
                  <a:lnTo>
                    <a:pt x="403" y="266"/>
                  </a:lnTo>
                  <a:lnTo>
                    <a:pt x="367" y="283"/>
                  </a:lnTo>
                  <a:lnTo>
                    <a:pt x="335" y="306"/>
                  </a:lnTo>
                  <a:lnTo>
                    <a:pt x="306" y="335"/>
                  </a:lnTo>
                  <a:lnTo>
                    <a:pt x="282" y="369"/>
                  </a:lnTo>
                  <a:lnTo>
                    <a:pt x="264" y="405"/>
                  </a:lnTo>
                  <a:lnTo>
                    <a:pt x="254" y="444"/>
                  </a:lnTo>
                  <a:lnTo>
                    <a:pt x="250" y="487"/>
                  </a:lnTo>
                  <a:lnTo>
                    <a:pt x="250" y="3313"/>
                  </a:lnTo>
                  <a:lnTo>
                    <a:pt x="254" y="3356"/>
                  </a:lnTo>
                  <a:lnTo>
                    <a:pt x="264" y="3395"/>
                  </a:lnTo>
                  <a:lnTo>
                    <a:pt x="282" y="3431"/>
                  </a:lnTo>
                  <a:lnTo>
                    <a:pt x="306" y="3465"/>
                  </a:lnTo>
                  <a:lnTo>
                    <a:pt x="335" y="3494"/>
                  </a:lnTo>
                  <a:lnTo>
                    <a:pt x="367" y="3516"/>
                  </a:lnTo>
                  <a:lnTo>
                    <a:pt x="403" y="3534"/>
                  </a:lnTo>
                  <a:lnTo>
                    <a:pt x="444" y="3545"/>
                  </a:lnTo>
                  <a:lnTo>
                    <a:pt x="486" y="3549"/>
                  </a:lnTo>
                  <a:lnTo>
                    <a:pt x="3419" y="3549"/>
                  </a:lnTo>
                  <a:lnTo>
                    <a:pt x="3460" y="3545"/>
                  </a:lnTo>
                  <a:lnTo>
                    <a:pt x="3501" y="3534"/>
                  </a:lnTo>
                  <a:lnTo>
                    <a:pt x="3537" y="3516"/>
                  </a:lnTo>
                  <a:lnTo>
                    <a:pt x="3571" y="3494"/>
                  </a:lnTo>
                  <a:lnTo>
                    <a:pt x="3599" y="3465"/>
                  </a:lnTo>
                  <a:lnTo>
                    <a:pt x="3622" y="3431"/>
                  </a:lnTo>
                  <a:lnTo>
                    <a:pt x="3640" y="3395"/>
                  </a:lnTo>
                  <a:lnTo>
                    <a:pt x="3651" y="3356"/>
                  </a:lnTo>
                  <a:lnTo>
                    <a:pt x="3655" y="3313"/>
                  </a:lnTo>
                  <a:lnTo>
                    <a:pt x="3655" y="2409"/>
                  </a:lnTo>
                  <a:lnTo>
                    <a:pt x="3656" y="2380"/>
                  </a:lnTo>
                  <a:lnTo>
                    <a:pt x="3660" y="2357"/>
                  </a:lnTo>
                  <a:lnTo>
                    <a:pt x="3665" y="2339"/>
                  </a:lnTo>
                  <a:lnTo>
                    <a:pt x="3674" y="2324"/>
                  </a:lnTo>
                  <a:lnTo>
                    <a:pt x="3683" y="2312"/>
                  </a:lnTo>
                  <a:lnTo>
                    <a:pt x="3692" y="2301"/>
                  </a:lnTo>
                  <a:lnTo>
                    <a:pt x="3707" y="2287"/>
                  </a:lnTo>
                  <a:lnTo>
                    <a:pt x="3722" y="2271"/>
                  </a:lnTo>
                  <a:lnTo>
                    <a:pt x="3740" y="2253"/>
                  </a:lnTo>
                  <a:lnTo>
                    <a:pt x="3757" y="2235"/>
                  </a:lnTo>
                  <a:lnTo>
                    <a:pt x="3775" y="2216"/>
                  </a:lnTo>
                  <a:lnTo>
                    <a:pt x="3791" y="2198"/>
                  </a:lnTo>
                  <a:lnTo>
                    <a:pt x="3807" y="2181"/>
                  </a:lnTo>
                  <a:lnTo>
                    <a:pt x="3822" y="2164"/>
                  </a:lnTo>
                  <a:lnTo>
                    <a:pt x="3834" y="2151"/>
                  </a:lnTo>
                  <a:lnTo>
                    <a:pt x="3842" y="2142"/>
                  </a:lnTo>
                  <a:lnTo>
                    <a:pt x="3849" y="2135"/>
                  </a:lnTo>
                  <a:lnTo>
                    <a:pt x="3850" y="2132"/>
                  </a:lnTo>
                  <a:lnTo>
                    <a:pt x="3853" y="2131"/>
                  </a:lnTo>
                  <a:lnTo>
                    <a:pt x="3857" y="2127"/>
                  </a:lnTo>
                  <a:lnTo>
                    <a:pt x="3862" y="2121"/>
                  </a:lnTo>
                  <a:lnTo>
                    <a:pt x="3869" y="2116"/>
                  </a:lnTo>
                  <a:lnTo>
                    <a:pt x="3877" y="2112"/>
                  </a:lnTo>
                  <a:lnTo>
                    <a:pt x="3885" y="2109"/>
                  </a:lnTo>
                  <a:lnTo>
                    <a:pt x="3893" y="2109"/>
                  </a:lnTo>
                  <a:lnTo>
                    <a:pt x="3899" y="2113"/>
                  </a:lnTo>
                  <a:lnTo>
                    <a:pt x="3903" y="2124"/>
                  </a:lnTo>
                  <a:lnTo>
                    <a:pt x="3904" y="2140"/>
                  </a:lnTo>
                  <a:lnTo>
                    <a:pt x="3904" y="3564"/>
                  </a:lnTo>
                  <a:lnTo>
                    <a:pt x="3902" y="3606"/>
                  </a:lnTo>
                  <a:lnTo>
                    <a:pt x="3889" y="3646"/>
                  </a:lnTo>
                  <a:lnTo>
                    <a:pt x="3872" y="3682"/>
                  </a:lnTo>
                  <a:lnTo>
                    <a:pt x="3849" y="3715"/>
                  </a:lnTo>
                  <a:lnTo>
                    <a:pt x="3821" y="3743"/>
                  </a:lnTo>
                  <a:lnTo>
                    <a:pt x="3788" y="3767"/>
                  </a:lnTo>
                  <a:lnTo>
                    <a:pt x="3750" y="3785"/>
                  </a:lnTo>
                  <a:lnTo>
                    <a:pt x="3711" y="3796"/>
                  </a:lnTo>
                  <a:lnTo>
                    <a:pt x="3668" y="3800"/>
                  </a:lnTo>
                  <a:lnTo>
                    <a:pt x="236" y="3800"/>
                  </a:lnTo>
                  <a:lnTo>
                    <a:pt x="194" y="3796"/>
                  </a:lnTo>
                  <a:lnTo>
                    <a:pt x="154" y="3785"/>
                  </a:lnTo>
                  <a:lnTo>
                    <a:pt x="117" y="3767"/>
                  </a:lnTo>
                  <a:lnTo>
                    <a:pt x="84" y="3743"/>
                  </a:lnTo>
                  <a:lnTo>
                    <a:pt x="55" y="3715"/>
                  </a:lnTo>
                  <a:lnTo>
                    <a:pt x="32" y="3682"/>
                  </a:lnTo>
                  <a:lnTo>
                    <a:pt x="15" y="3646"/>
                  </a:lnTo>
                  <a:lnTo>
                    <a:pt x="4" y="3606"/>
                  </a:lnTo>
                  <a:lnTo>
                    <a:pt x="0" y="3564"/>
                  </a:lnTo>
                  <a:lnTo>
                    <a:pt x="0" y="236"/>
                  </a:lnTo>
                  <a:lnTo>
                    <a:pt x="4" y="194"/>
                  </a:lnTo>
                  <a:lnTo>
                    <a:pt x="15" y="155"/>
                  </a:lnTo>
                  <a:lnTo>
                    <a:pt x="32" y="118"/>
                  </a:lnTo>
                  <a:lnTo>
                    <a:pt x="55" y="85"/>
                  </a:lnTo>
                  <a:lnTo>
                    <a:pt x="84" y="57"/>
                  </a:lnTo>
                  <a:lnTo>
                    <a:pt x="117" y="33"/>
                  </a:lnTo>
                  <a:lnTo>
                    <a:pt x="154" y="15"/>
                  </a:lnTo>
                  <a:lnTo>
                    <a:pt x="194" y="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7" name="Rectangle 6">
            <a:extLst>
              <a:ext uri="{FF2B5EF4-FFF2-40B4-BE49-F238E27FC236}">
                <a16:creationId xmlns:a16="http://schemas.microsoft.com/office/drawing/2014/main" id="{FA28CC22-BB81-471E-80C2-353B090E2C3D}"/>
              </a:ext>
            </a:extLst>
          </p:cNvPr>
          <p:cNvSpPr/>
          <p:nvPr/>
        </p:nvSpPr>
        <p:spPr>
          <a:xfrm>
            <a:off x="3236465" y="5448046"/>
            <a:ext cx="6073362" cy="338554"/>
          </a:xfrm>
          <a:prstGeom prst="rect">
            <a:avLst/>
          </a:prstGeom>
        </p:spPr>
        <p:txBody>
          <a:bodyPr wrap="square">
            <a:spAutoFit/>
          </a:bodyPr>
          <a:lstStyle/>
          <a:p>
            <a:pPr algn="just"/>
            <a:r>
              <a:rPr lang="fr-FR" sz="1600" dirty="0">
                <a:solidFill>
                  <a:schemeClr val="bg1"/>
                </a:solidFill>
                <a:latin typeface="Bahnschrift" panose="020B0502040204020203" pitchFamily="34" charset="0"/>
              </a:rPr>
              <a:t>La répartition agit sur l’inflation mais aussi sur l’accumulation</a:t>
            </a:r>
          </a:p>
        </p:txBody>
      </p:sp>
      <p:sp>
        <p:nvSpPr>
          <p:cNvPr id="8" name="Rectangle 7">
            <a:extLst>
              <a:ext uri="{FF2B5EF4-FFF2-40B4-BE49-F238E27FC236}">
                <a16:creationId xmlns:a16="http://schemas.microsoft.com/office/drawing/2014/main" id="{532E881B-E1C1-4D61-9B99-C351FDCFA7CA}"/>
              </a:ext>
            </a:extLst>
          </p:cNvPr>
          <p:cNvSpPr/>
          <p:nvPr/>
        </p:nvSpPr>
        <p:spPr>
          <a:xfrm>
            <a:off x="3236465" y="2927773"/>
            <a:ext cx="6391922" cy="338554"/>
          </a:xfrm>
          <a:prstGeom prst="rect">
            <a:avLst/>
          </a:prstGeom>
        </p:spPr>
        <p:txBody>
          <a:bodyPr wrap="square">
            <a:spAutoFit/>
          </a:bodyPr>
          <a:lstStyle/>
          <a:p>
            <a:pPr algn="just"/>
            <a:r>
              <a:rPr lang="fr-FR" sz="1600" dirty="0">
                <a:solidFill>
                  <a:schemeClr val="bg1"/>
                </a:solidFill>
                <a:latin typeface="Bahnschrift" panose="020B0502040204020203" pitchFamily="34" charset="0"/>
              </a:rPr>
              <a:t>Conflits de Répartition ( Michal </a:t>
            </a:r>
            <a:r>
              <a:rPr lang="fr-FR" sz="1600" dirty="0" err="1">
                <a:solidFill>
                  <a:schemeClr val="bg1"/>
                </a:solidFill>
                <a:latin typeface="Bahnschrift" panose="020B0502040204020203" pitchFamily="34" charset="0"/>
              </a:rPr>
              <a:t>kalecki</a:t>
            </a:r>
            <a:r>
              <a:rPr lang="fr-FR" sz="1600" dirty="0">
                <a:solidFill>
                  <a:schemeClr val="bg1"/>
                </a:solidFill>
                <a:latin typeface="Bahnschrift" panose="020B0502040204020203" pitchFamily="34" charset="0"/>
              </a:rPr>
              <a:t>) : travailleurs et capitalistes</a:t>
            </a:r>
          </a:p>
        </p:txBody>
      </p:sp>
      <p:grpSp>
        <p:nvGrpSpPr>
          <p:cNvPr id="49" name="Группа 143">
            <a:extLst>
              <a:ext uri="{FF2B5EF4-FFF2-40B4-BE49-F238E27FC236}">
                <a16:creationId xmlns:a16="http://schemas.microsoft.com/office/drawing/2014/main" id="{34ADDE45-A7FA-41BD-9AB0-2737282D32B9}"/>
              </a:ext>
            </a:extLst>
          </p:cNvPr>
          <p:cNvGrpSpPr>
            <a:grpSpLocks noChangeAspect="1"/>
          </p:cNvGrpSpPr>
          <p:nvPr/>
        </p:nvGrpSpPr>
        <p:grpSpPr>
          <a:xfrm>
            <a:off x="2464521" y="5351338"/>
            <a:ext cx="534924" cy="457200"/>
            <a:chOff x="4329113" y="1919288"/>
            <a:chExt cx="3529013" cy="3016250"/>
          </a:xfrm>
          <a:solidFill>
            <a:schemeClr val="bg1"/>
          </a:solidFill>
        </p:grpSpPr>
        <p:sp>
          <p:nvSpPr>
            <p:cNvPr id="50" name="Freeform 128">
              <a:extLst>
                <a:ext uri="{FF2B5EF4-FFF2-40B4-BE49-F238E27FC236}">
                  <a16:creationId xmlns:a16="http://schemas.microsoft.com/office/drawing/2014/main" id="{AFA66D26-B8A2-4919-A51F-D6CB5DBED71B}"/>
                </a:ext>
              </a:extLst>
            </p:cNvPr>
            <p:cNvSpPr>
              <a:spLocks/>
            </p:cNvSpPr>
            <p:nvPr/>
          </p:nvSpPr>
          <p:spPr bwMode="auto">
            <a:xfrm>
              <a:off x="5246688" y="2433638"/>
              <a:ext cx="2611438" cy="1973263"/>
            </a:xfrm>
            <a:custGeom>
              <a:avLst/>
              <a:gdLst>
                <a:gd name="T0" fmla="*/ 2961 w 3289"/>
                <a:gd name="T1" fmla="*/ 0 h 2485"/>
                <a:gd name="T2" fmla="*/ 2991 w 3289"/>
                <a:gd name="T3" fmla="*/ 1 h 2485"/>
                <a:gd name="T4" fmla="*/ 3019 w 3289"/>
                <a:gd name="T5" fmla="*/ 9 h 2485"/>
                <a:gd name="T6" fmla="*/ 3046 w 3289"/>
                <a:gd name="T7" fmla="*/ 21 h 2485"/>
                <a:gd name="T8" fmla="*/ 3072 w 3289"/>
                <a:gd name="T9" fmla="*/ 40 h 2485"/>
                <a:gd name="T10" fmla="*/ 3241 w 3289"/>
                <a:gd name="T11" fmla="*/ 198 h 2485"/>
                <a:gd name="T12" fmla="*/ 3261 w 3289"/>
                <a:gd name="T13" fmla="*/ 221 h 2485"/>
                <a:gd name="T14" fmla="*/ 3276 w 3289"/>
                <a:gd name="T15" fmla="*/ 247 h 2485"/>
                <a:gd name="T16" fmla="*/ 3285 w 3289"/>
                <a:gd name="T17" fmla="*/ 275 h 2485"/>
                <a:gd name="T18" fmla="*/ 3289 w 3289"/>
                <a:gd name="T19" fmla="*/ 305 h 2485"/>
                <a:gd name="T20" fmla="*/ 3288 w 3289"/>
                <a:gd name="T21" fmla="*/ 334 h 2485"/>
                <a:gd name="T22" fmla="*/ 3280 w 3289"/>
                <a:gd name="T23" fmla="*/ 363 h 2485"/>
                <a:gd name="T24" fmla="*/ 3268 w 3289"/>
                <a:gd name="T25" fmla="*/ 390 h 2485"/>
                <a:gd name="T26" fmla="*/ 3249 w 3289"/>
                <a:gd name="T27" fmla="*/ 415 h 2485"/>
                <a:gd name="T28" fmla="*/ 1369 w 3289"/>
                <a:gd name="T29" fmla="*/ 2431 h 2485"/>
                <a:gd name="T30" fmla="*/ 1347 w 3289"/>
                <a:gd name="T31" fmla="*/ 2453 h 2485"/>
                <a:gd name="T32" fmla="*/ 1320 w 3289"/>
                <a:gd name="T33" fmla="*/ 2469 h 2485"/>
                <a:gd name="T34" fmla="*/ 1290 w 3289"/>
                <a:gd name="T35" fmla="*/ 2479 h 2485"/>
                <a:gd name="T36" fmla="*/ 1259 w 3289"/>
                <a:gd name="T37" fmla="*/ 2485 h 2485"/>
                <a:gd name="T38" fmla="*/ 1228 w 3289"/>
                <a:gd name="T39" fmla="*/ 2485 h 2485"/>
                <a:gd name="T40" fmla="*/ 1198 w 3289"/>
                <a:gd name="T41" fmla="*/ 2480 h 2485"/>
                <a:gd name="T42" fmla="*/ 1168 w 3289"/>
                <a:gd name="T43" fmla="*/ 2469 h 2485"/>
                <a:gd name="T44" fmla="*/ 1142 w 3289"/>
                <a:gd name="T45" fmla="*/ 2453 h 2485"/>
                <a:gd name="T46" fmla="*/ 61 w 3289"/>
                <a:gd name="T47" fmla="*/ 1654 h 2485"/>
                <a:gd name="T48" fmla="*/ 38 w 3289"/>
                <a:gd name="T49" fmla="*/ 1634 h 2485"/>
                <a:gd name="T50" fmla="*/ 20 w 3289"/>
                <a:gd name="T51" fmla="*/ 1610 h 2485"/>
                <a:gd name="T52" fmla="*/ 8 w 3289"/>
                <a:gd name="T53" fmla="*/ 1583 h 2485"/>
                <a:gd name="T54" fmla="*/ 2 w 3289"/>
                <a:gd name="T55" fmla="*/ 1554 h 2485"/>
                <a:gd name="T56" fmla="*/ 0 w 3289"/>
                <a:gd name="T57" fmla="*/ 1525 h 2485"/>
                <a:gd name="T58" fmla="*/ 4 w 3289"/>
                <a:gd name="T59" fmla="*/ 1495 h 2485"/>
                <a:gd name="T60" fmla="*/ 14 w 3289"/>
                <a:gd name="T61" fmla="*/ 1467 h 2485"/>
                <a:gd name="T62" fmla="*/ 30 w 3289"/>
                <a:gd name="T63" fmla="*/ 1441 h 2485"/>
                <a:gd name="T64" fmla="*/ 169 w 3289"/>
                <a:gd name="T65" fmla="*/ 1256 h 2485"/>
                <a:gd name="T66" fmla="*/ 190 w 3289"/>
                <a:gd name="T67" fmla="*/ 1233 h 2485"/>
                <a:gd name="T68" fmla="*/ 215 w 3289"/>
                <a:gd name="T69" fmla="*/ 1216 h 2485"/>
                <a:gd name="T70" fmla="*/ 242 w 3289"/>
                <a:gd name="T71" fmla="*/ 1203 h 2485"/>
                <a:gd name="T72" fmla="*/ 270 w 3289"/>
                <a:gd name="T73" fmla="*/ 1197 h 2485"/>
                <a:gd name="T74" fmla="*/ 300 w 3289"/>
                <a:gd name="T75" fmla="*/ 1195 h 2485"/>
                <a:gd name="T76" fmla="*/ 329 w 3289"/>
                <a:gd name="T77" fmla="*/ 1199 h 2485"/>
                <a:gd name="T78" fmla="*/ 358 w 3289"/>
                <a:gd name="T79" fmla="*/ 1209 h 2485"/>
                <a:gd name="T80" fmla="*/ 385 w 3289"/>
                <a:gd name="T81" fmla="*/ 1225 h 2485"/>
                <a:gd name="T82" fmla="*/ 1078 w 3289"/>
                <a:gd name="T83" fmla="*/ 1732 h 2485"/>
                <a:gd name="T84" fmla="*/ 1105 w 3289"/>
                <a:gd name="T85" fmla="*/ 1749 h 2485"/>
                <a:gd name="T86" fmla="*/ 1133 w 3289"/>
                <a:gd name="T87" fmla="*/ 1759 h 2485"/>
                <a:gd name="T88" fmla="*/ 1164 w 3289"/>
                <a:gd name="T89" fmla="*/ 1765 h 2485"/>
                <a:gd name="T90" fmla="*/ 1195 w 3289"/>
                <a:gd name="T91" fmla="*/ 1763 h 2485"/>
                <a:gd name="T92" fmla="*/ 1226 w 3289"/>
                <a:gd name="T93" fmla="*/ 1758 h 2485"/>
                <a:gd name="T94" fmla="*/ 1256 w 3289"/>
                <a:gd name="T95" fmla="*/ 1747 h 2485"/>
                <a:gd name="T96" fmla="*/ 1282 w 3289"/>
                <a:gd name="T97" fmla="*/ 1732 h 2485"/>
                <a:gd name="T98" fmla="*/ 1306 w 3289"/>
                <a:gd name="T99" fmla="*/ 1711 h 2485"/>
                <a:gd name="T100" fmla="*/ 2855 w 3289"/>
                <a:gd name="T101" fmla="*/ 48 h 2485"/>
                <a:gd name="T102" fmla="*/ 2878 w 3289"/>
                <a:gd name="T103" fmla="*/ 28 h 2485"/>
                <a:gd name="T104" fmla="*/ 2905 w 3289"/>
                <a:gd name="T105" fmla="*/ 13 h 2485"/>
                <a:gd name="T106" fmla="*/ 2932 w 3289"/>
                <a:gd name="T107" fmla="*/ 4 h 2485"/>
                <a:gd name="T108" fmla="*/ 2961 w 3289"/>
                <a:gd name="T109" fmla="*/ 0 h 2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89" h="2485">
                  <a:moveTo>
                    <a:pt x="2961" y="0"/>
                  </a:moveTo>
                  <a:lnTo>
                    <a:pt x="2991" y="1"/>
                  </a:lnTo>
                  <a:lnTo>
                    <a:pt x="3019" y="9"/>
                  </a:lnTo>
                  <a:lnTo>
                    <a:pt x="3046" y="21"/>
                  </a:lnTo>
                  <a:lnTo>
                    <a:pt x="3072" y="40"/>
                  </a:lnTo>
                  <a:lnTo>
                    <a:pt x="3241" y="198"/>
                  </a:lnTo>
                  <a:lnTo>
                    <a:pt x="3261" y="221"/>
                  </a:lnTo>
                  <a:lnTo>
                    <a:pt x="3276" y="247"/>
                  </a:lnTo>
                  <a:lnTo>
                    <a:pt x="3285" y="275"/>
                  </a:lnTo>
                  <a:lnTo>
                    <a:pt x="3289" y="305"/>
                  </a:lnTo>
                  <a:lnTo>
                    <a:pt x="3288" y="334"/>
                  </a:lnTo>
                  <a:lnTo>
                    <a:pt x="3280" y="363"/>
                  </a:lnTo>
                  <a:lnTo>
                    <a:pt x="3268" y="390"/>
                  </a:lnTo>
                  <a:lnTo>
                    <a:pt x="3249" y="415"/>
                  </a:lnTo>
                  <a:lnTo>
                    <a:pt x="1369" y="2431"/>
                  </a:lnTo>
                  <a:lnTo>
                    <a:pt x="1347" y="2453"/>
                  </a:lnTo>
                  <a:lnTo>
                    <a:pt x="1320" y="2469"/>
                  </a:lnTo>
                  <a:lnTo>
                    <a:pt x="1290" y="2479"/>
                  </a:lnTo>
                  <a:lnTo>
                    <a:pt x="1259" y="2485"/>
                  </a:lnTo>
                  <a:lnTo>
                    <a:pt x="1228" y="2485"/>
                  </a:lnTo>
                  <a:lnTo>
                    <a:pt x="1198" y="2480"/>
                  </a:lnTo>
                  <a:lnTo>
                    <a:pt x="1168" y="2469"/>
                  </a:lnTo>
                  <a:lnTo>
                    <a:pt x="1142" y="2453"/>
                  </a:lnTo>
                  <a:lnTo>
                    <a:pt x="61" y="1654"/>
                  </a:lnTo>
                  <a:lnTo>
                    <a:pt x="38" y="1634"/>
                  </a:lnTo>
                  <a:lnTo>
                    <a:pt x="20" y="1610"/>
                  </a:lnTo>
                  <a:lnTo>
                    <a:pt x="8" y="1583"/>
                  </a:lnTo>
                  <a:lnTo>
                    <a:pt x="2" y="1554"/>
                  </a:lnTo>
                  <a:lnTo>
                    <a:pt x="0" y="1525"/>
                  </a:lnTo>
                  <a:lnTo>
                    <a:pt x="4" y="1495"/>
                  </a:lnTo>
                  <a:lnTo>
                    <a:pt x="14" y="1467"/>
                  </a:lnTo>
                  <a:lnTo>
                    <a:pt x="30" y="1441"/>
                  </a:lnTo>
                  <a:lnTo>
                    <a:pt x="169" y="1256"/>
                  </a:lnTo>
                  <a:lnTo>
                    <a:pt x="190" y="1233"/>
                  </a:lnTo>
                  <a:lnTo>
                    <a:pt x="215" y="1216"/>
                  </a:lnTo>
                  <a:lnTo>
                    <a:pt x="242" y="1203"/>
                  </a:lnTo>
                  <a:lnTo>
                    <a:pt x="270" y="1197"/>
                  </a:lnTo>
                  <a:lnTo>
                    <a:pt x="300" y="1195"/>
                  </a:lnTo>
                  <a:lnTo>
                    <a:pt x="329" y="1199"/>
                  </a:lnTo>
                  <a:lnTo>
                    <a:pt x="358" y="1209"/>
                  </a:lnTo>
                  <a:lnTo>
                    <a:pt x="385" y="1225"/>
                  </a:lnTo>
                  <a:lnTo>
                    <a:pt x="1078" y="1732"/>
                  </a:lnTo>
                  <a:lnTo>
                    <a:pt x="1105" y="1749"/>
                  </a:lnTo>
                  <a:lnTo>
                    <a:pt x="1133" y="1759"/>
                  </a:lnTo>
                  <a:lnTo>
                    <a:pt x="1164" y="1765"/>
                  </a:lnTo>
                  <a:lnTo>
                    <a:pt x="1195" y="1763"/>
                  </a:lnTo>
                  <a:lnTo>
                    <a:pt x="1226" y="1758"/>
                  </a:lnTo>
                  <a:lnTo>
                    <a:pt x="1256" y="1747"/>
                  </a:lnTo>
                  <a:lnTo>
                    <a:pt x="1282" y="1732"/>
                  </a:lnTo>
                  <a:lnTo>
                    <a:pt x="1306" y="1711"/>
                  </a:lnTo>
                  <a:lnTo>
                    <a:pt x="2855" y="48"/>
                  </a:lnTo>
                  <a:lnTo>
                    <a:pt x="2878" y="28"/>
                  </a:lnTo>
                  <a:lnTo>
                    <a:pt x="2905" y="13"/>
                  </a:lnTo>
                  <a:lnTo>
                    <a:pt x="2932" y="4"/>
                  </a:lnTo>
                  <a:lnTo>
                    <a:pt x="29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1" name="Freeform 129">
              <a:extLst>
                <a:ext uri="{FF2B5EF4-FFF2-40B4-BE49-F238E27FC236}">
                  <a16:creationId xmlns:a16="http://schemas.microsoft.com/office/drawing/2014/main" id="{6A079E69-02BD-42E9-8E09-1414DC00BCC2}"/>
                </a:ext>
              </a:extLst>
            </p:cNvPr>
            <p:cNvSpPr>
              <a:spLocks/>
            </p:cNvSpPr>
            <p:nvPr/>
          </p:nvSpPr>
          <p:spPr bwMode="auto">
            <a:xfrm>
              <a:off x="4329113" y="1919288"/>
              <a:ext cx="3098800" cy="3016250"/>
            </a:xfrm>
            <a:custGeom>
              <a:avLst/>
              <a:gdLst>
                <a:gd name="T0" fmla="*/ 3711 w 3904"/>
                <a:gd name="T1" fmla="*/ 4 h 3800"/>
                <a:gd name="T2" fmla="*/ 3821 w 3904"/>
                <a:gd name="T3" fmla="*/ 57 h 3800"/>
                <a:gd name="T4" fmla="*/ 3889 w 3904"/>
                <a:gd name="T5" fmla="*/ 155 h 3800"/>
                <a:gd name="T6" fmla="*/ 3904 w 3904"/>
                <a:gd name="T7" fmla="*/ 421 h 3800"/>
                <a:gd name="T8" fmla="*/ 3889 w 3904"/>
                <a:gd name="T9" fmla="*/ 478 h 3800"/>
                <a:gd name="T10" fmla="*/ 3865 w 3904"/>
                <a:gd name="T11" fmla="*/ 506 h 3800"/>
                <a:gd name="T12" fmla="*/ 3829 w 3904"/>
                <a:gd name="T13" fmla="*/ 541 h 3800"/>
                <a:gd name="T14" fmla="*/ 3779 w 3904"/>
                <a:gd name="T15" fmla="*/ 587 h 3800"/>
                <a:gd name="T16" fmla="*/ 3736 w 3904"/>
                <a:gd name="T17" fmla="*/ 629 h 3800"/>
                <a:gd name="T18" fmla="*/ 3717 w 3904"/>
                <a:gd name="T19" fmla="*/ 646 h 3800"/>
                <a:gd name="T20" fmla="*/ 3705 w 3904"/>
                <a:gd name="T21" fmla="*/ 657 h 3800"/>
                <a:gd name="T22" fmla="*/ 3682 w 3904"/>
                <a:gd name="T23" fmla="*/ 669 h 3800"/>
                <a:gd name="T24" fmla="*/ 3660 w 3904"/>
                <a:gd name="T25" fmla="*/ 660 h 3800"/>
                <a:gd name="T26" fmla="*/ 3655 w 3904"/>
                <a:gd name="T27" fmla="*/ 487 h 3800"/>
                <a:gd name="T28" fmla="*/ 3622 w 3904"/>
                <a:gd name="T29" fmla="*/ 369 h 3800"/>
                <a:gd name="T30" fmla="*/ 3537 w 3904"/>
                <a:gd name="T31" fmla="*/ 283 h 3800"/>
                <a:gd name="T32" fmla="*/ 3419 w 3904"/>
                <a:gd name="T33" fmla="*/ 251 h 3800"/>
                <a:gd name="T34" fmla="*/ 403 w 3904"/>
                <a:gd name="T35" fmla="*/ 266 h 3800"/>
                <a:gd name="T36" fmla="*/ 306 w 3904"/>
                <a:gd name="T37" fmla="*/ 335 h 3800"/>
                <a:gd name="T38" fmla="*/ 254 w 3904"/>
                <a:gd name="T39" fmla="*/ 444 h 3800"/>
                <a:gd name="T40" fmla="*/ 254 w 3904"/>
                <a:gd name="T41" fmla="*/ 3356 h 3800"/>
                <a:gd name="T42" fmla="*/ 306 w 3904"/>
                <a:gd name="T43" fmla="*/ 3465 h 3800"/>
                <a:gd name="T44" fmla="*/ 403 w 3904"/>
                <a:gd name="T45" fmla="*/ 3534 h 3800"/>
                <a:gd name="T46" fmla="*/ 3419 w 3904"/>
                <a:gd name="T47" fmla="*/ 3549 h 3800"/>
                <a:gd name="T48" fmla="*/ 3537 w 3904"/>
                <a:gd name="T49" fmla="*/ 3516 h 3800"/>
                <a:gd name="T50" fmla="*/ 3622 w 3904"/>
                <a:gd name="T51" fmla="*/ 3431 h 3800"/>
                <a:gd name="T52" fmla="*/ 3655 w 3904"/>
                <a:gd name="T53" fmla="*/ 3313 h 3800"/>
                <a:gd name="T54" fmla="*/ 3660 w 3904"/>
                <a:gd name="T55" fmla="*/ 2357 h 3800"/>
                <a:gd name="T56" fmla="*/ 3683 w 3904"/>
                <a:gd name="T57" fmla="*/ 2312 h 3800"/>
                <a:gd name="T58" fmla="*/ 3722 w 3904"/>
                <a:gd name="T59" fmla="*/ 2271 h 3800"/>
                <a:gd name="T60" fmla="*/ 3775 w 3904"/>
                <a:gd name="T61" fmla="*/ 2216 h 3800"/>
                <a:gd name="T62" fmla="*/ 3822 w 3904"/>
                <a:gd name="T63" fmla="*/ 2164 h 3800"/>
                <a:gd name="T64" fmla="*/ 3849 w 3904"/>
                <a:gd name="T65" fmla="*/ 2135 h 3800"/>
                <a:gd name="T66" fmla="*/ 3857 w 3904"/>
                <a:gd name="T67" fmla="*/ 2127 h 3800"/>
                <a:gd name="T68" fmla="*/ 3877 w 3904"/>
                <a:gd name="T69" fmla="*/ 2112 h 3800"/>
                <a:gd name="T70" fmla="*/ 3899 w 3904"/>
                <a:gd name="T71" fmla="*/ 2113 h 3800"/>
                <a:gd name="T72" fmla="*/ 3904 w 3904"/>
                <a:gd name="T73" fmla="*/ 3564 h 3800"/>
                <a:gd name="T74" fmla="*/ 3872 w 3904"/>
                <a:gd name="T75" fmla="*/ 3682 h 3800"/>
                <a:gd name="T76" fmla="*/ 3788 w 3904"/>
                <a:gd name="T77" fmla="*/ 3767 h 3800"/>
                <a:gd name="T78" fmla="*/ 3668 w 3904"/>
                <a:gd name="T79" fmla="*/ 3800 h 3800"/>
                <a:gd name="T80" fmla="*/ 154 w 3904"/>
                <a:gd name="T81" fmla="*/ 3785 h 3800"/>
                <a:gd name="T82" fmla="*/ 55 w 3904"/>
                <a:gd name="T83" fmla="*/ 3715 h 3800"/>
                <a:gd name="T84" fmla="*/ 4 w 3904"/>
                <a:gd name="T85" fmla="*/ 3606 h 3800"/>
                <a:gd name="T86" fmla="*/ 4 w 3904"/>
                <a:gd name="T87" fmla="*/ 194 h 3800"/>
                <a:gd name="T88" fmla="*/ 55 w 3904"/>
                <a:gd name="T89" fmla="*/ 85 h 3800"/>
                <a:gd name="T90" fmla="*/ 154 w 3904"/>
                <a:gd name="T91" fmla="*/ 15 h 3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4" h="3800">
                  <a:moveTo>
                    <a:pt x="236" y="0"/>
                  </a:moveTo>
                  <a:lnTo>
                    <a:pt x="3668" y="0"/>
                  </a:lnTo>
                  <a:lnTo>
                    <a:pt x="3711" y="4"/>
                  </a:lnTo>
                  <a:lnTo>
                    <a:pt x="3750" y="15"/>
                  </a:lnTo>
                  <a:lnTo>
                    <a:pt x="3788" y="33"/>
                  </a:lnTo>
                  <a:lnTo>
                    <a:pt x="3821" y="57"/>
                  </a:lnTo>
                  <a:lnTo>
                    <a:pt x="3849" y="85"/>
                  </a:lnTo>
                  <a:lnTo>
                    <a:pt x="3872" y="118"/>
                  </a:lnTo>
                  <a:lnTo>
                    <a:pt x="3889" y="155"/>
                  </a:lnTo>
                  <a:lnTo>
                    <a:pt x="3902" y="194"/>
                  </a:lnTo>
                  <a:lnTo>
                    <a:pt x="3904" y="236"/>
                  </a:lnTo>
                  <a:lnTo>
                    <a:pt x="3904" y="421"/>
                  </a:lnTo>
                  <a:lnTo>
                    <a:pt x="3903" y="443"/>
                  </a:lnTo>
                  <a:lnTo>
                    <a:pt x="3898" y="462"/>
                  </a:lnTo>
                  <a:lnTo>
                    <a:pt x="3889" y="478"/>
                  </a:lnTo>
                  <a:lnTo>
                    <a:pt x="3881" y="490"/>
                  </a:lnTo>
                  <a:lnTo>
                    <a:pt x="3872" y="499"/>
                  </a:lnTo>
                  <a:lnTo>
                    <a:pt x="3865" y="506"/>
                  </a:lnTo>
                  <a:lnTo>
                    <a:pt x="3856" y="516"/>
                  </a:lnTo>
                  <a:lnTo>
                    <a:pt x="3844" y="526"/>
                  </a:lnTo>
                  <a:lnTo>
                    <a:pt x="3829" y="541"/>
                  </a:lnTo>
                  <a:lnTo>
                    <a:pt x="3813" y="556"/>
                  </a:lnTo>
                  <a:lnTo>
                    <a:pt x="3796" y="572"/>
                  </a:lnTo>
                  <a:lnTo>
                    <a:pt x="3779" y="587"/>
                  </a:lnTo>
                  <a:lnTo>
                    <a:pt x="3763" y="603"/>
                  </a:lnTo>
                  <a:lnTo>
                    <a:pt x="3748" y="617"/>
                  </a:lnTo>
                  <a:lnTo>
                    <a:pt x="3736" y="629"/>
                  </a:lnTo>
                  <a:lnTo>
                    <a:pt x="3725" y="638"/>
                  </a:lnTo>
                  <a:lnTo>
                    <a:pt x="3718" y="644"/>
                  </a:lnTo>
                  <a:lnTo>
                    <a:pt x="3717" y="646"/>
                  </a:lnTo>
                  <a:lnTo>
                    <a:pt x="3715" y="648"/>
                  </a:lnTo>
                  <a:lnTo>
                    <a:pt x="3711" y="652"/>
                  </a:lnTo>
                  <a:lnTo>
                    <a:pt x="3705" y="657"/>
                  </a:lnTo>
                  <a:lnTo>
                    <a:pt x="3698" y="663"/>
                  </a:lnTo>
                  <a:lnTo>
                    <a:pt x="3690" y="667"/>
                  </a:lnTo>
                  <a:lnTo>
                    <a:pt x="3682" y="669"/>
                  </a:lnTo>
                  <a:lnTo>
                    <a:pt x="3674" y="671"/>
                  </a:lnTo>
                  <a:lnTo>
                    <a:pt x="3665" y="668"/>
                  </a:lnTo>
                  <a:lnTo>
                    <a:pt x="3660" y="660"/>
                  </a:lnTo>
                  <a:lnTo>
                    <a:pt x="3656" y="646"/>
                  </a:lnTo>
                  <a:lnTo>
                    <a:pt x="3655" y="628"/>
                  </a:lnTo>
                  <a:lnTo>
                    <a:pt x="3655" y="487"/>
                  </a:lnTo>
                  <a:lnTo>
                    <a:pt x="3651" y="444"/>
                  </a:lnTo>
                  <a:lnTo>
                    <a:pt x="3640" y="405"/>
                  </a:lnTo>
                  <a:lnTo>
                    <a:pt x="3622" y="369"/>
                  </a:lnTo>
                  <a:lnTo>
                    <a:pt x="3599" y="335"/>
                  </a:lnTo>
                  <a:lnTo>
                    <a:pt x="3571" y="306"/>
                  </a:lnTo>
                  <a:lnTo>
                    <a:pt x="3537" y="283"/>
                  </a:lnTo>
                  <a:lnTo>
                    <a:pt x="3501" y="266"/>
                  </a:lnTo>
                  <a:lnTo>
                    <a:pt x="3460" y="255"/>
                  </a:lnTo>
                  <a:lnTo>
                    <a:pt x="3419" y="251"/>
                  </a:lnTo>
                  <a:lnTo>
                    <a:pt x="486" y="251"/>
                  </a:lnTo>
                  <a:lnTo>
                    <a:pt x="444" y="255"/>
                  </a:lnTo>
                  <a:lnTo>
                    <a:pt x="403" y="266"/>
                  </a:lnTo>
                  <a:lnTo>
                    <a:pt x="367" y="283"/>
                  </a:lnTo>
                  <a:lnTo>
                    <a:pt x="335" y="306"/>
                  </a:lnTo>
                  <a:lnTo>
                    <a:pt x="306" y="335"/>
                  </a:lnTo>
                  <a:lnTo>
                    <a:pt x="282" y="369"/>
                  </a:lnTo>
                  <a:lnTo>
                    <a:pt x="264" y="405"/>
                  </a:lnTo>
                  <a:lnTo>
                    <a:pt x="254" y="444"/>
                  </a:lnTo>
                  <a:lnTo>
                    <a:pt x="250" y="487"/>
                  </a:lnTo>
                  <a:lnTo>
                    <a:pt x="250" y="3313"/>
                  </a:lnTo>
                  <a:lnTo>
                    <a:pt x="254" y="3356"/>
                  </a:lnTo>
                  <a:lnTo>
                    <a:pt x="264" y="3395"/>
                  </a:lnTo>
                  <a:lnTo>
                    <a:pt x="282" y="3431"/>
                  </a:lnTo>
                  <a:lnTo>
                    <a:pt x="306" y="3465"/>
                  </a:lnTo>
                  <a:lnTo>
                    <a:pt x="335" y="3494"/>
                  </a:lnTo>
                  <a:lnTo>
                    <a:pt x="367" y="3516"/>
                  </a:lnTo>
                  <a:lnTo>
                    <a:pt x="403" y="3534"/>
                  </a:lnTo>
                  <a:lnTo>
                    <a:pt x="444" y="3545"/>
                  </a:lnTo>
                  <a:lnTo>
                    <a:pt x="486" y="3549"/>
                  </a:lnTo>
                  <a:lnTo>
                    <a:pt x="3419" y="3549"/>
                  </a:lnTo>
                  <a:lnTo>
                    <a:pt x="3460" y="3545"/>
                  </a:lnTo>
                  <a:lnTo>
                    <a:pt x="3501" y="3534"/>
                  </a:lnTo>
                  <a:lnTo>
                    <a:pt x="3537" y="3516"/>
                  </a:lnTo>
                  <a:lnTo>
                    <a:pt x="3571" y="3494"/>
                  </a:lnTo>
                  <a:lnTo>
                    <a:pt x="3599" y="3465"/>
                  </a:lnTo>
                  <a:lnTo>
                    <a:pt x="3622" y="3431"/>
                  </a:lnTo>
                  <a:lnTo>
                    <a:pt x="3640" y="3395"/>
                  </a:lnTo>
                  <a:lnTo>
                    <a:pt x="3651" y="3356"/>
                  </a:lnTo>
                  <a:lnTo>
                    <a:pt x="3655" y="3313"/>
                  </a:lnTo>
                  <a:lnTo>
                    <a:pt x="3655" y="2409"/>
                  </a:lnTo>
                  <a:lnTo>
                    <a:pt x="3656" y="2380"/>
                  </a:lnTo>
                  <a:lnTo>
                    <a:pt x="3660" y="2357"/>
                  </a:lnTo>
                  <a:lnTo>
                    <a:pt x="3665" y="2339"/>
                  </a:lnTo>
                  <a:lnTo>
                    <a:pt x="3674" y="2324"/>
                  </a:lnTo>
                  <a:lnTo>
                    <a:pt x="3683" y="2312"/>
                  </a:lnTo>
                  <a:lnTo>
                    <a:pt x="3692" y="2301"/>
                  </a:lnTo>
                  <a:lnTo>
                    <a:pt x="3707" y="2287"/>
                  </a:lnTo>
                  <a:lnTo>
                    <a:pt x="3722" y="2271"/>
                  </a:lnTo>
                  <a:lnTo>
                    <a:pt x="3740" y="2253"/>
                  </a:lnTo>
                  <a:lnTo>
                    <a:pt x="3757" y="2235"/>
                  </a:lnTo>
                  <a:lnTo>
                    <a:pt x="3775" y="2216"/>
                  </a:lnTo>
                  <a:lnTo>
                    <a:pt x="3791" y="2198"/>
                  </a:lnTo>
                  <a:lnTo>
                    <a:pt x="3807" y="2181"/>
                  </a:lnTo>
                  <a:lnTo>
                    <a:pt x="3822" y="2164"/>
                  </a:lnTo>
                  <a:lnTo>
                    <a:pt x="3834" y="2151"/>
                  </a:lnTo>
                  <a:lnTo>
                    <a:pt x="3842" y="2142"/>
                  </a:lnTo>
                  <a:lnTo>
                    <a:pt x="3849" y="2135"/>
                  </a:lnTo>
                  <a:lnTo>
                    <a:pt x="3850" y="2132"/>
                  </a:lnTo>
                  <a:lnTo>
                    <a:pt x="3853" y="2131"/>
                  </a:lnTo>
                  <a:lnTo>
                    <a:pt x="3857" y="2127"/>
                  </a:lnTo>
                  <a:lnTo>
                    <a:pt x="3862" y="2121"/>
                  </a:lnTo>
                  <a:lnTo>
                    <a:pt x="3869" y="2116"/>
                  </a:lnTo>
                  <a:lnTo>
                    <a:pt x="3877" y="2112"/>
                  </a:lnTo>
                  <a:lnTo>
                    <a:pt x="3885" y="2109"/>
                  </a:lnTo>
                  <a:lnTo>
                    <a:pt x="3893" y="2109"/>
                  </a:lnTo>
                  <a:lnTo>
                    <a:pt x="3899" y="2113"/>
                  </a:lnTo>
                  <a:lnTo>
                    <a:pt x="3903" y="2124"/>
                  </a:lnTo>
                  <a:lnTo>
                    <a:pt x="3904" y="2140"/>
                  </a:lnTo>
                  <a:lnTo>
                    <a:pt x="3904" y="3564"/>
                  </a:lnTo>
                  <a:lnTo>
                    <a:pt x="3902" y="3606"/>
                  </a:lnTo>
                  <a:lnTo>
                    <a:pt x="3889" y="3646"/>
                  </a:lnTo>
                  <a:lnTo>
                    <a:pt x="3872" y="3682"/>
                  </a:lnTo>
                  <a:lnTo>
                    <a:pt x="3849" y="3715"/>
                  </a:lnTo>
                  <a:lnTo>
                    <a:pt x="3821" y="3743"/>
                  </a:lnTo>
                  <a:lnTo>
                    <a:pt x="3788" y="3767"/>
                  </a:lnTo>
                  <a:lnTo>
                    <a:pt x="3750" y="3785"/>
                  </a:lnTo>
                  <a:lnTo>
                    <a:pt x="3711" y="3796"/>
                  </a:lnTo>
                  <a:lnTo>
                    <a:pt x="3668" y="3800"/>
                  </a:lnTo>
                  <a:lnTo>
                    <a:pt x="236" y="3800"/>
                  </a:lnTo>
                  <a:lnTo>
                    <a:pt x="194" y="3796"/>
                  </a:lnTo>
                  <a:lnTo>
                    <a:pt x="154" y="3785"/>
                  </a:lnTo>
                  <a:lnTo>
                    <a:pt x="117" y="3767"/>
                  </a:lnTo>
                  <a:lnTo>
                    <a:pt x="84" y="3743"/>
                  </a:lnTo>
                  <a:lnTo>
                    <a:pt x="55" y="3715"/>
                  </a:lnTo>
                  <a:lnTo>
                    <a:pt x="32" y="3682"/>
                  </a:lnTo>
                  <a:lnTo>
                    <a:pt x="15" y="3646"/>
                  </a:lnTo>
                  <a:lnTo>
                    <a:pt x="4" y="3606"/>
                  </a:lnTo>
                  <a:lnTo>
                    <a:pt x="0" y="3564"/>
                  </a:lnTo>
                  <a:lnTo>
                    <a:pt x="0" y="236"/>
                  </a:lnTo>
                  <a:lnTo>
                    <a:pt x="4" y="194"/>
                  </a:lnTo>
                  <a:lnTo>
                    <a:pt x="15" y="155"/>
                  </a:lnTo>
                  <a:lnTo>
                    <a:pt x="32" y="118"/>
                  </a:lnTo>
                  <a:lnTo>
                    <a:pt x="55" y="85"/>
                  </a:lnTo>
                  <a:lnTo>
                    <a:pt x="84" y="57"/>
                  </a:lnTo>
                  <a:lnTo>
                    <a:pt x="117" y="33"/>
                  </a:lnTo>
                  <a:lnTo>
                    <a:pt x="154" y="15"/>
                  </a:lnTo>
                  <a:lnTo>
                    <a:pt x="194" y="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2" name="Группа 143">
            <a:extLst>
              <a:ext uri="{FF2B5EF4-FFF2-40B4-BE49-F238E27FC236}">
                <a16:creationId xmlns:a16="http://schemas.microsoft.com/office/drawing/2014/main" id="{34123DD6-36F1-4BCE-A0F4-BEA8EDB884E3}"/>
              </a:ext>
            </a:extLst>
          </p:cNvPr>
          <p:cNvGrpSpPr>
            <a:grpSpLocks noChangeAspect="1"/>
          </p:cNvGrpSpPr>
          <p:nvPr/>
        </p:nvGrpSpPr>
        <p:grpSpPr>
          <a:xfrm>
            <a:off x="2496898" y="3730028"/>
            <a:ext cx="534924" cy="457200"/>
            <a:chOff x="4329113" y="1919288"/>
            <a:chExt cx="3529013" cy="3016250"/>
          </a:xfrm>
          <a:solidFill>
            <a:schemeClr val="bg1"/>
          </a:solidFill>
        </p:grpSpPr>
        <p:sp>
          <p:nvSpPr>
            <p:cNvPr id="53" name="Freeform 128">
              <a:extLst>
                <a:ext uri="{FF2B5EF4-FFF2-40B4-BE49-F238E27FC236}">
                  <a16:creationId xmlns:a16="http://schemas.microsoft.com/office/drawing/2014/main" id="{17098488-B3C8-4E35-8FC9-19C7482A1370}"/>
                </a:ext>
              </a:extLst>
            </p:cNvPr>
            <p:cNvSpPr>
              <a:spLocks/>
            </p:cNvSpPr>
            <p:nvPr/>
          </p:nvSpPr>
          <p:spPr bwMode="auto">
            <a:xfrm>
              <a:off x="5246688" y="2433638"/>
              <a:ext cx="2611438" cy="1973263"/>
            </a:xfrm>
            <a:custGeom>
              <a:avLst/>
              <a:gdLst>
                <a:gd name="T0" fmla="*/ 2961 w 3289"/>
                <a:gd name="T1" fmla="*/ 0 h 2485"/>
                <a:gd name="T2" fmla="*/ 2991 w 3289"/>
                <a:gd name="T3" fmla="*/ 1 h 2485"/>
                <a:gd name="T4" fmla="*/ 3019 w 3289"/>
                <a:gd name="T5" fmla="*/ 9 h 2485"/>
                <a:gd name="T6" fmla="*/ 3046 w 3289"/>
                <a:gd name="T7" fmla="*/ 21 h 2485"/>
                <a:gd name="T8" fmla="*/ 3072 w 3289"/>
                <a:gd name="T9" fmla="*/ 40 h 2485"/>
                <a:gd name="T10" fmla="*/ 3241 w 3289"/>
                <a:gd name="T11" fmla="*/ 198 h 2485"/>
                <a:gd name="T12" fmla="*/ 3261 w 3289"/>
                <a:gd name="T13" fmla="*/ 221 h 2485"/>
                <a:gd name="T14" fmla="*/ 3276 w 3289"/>
                <a:gd name="T15" fmla="*/ 247 h 2485"/>
                <a:gd name="T16" fmla="*/ 3285 w 3289"/>
                <a:gd name="T17" fmla="*/ 275 h 2485"/>
                <a:gd name="T18" fmla="*/ 3289 w 3289"/>
                <a:gd name="T19" fmla="*/ 305 h 2485"/>
                <a:gd name="T20" fmla="*/ 3288 w 3289"/>
                <a:gd name="T21" fmla="*/ 334 h 2485"/>
                <a:gd name="T22" fmla="*/ 3280 w 3289"/>
                <a:gd name="T23" fmla="*/ 363 h 2485"/>
                <a:gd name="T24" fmla="*/ 3268 w 3289"/>
                <a:gd name="T25" fmla="*/ 390 h 2485"/>
                <a:gd name="T26" fmla="*/ 3249 w 3289"/>
                <a:gd name="T27" fmla="*/ 415 h 2485"/>
                <a:gd name="T28" fmla="*/ 1369 w 3289"/>
                <a:gd name="T29" fmla="*/ 2431 h 2485"/>
                <a:gd name="T30" fmla="*/ 1347 w 3289"/>
                <a:gd name="T31" fmla="*/ 2453 h 2485"/>
                <a:gd name="T32" fmla="*/ 1320 w 3289"/>
                <a:gd name="T33" fmla="*/ 2469 h 2485"/>
                <a:gd name="T34" fmla="*/ 1290 w 3289"/>
                <a:gd name="T35" fmla="*/ 2479 h 2485"/>
                <a:gd name="T36" fmla="*/ 1259 w 3289"/>
                <a:gd name="T37" fmla="*/ 2485 h 2485"/>
                <a:gd name="T38" fmla="*/ 1228 w 3289"/>
                <a:gd name="T39" fmla="*/ 2485 h 2485"/>
                <a:gd name="T40" fmla="*/ 1198 w 3289"/>
                <a:gd name="T41" fmla="*/ 2480 h 2485"/>
                <a:gd name="T42" fmla="*/ 1168 w 3289"/>
                <a:gd name="T43" fmla="*/ 2469 h 2485"/>
                <a:gd name="T44" fmla="*/ 1142 w 3289"/>
                <a:gd name="T45" fmla="*/ 2453 h 2485"/>
                <a:gd name="T46" fmla="*/ 61 w 3289"/>
                <a:gd name="T47" fmla="*/ 1654 h 2485"/>
                <a:gd name="T48" fmla="*/ 38 w 3289"/>
                <a:gd name="T49" fmla="*/ 1634 h 2485"/>
                <a:gd name="T50" fmla="*/ 20 w 3289"/>
                <a:gd name="T51" fmla="*/ 1610 h 2485"/>
                <a:gd name="T52" fmla="*/ 8 w 3289"/>
                <a:gd name="T53" fmla="*/ 1583 h 2485"/>
                <a:gd name="T54" fmla="*/ 2 w 3289"/>
                <a:gd name="T55" fmla="*/ 1554 h 2485"/>
                <a:gd name="T56" fmla="*/ 0 w 3289"/>
                <a:gd name="T57" fmla="*/ 1525 h 2485"/>
                <a:gd name="T58" fmla="*/ 4 w 3289"/>
                <a:gd name="T59" fmla="*/ 1495 h 2485"/>
                <a:gd name="T60" fmla="*/ 14 w 3289"/>
                <a:gd name="T61" fmla="*/ 1467 h 2485"/>
                <a:gd name="T62" fmla="*/ 30 w 3289"/>
                <a:gd name="T63" fmla="*/ 1441 h 2485"/>
                <a:gd name="T64" fmla="*/ 169 w 3289"/>
                <a:gd name="T65" fmla="*/ 1256 h 2485"/>
                <a:gd name="T66" fmla="*/ 190 w 3289"/>
                <a:gd name="T67" fmla="*/ 1233 h 2485"/>
                <a:gd name="T68" fmla="*/ 215 w 3289"/>
                <a:gd name="T69" fmla="*/ 1216 h 2485"/>
                <a:gd name="T70" fmla="*/ 242 w 3289"/>
                <a:gd name="T71" fmla="*/ 1203 h 2485"/>
                <a:gd name="T72" fmla="*/ 270 w 3289"/>
                <a:gd name="T73" fmla="*/ 1197 h 2485"/>
                <a:gd name="T74" fmla="*/ 300 w 3289"/>
                <a:gd name="T75" fmla="*/ 1195 h 2485"/>
                <a:gd name="T76" fmla="*/ 329 w 3289"/>
                <a:gd name="T77" fmla="*/ 1199 h 2485"/>
                <a:gd name="T78" fmla="*/ 358 w 3289"/>
                <a:gd name="T79" fmla="*/ 1209 h 2485"/>
                <a:gd name="T80" fmla="*/ 385 w 3289"/>
                <a:gd name="T81" fmla="*/ 1225 h 2485"/>
                <a:gd name="T82" fmla="*/ 1078 w 3289"/>
                <a:gd name="T83" fmla="*/ 1732 h 2485"/>
                <a:gd name="T84" fmla="*/ 1105 w 3289"/>
                <a:gd name="T85" fmla="*/ 1749 h 2485"/>
                <a:gd name="T86" fmla="*/ 1133 w 3289"/>
                <a:gd name="T87" fmla="*/ 1759 h 2485"/>
                <a:gd name="T88" fmla="*/ 1164 w 3289"/>
                <a:gd name="T89" fmla="*/ 1765 h 2485"/>
                <a:gd name="T90" fmla="*/ 1195 w 3289"/>
                <a:gd name="T91" fmla="*/ 1763 h 2485"/>
                <a:gd name="T92" fmla="*/ 1226 w 3289"/>
                <a:gd name="T93" fmla="*/ 1758 h 2485"/>
                <a:gd name="T94" fmla="*/ 1256 w 3289"/>
                <a:gd name="T95" fmla="*/ 1747 h 2485"/>
                <a:gd name="T96" fmla="*/ 1282 w 3289"/>
                <a:gd name="T97" fmla="*/ 1732 h 2485"/>
                <a:gd name="T98" fmla="*/ 1306 w 3289"/>
                <a:gd name="T99" fmla="*/ 1711 h 2485"/>
                <a:gd name="T100" fmla="*/ 2855 w 3289"/>
                <a:gd name="T101" fmla="*/ 48 h 2485"/>
                <a:gd name="T102" fmla="*/ 2878 w 3289"/>
                <a:gd name="T103" fmla="*/ 28 h 2485"/>
                <a:gd name="T104" fmla="*/ 2905 w 3289"/>
                <a:gd name="T105" fmla="*/ 13 h 2485"/>
                <a:gd name="T106" fmla="*/ 2932 w 3289"/>
                <a:gd name="T107" fmla="*/ 4 h 2485"/>
                <a:gd name="T108" fmla="*/ 2961 w 3289"/>
                <a:gd name="T109" fmla="*/ 0 h 2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89" h="2485">
                  <a:moveTo>
                    <a:pt x="2961" y="0"/>
                  </a:moveTo>
                  <a:lnTo>
                    <a:pt x="2991" y="1"/>
                  </a:lnTo>
                  <a:lnTo>
                    <a:pt x="3019" y="9"/>
                  </a:lnTo>
                  <a:lnTo>
                    <a:pt x="3046" y="21"/>
                  </a:lnTo>
                  <a:lnTo>
                    <a:pt x="3072" y="40"/>
                  </a:lnTo>
                  <a:lnTo>
                    <a:pt x="3241" y="198"/>
                  </a:lnTo>
                  <a:lnTo>
                    <a:pt x="3261" y="221"/>
                  </a:lnTo>
                  <a:lnTo>
                    <a:pt x="3276" y="247"/>
                  </a:lnTo>
                  <a:lnTo>
                    <a:pt x="3285" y="275"/>
                  </a:lnTo>
                  <a:lnTo>
                    <a:pt x="3289" y="305"/>
                  </a:lnTo>
                  <a:lnTo>
                    <a:pt x="3288" y="334"/>
                  </a:lnTo>
                  <a:lnTo>
                    <a:pt x="3280" y="363"/>
                  </a:lnTo>
                  <a:lnTo>
                    <a:pt x="3268" y="390"/>
                  </a:lnTo>
                  <a:lnTo>
                    <a:pt x="3249" y="415"/>
                  </a:lnTo>
                  <a:lnTo>
                    <a:pt x="1369" y="2431"/>
                  </a:lnTo>
                  <a:lnTo>
                    <a:pt x="1347" y="2453"/>
                  </a:lnTo>
                  <a:lnTo>
                    <a:pt x="1320" y="2469"/>
                  </a:lnTo>
                  <a:lnTo>
                    <a:pt x="1290" y="2479"/>
                  </a:lnTo>
                  <a:lnTo>
                    <a:pt x="1259" y="2485"/>
                  </a:lnTo>
                  <a:lnTo>
                    <a:pt x="1228" y="2485"/>
                  </a:lnTo>
                  <a:lnTo>
                    <a:pt x="1198" y="2480"/>
                  </a:lnTo>
                  <a:lnTo>
                    <a:pt x="1168" y="2469"/>
                  </a:lnTo>
                  <a:lnTo>
                    <a:pt x="1142" y="2453"/>
                  </a:lnTo>
                  <a:lnTo>
                    <a:pt x="61" y="1654"/>
                  </a:lnTo>
                  <a:lnTo>
                    <a:pt x="38" y="1634"/>
                  </a:lnTo>
                  <a:lnTo>
                    <a:pt x="20" y="1610"/>
                  </a:lnTo>
                  <a:lnTo>
                    <a:pt x="8" y="1583"/>
                  </a:lnTo>
                  <a:lnTo>
                    <a:pt x="2" y="1554"/>
                  </a:lnTo>
                  <a:lnTo>
                    <a:pt x="0" y="1525"/>
                  </a:lnTo>
                  <a:lnTo>
                    <a:pt x="4" y="1495"/>
                  </a:lnTo>
                  <a:lnTo>
                    <a:pt x="14" y="1467"/>
                  </a:lnTo>
                  <a:lnTo>
                    <a:pt x="30" y="1441"/>
                  </a:lnTo>
                  <a:lnTo>
                    <a:pt x="169" y="1256"/>
                  </a:lnTo>
                  <a:lnTo>
                    <a:pt x="190" y="1233"/>
                  </a:lnTo>
                  <a:lnTo>
                    <a:pt x="215" y="1216"/>
                  </a:lnTo>
                  <a:lnTo>
                    <a:pt x="242" y="1203"/>
                  </a:lnTo>
                  <a:lnTo>
                    <a:pt x="270" y="1197"/>
                  </a:lnTo>
                  <a:lnTo>
                    <a:pt x="300" y="1195"/>
                  </a:lnTo>
                  <a:lnTo>
                    <a:pt x="329" y="1199"/>
                  </a:lnTo>
                  <a:lnTo>
                    <a:pt x="358" y="1209"/>
                  </a:lnTo>
                  <a:lnTo>
                    <a:pt x="385" y="1225"/>
                  </a:lnTo>
                  <a:lnTo>
                    <a:pt x="1078" y="1732"/>
                  </a:lnTo>
                  <a:lnTo>
                    <a:pt x="1105" y="1749"/>
                  </a:lnTo>
                  <a:lnTo>
                    <a:pt x="1133" y="1759"/>
                  </a:lnTo>
                  <a:lnTo>
                    <a:pt x="1164" y="1765"/>
                  </a:lnTo>
                  <a:lnTo>
                    <a:pt x="1195" y="1763"/>
                  </a:lnTo>
                  <a:lnTo>
                    <a:pt x="1226" y="1758"/>
                  </a:lnTo>
                  <a:lnTo>
                    <a:pt x="1256" y="1747"/>
                  </a:lnTo>
                  <a:lnTo>
                    <a:pt x="1282" y="1732"/>
                  </a:lnTo>
                  <a:lnTo>
                    <a:pt x="1306" y="1711"/>
                  </a:lnTo>
                  <a:lnTo>
                    <a:pt x="2855" y="48"/>
                  </a:lnTo>
                  <a:lnTo>
                    <a:pt x="2878" y="28"/>
                  </a:lnTo>
                  <a:lnTo>
                    <a:pt x="2905" y="13"/>
                  </a:lnTo>
                  <a:lnTo>
                    <a:pt x="2932" y="4"/>
                  </a:lnTo>
                  <a:lnTo>
                    <a:pt x="29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4" name="Freeform 129">
              <a:extLst>
                <a:ext uri="{FF2B5EF4-FFF2-40B4-BE49-F238E27FC236}">
                  <a16:creationId xmlns:a16="http://schemas.microsoft.com/office/drawing/2014/main" id="{EA43A33A-DDA1-4393-B7D1-FA2BF20DF97C}"/>
                </a:ext>
              </a:extLst>
            </p:cNvPr>
            <p:cNvSpPr>
              <a:spLocks/>
            </p:cNvSpPr>
            <p:nvPr/>
          </p:nvSpPr>
          <p:spPr bwMode="auto">
            <a:xfrm>
              <a:off x="4329113" y="1919288"/>
              <a:ext cx="3098800" cy="3016250"/>
            </a:xfrm>
            <a:custGeom>
              <a:avLst/>
              <a:gdLst>
                <a:gd name="T0" fmla="*/ 3711 w 3904"/>
                <a:gd name="T1" fmla="*/ 4 h 3800"/>
                <a:gd name="T2" fmla="*/ 3821 w 3904"/>
                <a:gd name="T3" fmla="*/ 57 h 3800"/>
                <a:gd name="T4" fmla="*/ 3889 w 3904"/>
                <a:gd name="T5" fmla="*/ 155 h 3800"/>
                <a:gd name="T6" fmla="*/ 3904 w 3904"/>
                <a:gd name="T7" fmla="*/ 421 h 3800"/>
                <a:gd name="T8" fmla="*/ 3889 w 3904"/>
                <a:gd name="T9" fmla="*/ 478 h 3800"/>
                <a:gd name="T10" fmla="*/ 3865 w 3904"/>
                <a:gd name="T11" fmla="*/ 506 h 3800"/>
                <a:gd name="T12" fmla="*/ 3829 w 3904"/>
                <a:gd name="T13" fmla="*/ 541 h 3800"/>
                <a:gd name="T14" fmla="*/ 3779 w 3904"/>
                <a:gd name="T15" fmla="*/ 587 h 3800"/>
                <a:gd name="T16" fmla="*/ 3736 w 3904"/>
                <a:gd name="T17" fmla="*/ 629 h 3800"/>
                <a:gd name="T18" fmla="*/ 3717 w 3904"/>
                <a:gd name="T19" fmla="*/ 646 h 3800"/>
                <a:gd name="T20" fmla="*/ 3705 w 3904"/>
                <a:gd name="T21" fmla="*/ 657 h 3800"/>
                <a:gd name="T22" fmla="*/ 3682 w 3904"/>
                <a:gd name="T23" fmla="*/ 669 h 3800"/>
                <a:gd name="T24" fmla="*/ 3660 w 3904"/>
                <a:gd name="T25" fmla="*/ 660 h 3800"/>
                <a:gd name="T26" fmla="*/ 3655 w 3904"/>
                <a:gd name="T27" fmla="*/ 487 h 3800"/>
                <a:gd name="T28" fmla="*/ 3622 w 3904"/>
                <a:gd name="T29" fmla="*/ 369 h 3800"/>
                <a:gd name="T30" fmla="*/ 3537 w 3904"/>
                <a:gd name="T31" fmla="*/ 283 h 3800"/>
                <a:gd name="T32" fmla="*/ 3419 w 3904"/>
                <a:gd name="T33" fmla="*/ 251 h 3800"/>
                <a:gd name="T34" fmla="*/ 403 w 3904"/>
                <a:gd name="T35" fmla="*/ 266 h 3800"/>
                <a:gd name="T36" fmla="*/ 306 w 3904"/>
                <a:gd name="T37" fmla="*/ 335 h 3800"/>
                <a:gd name="T38" fmla="*/ 254 w 3904"/>
                <a:gd name="T39" fmla="*/ 444 h 3800"/>
                <a:gd name="T40" fmla="*/ 254 w 3904"/>
                <a:gd name="T41" fmla="*/ 3356 h 3800"/>
                <a:gd name="T42" fmla="*/ 306 w 3904"/>
                <a:gd name="T43" fmla="*/ 3465 h 3800"/>
                <a:gd name="T44" fmla="*/ 403 w 3904"/>
                <a:gd name="T45" fmla="*/ 3534 h 3800"/>
                <a:gd name="T46" fmla="*/ 3419 w 3904"/>
                <a:gd name="T47" fmla="*/ 3549 h 3800"/>
                <a:gd name="T48" fmla="*/ 3537 w 3904"/>
                <a:gd name="T49" fmla="*/ 3516 h 3800"/>
                <a:gd name="T50" fmla="*/ 3622 w 3904"/>
                <a:gd name="T51" fmla="*/ 3431 h 3800"/>
                <a:gd name="T52" fmla="*/ 3655 w 3904"/>
                <a:gd name="T53" fmla="*/ 3313 h 3800"/>
                <a:gd name="T54" fmla="*/ 3660 w 3904"/>
                <a:gd name="T55" fmla="*/ 2357 h 3800"/>
                <a:gd name="T56" fmla="*/ 3683 w 3904"/>
                <a:gd name="T57" fmla="*/ 2312 h 3800"/>
                <a:gd name="T58" fmla="*/ 3722 w 3904"/>
                <a:gd name="T59" fmla="*/ 2271 h 3800"/>
                <a:gd name="T60" fmla="*/ 3775 w 3904"/>
                <a:gd name="T61" fmla="*/ 2216 h 3800"/>
                <a:gd name="T62" fmla="*/ 3822 w 3904"/>
                <a:gd name="T63" fmla="*/ 2164 h 3800"/>
                <a:gd name="T64" fmla="*/ 3849 w 3904"/>
                <a:gd name="T65" fmla="*/ 2135 h 3800"/>
                <a:gd name="T66" fmla="*/ 3857 w 3904"/>
                <a:gd name="T67" fmla="*/ 2127 h 3800"/>
                <a:gd name="T68" fmla="*/ 3877 w 3904"/>
                <a:gd name="T69" fmla="*/ 2112 h 3800"/>
                <a:gd name="T70" fmla="*/ 3899 w 3904"/>
                <a:gd name="T71" fmla="*/ 2113 h 3800"/>
                <a:gd name="T72" fmla="*/ 3904 w 3904"/>
                <a:gd name="T73" fmla="*/ 3564 h 3800"/>
                <a:gd name="T74" fmla="*/ 3872 w 3904"/>
                <a:gd name="T75" fmla="*/ 3682 h 3800"/>
                <a:gd name="T76" fmla="*/ 3788 w 3904"/>
                <a:gd name="T77" fmla="*/ 3767 h 3800"/>
                <a:gd name="T78" fmla="*/ 3668 w 3904"/>
                <a:gd name="T79" fmla="*/ 3800 h 3800"/>
                <a:gd name="T80" fmla="*/ 154 w 3904"/>
                <a:gd name="T81" fmla="*/ 3785 h 3800"/>
                <a:gd name="T82" fmla="*/ 55 w 3904"/>
                <a:gd name="T83" fmla="*/ 3715 h 3800"/>
                <a:gd name="T84" fmla="*/ 4 w 3904"/>
                <a:gd name="T85" fmla="*/ 3606 h 3800"/>
                <a:gd name="T86" fmla="*/ 4 w 3904"/>
                <a:gd name="T87" fmla="*/ 194 h 3800"/>
                <a:gd name="T88" fmla="*/ 55 w 3904"/>
                <a:gd name="T89" fmla="*/ 85 h 3800"/>
                <a:gd name="T90" fmla="*/ 154 w 3904"/>
                <a:gd name="T91" fmla="*/ 15 h 3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4" h="3800">
                  <a:moveTo>
                    <a:pt x="236" y="0"/>
                  </a:moveTo>
                  <a:lnTo>
                    <a:pt x="3668" y="0"/>
                  </a:lnTo>
                  <a:lnTo>
                    <a:pt x="3711" y="4"/>
                  </a:lnTo>
                  <a:lnTo>
                    <a:pt x="3750" y="15"/>
                  </a:lnTo>
                  <a:lnTo>
                    <a:pt x="3788" y="33"/>
                  </a:lnTo>
                  <a:lnTo>
                    <a:pt x="3821" y="57"/>
                  </a:lnTo>
                  <a:lnTo>
                    <a:pt x="3849" y="85"/>
                  </a:lnTo>
                  <a:lnTo>
                    <a:pt x="3872" y="118"/>
                  </a:lnTo>
                  <a:lnTo>
                    <a:pt x="3889" y="155"/>
                  </a:lnTo>
                  <a:lnTo>
                    <a:pt x="3902" y="194"/>
                  </a:lnTo>
                  <a:lnTo>
                    <a:pt x="3904" y="236"/>
                  </a:lnTo>
                  <a:lnTo>
                    <a:pt x="3904" y="421"/>
                  </a:lnTo>
                  <a:lnTo>
                    <a:pt x="3903" y="443"/>
                  </a:lnTo>
                  <a:lnTo>
                    <a:pt x="3898" y="462"/>
                  </a:lnTo>
                  <a:lnTo>
                    <a:pt x="3889" y="478"/>
                  </a:lnTo>
                  <a:lnTo>
                    <a:pt x="3881" y="490"/>
                  </a:lnTo>
                  <a:lnTo>
                    <a:pt x="3872" y="499"/>
                  </a:lnTo>
                  <a:lnTo>
                    <a:pt x="3865" y="506"/>
                  </a:lnTo>
                  <a:lnTo>
                    <a:pt x="3856" y="516"/>
                  </a:lnTo>
                  <a:lnTo>
                    <a:pt x="3844" y="526"/>
                  </a:lnTo>
                  <a:lnTo>
                    <a:pt x="3829" y="541"/>
                  </a:lnTo>
                  <a:lnTo>
                    <a:pt x="3813" y="556"/>
                  </a:lnTo>
                  <a:lnTo>
                    <a:pt x="3796" y="572"/>
                  </a:lnTo>
                  <a:lnTo>
                    <a:pt x="3779" y="587"/>
                  </a:lnTo>
                  <a:lnTo>
                    <a:pt x="3763" y="603"/>
                  </a:lnTo>
                  <a:lnTo>
                    <a:pt x="3748" y="617"/>
                  </a:lnTo>
                  <a:lnTo>
                    <a:pt x="3736" y="629"/>
                  </a:lnTo>
                  <a:lnTo>
                    <a:pt x="3725" y="638"/>
                  </a:lnTo>
                  <a:lnTo>
                    <a:pt x="3718" y="644"/>
                  </a:lnTo>
                  <a:lnTo>
                    <a:pt x="3717" y="646"/>
                  </a:lnTo>
                  <a:lnTo>
                    <a:pt x="3715" y="648"/>
                  </a:lnTo>
                  <a:lnTo>
                    <a:pt x="3711" y="652"/>
                  </a:lnTo>
                  <a:lnTo>
                    <a:pt x="3705" y="657"/>
                  </a:lnTo>
                  <a:lnTo>
                    <a:pt x="3698" y="663"/>
                  </a:lnTo>
                  <a:lnTo>
                    <a:pt x="3690" y="667"/>
                  </a:lnTo>
                  <a:lnTo>
                    <a:pt x="3682" y="669"/>
                  </a:lnTo>
                  <a:lnTo>
                    <a:pt x="3674" y="671"/>
                  </a:lnTo>
                  <a:lnTo>
                    <a:pt x="3665" y="668"/>
                  </a:lnTo>
                  <a:lnTo>
                    <a:pt x="3660" y="660"/>
                  </a:lnTo>
                  <a:lnTo>
                    <a:pt x="3656" y="646"/>
                  </a:lnTo>
                  <a:lnTo>
                    <a:pt x="3655" y="628"/>
                  </a:lnTo>
                  <a:lnTo>
                    <a:pt x="3655" y="487"/>
                  </a:lnTo>
                  <a:lnTo>
                    <a:pt x="3651" y="444"/>
                  </a:lnTo>
                  <a:lnTo>
                    <a:pt x="3640" y="405"/>
                  </a:lnTo>
                  <a:lnTo>
                    <a:pt x="3622" y="369"/>
                  </a:lnTo>
                  <a:lnTo>
                    <a:pt x="3599" y="335"/>
                  </a:lnTo>
                  <a:lnTo>
                    <a:pt x="3571" y="306"/>
                  </a:lnTo>
                  <a:lnTo>
                    <a:pt x="3537" y="283"/>
                  </a:lnTo>
                  <a:lnTo>
                    <a:pt x="3501" y="266"/>
                  </a:lnTo>
                  <a:lnTo>
                    <a:pt x="3460" y="255"/>
                  </a:lnTo>
                  <a:lnTo>
                    <a:pt x="3419" y="251"/>
                  </a:lnTo>
                  <a:lnTo>
                    <a:pt x="486" y="251"/>
                  </a:lnTo>
                  <a:lnTo>
                    <a:pt x="444" y="255"/>
                  </a:lnTo>
                  <a:lnTo>
                    <a:pt x="403" y="266"/>
                  </a:lnTo>
                  <a:lnTo>
                    <a:pt x="367" y="283"/>
                  </a:lnTo>
                  <a:lnTo>
                    <a:pt x="335" y="306"/>
                  </a:lnTo>
                  <a:lnTo>
                    <a:pt x="306" y="335"/>
                  </a:lnTo>
                  <a:lnTo>
                    <a:pt x="282" y="369"/>
                  </a:lnTo>
                  <a:lnTo>
                    <a:pt x="264" y="405"/>
                  </a:lnTo>
                  <a:lnTo>
                    <a:pt x="254" y="444"/>
                  </a:lnTo>
                  <a:lnTo>
                    <a:pt x="250" y="487"/>
                  </a:lnTo>
                  <a:lnTo>
                    <a:pt x="250" y="3313"/>
                  </a:lnTo>
                  <a:lnTo>
                    <a:pt x="254" y="3356"/>
                  </a:lnTo>
                  <a:lnTo>
                    <a:pt x="264" y="3395"/>
                  </a:lnTo>
                  <a:lnTo>
                    <a:pt x="282" y="3431"/>
                  </a:lnTo>
                  <a:lnTo>
                    <a:pt x="306" y="3465"/>
                  </a:lnTo>
                  <a:lnTo>
                    <a:pt x="335" y="3494"/>
                  </a:lnTo>
                  <a:lnTo>
                    <a:pt x="367" y="3516"/>
                  </a:lnTo>
                  <a:lnTo>
                    <a:pt x="403" y="3534"/>
                  </a:lnTo>
                  <a:lnTo>
                    <a:pt x="444" y="3545"/>
                  </a:lnTo>
                  <a:lnTo>
                    <a:pt x="486" y="3549"/>
                  </a:lnTo>
                  <a:lnTo>
                    <a:pt x="3419" y="3549"/>
                  </a:lnTo>
                  <a:lnTo>
                    <a:pt x="3460" y="3545"/>
                  </a:lnTo>
                  <a:lnTo>
                    <a:pt x="3501" y="3534"/>
                  </a:lnTo>
                  <a:lnTo>
                    <a:pt x="3537" y="3516"/>
                  </a:lnTo>
                  <a:lnTo>
                    <a:pt x="3571" y="3494"/>
                  </a:lnTo>
                  <a:lnTo>
                    <a:pt x="3599" y="3465"/>
                  </a:lnTo>
                  <a:lnTo>
                    <a:pt x="3622" y="3431"/>
                  </a:lnTo>
                  <a:lnTo>
                    <a:pt x="3640" y="3395"/>
                  </a:lnTo>
                  <a:lnTo>
                    <a:pt x="3651" y="3356"/>
                  </a:lnTo>
                  <a:lnTo>
                    <a:pt x="3655" y="3313"/>
                  </a:lnTo>
                  <a:lnTo>
                    <a:pt x="3655" y="2409"/>
                  </a:lnTo>
                  <a:lnTo>
                    <a:pt x="3656" y="2380"/>
                  </a:lnTo>
                  <a:lnTo>
                    <a:pt x="3660" y="2357"/>
                  </a:lnTo>
                  <a:lnTo>
                    <a:pt x="3665" y="2339"/>
                  </a:lnTo>
                  <a:lnTo>
                    <a:pt x="3674" y="2324"/>
                  </a:lnTo>
                  <a:lnTo>
                    <a:pt x="3683" y="2312"/>
                  </a:lnTo>
                  <a:lnTo>
                    <a:pt x="3692" y="2301"/>
                  </a:lnTo>
                  <a:lnTo>
                    <a:pt x="3707" y="2287"/>
                  </a:lnTo>
                  <a:lnTo>
                    <a:pt x="3722" y="2271"/>
                  </a:lnTo>
                  <a:lnTo>
                    <a:pt x="3740" y="2253"/>
                  </a:lnTo>
                  <a:lnTo>
                    <a:pt x="3757" y="2235"/>
                  </a:lnTo>
                  <a:lnTo>
                    <a:pt x="3775" y="2216"/>
                  </a:lnTo>
                  <a:lnTo>
                    <a:pt x="3791" y="2198"/>
                  </a:lnTo>
                  <a:lnTo>
                    <a:pt x="3807" y="2181"/>
                  </a:lnTo>
                  <a:lnTo>
                    <a:pt x="3822" y="2164"/>
                  </a:lnTo>
                  <a:lnTo>
                    <a:pt x="3834" y="2151"/>
                  </a:lnTo>
                  <a:lnTo>
                    <a:pt x="3842" y="2142"/>
                  </a:lnTo>
                  <a:lnTo>
                    <a:pt x="3849" y="2135"/>
                  </a:lnTo>
                  <a:lnTo>
                    <a:pt x="3850" y="2132"/>
                  </a:lnTo>
                  <a:lnTo>
                    <a:pt x="3853" y="2131"/>
                  </a:lnTo>
                  <a:lnTo>
                    <a:pt x="3857" y="2127"/>
                  </a:lnTo>
                  <a:lnTo>
                    <a:pt x="3862" y="2121"/>
                  </a:lnTo>
                  <a:lnTo>
                    <a:pt x="3869" y="2116"/>
                  </a:lnTo>
                  <a:lnTo>
                    <a:pt x="3877" y="2112"/>
                  </a:lnTo>
                  <a:lnTo>
                    <a:pt x="3885" y="2109"/>
                  </a:lnTo>
                  <a:lnTo>
                    <a:pt x="3893" y="2109"/>
                  </a:lnTo>
                  <a:lnTo>
                    <a:pt x="3899" y="2113"/>
                  </a:lnTo>
                  <a:lnTo>
                    <a:pt x="3903" y="2124"/>
                  </a:lnTo>
                  <a:lnTo>
                    <a:pt x="3904" y="2140"/>
                  </a:lnTo>
                  <a:lnTo>
                    <a:pt x="3904" y="3564"/>
                  </a:lnTo>
                  <a:lnTo>
                    <a:pt x="3902" y="3606"/>
                  </a:lnTo>
                  <a:lnTo>
                    <a:pt x="3889" y="3646"/>
                  </a:lnTo>
                  <a:lnTo>
                    <a:pt x="3872" y="3682"/>
                  </a:lnTo>
                  <a:lnTo>
                    <a:pt x="3849" y="3715"/>
                  </a:lnTo>
                  <a:lnTo>
                    <a:pt x="3821" y="3743"/>
                  </a:lnTo>
                  <a:lnTo>
                    <a:pt x="3788" y="3767"/>
                  </a:lnTo>
                  <a:lnTo>
                    <a:pt x="3750" y="3785"/>
                  </a:lnTo>
                  <a:lnTo>
                    <a:pt x="3711" y="3796"/>
                  </a:lnTo>
                  <a:lnTo>
                    <a:pt x="3668" y="3800"/>
                  </a:lnTo>
                  <a:lnTo>
                    <a:pt x="236" y="3800"/>
                  </a:lnTo>
                  <a:lnTo>
                    <a:pt x="194" y="3796"/>
                  </a:lnTo>
                  <a:lnTo>
                    <a:pt x="154" y="3785"/>
                  </a:lnTo>
                  <a:lnTo>
                    <a:pt x="117" y="3767"/>
                  </a:lnTo>
                  <a:lnTo>
                    <a:pt x="84" y="3743"/>
                  </a:lnTo>
                  <a:lnTo>
                    <a:pt x="55" y="3715"/>
                  </a:lnTo>
                  <a:lnTo>
                    <a:pt x="32" y="3682"/>
                  </a:lnTo>
                  <a:lnTo>
                    <a:pt x="15" y="3646"/>
                  </a:lnTo>
                  <a:lnTo>
                    <a:pt x="4" y="3606"/>
                  </a:lnTo>
                  <a:lnTo>
                    <a:pt x="0" y="3564"/>
                  </a:lnTo>
                  <a:lnTo>
                    <a:pt x="0" y="236"/>
                  </a:lnTo>
                  <a:lnTo>
                    <a:pt x="4" y="194"/>
                  </a:lnTo>
                  <a:lnTo>
                    <a:pt x="15" y="155"/>
                  </a:lnTo>
                  <a:lnTo>
                    <a:pt x="32" y="118"/>
                  </a:lnTo>
                  <a:lnTo>
                    <a:pt x="55" y="85"/>
                  </a:lnTo>
                  <a:lnTo>
                    <a:pt x="84" y="57"/>
                  </a:lnTo>
                  <a:lnTo>
                    <a:pt x="117" y="33"/>
                  </a:lnTo>
                  <a:lnTo>
                    <a:pt x="154" y="15"/>
                  </a:lnTo>
                  <a:lnTo>
                    <a:pt x="194" y="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dirty="0"/>
            </a:p>
          </p:txBody>
        </p:sp>
      </p:grpSp>
      <p:grpSp>
        <p:nvGrpSpPr>
          <p:cNvPr id="55" name="Группа 143">
            <a:extLst>
              <a:ext uri="{FF2B5EF4-FFF2-40B4-BE49-F238E27FC236}">
                <a16:creationId xmlns:a16="http://schemas.microsoft.com/office/drawing/2014/main" id="{2F4BB375-D971-4B11-A47E-2584B99CC6AC}"/>
              </a:ext>
            </a:extLst>
          </p:cNvPr>
          <p:cNvGrpSpPr>
            <a:grpSpLocks noChangeAspect="1"/>
          </p:cNvGrpSpPr>
          <p:nvPr/>
        </p:nvGrpSpPr>
        <p:grpSpPr>
          <a:xfrm>
            <a:off x="2490544" y="2871044"/>
            <a:ext cx="534924" cy="457200"/>
            <a:chOff x="4329113" y="1919288"/>
            <a:chExt cx="3529013" cy="3016250"/>
          </a:xfrm>
          <a:solidFill>
            <a:schemeClr val="bg1"/>
          </a:solidFill>
        </p:grpSpPr>
        <p:sp>
          <p:nvSpPr>
            <p:cNvPr id="72" name="Freeform 128">
              <a:extLst>
                <a:ext uri="{FF2B5EF4-FFF2-40B4-BE49-F238E27FC236}">
                  <a16:creationId xmlns:a16="http://schemas.microsoft.com/office/drawing/2014/main" id="{E2D7E221-4D7A-4DA6-8E5F-DA2CEFF1F62F}"/>
                </a:ext>
              </a:extLst>
            </p:cNvPr>
            <p:cNvSpPr>
              <a:spLocks/>
            </p:cNvSpPr>
            <p:nvPr/>
          </p:nvSpPr>
          <p:spPr bwMode="auto">
            <a:xfrm>
              <a:off x="5246688" y="2433638"/>
              <a:ext cx="2611438" cy="1973263"/>
            </a:xfrm>
            <a:custGeom>
              <a:avLst/>
              <a:gdLst>
                <a:gd name="T0" fmla="*/ 2961 w 3289"/>
                <a:gd name="T1" fmla="*/ 0 h 2485"/>
                <a:gd name="T2" fmla="*/ 2991 w 3289"/>
                <a:gd name="T3" fmla="*/ 1 h 2485"/>
                <a:gd name="T4" fmla="*/ 3019 w 3289"/>
                <a:gd name="T5" fmla="*/ 9 h 2485"/>
                <a:gd name="T6" fmla="*/ 3046 w 3289"/>
                <a:gd name="T7" fmla="*/ 21 h 2485"/>
                <a:gd name="T8" fmla="*/ 3072 w 3289"/>
                <a:gd name="T9" fmla="*/ 40 h 2485"/>
                <a:gd name="T10" fmla="*/ 3241 w 3289"/>
                <a:gd name="T11" fmla="*/ 198 h 2485"/>
                <a:gd name="T12" fmla="*/ 3261 w 3289"/>
                <a:gd name="T13" fmla="*/ 221 h 2485"/>
                <a:gd name="T14" fmla="*/ 3276 w 3289"/>
                <a:gd name="T15" fmla="*/ 247 h 2485"/>
                <a:gd name="T16" fmla="*/ 3285 w 3289"/>
                <a:gd name="T17" fmla="*/ 275 h 2485"/>
                <a:gd name="T18" fmla="*/ 3289 w 3289"/>
                <a:gd name="T19" fmla="*/ 305 h 2485"/>
                <a:gd name="T20" fmla="*/ 3288 w 3289"/>
                <a:gd name="T21" fmla="*/ 334 h 2485"/>
                <a:gd name="T22" fmla="*/ 3280 w 3289"/>
                <a:gd name="T23" fmla="*/ 363 h 2485"/>
                <a:gd name="T24" fmla="*/ 3268 w 3289"/>
                <a:gd name="T25" fmla="*/ 390 h 2485"/>
                <a:gd name="T26" fmla="*/ 3249 w 3289"/>
                <a:gd name="T27" fmla="*/ 415 h 2485"/>
                <a:gd name="T28" fmla="*/ 1369 w 3289"/>
                <a:gd name="T29" fmla="*/ 2431 h 2485"/>
                <a:gd name="T30" fmla="*/ 1347 w 3289"/>
                <a:gd name="T31" fmla="*/ 2453 h 2485"/>
                <a:gd name="T32" fmla="*/ 1320 w 3289"/>
                <a:gd name="T33" fmla="*/ 2469 h 2485"/>
                <a:gd name="T34" fmla="*/ 1290 w 3289"/>
                <a:gd name="T35" fmla="*/ 2479 h 2485"/>
                <a:gd name="T36" fmla="*/ 1259 w 3289"/>
                <a:gd name="T37" fmla="*/ 2485 h 2485"/>
                <a:gd name="T38" fmla="*/ 1228 w 3289"/>
                <a:gd name="T39" fmla="*/ 2485 h 2485"/>
                <a:gd name="T40" fmla="*/ 1198 w 3289"/>
                <a:gd name="T41" fmla="*/ 2480 h 2485"/>
                <a:gd name="T42" fmla="*/ 1168 w 3289"/>
                <a:gd name="T43" fmla="*/ 2469 h 2485"/>
                <a:gd name="T44" fmla="*/ 1142 w 3289"/>
                <a:gd name="T45" fmla="*/ 2453 h 2485"/>
                <a:gd name="T46" fmla="*/ 61 w 3289"/>
                <a:gd name="T47" fmla="*/ 1654 h 2485"/>
                <a:gd name="T48" fmla="*/ 38 w 3289"/>
                <a:gd name="T49" fmla="*/ 1634 h 2485"/>
                <a:gd name="T50" fmla="*/ 20 w 3289"/>
                <a:gd name="T51" fmla="*/ 1610 h 2485"/>
                <a:gd name="T52" fmla="*/ 8 w 3289"/>
                <a:gd name="T53" fmla="*/ 1583 h 2485"/>
                <a:gd name="T54" fmla="*/ 2 w 3289"/>
                <a:gd name="T55" fmla="*/ 1554 h 2485"/>
                <a:gd name="T56" fmla="*/ 0 w 3289"/>
                <a:gd name="T57" fmla="*/ 1525 h 2485"/>
                <a:gd name="T58" fmla="*/ 4 w 3289"/>
                <a:gd name="T59" fmla="*/ 1495 h 2485"/>
                <a:gd name="T60" fmla="*/ 14 w 3289"/>
                <a:gd name="T61" fmla="*/ 1467 h 2485"/>
                <a:gd name="T62" fmla="*/ 30 w 3289"/>
                <a:gd name="T63" fmla="*/ 1441 h 2485"/>
                <a:gd name="T64" fmla="*/ 169 w 3289"/>
                <a:gd name="T65" fmla="*/ 1256 h 2485"/>
                <a:gd name="T66" fmla="*/ 190 w 3289"/>
                <a:gd name="T67" fmla="*/ 1233 h 2485"/>
                <a:gd name="T68" fmla="*/ 215 w 3289"/>
                <a:gd name="T69" fmla="*/ 1216 h 2485"/>
                <a:gd name="T70" fmla="*/ 242 w 3289"/>
                <a:gd name="T71" fmla="*/ 1203 h 2485"/>
                <a:gd name="T72" fmla="*/ 270 w 3289"/>
                <a:gd name="T73" fmla="*/ 1197 h 2485"/>
                <a:gd name="T74" fmla="*/ 300 w 3289"/>
                <a:gd name="T75" fmla="*/ 1195 h 2485"/>
                <a:gd name="T76" fmla="*/ 329 w 3289"/>
                <a:gd name="T77" fmla="*/ 1199 h 2485"/>
                <a:gd name="T78" fmla="*/ 358 w 3289"/>
                <a:gd name="T79" fmla="*/ 1209 h 2485"/>
                <a:gd name="T80" fmla="*/ 385 w 3289"/>
                <a:gd name="T81" fmla="*/ 1225 h 2485"/>
                <a:gd name="T82" fmla="*/ 1078 w 3289"/>
                <a:gd name="T83" fmla="*/ 1732 h 2485"/>
                <a:gd name="T84" fmla="*/ 1105 w 3289"/>
                <a:gd name="T85" fmla="*/ 1749 h 2485"/>
                <a:gd name="T86" fmla="*/ 1133 w 3289"/>
                <a:gd name="T87" fmla="*/ 1759 h 2485"/>
                <a:gd name="T88" fmla="*/ 1164 w 3289"/>
                <a:gd name="T89" fmla="*/ 1765 h 2485"/>
                <a:gd name="T90" fmla="*/ 1195 w 3289"/>
                <a:gd name="T91" fmla="*/ 1763 h 2485"/>
                <a:gd name="T92" fmla="*/ 1226 w 3289"/>
                <a:gd name="T93" fmla="*/ 1758 h 2485"/>
                <a:gd name="T94" fmla="*/ 1256 w 3289"/>
                <a:gd name="T95" fmla="*/ 1747 h 2485"/>
                <a:gd name="T96" fmla="*/ 1282 w 3289"/>
                <a:gd name="T97" fmla="*/ 1732 h 2485"/>
                <a:gd name="T98" fmla="*/ 1306 w 3289"/>
                <a:gd name="T99" fmla="*/ 1711 h 2485"/>
                <a:gd name="T100" fmla="*/ 2855 w 3289"/>
                <a:gd name="T101" fmla="*/ 48 h 2485"/>
                <a:gd name="T102" fmla="*/ 2878 w 3289"/>
                <a:gd name="T103" fmla="*/ 28 h 2485"/>
                <a:gd name="T104" fmla="*/ 2905 w 3289"/>
                <a:gd name="T105" fmla="*/ 13 h 2485"/>
                <a:gd name="T106" fmla="*/ 2932 w 3289"/>
                <a:gd name="T107" fmla="*/ 4 h 2485"/>
                <a:gd name="T108" fmla="*/ 2961 w 3289"/>
                <a:gd name="T109" fmla="*/ 0 h 2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89" h="2485">
                  <a:moveTo>
                    <a:pt x="2961" y="0"/>
                  </a:moveTo>
                  <a:lnTo>
                    <a:pt x="2991" y="1"/>
                  </a:lnTo>
                  <a:lnTo>
                    <a:pt x="3019" y="9"/>
                  </a:lnTo>
                  <a:lnTo>
                    <a:pt x="3046" y="21"/>
                  </a:lnTo>
                  <a:lnTo>
                    <a:pt x="3072" y="40"/>
                  </a:lnTo>
                  <a:lnTo>
                    <a:pt x="3241" y="198"/>
                  </a:lnTo>
                  <a:lnTo>
                    <a:pt x="3261" y="221"/>
                  </a:lnTo>
                  <a:lnTo>
                    <a:pt x="3276" y="247"/>
                  </a:lnTo>
                  <a:lnTo>
                    <a:pt x="3285" y="275"/>
                  </a:lnTo>
                  <a:lnTo>
                    <a:pt x="3289" y="305"/>
                  </a:lnTo>
                  <a:lnTo>
                    <a:pt x="3288" y="334"/>
                  </a:lnTo>
                  <a:lnTo>
                    <a:pt x="3280" y="363"/>
                  </a:lnTo>
                  <a:lnTo>
                    <a:pt x="3268" y="390"/>
                  </a:lnTo>
                  <a:lnTo>
                    <a:pt x="3249" y="415"/>
                  </a:lnTo>
                  <a:lnTo>
                    <a:pt x="1369" y="2431"/>
                  </a:lnTo>
                  <a:lnTo>
                    <a:pt x="1347" y="2453"/>
                  </a:lnTo>
                  <a:lnTo>
                    <a:pt x="1320" y="2469"/>
                  </a:lnTo>
                  <a:lnTo>
                    <a:pt x="1290" y="2479"/>
                  </a:lnTo>
                  <a:lnTo>
                    <a:pt x="1259" y="2485"/>
                  </a:lnTo>
                  <a:lnTo>
                    <a:pt x="1228" y="2485"/>
                  </a:lnTo>
                  <a:lnTo>
                    <a:pt x="1198" y="2480"/>
                  </a:lnTo>
                  <a:lnTo>
                    <a:pt x="1168" y="2469"/>
                  </a:lnTo>
                  <a:lnTo>
                    <a:pt x="1142" y="2453"/>
                  </a:lnTo>
                  <a:lnTo>
                    <a:pt x="61" y="1654"/>
                  </a:lnTo>
                  <a:lnTo>
                    <a:pt x="38" y="1634"/>
                  </a:lnTo>
                  <a:lnTo>
                    <a:pt x="20" y="1610"/>
                  </a:lnTo>
                  <a:lnTo>
                    <a:pt x="8" y="1583"/>
                  </a:lnTo>
                  <a:lnTo>
                    <a:pt x="2" y="1554"/>
                  </a:lnTo>
                  <a:lnTo>
                    <a:pt x="0" y="1525"/>
                  </a:lnTo>
                  <a:lnTo>
                    <a:pt x="4" y="1495"/>
                  </a:lnTo>
                  <a:lnTo>
                    <a:pt x="14" y="1467"/>
                  </a:lnTo>
                  <a:lnTo>
                    <a:pt x="30" y="1441"/>
                  </a:lnTo>
                  <a:lnTo>
                    <a:pt x="169" y="1256"/>
                  </a:lnTo>
                  <a:lnTo>
                    <a:pt x="190" y="1233"/>
                  </a:lnTo>
                  <a:lnTo>
                    <a:pt x="215" y="1216"/>
                  </a:lnTo>
                  <a:lnTo>
                    <a:pt x="242" y="1203"/>
                  </a:lnTo>
                  <a:lnTo>
                    <a:pt x="270" y="1197"/>
                  </a:lnTo>
                  <a:lnTo>
                    <a:pt x="300" y="1195"/>
                  </a:lnTo>
                  <a:lnTo>
                    <a:pt x="329" y="1199"/>
                  </a:lnTo>
                  <a:lnTo>
                    <a:pt x="358" y="1209"/>
                  </a:lnTo>
                  <a:lnTo>
                    <a:pt x="385" y="1225"/>
                  </a:lnTo>
                  <a:lnTo>
                    <a:pt x="1078" y="1732"/>
                  </a:lnTo>
                  <a:lnTo>
                    <a:pt x="1105" y="1749"/>
                  </a:lnTo>
                  <a:lnTo>
                    <a:pt x="1133" y="1759"/>
                  </a:lnTo>
                  <a:lnTo>
                    <a:pt x="1164" y="1765"/>
                  </a:lnTo>
                  <a:lnTo>
                    <a:pt x="1195" y="1763"/>
                  </a:lnTo>
                  <a:lnTo>
                    <a:pt x="1226" y="1758"/>
                  </a:lnTo>
                  <a:lnTo>
                    <a:pt x="1256" y="1747"/>
                  </a:lnTo>
                  <a:lnTo>
                    <a:pt x="1282" y="1732"/>
                  </a:lnTo>
                  <a:lnTo>
                    <a:pt x="1306" y="1711"/>
                  </a:lnTo>
                  <a:lnTo>
                    <a:pt x="2855" y="48"/>
                  </a:lnTo>
                  <a:lnTo>
                    <a:pt x="2878" y="28"/>
                  </a:lnTo>
                  <a:lnTo>
                    <a:pt x="2905" y="13"/>
                  </a:lnTo>
                  <a:lnTo>
                    <a:pt x="2932" y="4"/>
                  </a:lnTo>
                  <a:lnTo>
                    <a:pt x="29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73" name="Freeform 129">
              <a:extLst>
                <a:ext uri="{FF2B5EF4-FFF2-40B4-BE49-F238E27FC236}">
                  <a16:creationId xmlns:a16="http://schemas.microsoft.com/office/drawing/2014/main" id="{E8DD8D65-019C-4DAB-851B-4F4089ACF83A}"/>
                </a:ext>
              </a:extLst>
            </p:cNvPr>
            <p:cNvSpPr>
              <a:spLocks/>
            </p:cNvSpPr>
            <p:nvPr/>
          </p:nvSpPr>
          <p:spPr bwMode="auto">
            <a:xfrm>
              <a:off x="4329113" y="1919288"/>
              <a:ext cx="3098800" cy="3016250"/>
            </a:xfrm>
            <a:custGeom>
              <a:avLst/>
              <a:gdLst>
                <a:gd name="T0" fmla="*/ 3711 w 3904"/>
                <a:gd name="T1" fmla="*/ 4 h 3800"/>
                <a:gd name="T2" fmla="*/ 3821 w 3904"/>
                <a:gd name="T3" fmla="*/ 57 h 3800"/>
                <a:gd name="T4" fmla="*/ 3889 w 3904"/>
                <a:gd name="T5" fmla="*/ 155 h 3800"/>
                <a:gd name="T6" fmla="*/ 3904 w 3904"/>
                <a:gd name="T7" fmla="*/ 421 h 3800"/>
                <a:gd name="T8" fmla="*/ 3889 w 3904"/>
                <a:gd name="T9" fmla="*/ 478 h 3800"/>
                <a:gd name="T10" fmla="*/ 3865 w 3904"/>
                <a:gd name="T11" fmla="*/ 506 h 3800"/>
                <a:gd name="T12" fmla="*/ 3829 w 3904"/>
                <a:gd name="T13" fmla="*/ 541 h 3800"/>
                <a:gd name="T14" fmla="*/ 3779 w 3904"/>
                <a:gd name="T15" fmla="*/ 587 h 3800"/>
                <a:gd name="T16" fmla="*/ 3736 w 3904"/>
                <a:gd name="T17" fmla="*/ 629 h 3800"/>
                <a:gd name="T18" fmla="*/ 3717 w 3904"/>
                <a:gd name="T19" fmla="*/ 646 h 3800"/>
                <a:gd name="T20" fmla="*/ 3705 w 3904"/>
                <a:gd name="T21" fmla="*/ 657 h 3800"/>
                <a:gd name="T22" fmla="*/ 3682 w 3904"/>
                <a:gd name="T23" fmla="*/ 669 h 3800"/>
                <a:gd name="T24" fmla="*/ 3660 w 3904"/>
                <a:gd name="T25" fmla="*/ 660 h 3800"/>
                <a:gd name="T26" fmla="*/ 3655 w 3904"/>
                <a:gd name="T27" fmla="*/ 487 h 3800"/>
                <a:gd name="T28" fmla="*/ 3622 w 3904"/>
                <a:gd name="T29" fmla="*/ 369 h 3800"/>
                <a:gd name="T30" fmla="*/ 3537 w 3904"/>
                <a:gd name="T31" fmla="*/ 283 h 3800"/>
                <a:gd name="T32" fmla="*/ 3419 w 3904"/>
                <a:gd name="T33" fmla="*/ 251 h 3800"/>
                <a:gd name="T34" fmla="*/ 403 w 3904"/>
                <a:gd name="T35" fmla="*/ 266 h 3800"/>
                <a:gd name="T36" fmla="*/ 306 w 3904"/>
                <a:gd name="T37" fmla="*/ 335 h 3800"/>
                <a:gd name="T38" fmla="*/ 254 w 3904"/>
                <a:gd name="T39" fmla="*/ 444 h 3800"/>
                <a:gd name="T40" fmla="*/ 254 w 3904"/>
                <a:gd name="T41" fmla="*/ 3356 h 3800"/>
                <a:gd name="T42" fmla="*/ 306 w 3904"/>
                <a:gd name="T43" fmla="*/ 3465 h 3800"/>
                <a:gd name="T44" fmla="*/ 403 w 3904"/>
                <a:gd name="T45" fmla="*/ 3534 h 3800"/>
                <a:gd name="T46" fmla="*/ 3419 w 3904"/>
                <a:gd name="T47" fmla="*/ 3549 h 3800"/>
                <a:gd name="T48" fmla="*/ 3537 w 3904"/>
                <a:gd name="T49" fmla="*/ 3516 h 3800"/>
                <a:gd name="T50" fmla="*/ 3622 w 3904"/>
                <a:gd name="T51" fmla="*/ 3431 h 3800"/>
                <a:gd name="T52" fmla="*/ 3655 w 3904"/>
                <a:gd name="T53" fmla="*/ 3313 h 3800"/>
                <a:gd name="T54" fmla="*/ 3660 w 3904"/>
                <a:gd name="T55" fmla="*/ 2357 h 3800"/>
                <a:gd name="T56" fmla="*/ 3683 w 3904"/>
                <a:gd name="T57" fmla="*/ 2312 h 3800"/>
                <a:gd name="T58" fmla="*/ 3722 w 3904"/>
                <a:gd name="T59" fmla="*/ 2271 h 3800"/>
                <a:gd name="T60" fmla="*/ 3775 w 3904"/>
                <a:gd name="T61" fmla="*/ 2216 h 3800"/>
                <a:gd name="T62" fmla="*/ 3822 w 3904"/>
                <a:gd name="T63" fmla="*/ 2164 h 3800"/>
                <a:gd name="T64" fmla="*/ 3849 w 3904"/>
                <a:gd name="T65" fmla="*/ 2135 h 3800"/>
                <a:gd name="T66" fmla="*/ 3857 w 3904"/>
                <a:gd name="T67" fmla="*/ 2127 h 3800"/>
                <a:gd name="T68" fmla="*/ 3877 w 3904"/>
                <a:gd name="T69" fmla="*/ 2112 h 3800"/>
                <a:gd name="T70" fmla="*/ 3899 w 3904"/>
                <a:gd name="T71" fmla="*/ 2113 h 3800"/>
                <a:gd name="T72" fmla="*/ 3904 w 3904"/>
                <a:gd name="T73" fmla="*/ 3564 h 3800"/>
                <a:gd name="T74" fmla="*/ 3872 w 3904"/>
                <a:gd name="T75" fmla="*/ 3682 h 3800"/>
                <a:gd name="T76" fmla="*/ 3788 w 3904"/>
                <a:gd name="T77" fmla="*/ 3767 h 3800"/>
                <a:gd name="T78" fmla="*/ 3668 w 3904"/>
                <a:gd name="T79" fmla="*/ 3800 h 3800"/>
                <a:gd name="T80" fmla="*/ 154 w 3904"/>
                <a:gd name="T81" fmla="*/ 3785 h 3800"/>
                <a:gd name="T82" fmla="*/ 55 w 3904"/>
                <a:gd name="T83" fmla="*/ 3715 h 3800"/>
                <a:gd name="T84" fmla="*/ 4 w 3904"/>
                <a:gd name="T85" fmla="*/ 3606 h 3800"/>
                <a:gd name="T86" fmla="*/ 4 w 3904"/>
                <a:gd name="T87" fmla="*/ 194 h 3800"/>
                <a:gd name="T88" fmla="*/ 55 w 3904"/>
                <a:gd name="T89" fmla="*/ 85 h 3800"/>
                <a:gd name="T90" fmla="*/ 154 w 3904"/>
                <a:gd name="T91" fmla="*/ 15 h 3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4" h="3800">
                  <a:moveTo>
                    <a:pt x="236" y="0"/>
                  </a:moveTo>
                  <a:lnTo>
                    <a:pt x="3668" y="0"/>
                  </a:lnTo>
                  <a:lnTo>
                    <a:pt x="3711" y="4"/>
                  </a:lnTo>
                  <a:lnTo>
                    <a:pt x="3750" y="15"/>
                  </a:lnTo>
                  <a:lnTo>
                    <a:pt x="3788" y="33"/>
                  </a:lnTo>
                  <a:lnTo>
                    <a:pt x="3821" y="57"/>
                  </a:lnTo>
                  <a:lnTo>
                    <a:pt x="3849" y="85"/>
                  </a:lnTo>
                  <a:lnTo>
                    <a:pt x="3872" y="118"/>
                  </a:lnTo>
                  <a:lnTo>
                    <a:pt x="3889" y="155"/>
                  </a:lnTo>
                  <a:lnTo>
                    <a:pt x="3902" y="194"/>
                  </a:lnTo>
                  <a:lnTo>
                    <a:pt x="3904" y="236"/>
                  </a:lnTo>
                  <a:lnTo>
                    <a:pt x="3904" y="421"/>
                  </a:lnTo>
                  <a:lnTo>
                    <a:pt x="3903" y="443"/>
                  </a:lnTo>
                  <a:lnTo>
                    <a:pt x="3898" y="462"/>
                  </a:lnTo>
                  <a:lnTo>
                    <a:pt x="3889" y="478"/>
                  </a:lnTo>
                  <a:lnTo>
                    <a:pt x="3881" y="490"/>
                  </a:lnTo>
                  <a:lnTo>
                    <a:pt x="3872" y="499"/>
                  </a:lnTo>
                  <a:lnTo>
                    <a:pt x="3865" y="506"/>
                  </a:lnTo>
                  <a:lnTo>
                    <a:pt x="3856" y="516"/>
                  </a:lnTo>
                  <a:lnTo>
                    <a:pt x="3844" y="526"/>
                  </a:lnTo>
                  <a:lnTo>
                    <a:pt x="3829" y="541"/>
                  </a:lnTo>
                  <a:lnTo>
                    <a:pt x="3813" y="556"/>
                  </a:lnTo>
                  <a:lnTo>
                    <a:pt x="3796" y="572"/>
                  </a:lnTo>
                  <a:lnTo>
                    <a:pt x="3779" y="587"/>
                  </a:lnTo>
                  <a:lnTo>
                    <a:pt x="3763" y="603"/>
                  </a:lnTo>
                  <a:lnTo>
                    <a:pt x="3748" y="617"/>
                  </a:lnTo>
                  <a:lnTo>
                    <a:pt x="3736" y="629"/>
                  </a:lnTo>
                  <a:lnTo>
                    <a:pt x="3725" y="638"/>
                  </a:lnTo>
                  <a:lnTo>
                    <a:pt x="3718" y="644"/>
                  </a:lnTo>
                  <a:lnTo>
                    <a:pt x="3717" y="646"/>
                  </a:lnTo>
                  <a:lnTo>
                    <a:pt x="3715" y="648"/>
                  </a:lnTo>
                  <a:lnTo>
                    <a:pt x="3711" y="652"/>
                  </a:lnTo>
                  <a:lnTo>
                    <a:pt x="3705" y="657"/>
                  </a:lnTo>
                  <a:lnTo>
                    <a:pt x="3698" y="663"/>
                  </a:lnTo>
                  <a:lnTo>
                    <a:pt x="3690" y="667"/>
                  </a:lnTo>
                  <a:lnTo>
                    <a:pt x="3682" y="669"/>
                  </a:lnTo>
                  <a:lnTo>
                    <a:pt x="3674" y="671"/>
                  </a:lnTo>
                  <a:lnTo>
                    <a:pt x="3665" y="668"/>
                  </a:lnTo>
                  <a:lnTo>
                    <a:pt x="3660" y="660"/>
                  </a:lnTo>
                  <a:lnTo>
                    <a:pt x="3656" y="646"/>
                  </a:lnTo>
                  <a:lnTo>
                    <a:pt x="3655" y="628"/>
                  </a:lnTo>
                  <a:lnTo>
                    <a:pt x="3655" y="487"/>
                  </a:lnTo>
                  <a:lnTo>
                    <a:pt x="3651" y="444"/>
                  </a:lnTo>
                  <a:lnTo>
                    <a:pt x="3640" y="405"/>
                  </a:lnTo>
                  <a:lnTo>
                    <a:pt x="3622" y="369"/>
                  </a:lnTo>
                  <a:lnTo>
                    <a:pt x="3599" y="335"/>
                  </a:lnTo>
                  <a:lnTo>
                    <a:pt x="3571" y="306"/>
                  </a:lnTo>
                  <a:lnTo>
                    <a:pt x="3537" y="283"/>
                  </a:lnTo>
                  <a:lnTo>
                    <a:pt x="3501" y="266"/>
                  </a:lnTo>
                  <a:lnTo>
                    <a:pt x="3460" y="255"/>
                  </a:lnTo>
                  <a:lnTo>
                    <a:pt x="3419" y="251"/>
                  </a:lnTo>
                  <a:lnTo>
                    <a:pt x="486" y="251"/>
                  </a:lnTo>
                  <a:lnTo>
                    <a:pt x="444" y="255"/>
                  </a:lnTo>
                  <a:lnTo>
                    <a:pt x="403" y="266"/>
                  </a:lnTo>
                  <a:lnTo>
                    <a:pt x="367" y="283"/>
                  </a:lnTo>
                  <a:lnTo>
                    <a:pt x="335" y="306"/>
                  </a:lnTo>
                  <a:lnTo>
                    <a:pt x="306" y="335"/>
                  </a:lnTo>
                  <a:lnTo>
                    <a:pt x="282" y="369"/>
                  </a:lnTo>
                  <a:lnTo>
                    <a:pt x="264" y="405"/>
                  </a:lnTo>
                  <a:lnTo>
                    <a:pt x="254" y="444"/>
                  </a:lnTo>
                  <a:lnTo>
                    <a:pt x="250" y="487"/>
                  </a:lnTo>
                  <a:lnTo>
                    <a:pt x="250" y="3313"/>
                  </a:lnTo>
                  <a:lnTo>
                    <a:pt x="254" y="3356"/>
                  </a:lnTo>
                  <a:lnTo>
                    <a:pt x="264" y="3395"/>
                  </a:lnTo>
                  <a:lnTo>
                    <a:pt x="282" y="3431"/>
                  </a:lnTo>
                  <a:lnTo>
                    <a:pt x="306" y="3465"/>
                  </a:lnTo>
                  <a:lnTo>
                    <a:pt x="335" y="3494"/>
                  </a:lnTo>
                  <a:lnTo>
                    <a:pt x="367" y="3516"/>
                  </a:lnTo>
                  <a:lnTo>
                    <a:pt x="403" y="3534"/>
                  </a:lnTo>
                  <a:lnTo>
                    <a:pt x="444" y="3545"/>
                  </a:lnTo>
                  <a:lnTo>
                    <a:pt x="486" y="3549"/>
                  </a:lnTo>
                  <a:lnTo>
                    <a:pt x="3419" y="3549"/>
                  </a:lnTo>
                  <a:lnTo>
                    <a:pt x="3460" y="3545"/>
                  </a:lnTo>
                  <a:lnTo>
                    <a:pt x="3501" y="3534"/>
                  </a:lnTo>
                  <a:lnTo>
                    <a:pt x="3537" y="3516"/>
                  </a:lnTo>
                  <a:lnTo>
                    <a:pt x="3571" y="3494"/>
                  </a:lnTo>
                  <a:lnTo>
                    <a:pt x="3599" y="3465"/>
                  </a:lnTo>
                  <a:lnTo>
                    <a:pt x="3622" y="3431"/>
                  </a:lnTo>
                  <a:lnTo>
                    <a:pt x="3640" y="3395"/>
                  </a:lnTo>
                  <a:lnTo>
                    <a:pt x="3651" y="3356"/>
                  </a:lnTo>
                  <a:lnTo>
                    <a:pt x="3655" y="3313"/>
                  </a:lnTo>
                  <a:lnTo>
                    <a:pt x="3655" y="2409"/>
                  </a:lnTo>
                  <a:lnTo>
                    <a:pt x="3656" y="2380"/>
                  </a:lnTo>
                  <a:lnTo>
                    <a:pt x="3660" y="2357"/>
                  </a:lnTo>
                  <a:lnTo>
                    <a:pt x="3665" y="2339"/>
                  </a:lnTo>
                  <a:lnTo>
                    <a:pt x="3674" y="2324"/>
                  </a:lnTo>
                  <a:lnTo>
                    <a:pt x="3683" y="2312"/>
                  </a:lnTo>
                  <a:lnTo>
                    <a:pt x="3692" y="2301"/>
                  </a:lnTo>
                  <a:lnTo>
                    <a:pt x="3707" y="2287"/>
                  </a:lnTo>
                  <a:lnTo>
                    <a:pt x="3722" y="2271"/>
                  </a:lnTo>
                  <a:lnTo>
                    <a:pt x="3740" y="2253"/>
                  </a:lnTo>
                  <a:lnTo>
                    <a:pt x="3757" y="2235"/>
                  </a:lnTo>
                  <a:lnTo>
                    <a:pt x="3775" y="2216"/>
                  </a:lnTo>
                  <a:lnTo>
                    <a:pt x="3791" y="2198"/>
                  </a:lnTo>
                  <a:lnTo>
                    <a:pt x="3807" y="2181"/>
                  </a:lnTo>
                  <a:lnTo>
                    <a:pt x="3822" y="2164"/>
                  </a:lnTo>
                  <a:lnTo>
                    <a:pt x="3834" y="2151"/>
                  </a:lnTo>
                  <a:lnTo>
                    <a:pt x="3842" y="2142"/>
                  </a:lnTo>
                  <a:lnTo>
                    <a:pt x="3849" y="2135"/>
                  </a:lnTo>
                  <a:lnTo>
                    <a:pt x="3850" y="2132"/>
                  </a:lnTo>
                  <a:lnTo>
                    <a:pt x="3853" y="2131"/>
                  </a:lnTo>
                  <a:lnTo>
                    <a:pt x="3857" y="2127"/>
                  </a:lnTo>
                  <a:lnTo>
                    <a:pt x="3862" y="2121"/>
                  </a:lnTo>
                  <a:lnTo>
                    <a:pt x="3869" y="2116"/>
                  </a:lnTo>
                  <a:lnTo>
                    <a:pt x="3877" y="2112"/>
                  </a:lnTo>
                  <a:lnTo>
                    <a:pt x="3885" y="2109"/>
                  </a:lnTo>
                  <a:lnTo>
                    <a:pt x="3893" y="2109"/>
                  </a:lnTo>
                  <a:lnTo>
                    <a:pt x="3899" y="2113"/>
                  </a:lnTo>
                  <a:lnTo>
                    <a:pt x="3903" y="2124"/>
                  </a:lnTo>
                  <a:lnTo>
                    <a:pt x="3904" y="2140"/>
                  </a:lnTo>
                  <a:lnTo>
                    <a:pt x="3904" y="3564"/>
                  </a:lnTo>
                  <a:lnTo>
                    <a:pt x="3902" y="3606"/>
                  </a:lnTo>
                  <a:lnTo>
                    <a:pt x="3889" y="3646"/>
                  </a:lnTo>
                  <a:lnTo>
                    <a:pt x="3872" y="3682"/>
                  </a:lnTo>
                  <a:lnTo>
                    <a:pt x="3849" y="3715"/>
                  </a:lnTo>
                  <a:lnTo>
                    <a:pt x="3821" y="3743"/>
                  </a:lnTo>
                  <a:lnTo>
                    <a:pt x="3788" y="3767"/>
                  </a:lnTo>
                  <a:lnTo>
                    <a:pt x="3750" y="3785"/>
                  </a:lnTo>
                  <a:lnTo>
                    <a:pt x="3711" y="3796"/>
                  </a:lnTo>
                  <a:lnTo>
                    <a:pt x="3668" y="3800"/>
                  </a:lnTo>
                  <a:lnTo>
                    <a:pt x="236" y="3800"/>
                  </a:lnTo>
                  <a:lnTo>
                    <a:pt x="194" y="3796"/>
                  </a:lnTo>
                  <a:lnTo>
                    <a:pt x="154" y="3785"/>
                  </a:lnTo>
                  <a:lnTo>
                    <a:pt x="117" y="3767"/>
                  </a:lnTo>
                  <a:lnTo>
                    <a:pt x="84" y="3743"/>
                  </a:lnTo>
                  <a:lnTo>
                    <a:pt x="55" y="3715"/>
                  </a:lnTo>
                  <a:lnTo>
                    <a:pt x="32" y="3682"/>
                  </a:lnTo>
                  <a:lnTo>
                    <a:pt x="15" y="3646"/>
                  </a:lnTo>
                  <a:lnTo>
                    <a:pt x="4" y="3606"/>
                  </a:lnTo>
                  <a:lnTo>
                    <a:pt x="0" y="3564"/>
                  </a:lnTo>
                  <a:lnTo>
                    <a:pt x="0" y="236"/>
                  </a:lnTo>
                  <a:lnTo>
                    <a:pt x="4" y="194"/>
                  </a:lnTo>
                  <a:lnTo>
                    <a:pt x="15" y="155"/>
                  </a:lnTo>
                  <a:lnTo>
                    <a:pt x="32" y="118"/>
                  </a:lnTo>
                  <a:lnTo>
                    <a:pt x="55" y="85"/>
                  </a:lnTo>
                  <a:lnTo>
                    <a:pt x="84" y="57"/>
                  </a:lnTo>
                  <a:lnTo>
                    <a:pt x="117" y="33"/>
                  </a:lnTo>
                  <a:lnTo>
                    <a:pt x="154" y="15"/>
                  </a:lnTo>
                  <a:lnTo>
                    <a:pt x="194" y="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78" name="Rectangle 77">
            <a:extLst>
              <a:ext uri="{FF2B5EF4-FFF2-40B4-BE49-F238E27FC236}">
                <a16:creationId xmlns:a16="http://schemas.microsoft.com/office/drawing/2014/main" id="{49FE5287-79B9-4D35-B88E-65F617AE432B}"/>
              </a:ext>
            </a:extLst>
          </p:cNvPr>
          <p:cNvSpPr/>
          <p:nvPr/>
        </p:nvSpPr>
        <p:spPr>
          <a:xfrm>
            <a:off x="3254375" y="4794837"/>
            <a:ext cx="6952296" cy="338554"/>
          </a:xfrm>
          <a:prstGeom prst="rect">
            <a:avLst/>
          </a:prstGeom>
        </p:spPr>
        <p:txBody>
          <a:bodyPr wrap="square">
            <a:spAutoFit/>
          </a:bodyPr>
          <a:lstStyle/>
          <a:p>
            <a:pPr algn="just"/>
            <a:r>
              <a:rPr lang="fr-FR" sz="1600" dirty="0">
                <a:solidFill>
                  <a:schemeClr val="bg1"/>
                </a:solidFill>
                <a:latin typeface="Bahnschrift" panose="020B0502040204020203" pitchFamily="34" charset="0"/>
              </a:rPr>
              <a:t>Réduire les inégalités par l’</a:t>
            </a:r>
            <a:r>
              <a:rPr lang="fr-FR" sz="1600" dirty="0" err="1">
                <a:solidFill>
                  <a:schemeClr val="bg1"/>
                </a:solidFill>
                <a:latin typeface="Bahnschrift" panose="020B0502040204020203" pitchFamily="34" charset="0"/>
              </a:rPr>
              <a:t>impot</a:t>
            </a:r>
            <a:r>
              <a:rPr lang="fr-FR" sz="1600" dirty="0">
                <a:solidFill>
                  <a:schemeClr val="bg1"/>
                </a:solidFill>
                <a:latin typeface="Bahnschrift" panose="020B0502040204020203" pitchFamily="34" charset="0"/>
              </a:rPr>
              <a:t> progressif, l’accès aux services publics</a:t>
            </a:r>
          </a:p>
        </p:txBody>
      </p:sp>
    </p:spTree>
    <p:extLst>
      <p:ext uri="{BB962C8B-B14F-4D97-AF65-F5344CB8AC3E}">
        <p14:creationId xmlns:p14="http://schemas.microsoft.com/office/powerpoint/2010/main" val="42346585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50000">
                                          <p:cBhvr additive="base">
                                            <p:cTn id="7" dur="500" fill="hold"/>
                                            <p:tgtEl>
                                              <p:spTgt spid="24"/>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97"/>
                                            </p:tgtEl>
                                            <p:attrNameLst>
                                              <p:attrName>style.visibility</p:attrName>
                                            </p:attrNameLst>
                                          </p:cBhvr>
                                          <p:to>
                                            <p:strVal val="visible"/>
                                          </p:to>
                                        </p:set>
                                        <p:anim calcmode="lin" valueType="num">
                                          <p:cBhvr>
                                            <p:cTn id="15" dur="500" fill="hold"/>
                                            <p:tgtEl>
                                              <p:spTgt spid="97"/>
                                            </p:tgtEl>
                                            <p:attrNameLst>
                                              <p:attrName>ppt_w</p:attrName>
                                            </p:attrNameLst>
                                          </p:cBhvr>
                                          <p:tavLst>
                                            <p:tav tm="0">
                                              <p:val>
                                                <p:fltVal val="0"/>
                                              </p:val>
                                            </p:tav>
                                            <p:tav tm="100000">
                                              <p:val>
                                                <p:strVal val="#ppt_w"/>
                                              </p:val>
                                            </p:tav>
                                          </p:tavLst>
                                        </p:anim>
                                        <p:anim calcmode="lin" valueType="num">
                                          <p:cBhvr>
                                            <p:cTn id="16" dur="500" fill="hold"/>
                                            <p:tgtEl>
                                              <p:spTgt spid="97"/>
                                            </p:tgtEl>
                                            <p:attrNameLst>
                                              <p:attrName>ppt_h</p:attrName>
                                            </p:attrNameLst>
                                          </p:cBhvr>
                                          <p:tavLst>
                                            <p:tav tm="0">
                                              <p:val>
                                                <p:fltVal val="0"/>
                                              </p:val>
                                            </p:tav>
                                            <p:tav tm="100000">
                                              <p:val>
                                                <p:strVal val="#ppt_h"/>
                                              </p:val>
                                            </p:tav>
                                          </p:tavLst>
                                        </p:anim>
                                        <p:animEffect transition="in" filter="fade">
                                          <p:cBhvr>
                                            <p:cTn id="17" dur="500"/>
                                            <p:tgtEl>
                                              <p:spTgt spid="97"/>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96"/>
                                            </p:tgtEl>
                                            <p:attrNameLst>
                                              <p:attrName>style.visibility</p:attrName>
                                            </p:attrNameLst>
                                          </p:cBhvr>
                                          <p:to>
                                            <p:strVal val="visible"/>
                                          </p:to>
                                        </p:set>
                                        <p:animEffect transition="in" filter="fade">
                                          <p:cBhvr>
                                            <p:cTn id="21" dur="1000"/>
                                            <p:tgtEl>
                                              <p:spTgt spid="96"/>
                                            </p:tgtEl>
                                          </p:cBhvr>
                                        </p:animEffect>
                                        <p:anim calcmode="lin" valueType="num">
                                          <p:cBhvr>
                                            <p:cTn id="22" dur="1000" fill="hold"/>
                                            <p:tgtEl>
                                              <p:spTgt spid="96"/>
                                            </p:tgtEl>
                                            <p:attrNameLst>
                                              <p:attrName>ppt_x</p:attrName>
                                            </p:attrNameLst>
                                          </p:cBhvr>
                                          <p:tavLst>
                                            <p:tav tm="0">
                                              <p:val>
                                                <p:strVal val="#ppt_x"/>
                                              </p:val>
                                            </p:tav>
                                            <p:tav tm="100000">
                                              <p:val>
                                                <p:strVal val="#ppt_x"/>
                                              </p:val>
                                            </p:tav>
                                          </p:tavLst>
                                        </p:anim>
                                        <p:anim calcmode="lin" valueType="num">
                                          <p:cBhvr>
                                            <p:cTn id="23" dur="1000" fill="hold"/>
                                            <p:tgtEl>
                                              <p:spTgt spid="9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1000"/>
                                            <p:tgtEl>
                                              <p:spTgt spid="106"/>
                                            </p:tgtEl>
                                          </p:cBhvr>
                                        </p:animEffect>
                                        <p:anim calcmode="lin" valueType="num">
                                          <p:cBhvr>
                                            <p:cTn id="27" dur="1000" fill="hold"/>
                                            <p:tgtEl>
                                              <p:spTgt spid="106"/>
                                            </p:tgtEl>
                                            <p:attrNameLst>
                                              <p:attrName>ppt_x</p:attrName>
                                            </p:attrNameLst>
                                          </p:cBhvr>
                                          <p:tavLst>
                                            <p:tav tm="0">
                                              <p:val>
                                                <p:strVal val="#ppt_x"/>
                                              </p:val>
                                            </p:tav>
                                            <p:tav tm="100000">
                                              <p:val>
                                                <p:strVal val="#ppt_x"/>
                                              </p:val>
                                            </p:tav>
                                          </p:tavLst>
                                        </p:anim>
                                        <p:anim calcmode="lin" valueType="num">
                                          <p:cBhvr>
                                            <p:cTn id="2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14:presetBounceEnd="50000">
                                      <p:stCondLst>
                                        <p:cond delay="0"/>
                                      </p:stCondLst>
                                      <p:childTnLst>
                                        <p:set>
                                          <p:cBhvr>
                                            <p:cTn id="32" dur="1" fill="hold">
                                              <p:stCondLst>
                                                <p:cond delay="0"/>
                                              </p:stCondLst>
                                            </p:cTn>
                                            <p:tgtEl>
                                              <p:spTgt spid="131"/>
                                            </p:tgtEl>
                                            <p:attrNameLst>
                                              <p:attrName>style.visibility</p:attrName>
                                            </p:attrNameLst>
                                          </p:cBhvr>
                                          <p:to>
                                            <p:strVal val="visible"/>
                                          </p:to>
                                        </p:set>
                                        <p:anim calcmode="lin" valueType="num" p14:bounceEnd="50000">
                                          <p:cBhvr additive="base">
                                            <p:cTn id="33" dur="500" fill="hold"/>
                                            <p:tgtEl>
                                              <p:spTgt spid="131"/>
                                            </p:tgtEl>
                                            <p:attrNameLst>
                                              <p:attrName>ppt_x</p:attrName>
                                            </p:attrNameLst>
                                          </p:cBhvr>
                                          <p:tavLst>
                                            <p:tav tm="0">
                                              <p:val>
                                                <p:strVal val="0-#ppt_w/2"/>
                                              </p:val>
                                            </p:tav>
                                            <p:tav tm="100000">
                                              <p:val>
                                                <p:strVal val="#ppt_x"/>
                                              </p:val>
                                            </p:tav>
                                          </p:tavLst>
                                        </p:anim>
                                        <p:anim calcmode="lin" valueType="num" p14:bounceEnd="50000">
                                          <p:cBhvr additive="base">
                                            <p:cTn id="34" dur="500" fill="hold"/>
                                            <p:tgtEl>
                                              <p:spTgt spid="131"/>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53" presetClass="entr" presetSubtype="16" fill="hold"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p:cTn id="38" dur="750" fill="hold"/>
                                            <p:tgtEl>
                                              <p:spTgt spid="44"/>
                                            </p:tgtEl>
                                            <p:attrNameLst>
                                              <p:attrName>ppt_w</p:attrName>
                                            </p:attrNameLst>
                                          </p:cBhvr>
                                          <p:tavLst>
                                            <p:tav tm="0">
                                              <p:val>
                                                <p:fltVal val="0"/>
                                              </p:val>
                                            </p:tav>
                                            <p:tav tm="100000">
                                              <p:val>
                                                <p:strVal val="#ppt_w"/>
                                              </p:val>
                                            </p:tav>
                                          </p:tavLst>
                                        </p:anim>
                                        <p:anim calcmode="lin" valueType="num">
                                          <p:cBhvr>
                                            <p:cTn id="39" dur="750" fill="hold"/>
                                            <p:tgtEl>
                                              <p:spTgt spid="44"/>
                                            </p:tgtEl>
                                            <p:attrNameLst>
                                              <p:attrName>ppt_h</p:attrName>
                                            </p:attrNameLst>
                                          </p:cBhvr>
                                          <p:tavLst>
                                            <p:tav tm="0">
                                              <p:val>
                                                <p:fltVal val="0"/>
                                              </p:val>
                                            </p:tav>
                                            <p:tav tm="100000">
                                              <p:val>
                                                <p:strVal val="#ppt_h"/>
                                              </p:val>
                                            </p:tav>
                                          </p:tavLst>
                                        </p:anim>
                                        <p:animEffect transition="in" filter="fade">
                                          <p:cBhvr>
                                            <p:cTn id="40" dur="750"/>
                                            <p:tgtEl>
                                              <p:spTgt spid="44"/>
                                            </p:tgtEl>
                                          </p:cBhvr>
                                        </p:animEffect>
                                      </p:childTnLst>
                                    </p:cTn>
                                  </p:par>
                                </p:childTnLst>
                              </p:cTn>
                            </p:par>
                            <p:par>
                              <p:cTn id="41" fill="hold">
                                <p:stCondLst>
                                  <p:cond delay="1250"/>
                                </p:stCondLst>
                                <p:childTnLst>
                                  <p:par>
                                    <p:cTn id="42" presetID="22" presetClass="entr" presetSubtype="8" fill="hold" grpId="0" nodeType="after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left)">
                                          <p:cBhvr>
                                            <p:cTn id="44" dur="500"/>
                                            <p:tgtEl>
                                              <p:spTgt spid="58"/>
                                            </p:tgtEl>
                                          </p:cBhvr>
                                        </p:animEffect>
                                      </p:childTnLst>
                                    </p:cTn>
                                  </p:par>
                                </p:childTnLst>
                              </p:cTn>
                            </p:par>
                            <p:par>
                              <p:cTn id="45" fill="hold">
                                <p:stCondLst>
                                  <p:cond delay="1750"/>
                                </p:stCondLst>
                                <p:childTnLst>
                                  <p:par>
                                    <p:cTn id="46" presetID="22" presetClass="entr" presetSubtype="8" fill="hold" grpId="0" nodeType="after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wipe(left)">
                                          <p:cBhvr>
                                            <p:cTn id="48" dur="500"/>
                                            <p:tgtEl>
                                              <p:spTgt spid="59"/>
                                            </p:tgtEl>
                                          </p:cBhvr>
                                        </p:animEffect>
                                      </p:childTnLst>
                                    </p:cTn>
                                  </p:par>
                                </p:childTnLst>
                              </p:cTn>
                            </p:par>
                            <p:par>
                              <p:cTn id="49" fill="hold">
                                <p:stCondLst>
                                  <p:cond delay="2250"/>
                                </p:stCondLst>
                                <p:childTnLst>
                                  <p:par>
                                    <p:cTn id="50" presetID="53" presetClass="entr" presetSubtype="16" fill="hold" nodeType="afterEffect">
                                      <p:stCondLst>
                                        <p:cond delay="0"/>
                                      </p:stCondLst>
                                      <p:childTnLst>
                                        <p:set>
                                          <p:cBhvr>
                                            <p:cTn id="51" dur="1" fill="hold">
                                              <p:stCondLst>
                                                <p:cond delay="0"/>
                                              </p:stCondLst>
                                            </p:cTn>
                                            <p:tgtEl>
                                              <p:spTgt spid="60"/>
                                            </p:tgtEl>
                                            <p:attrNameLst>
                                              <p:attrName>style.visibility</p:attrName>
                                            </p:attrNameLst>
                                          </p:cBhvr>
                                          <p:to>
                                            <p:strVal val="visible"/>
                                          </p:to>
                                        </p:set>
                                        <p:anim calcmode="lin" valueType="num">
                                          <p:cBhvr>
                                            <p:cTn id="52" dur="500" fill="hold"/>
                                            <p:tgtEl>
                                              <p:spTgt spid="60"/>
                                            </p:tgtEl>
                                            <p:attrNameLst>
                                              <p:attrName>ppt_w</p:attrName>
                                            </p:attrNameLst>
                                          </p:cBhvr>
                                          <p:tavLst>
                                            <p:tav tm="0">
                                              <p:val>
                                                <p:fltVal val="0"/>
                                              </p:val>
                                            </p:tav>
                                            <p:tav tm="100000">
                                              <p:val>
                                                <p:strVal val="#ppt_w"/>
                                              </p:val>
                                            </p:tav>
                                          </p:tavLst>
                                        </p:anim>
                                        <p:anim calcmode="lin" valueType="num">
                                          <p:cBhvr>
                                            <p:cTn id="53" dur="500" fill="hold"/>
                                            <p:tgtEl>
                                              <p:spTgt spid="60"/>
                                            </p:tgtEl>
                                            <p:attrNameLst>
                                              <p:attrName>ppt_h</p:attrName>
                                            </p:attrNameLst>
                                          </p:cBhvr>
                                          <p:tavLst>
                                            <p:tav tm="0">
                                              <p:val>
                                                <p:fltVal val="0"/>
                                              </p:val>
                                            </p:tav>
                                            <p:tav tm="100000">
                                              <p:val>
                                                <p:strVal val="#ppt_h"/>
                                              </p:val>
                                            </p:tav>
                                          </p:tavLst>
                                        </p:anim>
                                        <p:animEffect transition="in" filter="fade">
                                          <p:cBhvr>
                                            <p:cTn id="54" dur="500"/>
                                            <p:tgtEl>
                                              <p:spTgt spid="60"/>
                                            </p:tgtEl>
                                          </p:cBhvr>
                                        </p:animEffect>
                                      </p:childTnLst>
                                    </p:cTn>
                                  </p:par>
                                </p:childTnLst>
                              </p:cTn>
                            </p:par>
                            <p:par>
                              <p:cTn id="55" fill="hold">
                                <p:stCondLst>
                                  <p:cond delay="2750"/>
                                </p:stCondLst>
                                <p:childTnLst>
                                  <p:par>
                                    <p:cTn id="56" presetID="53" presetClass="entr" presetSubtype="16" fill="hold" nodeType="afterEffect">
                                      <p:stCondLst>
                                        <p:cond delay="0"/>
                                      </p:stCondLst>
                                      <p:childTnLst>
                                        <p:set>
                                          <p:cBhvr>
                                            <p:cTn id="57" dur="1" fill="hold">
                                              <p:stCondLst>
                                                <p:cond delay="0"/>
                                              </p:stCondLst>
                                            </p:cTn>
                                            <p:tgtEl>
                                              <p:spTgt spid="67"/>
                                            </p:tgtEl>
                                            <p:attrNameLst>
                                              <p:attrName>style.visibility</p:attrName>
                                            </p:attrNameLst>
                                          </p:cBhvr>
                                          <p:to>
                                            <p:strVal val="visible"/>
                                          </p:to>
                                        </p:set>
                                        <p:anim calcmode="lin" valueType="num">
                                          <p:cBhvr>
                                            <p:cTn id="58" dur="500" fill="hold"/>
                                            <p:tgtEl>
                                              <p:spTgt spid="67"/>
                                            </p:tgtEl>
                                            <p:attrNameLst>
                                              <p:attrName>ppt_w</p:attrName>
                                            </p:attrNameLst>
                                          </p:cBhvr>
                                          <p:tavLst>
                                            <p:tav tm="0">
                                              <p:val>
                                                <p:fltVal val="0"/>
                                              </p:val>
                                            </p:tav>
                                            <p:tav tm="100000">
                                              <p:val>
                                                <p:strVal val="#ppt_w"/>
                                              </p:val>
                                            </p:tav>
                                          </p:tavLst>
                                        </p:anim>
                                        <p:anim calcmode="lin" valueType="num">
                                          <p:cBhvr>
                                            <p:cTn id="59" dur="500" fill="hold"/>
                                            <p:tgtEl>
                                              <p:spTgt spid="67"/>
                                            </p:tgtEl>
                                            <p:attrNameLst>
                                              <p:attrName>ppt_h</p:attrName>
                                            </p:attrNameLst>
                                          </p:cBhvr>
                                          <p:tavLst>
                                            <p:tav tm="0">
                                              <p:val>
                                                <p:fltVal val="0"/>
                                              </p:val>
                                            </p:tav>
                                            <p:tav tm="100000">
                                              <p:val>
                                                <p:strVal val="#ppt_h"/>
                                              </p:val>
                                            </p:tav>
                                          </p:tavLst>
                                        </p:anim>
                                        <p:animEffect transition="in" filter="fade">
                                          <p:cBhvr>
                                            <p:cTn id="60" dur="500"/>
                                            <p:tgtEl>
                                              <p:spTgt spid="67"/>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14:presetBounceEnd="50000">
                                      <p:stCondLst>
                                        <p:cond delay="0"/>
                                      </p:stCondLst>
                                      <p:childTnLst>
                                        <p:set>
                                          <p:cBhvr>
                                            <p:cTn id="64" dur="1" fill="hold">
                                              <p:stCondLst>
                                                <p:cond delay="0"/>
                                              </p:stCondLst>
                                            </p:cTn>
                                            <p:tgtEl>
                                              <p:spTgt spid="70"/>
                                            </p:tgtEl>
                                            <p:attrNameLst>
                                              <p:attrName>style.visibility</p:attrName>
                                            </p:attrNameLst>
                                          </p:cBhvr>
                                          <p:to>
                                            <p:strVal val="visible"/>
                                          </p:to>
                                        </p:set>
                                        <p:anim calcmode="lin" valueType="num" p14:bounceEnd="50000">
                                          <p:cBhvr additive="base">
                                            <p:cTn id="65" dur="500" fill="hold"/>
                                            <p:tgtEl>
                                              <p:spTgt spid="70"/>
                                            </p:tgtEl>
                                            <p:attrNameLst>
                                              <p:attrName>ppt_x</p:attrName>
                                            </p:attrNameLst>
                                          </p:cBhvr>
                                          <p:tavLst>
                                            <p:tav tm="0">
                                              <p:val>
                                                <p:strVal val="0-#ppt_w/2"/>
                                              </p:val>
                                            </p:tav>
                                            <p:tav tm="100000">
                                              <p:val>
                                                <p:strVal val="#ppt_x"/>
                                              </p:val>
                                            </p:tav>
                                          </p:tavLst>
                                        </p:anim>
                                        <p:anim calcmode="lin" valueType="num" p14:bounceEnd="50000">
                                          <p:cBhvr additive="base">
                                            <p:cTn id="66"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14:presetBounceEnd="50000">
                                      <p:stCondLst>
                                        <p:cond delay="0"/>
                                      </p:stCondLst>
                                      <p:childTnLst>
                                        <p:set>
                                          <p:cBhvr>
                                            <p:cTn id="70" dur="1" fill="hold">
                                              <p:stCondLst>
                                                <p:cond delay="0"/>
                                              </p:stCondLst>
                                            </p:cTn>
                                            <p:tgtEl>
                                              <p:spTgt spid="71"/>
                                            </p:tgtEl>
                                            <p:attrNameLst>
                                              <p:attrName>style.visibility</p:attrName>
                                            </p:attrNameLst>
                                          </p:cBhvr>
                                          <p:to>
                                            <p:strVal val="visible"/>
                                          </p:to>
                                        </p:set>
                                        <p:anim calcmode="lin" valueType="num" p14:bounceEnd="50000">
                                          <p:cBhvr additive="base">
                                            <p:cTn id="71" dur="500" fill="hold"/>
                                            <p:tgtEl>
                                              <p:spTgt spid="71"/>
                                            </p:tgtEl>
                                            <p:attrNameLst>
                                              <p:attrName>ppt_x</p:attrName>
                                            </p:attrNameLst>
                                          </p:cBhvr>
                                          <p:tavLst>
                                            <p:tav tm="0">
                                              <p:val>
                                                <p:strVal val="0-#ppt_w/2"/>
                                              </p:val>
                                            </p:tav>
                                            <p:tav tm="100000">
                                              <p:val>
                                                <p:strVal val="#ppt_x"/>
                                              </p:val>
                                            </p:tav>
                                          </p:tavLst>
                                        </p:anim>
                                        <p:anim calcmode="lin" valueType="num" p14:bounceEnd="50000">
                                          <p:cBhvr additive="base">
                                            <p:cTn id="72"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49"/>
                                            </p:tgtEl>
                                            <p:attrNameLst>
                                              <p:attrName>style.visibility</p:attrName>
                                            </p:attrNameLst>
                                          </p:cBhvr>
                                          <p:to>
                                            <p:strVal val="visible"/>
                                          </p:to>
                                        </p:set>
                                        <p:anim calcmode="lin" valueType="num">
                                          <p:cBhvr>
                                            <p:cTn id="77" dur="500" fill="hold"/>
                                            <p:tgtEl>
                                              <p:spTgt spid="49"/>
                                            </p:tgtEl>
                                            <p:attrNameLst>
                                              <p:attrName>ppt_w</p:attrName>
                                            </p:attrNameLst>
                                          </p:cBhvr>
                                          <p:tavLst>
                                            <p:tav tm="0">
                                              <p:val>
                                                <p:fltVal val="0"/>
                                              </p:val>
                                            </p:tav>
                                            <p:tav tm="100000">
                                              <p:val>
                                                <p:strVal val="#ppt_w"/>
                                              </p:val>
                                            </p:tav>
                                          </p:tavLst>
                                        </p:anim>
                                        <p:anim calcmode="lin" valueType="num">
                                          <p:cBhvr>
                                            <p:cTn id="78" dur="500" fill="hold"/>
                                            <p:tgtEl>
                                              <p:spTgt spid="49"/>
                                            </p:tgtEl>
                                            <p:attrNameLst>
                                              <p:attrName>ppt_h</p:attrName>
                                            </p:attrNameLst>
                                          </p:cBhvr>
                                          <p:tavLst>
                                            <p:tav tm="0">
                                              <p:val>
                                                <p:fltVal val="0"/>
                                              </p:val>
                                            </p:tav>
                                            <p:tav tm="100000">
                                              <p:val>
                                                <p:strVal val="#ppt_h"/>
                                              </p:val>
                                            </p:tav>
                                          </p:tavLst>
                                        </p:anim>
                                        <p:animEffect transition="in" filter="fade">
                                          <p:cBhvr>
                                            <p:cTn id="79" dur="500"/>
                                            <p:tgtEl>
                                              <p:spTgt spid="49"/>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 calcmode="lin" valueType="num">
                                          <p:cBhvr>
                                            <p:cTn id="82" dur="500" fill="hold"/>
                                            <p:tgtEl>
                                              <p:spTgt spid="8"/>
                                            </p:tgtEl>
                                            <p:attrNameLst>
                                              <p:attrName>ppt_w</p:attrName>
                                            </p:attrNameLst>
                                          </p:cBhvr>
                                          <p:tavLst>
                                            <p:tav tm="0">
                                              <p:val>
                                                <p:fltVal val="0"/>
                                              </p:val>
                                            </p:tav>
                                            <p:tav tm="100000">
                                              <p:val>
                                                <p:strVal val="#ppt_w"/>
                                              </p:val>
                                            </p:tav>
                                          </p:tavLst>
                                        </p:anim>
                                        <p:anim calcmode="lin" valueType="num">
                                          <p:cBhvr>
                                            <p:cTn id="83" dur="500" fill="hold"/>
                                            <p:tgtEl>
                                              <p:spTgt spid="8"/>
                                            </p:tgtEl>
                                            <p:attrNameLst>
                                              <p:attrName>ppt_h</p:attrName>
                                            </p:attrNameLst>
                                          </p:cBhvr>
                                          <p:tavLst>
                                            <p:tav tm="0">
                                              <p:val>
                                                <p:fltVal val="0"/>
                                              </p:val>
                                            </p:tav>
                                            <p:tav tm="100000">
                                              <p:val>
                                                <p:strVal val="#ppt_h"/>
                                              </p:val>
                                            </p:tav>
                                          </p:tavLst>
                                        </p:anim>
                                        <p:animEffect transition="in" filter="fade">
                                          <p:cBhvr>
                                            <p:cTn id="84" dur="500"/>
                                            <p:tgtEl>
                                              <p:spTgt spid="8"/>
                                            </p:tgtEl>
                                          </p:cBhvr>
                                        </p:animEffect>
                                      </p:childTnLst>
                                    </p:cTn>
                                  </p:par>
                                </p:childTnLst>
                              </p:cTn>
                            </p:par>
                            <p:par>
                              <p:cTn id="85" fill="hold">
                                <p:stCondLst>
                                  <p:cond delay="500"/>
                                </p:stCondLst>
                                <p:childTnLst>
                                  <p:par>
                                    <p:cTn id="86" presetID="53" presetClass="entr" presetSubtype="16" fill="hold" grpId="0" nodeType="afterEffect">
                                      <p:stCondLst>
                                        <p:cond delay="0"/>
                                      </p:stCondLst>
                                      <p:childTnLst>
                                        <p:set>
                                          <p:cBhvr>
                                            <p:cTn id="87" dur="1" fill="hold">
                                              <p:stCondLst>
                                                <p:cond delay="0"/>
                                              </p:stCondLst>
                                            </p:cTn>
                                            <p:tgtEl>
                                              <p:spTgt spid="7"/>
                                            </p:tgtEl>
                                            <p:attrNameLst>
                                              <p:attrName>style.visibility</p:attrName>
                                            </p:attrNameLst>
                                          </p:cBhvr>
                                          <p:to>
                                            <p:strVal val="visible"/>
                                          </p:to>
                                        </p:set>
                                        <p:anim calcmode="lin" valueType="num">
                                          <p:cBhvr>
                                            <p:cTn id="88" dur="500" fill="hold"/>
                                            <p:tgtEl>
                                              <p:spTgt spid="7"/>
                                            </p:tgtEl>
                                            <p:attrNameLst>
                                              <p:attrName>ppt_w</p:attrName>
                                            </p:attrNameLst>
                                          </p:cBhvr>
                                          <p:tavLst>
                                            <p:tav tm="0">
                                              <p:val>
                                                <p:fltVal val="0"/>
                                              </p:val>
                                            </p:tav>
                                            <p:tav tm="100000">
                                              <p:val>
                                                <p:strVal val="#ppt_w"/>
                                              </p:val>
                                            </p:tav>
                                          </p:tavLst>
                                        </p:anim>
                                        <p:anim calcmode="lin" valueType="num">
                                          <p:cBhvr>
                                            <p:cTn id="89" dur="500" fill="hold"/>
                                            <p:tgtEl>
                                              <p:spTgt spid="7"/>
                                            </p:tgtEl>
                                            <p:attrNameLst>
                                              <p:attrName>ppt_h</p:attrName>
                                            </p:attrNameLst>
                                          </p:cBhvr>
                                          <p:tavLst>
                                            <p:tav tm="0">
                                              <p:val>
                                                <p:fltVal val="0"/>
                                              </p:val>
                                            </p:tav>
                                            <p:tav tm="100000">
                                              <p:val>
                                                <p:strVal val="#ppt_h"/>
                                              </p:val>
                                            </p:tav>
                                          </p:tavLst>
                                        </p:anim>
                                        <p:animEffect transition="in" filter="fade">
                                          <p:cBhvr>
                                            <p:cTn id="90" dur="500"/>
                                            <p:tgtEl>
                                              <p:spTgt spid="7"/>
                                            </p:tgtEl>
                                          </p:cBhvr>
                                        </p:animEffect>
                                      </p:childTnLst>
                                    </p:cTn>
                                  </p:par>
                                </p:childTnLst>
                              </p:cTn>
                            </p:par>
                            <p:par>
                              <p:cTn id="91" fill="hold">
                                <p:stCondLst>
                                  <p:cond delay="1000"/>
                                </p:stCondLst>
                                <p:childTnLst>
                                  <p:par>
                                    <p:cTn id="92" presetID="53" presetClass="entr" presetSubtype="16" fill="hold" nodeType="afterEffect">
                                      <p:stCondLst>
                                        <p:cond delay="0"/>
                                      </p:stCondLst>
                                      <p:childTnLst>
                                        <p:set>
                                          <p:cBhvr>
                                            <p:cTn id="93" dur="1" fill="hold">
                                              <p:stCondLst>
                                                <p:cond delay="0"/>
                                              </p:stCondLst>
                                            </p:cTn>
                                            <p:tgtEl>
                                              <p:spTgt spid="52"/>
                                            </p:tgtEl>
                                            <p:attrNameLst>
                                              <p:attrName>style.visibility</p:attrName>
                                            </p:attrNameLst>
                                          </p:cBhvr>
                                          <p:to>
                                            <p:strVal val="visible"/>
                                          </p:to>
                                        </p:set>
                                        <p:anim calcmode="lin" valueType="num">
                                          <p:cBhvr>
                                            <p:cTn id="94" dur="500" fill="hold"/>
                                            <p:tgtEl>
                                              <p:spTgt spid="52"/>
                                            </p:tgtEl>
                                            <p:attrNameLst>
                                              <p:attrName>ppt_w</p:attrName>
                                            </p:attrNameLst>
                                          </p:cBhvr>
                                          <p:tavLst>
                                            <p:tav tm="0">
                                              <p:val>
                                                <p:fltVal val="0"/>
                                              </p:val>
                                            </p:tav>
                                            <p:tav tm="100000">
                                              <p:val>
                                                <p:strVal val="#ppt_w"/>
                                              </p:val>
                                            </p:tav>
                                          </p:tavLst>
                                        </p:anim>
                                        <p:anim calcmode="lin" valueType="num">
                                          <p:cBhvr>
                                            <p:cTn id="95" dur="500" fill="hold"/>
                                            <p:tgtEl>
                                              <p:spTgt spid="52"/>
                                            </p:tgtEl>
                                            <p:attrNameLst>
                                              <p:attrName>ppt_h</p:attrName>
                                            </p:attrNameLst>
                                          </p:cBhvr>
                                          <p:tavLst>
                                            <p:tav tm="0">
                                              <p:val>
                                                <p:fltVal val="0"/>
                                              </p:val>
                                            </p:tav>
                                            <p:tav tm="100000">
                                              <p:val>
                                                <p:strVal val="#ppt_h"/>
                                              </p:val>
                                            </p:tav>
                                          </p:tavLst>
                                        </p:anim>
                                        <p:animEffect transition="in" filter="fade">
                                          <p:cBhvr>
                                            <p:cTn id="96" dur="500"/>
                                            <p:tgtEl>
                                              <p:spTgt spid="52"/>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5"/>
                                            </p:tgtEl>
                                            <p:attrNameLst>
                                              <p:attrName>style.visibility</p:attrName>
                                            </p:attrNameLst>
                                          </p:cBhvr>
                                          <p:to>
                                            <p:strVal val="visible"/>
                                          </p:to>
                                        </p:set>
                                        <p:anim calcmode="lin" valueType="num">
                                          <p:cBhvr>
                                            <p:cTn id="99" dur="500" fill="hold"/>
                                            <p:tgtEl>
                                              <p:spTgt spid="5"/>
                                            </p:tgtEl>
                                            <p:attrNameLst>
                                              <p:attrName>ppt_w</p:attrName>
                                            </p:attrNameLst>
                                          </p:cBhvr>
                                          <p:tavLst>
                                            <p:tav tm="0">
                                              <p:val>
                                                <p:fltVal val="0"/>
                                              </p:val>
                                            </p:tav>
                                            <p:tav tm="100000">
                                              <p:val>
                                                <p:strVal val="#ppt_w"/>
                                              </p:val>
                                            </p:tav>
                                          </p:tavLst>
                                        </p:anim>
                                        <p:anim calcmode="lin" valueType="num">
                                          <p:cBhvr>
                                            <p:cTn id="100" dur="500" fill="hold"/>
                                            <p:tgtEl>
                                              <p:spTgt spid="5"/>
                                            </p:tgtEl>
                                            <p:attrNameLst>
                                              <p:attrName>ppt_h</p:attrName>
                                            </p:attrNameLst>
                                          </p:cBhvr>
                                          <p:tavLst>
                                            <p:tav tm="0">
                                              <p:val>
                                                <p:fltVal val="0"/>
                                              </p:val>
                                            </p:tav>
                                            <p:tav tm="100000">
                                              <p:val>
                                                <p:strVal val="#ppt_h"/>
                                              </p:val>
                                            </p:tav>
                                          </p:tavLst>
                                        </p:anim>
                                        <p:animEffect transition="in" filter="fade">
                                          <p:cBhvr>
                                            <p:cTn id="101" dur="500"/>
                                            <p:tgtEl>
                                              <p:spTgt spid="5"/>
                                            </p:tgtEl>
                                          </p:cBhvr>
                                        </p:animEffect>
                                      </p:childTnLst>
                                    </p:cTn>
                                  </p:par>
                                  <p:par>
                                    <p:cTn id="102" presetID="53" presetClass="entr" presetSubtype="16" fill="hold" nodeType="withEffect">
                                      <p:stCondLst>
                                        <p:cond delay="0"/>
                                      </p:stCondLst>
                                      <p:childTnLst>
                                        <p:set>
                                          <p:cBhvr>
                                            <p:cTn id="103" dur="1" fill="hold">
                                              <p:stCondLst>
                                                <p:cond delay="0"/>
                                              </p:stCondLst>
                                            </p:cTn>
                                            <p:tgtEl>
                                              <p:spTgt spid="74"/>
                                            </p:tgtEl>
                                            <p:attrNameLst>
                                              <p:attrName>style.visibility</p:attrName>
                                            </p:attrNameLst>
                                          </p:cBhvr>
                                          <p:to>
                                            <p:strVal val="visible"/>
                                          </p:to>
                                        </p:set>
                                        <p:anim calcmode="lin" valueType="num">
                                          <p:cBhvr>
                                            <p:cTn id="104" dur="500" fill="hold"/>
                                            <p:tgtEl>
                                              <p:spTgt spid="74"/>
                                            </p:tgtEl>
                                            <p:attrNameLst>
                                              <p:attrName>ppt_w</p:attrName>
                                            </p:attrNameLst>
                                          </p:cBhvr>
                                          <p:tavLst>
                                            <p:tav tm="0">
                                              <p:val>
                                                <p:fltVal val="0"/>
                                              </p:val>
                                            </p:tav>
                                            <p:tav tm="100000">
                                              <p:val>
                                                <p:strVal val="#ppt_w"/>
                                              </p:val>
                                            </p:tav>
                                          </p:tavLst>
                                        </p:anim>
                                        <p:anim calcmode="lin" valueType="num">
                                          <p:cBhvr>
                                            <p:cTn id="105" dur="500" fill="hold"/>
                                            <p:tgtEl>
                                              <p:spTgt spid="74"/>
                                            </p:tgtEl>
                                            <p:attrNameLst>
                                              <p:attrName>ppt_h</p:attrName>
                                            </p:attrNameLst>
                                          </p:cBhvr>
                                          <p:tavLst>
                                            <p:tav tm="0">
                                              <p:val>
                                                <p:fltVal val="0"/>
                                              </p:val>
                                            </p:tav>
                                            <p:tav tm="100000">
                                              <p:val>
                                                <p:strVal val="#ppt_h"/>
                                              </p:val>
                                            </p:tav>
                                          </p:tavLst>
                                        </p:anim>
                                        <p:animEffect transition="in" filter="fade">
                                          <p:cBhvr>
                                            <p:cTn id="106" dur="500"/>
                                            <p:tgtEl>
                                              <p:spTgt spid="74"/>
                                            </p:tgtEl>
                                          </p:cBhvr>
                                        </p:animEffect>
                                      </p:childTnLst>
                                    </p:cTn>
                                  </p:par>
                                </p:childTnLst>
                              </p:cTn>
                            </p:par>
                            <p:par>
                              <p:cTn id="107" fill="hold">
                                <p:stCondLst>
                                  <p:cond delay="1500"/>
                                </p:stCondLst>
                                <p:childTnLst>
                                  <p:par>
                                    <p:cTn id="108" presetID="53" presetClass="entr" presetSubtype="16" fill="hold" nodeType="afterEffect">
                                      <p:stCondLst>
                                        <p:cond delay="0"/>
                                      </p:stCondLst>
                                      <p:childTnLst>
                                        <p:set>
                                          <p:cBhvr>
                                            <p:cTn id="109" dur="1" fill="hold">
                                              <p:stCondLst>
                                                <p:cond delay="0"/>
                                              </p:stCondLst>
                                            </p:cTn>
                                            <p:tgtEl>
                                              <p:spTgt spid="55"/>
                                            </p:tgtEl>
                                            <p:attrNameLst>
                                              <p:attrName>style.visibility</p:attrName>
                                            </p:attrNameLst>
                                          </p:cBhvr>
                                          <p:to>
                                            <p:strVal val="visible"/>
                                          </p:to>
                                        </p:set>
                                        <p:anim calcmode="lin" valueType="num">
                                          <p:cBhvr>
                                            <p:cTn id="110" dur="500" fill="hold"/>
                                            <p:tgtEl>
                                              <p:spTgt spid="55"/>
                                            </p:tgtEl>
                                            <p:attrNameLst>
                                              <p:attrName>ppt_w</p:attrName>
                                            </p:attrNameLst>
                                          </p:cBhvr>
                                          <p:tavLst>
                                            <p:tav tm="0">
                                              <p:val>
                                                <p:fltVal val="0"/>
                                              </p:val>
                                            </p:tav>
                                            <p:tav tm="100000">
                                              <p:val>
                                                <p:strVal val="#ppt_w"/>
                                              </p:val>
                                            </p:tav>
                                          </p:tavLst>
                                        </p:anim>
                                        <p:anim calcmode="lin" valueType="num">
                                          <p:cBhvr>
                                            <p:cTn id="111" dur="500" fill="hold"/>
                                            <p:tgtEl>
                                              <p:spTgt spid="55"/>
                                            </p:tgtEl>
                                            <p:attrNameLst>
                                              <p:attrName>ppt_h</p:attrName>
                                            </p:attrNameLst>
                                          </p:cBhvr>
                                          <p:tavLst>
                                            <p:tav tm="0">
                                              <p:val>
                                                <p:fltVal val="0"/>
                                              </p:val>
                                            </p:tav>
                                            <p:tav tm="100000">
                                              <p:val>
                                                <p:strVal val="#ppt_h"/>
                                              </p:val>
                                            </p:tav>
                                          </p:tavLst>
                                        </p:anim>
                                        <p:animEffect transition="in" filter="fade">
                                          <p:cBhvr>
                                            <p:cTn id="112" dur="500"/>
                                            <p:tgtEl>
                                              <p:spTgt spid="55"/>
                                            </p:tgtEl>
                                          </p:cBhvr>
                                        </p:animEffect>
                                      </p:childTnLst>
                                    </p:cTn>
                                  </p:par>
                                </p:childTnLst>
                              </p:cTn>
                            </p:par>
                            <p:par>
                              <p:cTn id="113" fill="hold">
                                <p:stCondLst>
                                  <p:cond delay="2000"/>
                                </p:stCondLst>
                                <p:childTnLst>
                                  <p:par>
                                    <p:cTn id="114" presetID="53" presetClass="entr" presetSubtype="16" fill="hold" grpId="0" nodeType="afterEffect">
                                      <p:stCondLst>
                                        <p:cond delay="0"/>
                                      </p:stCondLst>
                                      <p:childTnLst>
                                        <p:set>
                                          <p:cBhvr>
                                            <p:cTn id="115" dur="1" fill="hold">
                                              <p:stCondLst>
                                                <p:cond delay="0"/>
                                              </p:stCondLst>
                                            </p:cTn>
                                            <p:tgtEl>
                                              <p:spTgt spid="78"/>
                                            </p:tgtEl>
                                            <p:attrNameLst>
                                              <p:attrName>style.visibility</p:attrName>
                                            </p:attrNameLst>
                                          </p:cBhvr>
                                          <p:to>
                                            <p:strVal val="visible"/>
                                          </p:to>
                                        </p:set>
                                        <p:anim calcmode="lin" valueType="num">
                                          <p:cBhvr>
                                            <p:cTn id="116" dur="500" fill="hold"/>
                                            <p:tgtEl>
                                              <p:spTgt spid="78"/>
                                            </p:tgtEl>
                                            <p:attrNameLst>
                                              <p:attrName>ppt_w</p:attrName>
                                            </p:attrNameLst>
                                          </p:cBhvr>
                                          <p:tavLst>
                                            <p:tav tm="0">
                                              <p:val>
                                                <p:fltVal val="0"/>
                                              </p:val>
                                            </p:tav>
                                            <p:tav tm="100000">
                                              <p:val>
                                                <p:strVal val="#ppt_w"/>
                                              </p:val>
                                            </p:tav>
                                          </p:tavLst>
                                        </p:anim>
                                        <p:anim calcmode="lin" valueType="num">
                                          <p:cBhvr>
                                            <p:cTn id="117" dur="500" fill="hold"/>
                                            <p:tgtEl>
                                              <p:spTgt spid="78"/>
                                            </p:tgtEl>
                                            <p:attrNameLst>
                                              <p:attrName>ppt_h</p:attrName>
                                            </p:attrNameLst>
                                          </p:cBhvr>
                                          <p:tavLst>
                                            <p:tav tm="0">
                                              <p:val>
                                                <p:fltVal val="0"/>
                                              </p:val>
                                            </p:tav>
                                            <p:tav tm="100000">
                                              <p:val>
                                                <p:strVal val="#ppt_h"/>
                                              </p:val>
                                            </p:tav>
                                          </p:tavLst>
                                        </p:anim>
                                        <p:animEffect transition="in" filter="fade">
                                          <p:cBhvr>
                                            <p:cTn id="118"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8" grpId="0" animBg="1"/>
          <p:bldP spid="24" grpId="0"/>
          <p:bldP spid="96" grpId="0" animBg="1"/>
          <p:bldP spid="97" grpId="0" animBg="1"/>
          <p:bldP spid="106" grpId="0"/>
          <p:bldP spid="131" grpId="0"/>
          <p:bldP spid="70" grpId="0"/>
          <p:bldP spid="71" grpId="0"/>
          <p:bldP spid="5" grpId="0"/>
          <p:bldP spid="7" grpId="0"/>
          <p:bldP spid="8" grpId="0"/>
          <p:bldP spid="7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97"/>
                                            </p:tgtEl>
                                            <p:attrNameLst>
                                              <p:attrName>style.visibility</p:attrName>
                                            </p:attrNameLst>
                                          </p:cBhvr>
                                          <p:to>
                                            <p:strVal val="visible"/>
                                          </p:to>
                                        </p:set>
                                        <p:anim calcmode="lin" valueType="num">
                                          <p:cBhvr>
                                            <p:cTn id="15" dur="500" fill="hold"/>
                                            <p:tgtEl>
                                              <p:spTgt spid="97"/>
                                            </p:tgtEl>
                                            <p:attrNameLst>
                                              <p:attrName>ppt_w</p:attrName>
                                            </p:attrNameLst>
                                          </p:cBhvr>
                                          <p:tavLst>
                                            <p:tav tm="0">
                                              <p:val>
                                                <p:fltVal val="0"/>
                                              </p:val>
                                            </p:tav>
                                            <p:tav tm="100000">
                                              <p:val>
                                                <p:strVal val="#ppt_w"/>
                                              </p:val>
                                            </p:tav>
                                          </p:tavLst>
                                        </p:anim>
                                        <p:anim calcmode="lin" valueType="num">
                                          <p:cBhvr>
                                            <p:cTn id="16" dur="500" fill="hold"/>
                                            <p:tgtEl>
                                              <p:spTgt spid="97"/>
                                            </p:tgtEl>
                                            <p:attrNameLst>
                                              <p:attrName>ppt_h</p:attrName>
                                            </p:attrNameLst>
                                          </p:cBhvr>
                                          <p:tavLst>
                                            <p:tav tm="0">
                                              <p:val>
                                                <p:fltVal val="0"/>
                                              </p:val>
                                            </p:tav>
                                            <p:tav tm="100000">
                                              <p:val>
                                                <p:strVal val="#ppt_h"/>
                                              </p:val>
                                            </p:tav>
                                          </p:tavLst>
                                        </p:anim>
                                        <p:animEffect transition="in" filter="fade">
                                          <p:cBhvr>
                                            <p:cTn id="17" dur="500"/>
                                            <p:tgtEl>
                                              <p:spTgt spid="97"/>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96"/>
                                            </p:tgtEl>
                                            <p:attrNameLst>
                                              <p:attrName>style.visibility</p:attrName>
                                            </p:attrNameLst>
                                          </p:cBhvr>
                                          <p:to>
                                            <p:strVal val="visible"/>
                                          </p:to>
                                        </p:set>
                                        <p:animEffect transition="in" filter="fade">
                                          <p:cBhvr>
                                            <p:cTn id="21" dur="1000"/>
                                            <p:tgtEl>
                                              <p:spTgt spid="96"/>
                                            </p:tgtEl>
                                          </p:cBhvr>
                                        </p:animEffect>
                                        <p:anim calcmode="lin" valueType="num">
                                          <p:cBhvr>
                                            <p:cTn id="22" dur="1000" fill="hold"/>
                                            <p:tgtEl>
                                              <p:spTgt spid="96"/>
                                            </p:tgtEl>
                                            <p:attrNameLst>
                                              <p:attrName>ppt_x</p:attrName>
                                            </p:attrNameLst>
                                          </p:cBhvr>
                                          <p:tavLst>
                                            <p:tav tm="0">
                                              <p:val>
                                                <p:strVal val="#ppt_x"/>
                                              </p:val>
                                            </p:tav>
                                            <p:tav tm="100000">
                                              <p:val>
                                                <p:strVal val="#ppt_x"/>
                                              </p:val>
                                            </p:tav>
                                          </p:tavLst>
                                        </p:anim>
                                        <p:anim calcmode="lin" valueType="num">
                                          <p:cBhvr>
                                            <p:cTn id="23" dur="1000" fill="hold"/>
                                            <p:tgtEl>
                                              <p:spTgt spid="9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1000"/>
                                            <p:tgtEl>
                                              <p:spTgt spid="106"/>
                                            </p:tgtEl>
                                          </p:cBhvr>
                                        </p:animEffect>
                                        <p:anim calcmode="lin" valueType="num">
                                          <p:cBhvr>
                                            <p:cTn id="27" dur="1000" fill="hold"/>
                                            <p:tgtEl>
                                              <p:spTgt spid="106"/>
                                            </p:tgtEl>
                                            <p:attrNameLst>
                                              <p:attrName>ppt_x</p:attrName>
                                            </p:attrNameLst>
                                          </p:cBhvr>
                                          <p:tavLst>
                                            <p:tav tm="0">
                                              <p:val>
                                                <p:strVal val="#ppt_x"/>
                                              </p:val>
                                            </p:tav>
                                            <p:tav tm="100000">
                                              <p:val>
                                                <p:strVal val="#ppt_x"/>
                                              </p:val>
                                            </p:tav>
                                          </p:tavLst>
                                        </p:anim>
                                        <p:anim calcmode="lin" valueType="num">
                                          <p:cBhvr>
                                            <p:cTn id="2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31"/>
                                            </p:tgtEl>
                                            <p:attrNameLst>
                                              <p:attrName>style.visibility</p:attrName>
                                            </p:attrNameLst>
                                          </p:cBhvr>
                                          <p:to>
                                            <p:strVal val="visible"/>
                                          </p:to>
                                        </p:set>
                                        <p:anim calcmode="lin" valueType="num">
                                          <p:cBhvr additive="base">
                                            <p:cTn id="33" dur="500" fill="hold"/>
                                            <p:tgtEl>
                                              <p:spTgt spid="131"/>
                                            </p:tgtEl>
                                            <p:attrNameLst>
                                              <p:attrName>ppt_x</p:attrName>
                                            </p:attrNameLst>
                                          </p:cBhvr>
                                          <p:tavLst>
                                            <p:tav tm="0">
                                              <p:val>
                                                <p:strVal val="0-#ppt_w/2"/>
                                              </p:val>
                                            </p:tav>
                                            <p:tav tm="100000">
                                              <p:val>
                                                <p:strVal val="#ppt_x"/>
                                              </p:val>
                                            </p:tav>
                                          </p:tavLst>
                                        </p:anim>
                                        <p:anim calcmode="lin" valueType="num">
                                          <p:cBhvr additive="base">
                                            <p:cTn id="34" dur="500" fill="hold"/>
                                            <p:tgtEl>
                                              <p:spTgt spid="131"/>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53" presetClass="entr" presetSubtype="16" fill="hold"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p:cTn id="38" dur="750" fill="hold"/>
                                            <p:tgtEl>
                                              <p:spTgt spid="44"/>
                                            </p:tgtEl>
                                            <p:attrNameLst>
                                              <p:attrName>ppt_w</p:attrName>
                                            </p:attrNameLst>
                                          </p:cBhvr>
                                          <p:tavLst>
                                            <p:tav tm="0">
                                              <p:val>
                                                <p:fltVal val="0"/>
                                              </p:val>
                                            </p:tav>
                                            <p:tav tm="100000">
                                              <p:val>
                                                <p:strVal val="#ppt_w"/>
                                              </p:val>
                                            </p:tav>
                                          </p:tavLst>
                                        </p:anim>
                                        <p:anim calcmode="lin" valueType="num">
                                          <p:cBhvr>
                                            <p:cTn id="39" dur="750" fill="hold"/>
                                            <p:tgtEl>
                                              <p:spTgt spid="44"/>
                                            </p:tgtEl>
                                            <p:attrNameLst>
                                              <p:attrName>ppt_h</p:attrName>
                                            </p:attrNameLst>
                                          </p:cBhvr>
                                          <p:tavLst>
                                            <p:tav tm="0">
                                              <p:val>
                                                <p:fltVal val="0"/>
                                              </p:val>
                                            </p:tav>
                                            <p:tav tm="100000">
                                              <p:val>
                                                <p:strVal val="#ppt_h"/>
                                              </p:val>
                                            </p:tav>
                                          </p:tavLst>
                                        </p:anim>
                                        <p:animEffect transition="in" filter="fade">
                                          <p:cBhvr>
                                            <p:cTn id="40" dur="750"/>
                                            <p:tgtEl>
                                              <p:spTgt spid="44"/>
                                            </p:tgtEl>
                                          </p:cBhvr>
                                        </p:animEffect>
                                      </p:childTnLst>
                                    </p:cTn>
                                  </p:par>
                                </p:childTnLst>
                              </p:cTn>
                            </p:par>
                            <p:par>
                              <p:cTn id="41" fill="hold">
                                <p:stCondLst>
                                  <p:cond delay="1250"/>
                                </p:stCondLst>
                                <p:childTnLst>
                                  <p:par>
                                    <p:cTn id="42" presetID="22" presetClass="entr" presetSubtype="8" fill="hold" grpId="0" nodeType="after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left)">
                                          <p:cBhvr>
                                            <p:cTn id="44" dur="500"/>
                                            <p:tgtEl>
                                              <p:spTgt spid="58"/>
                                            </p:tgtEl>
                                          </p:cBhvr>
                                        </p:animEffect>
                                      </p:childTnLst>
                                    </p:cTn>
                                  </p:par>
                                </p:childTnLst>
                              </p:cTn>
                            </p:par>
                            <p:par>
                              <p:cTn id="45" fill="hold">
                                <p:stCondLst>
                                  <p:cond delay="1750"/>
                                </p:stCondLst>
                                <p:childTnLst>
                                  <p:par>
                                    <p:cTn id="46" presetID="22" presetClass="entr" presetSubtype="8" fill="hold" grpId="0" nodeType="after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wipe(left)">
                                          <p:cBhvr>
                                            <p:cTn id="48" dur="500"/>
                                            <p:tgtEl>
                                              <p:spTgt spid="59"/>
                                            </p:tgtEl>
                                          </p:cBhvr>
                                        </p:animEffect>
                                      </p:childTnLst>
                                    </p:cTn>
                                  </p:par>
                                </p:childTnLst>
                              </p:cTn>
                            </p:par>
                            <p:par>
                              <p:cTn id="49" fill="hold">
                                <p:stCondLst>
                                  <p:cond delay="2250"/>
                                </p:stCondLst>
                                <p:childTnLst>
                                  <p:par>
                                    <p:cTn id="50" presetID="53" presetClass="entr" presetSubtype="16" fill="hold" nodeType="afterEffect">
                                      <p:stCondLst>
                                        <p:cond delay="0"/>
                                      </p:stCondLst>
                                      <p:childTnLst>
                                        <p:set>
                                          <p:cBhvr>
                                            <p:cTn id="51" dur="1" fill="hold">
                                              <p:stCondLst>
                                                <p:cond delay="0"/>
                                              </p:stCondLst>
                                            </p:cTn>
                                            <p:tgtEl>
                                              <p:spTgt spid="60"/>
                                            </p:tgtEl>
                                            <p:attrNameLst>
                                              <p:attrName>style.visibility</p:attrName>
                                            </p:attrNameLst>
                                          </p:cBhvr>
                                          <p:to>
                                            <p:strVal val="visible"/>
                                          </p:to>
                                        </p:set>
                                        <p:anim calcmode="lin" valueType="num">
                                          <p:cBhvr>
                                            <p:cTn id="52" dur="500" fill="hold"/>
                                            <p:tgtEl>
                                              <p:spTgt spid="60"/>
                                            </p:tgtEl>
                                            <p:attrNameLst>
                                              <p:attrName>ppt_w</p:attrName>
                                            </p:attrNameLst>
                                          </p:cBhvr>
                                          <p:tavLst>
                                            <p:tav tm="0">
                                              <p:val>
                                                <p:fltVal val="0"/>
                                              </p:val>
                                            </p:tav>
                                            <p:tav tm="100000">
                                              <p:val>
                                                <p:strVal val="#ppt_w"/>
                                              </p:val>
                                            </p:tav>
                                          </p:tavLst>
                                        </p:anim>
                                        <p:anim calcmode="lin" valueType="num">
                                          <p:cBhvr>
                                            <p:cTn id="53" dur="500" fill="hold"/>
                                            <p:tgtEl>
                                              <p:spTgt spid="60"/>
                                            </p:tgtEl>
                                            <p:attrNameLst>
                                              <p:attrName>ppt_h</p:attrName>
                                            </p:attrNameLst>
                                          </p:cBhvr>
                                          <p:tavLst>
                                            <p:tav tm="0">
                                              <p:val>
                                                <p:fltVal val="0"/>
                                              </p:val>
                                            </p:tav>
                                            <p:tav tm="100000">
                                              <p:val>
                                                <p:strVal val="#ppt_h"/>
                                              </p:val>
                                            </p:tav>
                                          </p:tavLst>
                                        </p:anim>
                                        <p:animEffect transition="in" filter="fade">
                                          <p:cBhvr>
                                            <p:cTn id="54" dur="500"/>
                                            <p:tgtEl>
                                              <p:spTgt spid="60"/>
                                            </p:tgtEl>
                                          </p:cBhvr>
                                        </p:animEffect>
                                      </p:childTnLst>
                                    </p:cTn>
                                  </p:par>
                                </p:childTnLst>
                              </p:cTn>
                            </p:par>
                            <p:par>
                              <p:cTn id="55" fill="hold">
                                <p:stCondLst>
                                  <p:cond delay="2750"/>
                                </p:stCondLst>
                                <p:childTnLst>
                                  <p:par>
                                    <p:cTn id="56" presetID="53" presetClass="entr" presetSubtype="16" fill="hold" nodeType="afterEffect">
                                      <p:stCondLst>
                                        <p:cond delay="0"/>
                                      </p:stCondLst>
                                      <p:childTnLst>
                                        <p:set>
                                          <p:cBhvr>
                                            <p:cTn id="57" dur="1" fill="hold">
                                              <p:stCondLst>
                                                <p:cond delay="0"/>
                                              </p:stCondLst>
                                            </p:cTn>
                                            <p:tgtEl>
                                              <p:spTgt spid="67"/>
                                            </p:tgtEl>
                                            <p:attrNameLst>
                                              <p:attrName>style.visibility</p:attrName>
                                            </p:attrNameLst>
                                          </p:cBhvr>
                                          <p:to>
                                            <p:strVal val="visible"/>
                                          </p:to>
                                        </p:set>
                                        <p:anim calcmode="lin" valueType="num">
                                          <p:cBhvr>
                                            <p:cTn id="58" dur="500" fill="hold"/>
                                            <p:tgtEl>
                                              <p:spTgt spid="67"/>
                                            </p:tgtEl>
                                            <p:attrNameLst>
                                              <p:attrName>ppt_w</p:attrName>
                                            </p:attrNameLst>
                                          </p:cBhvr>
                                          <p:tavLst>
                                            <p:tav tm="0">
                                              <p:val>
                                                <p:fltVal val="0"/>
                                              </p:val>
                                            </p:tav>
                                            <p:tav tm="100000">
                                              <p:val>
                                                <p:strVal val="#ppt_w"/>
                                              </p:val>
                                            </p:tav>
                                          </p:tavLst>
                                        </p:anim>
                                        <p:anim calcmode="lin" valueType="num">
                                          <p:cBhvr>
                                            <p:cTn id="59" dur="500" fill="hold"/>
                                            <p:tgtEl>
                                              <p:spTgt spid="67"/>
                                            </p:tgtEl>
                                            <p:attrNameLst>
                                              <p:attrName>ppt_h</p:attrName>
                                            </p:attrNameLst>
                                          </p:cBhvr>
                                          <p:tavLst>
                                            <p:tav tm="0">
                                              <p:val>
                                                <p:fltVal val="0"/>
                                              </p:val>
                                            </p:tav>
                                            <p:tav tm="100000">
                                              <p:val>
                                                <p:strVal val="#ppt_h"/>
                                              </p:val>
                                            </p:tav>
                                          </p:tavLst>
                                        </p:anim>
                                        <p:animEffect transition="in" filter="fade">
                                          <p:cBhvr>
                                            <p:cTn id="60" dur="500"/>
                                            <p:tgtEl>
                                              <p:spTgt spid="67"/>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70"/>
                                            </p:tgtEl>
                                            <p:attrNameLst>
                                              <p:attrName>style.visibility</p:attrName>
                                            </p:attrNameLst>
                                          </p:cBhvr>
                                          <p:to>
                                            <p:strVal val="visible"/>
                                          </p:to>
                                        </p:set>
                                        <p:anim calcmode="lin" valueType="num">
                                          <p:cBhvr additive="base">
                                            <p:cTn id="65" dur="500" fill="hold"/>
                                            <p:tgtEl>
                                              <p:spTgt spid="70"/>
                                            </p:tgtEl>
                                            <p:attrNameLst>
                                              <p:attrName>ppt_x</p:attrName>
                                            </p:attrNameLst>
                                          </p:cBhvr>
                                          <p:tavLst>
                                            <p:tav tm="0">
                                              <p:val>
                                                <p:strVal val="0-#ppt_w/2"/>
                                              </p:val>
                                            </p:tav>
                                            <p:tav tm="100000">
                                              <p:val>
                                                <p:strVal val="#ppt_x"/>
                                              </p:val>
                                            </p:tav>
                                          </p:tavLst>
                                        </p:anim>
                                        <p:anim calcmode="lin" valueType="num">
                                          <p:cBhvr additive="base">
                                            <p:cTn id="66"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anim calcmode="lin" valueType="num">
                                          <p:cBhvr additive="base">
                                            <p:cTn id="71" dur="500" fill="hold"/>
                                            <p:tgtEl>
                                              <p:spTgt spid="71"/>
                                            </p:tgtEl>
                                            <p:attrNameLst>
                                              <p:attrName>ppt_x</p:attrName>
                                            </p:attrNameLst>
                                          </p:cBhvr>
                                          <p:tavLst>
                                            <p:tav tm="0">
                                              <p:val>
                                                <p:strVal val="0-#ppt_w/2"/>
                                              </p:val>
                                            </p:tav>
                                            <p:tav tm="100000">
                                              <p:val>
                                                <p:strVal val="#ppt_x"/>
                                              </p:val>
                                            </p:tav>
                                          </p:tavLst>
                                        </p:anim>
                                        <p:anim calcmode="lin" valueType="num">
                                          <p:cBhvr additive="base">
                                            <p:cTn id="72"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49"/>
                                            </p:tgtEl>
                                            <p:attrNameLst>
                                              <p:attrName>style.visibility</p:attrName>
                                            </p:attrNameLst>
                                          </p:cBhvr>
                                          <p:to>
                                            <p:strVal val="visible"/>
                                          </p:to>
                                        </p:set>
                                        <p:anim calcmode="lin" valueType="num">
                                          <p:cBhvr>
                                            <p:cTn id="77" dur="500" fill="hold"/>
                                            <p:tgtEl>
                                              <p:spTgt spid="49"/>
                                            </p:tgtEl>
                                            <p:attrNameLst>
                                              <p:attrName>ppt_w</p:attrName>
                                            </p:attrNameLst>
                                          </p:cBhvr>
                                          <p:tavLst>
                                            <p:tav tm="0">
                                              <p:val>
                                                <p:fltVal val="0"/>
                                              </p:val>
                                            </p:tav>
                                            <p:tav tm="100000">
                                              <p:val>
                                                <p:strVal val="#ppt_w"/>
                                              </p:val>
                                            </p:tav>
                                          </p:tavLst>
                                        </p:anim>
                                        <p:anim calcmode="lin" valueType="num">
                                          <p:cBhvr>
                                            <p:cTn id="78" dur="500" fill="hold"/>
                                            <p:tgtEl>
                                              <p:spTgt spid="49"/>
                                            </p:tgtEl>
                                            <p:attrNameLst>
                                              <p:attrName>ppt_h</p:attrName>
                                            </p:attrNameLst>
                                          </p:cBhvr>
                                          <p:tavLst>
                                            <p:tav tm="0">
                                              <p:val>
                                                <p:fltVal val="0"/>
                                              </p:val>
                                            </p:tav>
                                            <p:tav tm="100000">
                                              <p:val>
                                                <p:strVal val="#ppt_h"/>
                                              </p:val>
                                            </p:tav>
                                          </p:tavLst>
                                        </p:anim>
                                        <p:animEffect transition="in" filter="fade">
                                          <p:cBhvr>
                                            <p:cTn id="79" dur="500"/>
                                            <p:tgtEl>
                                              <p:spTgt spid="49"/>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 calcmode="lin" valueType="num">
                                          <p:cBhvr>
                                            <p:cTn id="82" dur="500" fill="hold"/>
                                            <p:tgtEl>
                                              <p:spTgt spid="8"/>
                                            </p:tgtEl>
                                            <p:attrNameLst>
                                              <p:attrName>ppt_w</p:attrName>
                                            </p:attrNameLst>
                                          </p:cBhvr>
                                          <p:tavLst>
                                            <p:tav tm="0">
                                              <p:val>
                                                <p:fltVal val="0"/>
                                              </p:val>
                                            </p:tav>
                                            <p:tav tm="100000">
                                              <p:val>
                                                <p:strVal val="#ppt_w"/>
                                              </p:val>
                                            </p:tav>
                                          </p:tavLst>
                                        </p:anim>
                                        <p:anim calcmode="lin" valueType="num">
                                          <p:cBhvr>
                                            <p:cTn id="83" dur="500" fill="hold"/>
                                            <p:tgtEl>
                                              <p:spTgt spid="8"/>
                                            </p:tgtEl>
                                            <p:attrNameLst>
                                              <p:attrName>ppt_h</p:attrName>
                                            </p:attrNameLst>
                                          </p:cBhvr>
                                          <p:tavLst>
                                            <p:tav tm="0">
                                              <p:val>
                                                <p:fltVal val="0"/>
                                              </p:val>
                                            </p:tav>
                                            <p:tav tm="100000">
                                              <p:val>
                                                <p:strVal val="#ppt_h"/>
                                              </p:val>
                                            </p:tav>
                                          </p:tavLst>
                                        </p:anim>
                                        <p:animEffect transition="in" filter="fade">
                                          <p:cBhvr>
                                            <p:cTn id="84" dur="500"/>
                                            <p:tgtEl>
                                              <p:spTgt spid="8"/>
                                            </p:tgtEl>
                                          </p:cBhvr>
                                        </p:animEffect>
                                      </p:childTnLst>
                                    </p:cTn>
                                  </p:par>
                                </p:childTnLst>
                              </p:cTn>
                            </p:par>
                            <p:par>
                              <p:cTn id="85" fill="hold">
                                <p:stCondLst>
                                  <p:cond delay="500"/>
                                </p:stCondLst>
                                <p:childTnLst>
                                  <p:par>
                                    <p:cTn id="86" presetID="53" presetClass="entr" presetSubtype="16" fill="hold" grpId="0" nodeType="afterEffect">
                                      <p:stCondLst>
                                        <p:cond delay="0"/>
                                      </p:stCondLst>
                                      <p:childTnLst>
                                        <p:set>
                                          <p:cBhvr>
                                            <p:cTn id="87" dur="1" fill="hold">
                                              <p:stCondLst>
                                                <p:cond delay="0"/>
                                              </p:stCondLst>
                                            </p:cTn>
                                            <p:tgtEl>
                                              <p:spTgt spid="7"/>
                                            </p:tgtEl>
                                            <p:attrNameLst>
                                              <p:attrName>style.visibility</p:attrName>
                                            </p:attrNameLst>
                                          </p:cBhvr>
                                          <p:to>
                                            <p:strVal val="visible"/>
                                          </p:to>
                                        </p:set>
                                        <p:anim calcmode="lin" valueType="num">
                                          <p:cBhvr>
                                            <p:cTn id="88" dur="500" fill="hold"/>
                                            <p:tgtEl>
                                              <p:spTgt spid="7"/>
                                            </p:tgtEl>
                                            <p:attrNameLst>
                                              <p:attrName>ppt_w</p:attrName>
                                            </p:attrNameLst>
                                          </p:cBhvr>
                                          <p:tavLst>
                                            <p:tav tm="0">
                                              <p:val>
                                                <p:fltVal val="0"/>
                                              </p:val>
                                            </p:tav>
                                            <p:tav tm="100000">
                                              <p:val>
                                                <p:strVal val="#ppt_w"/>
                                              </p:val>
                                            </p:tav>
                                          </p:tavLst>
                                        </p:anim>
                                        <p:anim calcmode="lin" valueType="num">
                                          <p:cBhvr>
                                            <p:cTn id="89" dur="500" fill="hold"/>
                                            <p:tgtEl>
                                              <p:spTgt spid="7"/>
                                            </p:tgtEl>
                                            <p:attrNameLst>
                                              <p:attrName>ppt_h</p:attrName>
                                            </p:attrNameLst>
                                          </p:cBhvr>
                                          <p:tavLst>
                                            <p:tav tm="0">
                                              <p:val>
                                                <p:fltVal val="0"/>
                                              </p:val>
                                            </p:tav>
                                            <p:tav tm="100000">
                                              <p:val>
                                                <p:strVal val="#ppt_h"/>
                                              </p:val>
                                            </p:tav>
                                          </p:tavLst>
                                        </p:anim>
                                        <p:animEffect transition="in" filter="fade">
                                          <p:cBhvr>
                                            <p:cTn id="90" dur="500"/>
                                            <p:tgtEl>
                                              <p:spTgt spid="7"/>
                                            </p:tgtEl>
                                          </p:cBhvr>
                                        </p:animEffect>
                                      </p:childTnLst>
                                    </p:cTn>
                                  </p:par>
                                </p:childTnLst>
                              </p:cTn>
                            </p:par>
                            <p:par>
                              <p:cTn id="91" fill="hold">
                                <p:stCondLst>
                                  <p:cond delay="1000"/>
                                </p:stCondLst>
                                <p:childTnLst>
                                  <p:par>
                                    <p:cTn id="92" presetID="53" presetClass="entr" presetSubtype="16" fill="hold" nodeType="afterEffect">
                                      <p:stCondLst>
                                        <p:cond delay="0"/>
                                      </p:stCondLst>
                                      <p:childTnLst>
                                        <p:set>
                                          <p:cBhvr>
                                            <p:cTn id="93" dur="1" fill="hold">
                                              <p:stCondLst>
                                                <p:cond delay="0"/>
                                              </p:stCondLst>
                                            </p:cTn>
                                            <p:tgtEl>
                                              <p:spTgt spid="52"/>
                                            </p:tgtEl>
                                            <p:attrNameLst>
                                              <p:attrName>style.visibility</p:attrName>
                                            </p:attrNameLst>
                                          </p:cBhvr>
                                          <p:to>
                                            <p:strVal val="visible"/>
                                          </p:to>
                                        </p:set>
                                        <p:anim calcmode="lin" valueType="num">
                                          <p:cBhvr>
                                            <p:cTn id="94" dur="500" fill="hold"/>
                                            <p:tgtEl>
                                              <p:spTgt spid="52"/>
                                            </p:tgtEl>
                                            <p:attrNameLst>
                                              <p:attrName>ppt_w</p:attrName>
                                            </p:attrNameLst>
                                          </p:cBhvr>
                                          <p:tavLst>
                                            <p:tav tm="0">
                                              <p:val>
                                                <p:fltVal val="0"/>
                                              </p:val>
                                            </p:tav>
                                            <p:tav tm="100000">
                                              <p:val>
                                                <p:strVal val="#ppt_w"/>
                                              </p:val>
                                            </p:tav>
                                          </p:tavLst>
                                        </p:anim>
                                        <p:anim calcmode="lin" valueType="num">
                                          <p:cBhvr>
                                            <p:cTn id="95" dur="500" fill="hold"/>
                                            <p:tgtEl>
                                              <p:spTgt spid="52"/>
                                            </p:tgtEl>
                                            <p:attrNameLst>
                                              <p:attrName>ppt_h</p:attrName>
                                            </p:attrNameLst>
                                          </p:cBhvr>
                                          <p:tavLst>
                                            <p:tav tm="0">
                                              <p:val>
                                                <p:fltVal val="0"/>
                                              </p:val>
                                            </p:tav>
                                            <p:tav tm="100000">
                                              <p:val>
                                                <p:strVal val="#ppt_h"/>
                                              </p:val>
                                            </p:tav>
                                          </p:tavLst>
                                        </p:anim>
                                        <p:animEffect transition="in" filter="fade">
                                          <p:cBhvr>
                                            <p:cTn id="96" dur="500"/>
                                            <p:tgtEl>
                                              <p:spTgt spid="52"/>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5"/>
                                            </p:tgtEl>
                                            <p:attrNameLst>
                                              <p:attrName>style.visibility</p:attrName>
                                            </p:attrNameLst>
                                          </p:cBhvr>
                                          <p:to>
                                            <p:strVal val="visible"/>
                                          </p:to>
                                        </p:set>
                                        <p:anim calcmode="lin" valueType="num">
                                          <p:cBhvr>
                                            <p:cTn id="99" dur="500" fill="hold"/>
                                            <p:tgtEl>
                                              <p:spTgt spid="5"/>
                                            </p:tgtEl>
                                            <p:attrNameLst>
                                              <p:attrName>ppt_w</p:attrName>
                                            </p:attrNameLst>
                                          </p:cBhvr>
                                          <p:tavLst>
                                            <p:tav tm="0">
                                              <p:val>
                                                <p:fltVal val="0"/>
                                              </p:val>
                                            </p:tav>
                                            <p:tav tm="100000">
                                              <p:val>
                                                <p:strVal val="#ppt_w"/>
                                              </p:val>
                                            </p:tav>
                                          </p:tavLst>
                                        </p:anim>
                                        <p:anim calcmode="lin" valueType="num">
                                          <p:cBhvr>
                                            <p:cTn id="100" dur="500" fill="hold"/>
                                            <p:tgtEl>
                                              <p:spTgt spid="5"/>
                                            </p:tgtEl>
                                            <p:attrNameLst>
                                              <p:attrName>ppt_h</p:attrName>
                                            </p:attrNameLst>
                                          </p:cBhvr>
                                          <p:tavLst>
                                            <p:tav tm="0">
                                              <p:val>
                                                <p:fltVal val="0"/>
                                              </p:val>
                                            </p:tav>
                                            <p:tav tm="100000">
                                              <p:val>
                                                <p:strVal val="#ppt_h"/>
                                              </p:val>
                                            </p:tav>
                                          </p:tavLst>
                                        </p:anim>
                                        <p:animEffect transition="in" filter="fade">
                                          <p:cBhvr>
                                            <p:cTn id="101" dur="500"/>
                                            <p:tgtEl>
                                              <p:spTgt spid="5"/>
                                            </p:tgtEl>
                                          </p:cBhvr>
                                        </p:animEffect>
                                      </p:childTnLst>
                                    </p:cTn>
                                  </p:par>
                                  <p:par>
                                    <p:cTn id="102" presetID="53" presetClass="entr" presetSubtype="16" fill="hold" nodeType="withEffect">
                                      <p:stCondLst>
                                        <p:cond delay="0"/>
                                      </p:stCondLst>
                                      <p:childTnLst>
                                        <p:set>
                                          <p:cBhvr>
                                            <p:cTn id="103" dur="1" fill="hold">
                                              <p:stCondLst>
                                                <p:cond delay="0"/>
                                              </p:stCondLst>
                                            </p:cTn>
                                            <p:tgtEl>
                                              <p:spTgt spid="74"/>
                                            </p:tgtEl>
                                            <p:attrNameLst>
                                              <p:attrName>style.visibility</p:attrName>
                                            </p:attrNameLst>
                                          </p:cBhvr>
                                          <p:to>
                                            <p:strVal val="visible"/>
                                          </p:to>
                                        </p:set>
                                        <p:anim calcmode="lin" valueType="num">
                                          <p:cBhvr>
                                            <p:cTn id="104" dur="500" fill="hold"/>
                                            <p:tgtEl>
                                              <p:spTgt spid="74"/>
                                            </p:tgtEl>
                                            <p:attrNameLst>
                                              <p:attrName>ppt_w</p:attrName>
                                            </p:attrNameLst>
                                          </p:cBhvr>
                                          <p:tavLst>
                                            <p:tav tm="0">
                                              <p:val>
                                                <p:fltVal val="0"/>
                                              </p:val>
                                            </p:tav>
                                            <p:tav tm="100000">
                                              <p:val>
                                                <p:strVal val="#ppt_w"/>
                                              </p:val>
                                            </p:tav>
                                          </p:tavLst>
                                        </p:anim>
                                        <p:anim calcmode="lin" valueType="num">
                                          <p:cBhvr>
                                            <p:cTn id="105" dur="500" fill="hold"/>
                                            <p:tgtEl>
                                              <p:spTgt spid="74"/>
                                            </p:tgtEl>
                                            <p:attrNameLst>
                                              <p:attrName>ppt_h</p:attrName>
                                            </p:attrNameLst>
                                          </p:cBhvr>
                                          <p:tavLst>
                                            <p:tav tm="0">
                                              <p:val>
                                                <p:fltVal val="0"/>
                                              </p:val>
                                            </p:tav>
                                            <p:tav tm="100000">
                                              <p:val>
                                                <p:strVal val="#ppt_h"/>
                                              </p:val>
                                            </p:tav>
                                          </p:tavLst>
                                        </p:anim>
                                        <p:animEffect transition="in" filter="fade">
                                          <p:cBhvr>
                                            <p:cTn id="106" dur="500"/>
                                            <p:tgtEl>
                                              <p:spTgt spid="74"/>
                                            </p:tgtEl>
                                          </p:cBhvr>
                                        </p:animEffect>
                                      </p:childTnLst>
                                    </p:cTn>
                                  </p:par>
                                </p:childTnLst>
                              </p:cTn>
                            </p:par>
                            <p:par>
                              <p:cTn id="107" fill="hold">
                                <p:stCondLst>
                                  <p:cond delay="1500"/>
                                </p:stCondLst>
                                <p:childTnLst>
                                  <p:par>
                                    <p:cTn id="108" presetID="53" presetClass="entr" presetSubtype="16" fill="hold" nodeType="afterEffect">
                                      <p:stCondLst>
                                        <p:cond delay="0"/>
                                      </p:stCondLst>
                                      <p:childTnLst>
                                        <p:set>
                                          <p:cBhvr>
                                            <p:cTn id="109" dur="1" fill="hold">
                                              <p:stCondLst>
                                                <p:cond delay="0"/>
                                              </p:stCondLst>
                                            </p:cTn>
                                            <p:tgtEl>
                                              <p:spTgt spid="55"/>
                                            </p:tgtEl>
                                            <p:attrNameLst>
                                              <p:attrName>style.visibility</p:attrName>
                                            </p:attrNameLst>
                                          </p:cBhvr>
                                          <p:to>
                                            <p:strVal val="visible"/>
                                          </p:to>
                                        </p:set>
                                        <p:anim calcmode="lin" valueType="num">
                                          <p:cBhvr>
                                            <p:cTn id="110" dur="500" fill="hold"/>
                                            <p:tgtEl>
                                              <p:spTgt spid="55"/>
                                            </p:tgtEl>
                                            <p:attrNameLst>
                                              <p:attrName>ppt_w</p:attrName>
                                            </p:attrNameLst>
                                          </p:cBhvr>
                                          <p:tavLst>
                                            <p:tav tm="0">
                                              <p:val>
                                                <p:fltVal val="0"/>
                                              </p:val>
                                            </p:tav>
                                            <p:tav tm="100000">
                                              <p:val>
                                                <p:strVal val="#ppt_w"/>
                                              </p:val>
                                            </p:tav>
                                          </p:tavLst>
                                        </p:anim>
                                        <p:anim calcmode="lin" valueType="num">
                                          <p:cBhvr>
                                            <p:cTn id="111" dur="500" fill="hold"/>
                                            <p:tgtEl>
                                              <p:spTgt spid="55"/>
                                            </p:tgtEl>
                                            <p:attrNameLst>
                                              <p:attrName>ppt_h</p:attrName>
                                            </p:attrNameLst>
                                          </p:cBhvr>
                                          <p:tavLst>
                                            <p:tav tm="0">
                                              <p:val>
                                                <p:fltVal val="0"/>
                                              </p:val>
                                            </p:tav>
                                            <p:tav tm="100000">
                                              <p:val>
                                                <p:strVal val="#ppt_h"/>
                                              </p:val>
                                            </p:tav>
                                          </p:tavLst>
                                        </p:anim>
                                        <p:animEffect transition="in" filter="fade">
                                          <p:cBhvr>
                                            <p:cTn id="112" dur="500"/>
                                            <p:tgtEl>
                                              <p:spTgt spid="55"/>
                                            </p:tgtEl>
                                          </p:cBhvr>
                                        </p:animEffect>
                                      </p:childTnLst>
                                    </p:cTn>
                                  </p:par>
                                </p:childTnLst>
                              </p:cTn>
                            </p:par>
                            <p:par>
                              <p:cTn id="113" fill="hold">
                                <p:stCondLst>
                                  <p:cond delay="2000"/>
                                </p:stCondLst>
                                <p:childTnLst>
                                  <p:par>
                                    <p:cTn id="114" presetID="53" presetClass="entr" presetSubtype="16" fill="hold" grpId="0" nodeType="afterEffect">
                                      <p:stCondLst>
                                        <p:cond delay="0"/>
                                      </p:stCondLst>
                                      <p:childTnLst>
                                        <p:set>
                                          <p:cBhvr>
                                            <p:cTn id="115" dur="1" fill="hold">
                                              <p:stCondLst>
                                                <p:cond delay="0"/>
                                              </p:stCondLst>
                                            </p:cTn>
                                            <p:tgtEl>
                                              <p:spTgt spid="78"/>
                                            </p:tgtEl>
                                            <p:attrNameLst>
                                              <p:attrName>style.visibility</p:attrName>
                                            </p:attrNameLst>
                                          </p:cBhvr>
                                          <p:to>
                                            <p:strVal val="visible"/>
                                          </p:to>
                                        </p:set>
                                        <p:anim calcmode="lin" valueType="num">
                                          <p:cBhvr>
                                            <p:cTn id="116" dur="500" fill="hold"/>
                                            <p:tgtEl>
                                              <p:spTgt spid="78"/>
                                            </p:tgtEl>
                                            <p:attrNameLst>
                                              <p:attrName>ppt_w</p:attrName>
                                            </p:attrNameLst>
                                          </p:cBhvr>
                                          <p:tavLst>
                                            <p:tav tm="0">
                                              <p:val>
                                                <p:fltVal val="0"/>
                                              </p:val>
                                            </p:tav>
                                            <p:tav tm="100000">
                                              <p:val>
                                                <p:strVal val="#ppt_w"/>
                                              </p:val>
                                            </p:tav>
                                          </p:tavLst>
                                        </p:anim>
                                        <p:anim calcmode="lin" valueType="num">
                                          <p:cBhvr>
                                            <p:cTn id="117" dur="500" fill="hold"/>
                                            <p:tgtEl>
                                              <p:spTgt spid="78"/>
                                            </p:tgtEl>
                                            <p:attrNameLst>
                                              <p:attrName>ppt_h</p:attrName>
                                            </p:attrNameLst>
                                          </p:cBhvr>
                                          <p:tavLst>
                                            <p:tav tm="0">
                                              <p:val>
                                                <p:fltVal val="0"/>
                                              </p:val>
                                            </p:tav>
                                            <p:tav tm="100000">
                                              <p:val>
                                                <p:strVal val="#ppt_h"/>
                                              </p:val>
                                            </p:tav>
                                          </p:tavLst>
                                        </p:anim>
                                        <p:animEffect transition="in" filter="fade">
                                          <p:cBhvr>
                                            <p:cTn id="118"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8" grpId="0" animBg="1"/>
          <p:bldP spid="24" grpId="0"/>
          <p:bldP spid="96" grpId="0" animBg="1"/>
          <p:bldP spid="97" grpId="0" animBg="1"/>
          <p:bldP spid="106" grpId="0"/>
          <p:bldP spid="131" grpId="0"/>
          <p:bldP spid="70" grpId="0"/>
          <p:bldP spid="71" grpId="0"/>
          <p:bldP spid="5" grpId="0"/>
          <p:bldP spid="7" grpId="0"/>
          <p:bldP spid="8" grpId="0"/>
          <p:bldP spid="78"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36778" y="773873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5996780" y="-6507539"/>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324810" y="5828144"/>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sp>
        <p:nvSpPr>
          <p:cNvPr id="76" name="Freeform 75">
            <a:extLst>
              <a:ext uri="{FF2B5EF4-FFF2-40B4-BE49-F238E27FC236}">
                <a16:creationId xmlns:a16="http://schemas.microsoft.com/office/drawing/2014/main" id="{A7181189-D4CB-4748-A2F2-9E601AF2DD72}"/>
              </a:ext>
            </a:extLst>
          </p:cNvPr>
          <p:cNvSpPr/>
          <p:nvPr/>
        </p:nvSpPr>
        <p:spPr>
          <a:xfrm flipH="1">
            <a:off x="-907517" y="-11157441"/>
            <a:ext cx="870314"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5">
            <a:duotone>
              <a:prstClr val="black"/>
              <a:srgbClr val="D9C3A5">
                <a:tint val="50000"/>
                <a:satMod val="180000"/>
              </a:srgbClr>
            </a:duotone>
          </a:blip>
          <a:stretch>
            <a:fillRect/>
          </a:stretch>
        </p:blipFill>
        <p:spPr>
          <a:xfrm flipH="1">
            <a:off x="7694517" y="7930237"/>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6">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6">
            <a:biLevel thresh="50000"/>
          </a:blip>
          <a:stretch>
            <a:fillRect/>
          </a:stretch>
        </p:blipFill>
        <p:spPr>
          <a:xfrm>
            <a:off x="9024120" y="7877479"/>
            <a:ext cx="479873" cy="479873"/>
          </a:xfrm>
          <a:prstGeom prst="rect">
            <a:avLst/>
          </a:prstGeom>
        </p:spPr>
      </p:pic>
      <p:pic>
        <p:nvPicPr>
          <p:cNvPr id="12" name="Image 11">
            <a:extLst>
              <a:ext uri="{FF2B5EF4-FFF2-40B4-BE49-F238E27FC236}">
                <a16:creationId xmlns:a16="http://schemas.microsoft.com/office/drawing/2014/main" id="{DD8F0433-CE9D-4CD8-A720-9DD23C8E2413}"/>
              </a:ext>
            </a:extLst>
          </p:cNvPr>
          <p:cNvPicPr>
            <a:picLocks noChangeAspect="1"/>
          </p:cNvPicPr>
          <p:nvPr/>
        </p:nvPicPr>
        <p:blipFill>
          <a:blip r:embed="rId5">
            <a:duotone>
              <a:schemeClr val="bg2">
                <a:shade val="45000"/>
                <a:satMod val="135000"/>
              </a:schemeClr>
              <a:prstClr val="white"/>
            </a:duotone>
          </a:blip>
          <a:stretch>
            <a:fillRect/>
          </a:stretch>
        </p:blipFill>
        <p:spPr>
          <a:xfrm flipH="1">
            <a:off x="7719064" y="6242144"/>
            <a:ext cx="522696" cy="500295"/>
          </a:xfrm>
          <a:prstGeom prst="rect">
            <a:avLst/>
          </a:prstGeom>
        </p:spPr>
      </p:pic>
      <p:grpSp>
        <p:nvGrpSpPr>
          <p:cNvPr id="21" name="Group 31">
            <a:extLst>
              <a:ext uri="{FF2B5EF4-FFF2-40B4-BE49-F238E27FC236}">
                <a16:creationId xmlns:a16="http://schemas.microsoft.com/office/drawing/2014/main" id="{2A0BC1BD-4FAA-4B33-AAC8-A637F087B7A6}"/>
              </a:ext>
            </a:extLst>
          </p:cNvPr>
          <p:cNvGrpSpPr/>
          <p:nvPr/>
        </p:nvGrpSpPr>
        <p:grpSpPr>
          <a:xfrm>
            <a:off x="3326048" y="7748172"/>
            <a:ext cx="828000" cy="828000"/>
            <a:chOff x="-828000" y="503294"/>
            <a:chExt cx="828000" cy="828000"/>
          </a:xfrm>
        </p:grpSpPr>
        <p:sp>
          <p:nvSpPr>
            <p:cNvPr id="22" name="Oval 32">
              <a:extLst>
                <a:ext uri="{FF2B5EF4-FFF2-40B4-BE49-F238E27FC236}">
                  <a16:creationId xmlns:a16="http://schemas.microsoft.com/office/drawing/2014/main" id="{5F96FA50-1577-497D-947D-663365F2C1F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3" name="Graphic 33" descr="Lightbulb">
              <a:extLst>
                <a:ext uri="{FF2B5EF4-FFF2-40B4-BE49-F238E27FC236}">
                  <a16:creationId xmlns:a16="http://schemas.microsoft.com/office/drawing/2014/main" id="{2C234A17-A671-43DC-B3CF-1B13B83E86F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417" y="634043"/>
              <a:ext cx="618834" cy="618834"/>
            </a:xfrm>
            <a:prstGeom prst="rect">
              <a:avLst/>
            </a:prstGeom>
          </p:spPr>
        </p:pic>
      </p:grpSp>
      <p:pic>
        <p:nvPicPr>
          <p:cNvPr id="3" name="Graphic 18" descr="Lightbulb">
            <a:hlinkClick r:id="rId9" action="ppaction://hlinksldjump"/>
            <a:extLst>
              <a:ext uri="{FF2B5EF4-FFF2-40B4-BE49-F238E27FC236}">
                <a16:creationId xmlns:a16="http://schemas.microsoft.com/office/drawing/2014/main" id="{5EFAA217-0183-4A65-B25C-441DB1614F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35214" y="6242144"/>
            <a:ext cx="618834" cy="618834"/>
          </a:xfrm>
          <a:prstGeom prst="rect">
            <a:avLst/>
          </a:prstGeom>
        </p:spPr>
      </p:pic>
      <p:grpSp>
        <p:nvGrpSpPr>
          <p:cNvPr id="26" name="Group 33">
            <a:extLst>
              <a:ext uri="{FF2B5EF4-FFF2-40B4-BE49-F238E27FC236}">
                <a16:creationId xmlns:a16="http://schemas.microsoft.com/office/drawing/2014/main" id="{92295FAF-55D9-4C57-829F-1AB0023D4C89}"/>
              </a:ext>
            </a:extLst>
          </p:cNvPr>
          <p:cNvGrpSpPr/>
          <p:nvPr/>
        </p:nvGrpSpPr>
        <p:grpSpPr>
          <a:xfrm>
            <a:off x="4654971" y="7766384"/>
            <a:ext cx="827568" cy="828000"/>
            <a:chOff x="-842559" y="5561839"/>
            <a:chExt cx="827568" cy="828000"/>
          </a:xfrm>
        </p:grpSpPr>
        <p:sp>
          <p:nvSpPr>
            <p:cNvPr id="27" name="Oval 34">
              <a:extLst>
                <a:ext uri="{FF2B5EF4-FFF2-40B4-BE49-F238E27FC236}">
                  <a16:creationId xmlns:a16="http://schemas.microsoft.com/office/drawing/2014/main" id="{0E696C36-FBF3-44F9-84C5-A6FFFBC13D79}"/>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8" name="Graphic 35" descr="Users">
              <a:extLst>
                <a:ext uri="{FF2B5EF4-FFF2-40B4-BE49-F238E27FC236}">
                  <a16:creationId xmlns:a16="http://schemas.microsoft.com/office/drawing/2014/main" id="{44F0D7EF-369F-4767-8AC1-15C933B003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7564" y="5614879"/>
              <a:ext cx="721920" cy="721920"/>
            </a:xfrm>
            <a:prstGeom prst="rect">
              <a:avLst/>
            </a:prstGeom>
          </p:spPr>
        </p:pic>
      </p:grpSp>
      <p:pic>
        <p:nvPicPr>
          <p:cNvPr id="4" name="Graphic 80" descr="Users">
            <a:hlinkClick r:id="rId14" action="ppaction://hlinksldjump"/>
            <a:extLst>
              <a:ext uri="{FF2B5EF4-FFF2-40B4-BE49-F238E27FC236}">
                <a16:creationId xmlns:a16="http://schemas.microsoft.com/office/drawing/2014/main" id="{5D5590E9-434C-414E-94EA-E6CA9A3023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707796" y="6189063"/>
            <a:ext cx="721920" cy="721920"/>
          </a:xfrm>
          <a:prstGeom prst="rect">
            <a:avLst/>
          </a:prstGeom>
        </p:spPr>
      </p:pic>
      <p:sp>
        <p:nvSpPr>
          <p:cNvPr id="24" name="TextBox 9">
            <a:extLst>
              <a:ext uri="{FF2B5EF4-FFF2-40B4-BE49-F238E27FC236}">
                <a16:creationId xmlns:a16="http://schemas.microsoft.com/office/drawing/2014/main" id="{1E8BF3E2-9B08-40DA-ABC8-3EE5C3A721FD}"/>
              </a:ext>
            </a:extLst>
          </p:cNvPr>
          <p:cNvSpPr txBox="1"/>
          <p:nvPr/>
        </p:nvSpPr>
        <p:spPr>
          <a:xfrm>
            <a:off x="1026755" y="79739"/>
            <a:ext cx="9666428" cy="461665"/>
          </a:xfrm>
          <a:prstGeom prst="rect">
            <a:avLst/>
          </a:prstGeom>
          <a:noFill/>
        </p:spPr>
        <p:txBody>
          <a:bodyPr wrap="non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CARACTERISTIQUES DE L’APPROCHE POST-KEYNESIENNE</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25" name="Straight Connector 15">
            <a:extLst>
              <a:ext uri="{FF2B5EF4-FFF2-40B4-BE49-F238E27FC236}">
                <a16:creationId xmlns:a16="http://schemas.microsoft.com/office/drawing/2014/main" id="{8256CBDD-2417-4A4C-A4BC-80797B1D120C}"/>
              </a:ext>
            </a:extLst>
          </p:cNvPr>
          <p:cNvCxnSpPr>
            <a:cxnSpLocks/>
          </p:cNvCxnSpPr>
          <p:nvPr/>
        </p:nvCxnSpPr>
        <p:spPr>
          <a:xfrm>
            <a:off x="1026755" y="541404"/>
            <a:ext cx="948884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TextBox 9">
            <a:extLst>
              <a:ext uri="{FF2B5EF4-FFF2-40B4-BE49-F238E27FC236}">
                <a16:creationId xmlns:a16="http://schemas.microsoft.com/office/drawing/2014/main" id="{B7044C6B-C9BD-48B2-A7B9-BAC4F9446C72}"/>
              </a:ext>
            </a:extLst>
          </p:cNvPr>
          <p:cNvSpPr txBox="1"/>
          <p:nvPr/>
        </p:nvSpPr>
        <p:spPr>
          <a:xfrm>
            <a:off x="1511349" y="687694"/>
            <a:ext cx="9235246" cy="461665"/>
          </a:xfrm>
          <a:prstGeom prst="rect">
            <a:avLst/>
          </a:prstGeom>
          <a:noFill/>
        </p:spPr>
        <p:txBody>
          <a:bodyPr wrap="squar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Emploi/Inégalités</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sp>
        <p:nvSpPr>
          <p:cNvPr id="29" name="Arrow: Pentagon 13">
            <a:extLst>
              <a:ext uri="{FF2B5EF4-FFF2-40B4-BE49-F238E27FC236}">
                <a16:creationId xmlns:a16="http://schemas.microsoft.com/office/drawing/2014/main" id="{A07D7EC5-4047-42D8-BD18-AF5C4920B48E}"/>
              </a:ext>
            </a:extLst>
          </p:cNvPr>
          <p:cNvSpPr/>
          <p:nvPr/>
        </p:nvSpPr>
        <p:spPr>
          <a:xfrm>
            <a:off x="-60136" y="2421428"/>
            <a:ext cx="5764667" cy="1483629"/>
          </a:xfrm>
          <a:prstGeom prst="homePlate">
            <a:avLst/>
          </a:prstGeom>
          <a:gradFill flip="none" rotWithShape="1">
            <a:gsLst>
              <a:gs pos="25000">
                <a:srgbClr val="000000">
                  <a:alpha val="20000"/>
                </a:srgbClr>
              </a:gs>
              <a:gs pos="0">
                <a:schemeClr val="tx1">
                  <a:alpha val="0"/>
                </a:schemeClr>
              </a:gs>
              <a:gs pos="50000">
                <a:schemeClr val="tx1">
                  <a:alpha val="50000"/>
                </a:schemeClr>
              </a:gs>
              <a:gs pos="100000">
                <a:schemeClr val="tx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Pentagon 15">
            <a:extLst>
              <a:ext uri="{FF2B5EF4-FFF2-40B4-BE49-F238E27FC236}">
                <a16:creationId xmlns:a16="http://schemas.microsoft.com/office/drawing/2014/main" id="{054F9AA5-EF05-49AB-B923-5335842EC086}"/>
              </a:ext>
            </a:extLst>
          </p:cNvPr>
          <p:cNvSpPr/>
          <p:nvPr/>
        </p:nvSpPr>
        <p:spPr>
          <a:xfrm rot="10800000">
            <a:off x="7240740" y="2123620"/>
            <a:ext cx="5943600" cy="1777330"/>
          </a:xfrm>
          <a:prstGeom prst="homePlate">
            <a:avLst/>
          </a:prstGeom>
          <a:gradFill flip="none" rotWithShape="1">
            <a:gsLst>
              <a:gs pos="0">
                <a:schemeClr val="tx1">
                  <a:alpha val="0"/>
                </a:schemeClr>
              </a:gs>
              <a:gs pos="25000">
                <a:srgbClr val="000000">
                  <a:alpha val="20000"/>
                </a:srgbClr>
              </a:gs>
              <a:gs pos="50000">
                <a:schemeClr val="tx1">
                  <a:alpha val="50000"/>
                </a:schemeClr>
              </a:gs>
              <a:gs pos="100000">
                <a:schemeClr val="tx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2">
            <a:extLst>
              <a:ext uri="{FF2B5EF4-FFF2-40B4-BE49-F238E27FC236}">
                <a16:creationId xmlns:a16="http://schemas.microsoft.com/office/drawing/2014/main" id="{F8A0C58A-6B8A-4D56-9110-D4E52DBA6D0D}"/>
              </a:ext>
            </a:extLst>
          </p:cNvPr>
          <p:cNvSpPr/>
          <p:nvPr/>
        </p:nvSpPr>
        <p:spPr>
          <a:xfrm>
            <a:off x="2590956" y="2013312"/>
            <a:ext cx="6913037" cy="1990139"/>
          </a:xfrm>
          <a:custGeom>
            <a:avLst/>
            <a:gdLst>
              <a:gd name="connsiteX0" fmla="*/ 2903502 w 4500082"/>
              <a:gd name="connsiteY0" fmla="*/ 0 h 1876169"/>
              <a:gd name="connsiteX1" fmla="*/ 4187381 w 4500082"/>
              <a:gd name="connsiteY1" fmla="*/ 0 h 1876169"/>
              <a:gd name="connsiteX2" fmla="*/ 4187391 w 4500082"/>
              <a:gd name="connsiteY2" fmla="*/ 1 h 1876169"/>
              <a:gd name="connsiteX3" fmla="*/ 4381499 w 4500082"/>
              <a:gd name="connsiteY3" fmla="*/ 1 h 1876169"/>
              <a:gd name="connsiteX4" fmla="*/ 4495801 w 4500082"/>
              <a:gd name="connsiteY4" fmla="*/ 114303 h 1876169"/>
              <a:gd name="connsiteX5" fmla="*/ 4495801 w 4500082"/>
              <a:gd name="connsiteY5" fmla="*/ 291496 h 1876169"/>
              <a:gd name="connsiteX6" fmla="*/ 4500082 w 4500082"/>
              <a:gd name="connsiteY6" fmla="*/ 312701 h 1876169"/>
              <a:gd name="connsiteX7" fmla="*/ 4500082 w 4500082"/>
              <a:gd name="connsiteY7" fmla="*/ 1304671 h 1876169"/>
              <a:gd name="connsiteX8" fmla="*/ 4500082 w 4500082"/>
              <a:gd name="connsiteY8" fmla="*/ 1563467 h 1876169"/>
              <a:gd name="connsiteX9" fmla="*/ 4500082 w 4500082"/>
              <a:gd name="connsiteY9" fmla="*/ 1761867 h 1876169"/>
              <a:gd name="connsiteX10" fmla="*/ 4385780 w 4500082"/>
              <a:gd name="connsiteY10" fmla="*/ 1876169 h 1876169"/>
              <a:gd name="connsiteX11" fmla="*/ 114302 w 4500082"/>
              <a:gd name="connsiteY11" fmla="*/ 1876169 h 1876169"/>
              <a:gd name="connsiteX12" fmla="*/ 0 w 4500082"/>
              <a:gd name="connsiteY12" fmla="*/ 1761867 h 1876169"/>
              <a:gd name="connsiteX13" fmla="*/ 0 w 4500082"/>
              <a:gd name="connsiteY13" fmla="*/ 1304671 h 1876169"/>
              <a:gd name="connsiteX14" fmla="*/ 1 w 4500082"/>
              <a:gd name="connsiteY14" fmla="*/ 1304666 h 1876169"/>
              <a:gd name="connsiteX15" fmla="*/ 1 w 4500082"/>
              <a:gd name="connsiteY15" fmla="*/ 571499 h 1876169"/>
              <a:gd name="connsiteX16" fmla="*/ 1 w 4500082"/>
              <a:gd name="connsiteY16" fmla="*/ 520705 h 1876169"/>
              <a:gd name="connsiteX17" fmla="*/ 1 w 4500082"/>
              <a:gd name="connsiteY17" fmla="*/ 114303 h 1876169"/>
              <a:gd name="connsiteX18" fmla="*/ 114303 w 4500082"/>
              <a:gd name="connsiteY18" fmla="*/ 1 h 1876169"/>
              <a:gd name="connsiteX19" fmla="*/ 2903492 w 4500082"/>
              <a:gd name="connsiteY19" fmla="*/ 1 h 18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00082" h="1876169">
                <a:moveTo>
                  <a:pt x="2903502" y="0"/>
                </a:moveTo>
                <a:lnTo>
                  <a:pt x="4187381" y="0"/>
                </a:lnTo>
                <a:lnTo>
                  <a:pt x="4187391" y="1"/>
                </a:lnTo>
                <a:lnTo>
                  <a:pt x="4381499" y="1"/>
                </a:lnTo>
                <a:cubicBezTo>
                  <a:pt x="4444626" y="1"/>
                  <a:pt x="4495801" y="51176"/>
                  <a:pt x="4495801" y="114303"/>
                </a:cubicBezTo>
                <a:lnTo>
                  <a:pt x="4495801" y="291496"/>
                </a:lnTo>
                <a:lnTo>
                  <a:pt x="4500082" y="312701"/>
                </a:lnTo>
                <a:lnTo>
                  <a:pt x="4500082" y="1304671"/>
                </a:lnTo>
                <a:lnTo>
                  <a:pt x="4500082" y="1563467"/>
                </a:lnTo>
                <a:lnTo>
                  <a:pt x="4500082" y="1761867"/>
                </a:lnTo>
                <a:cubicBezTo>
                  <a:pt x="4500082" y="1824994"/>
                  <a:pt x="4448907" y="1876169"/>
                  <a:pt x="4385780" y="1876169"/>
                </a:cubicBezTo>
                <a:lnTo>
                  <a:pt x="114302" y="1876169"/>
                </a:lnTo>
                <a:cubicBezTo>
                  <a:pt x="51175" y="1876169"/>
                  <a:pt x="0" y="1824994"/>
                  <a:pt x="0" y="1761867"/>
                </a:cubicBezTo>
                <a:lnTo>
                  <a:pt x="0" y="1304671"/>
                </a:lnTo>
                <a:lnTo>
                  <a:pt x="1" y="1304666"/>
                </a:lnTo>
                <a:lnTo>
                  <a:pt x="1" y="571499"/>
                </a:lnTo>
                <a:lnTo>
                  <a:pt x="1" y="520705"/>
                </a:lnTo>
                <a:lnTo>
                  <a:pt x="1" y="114303"/>
                </a:lnTo>
                <a:cubicBezTo>
                  <a:pt x="1" y="51176"/>
                  <a:pt x="51176" y="1"/>
                  <a:pt x="114303" y="1"/>
                </a:cubicBezTo>
                <a:lnTo>
                  <a:pt x="2903492" y="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6">
            <a:extLst>
              <a:ext uri="{FF2B5EF4-FFF2-40B4-BE49-F238E27FC236}">
                <a16:creationId xmlns:a16="http://schemas.microsoft.com/office/drawing/2014/main" id="{6F4DACA7-6308-49B3-B28F-03079CD830DB}"/>
              </a:ext>
            </a:extLst>
          </p:cNvPr>
          <p:cNvSpPr txBox="1"/>
          <p:nvPr/>
        </p:nvSpPr>
        <p:spPr>
          <a:xfrm>
            <a:off x="3080700" y="2450832"/>
            <a:ext cx="5508978" cy="523220"/>
          </a:xfrm>
          <a:prstGeom prst="rect">
            <a:avLst/>
          </a:prstGeom>
          <a:noFill/>
        </p:spPr>
        <p:txBody>
          <a:bodyPr wrap="square" rtlCol="0">
            <a:spAutoFit/>
          </a:bodyPr>
          <a:lstStyle/>
          <a:p>
            <a:pPr algn="ctr"/>
            <a:r>
              <a:rPr lang="en-US" sz="2800" dirty="0">
                <a:solidFill>
                  <a:srgbClr val="56595E"/>
                </a:solidFill>
                <a:latin typeface="Adobe Devanagari" panose="02040503050201020203" pitchFamily="18" charset="0"/>
                <a:cs typeface="Adobe Devanagari" panose="02040503050201020203" pitchFamily="18" charset="0"/>
              </a:rPr>
              <a:t>La question de </a:t>
            </a:r>
            <a:r>
              <a:rPr lang="en-US" sz="2800" dirty="0" err="1">
                <a:solidFill>
                  <a:srgbClr val="56595E"/>
                </a:solidFill>
                <a:latin typeface="Adobe Devanagari" panose="02040503050201020203" pitchFamily="18" charset="0"/>
                <a:cs typeface="Adobe Devanagari" panose="02040503050201020203" pitchFamily="18" charset="0"/>
              </a:rPr>
              <a:t>chômage</a:t>
            </a:r>
            <a:r>
              <a:rPr lang="en-US" sz="2800" dirty="0">
                <a:solidFill>
                  <a:srgbClr val="56595E"/>
                </a:solidFill>
                <a:latin typeface="Adobe Devanagari" panose="02040503050201020203" pitchFamily="18" charset="0"/>
                <a:cs typeface="Adobe Devanagari" panose="02040503050201020203" pitchFamily="18" charset="0"/>
              </a:rPr>
              <a:t> </a:t>
            </a:r>
          </a:p>
        </p:txBody>
      </p:sp>
      <p:sp>
        <p:nvSpPr>
          <p:cNvPr id="34" name="TextBox 6">
            <a:extLst>
              <a:ext uri="{FF2B5EF4-FFF2-40B4-BE49-F238E27FC236}">
                <a16:creationId xmlns:a16="http://schemas.microsoft.com/office/drawing/2014/main" id="{9ED5C8BC-40FB-44B9-AE7E-06578C0D5EB7}"/>
              </a:ext>
            </a:extLst>
          </p:cNvPr>
          <p:cNvSpPr txBox="1"/>
          <p:nvPr/>
        </p:nvSpPr>
        <p:spPr>
          <a:xfrm>
            <a:off x="3015652" y="3037643"/>
            <a:ext cx="5508978" cy="523220"/>
          </a:xfrm>
          <a:prstGeom prst="rect">
            <a:avLst/>
          </a:prstGeom>
          <a:noFill/>
        </p:spPr>
        <p:txBody>
          <a:bodyPr wrap="square" rtlCol="0">
            <a:spAutoFit/>
          </a:bodyPr>
          <a:lstStyle/>
          <a:p>
            <a:pPr algn="ctr"/>
            <a:r>
              <a:rPr lang="en-US" sz="2800" dirty="0" err="1">
                <a:solidFill>
                  <a:srgbClr val="56595E"/>
                </a:solidFill>
                <a:latin typeface="Adobe Devanagari" panose="02040503050201020203" pitchFamily="18" charset="0"/>
                <a:cs typeface="Adobe Devanagari" panose="02040503050201020203" pitchFamily="18" charset="0"/>
              </a:rPr>
              <a:t>Employeur</a:t>
            </a:r>
            <a:r>
              <a:rPr lang="en-US" sz="2800" dirty="0">
                <a:solidFill>
                  <a:srgbClr val="56595E"/>
                </a:solidFill>
                <a:latin typeface="Adobe Devanagari" panose="02040503050201020203" pitchFamily="18" charset="0"/>
                <a:cs typeface="Adobe Devanagari" panose="02040503050201020203" pitchFamily="18" charset="0"/>
              </a:rPr>
              <a:t> </a:t>
            </a:r>
            <a:r>
              <a:rPr lang="en-US" sz="2800" dirty="0" err="1">
                <a:solidFill>
                  <a:srgbClr val="56595E"/>
                </a:solidFill>
                <a:latin typeface="Adobe Devanagari" panose="02040503050201020203" pitchFamily="18" charset="0"/>
                <a:cs typeface="Adobe Devanagari" panose="02040503050201020203" pitchFamily="18" charset="0"/>
              </a:rPr>
              <a:t>en</a:t>
            </a:r>
            <a:r>
              <a:rPr lang="en-US" sz="2800" dirty="0">
                <a:solidFill>
                  <a:srgbClr val="56595E"/>
                </a:solidFill>
                <a:latin typeface="Adobe Devanagari" panose="02040503050201020203" pitchFamily="18" charset="0"/>
                <a:cs typeface="Adobe Devanagari" panose="02040503050201020203" pitchFamily="18" charset="0"/>
              </a:rPr>
              <a:t> dernier </a:t>
            </a:r>
            <a:r>
              <a:rPr lang="en-US" sz="2800" dirty="0" err="1">
                <a:solidFill>
                  <a:srgbClr val="56595E"/>
                </a:solidFill>
                <a:latin typeface="Adobe Devanagari" panose="02040503050201020203" pitchFamily="18" charset="0"/>
                <a:cs typeface="Adobe Devanagari" panose="02040503050201020203" pitchFamily="18" charset="0"/>
              </a:rPr>
              <a:t>ressort</a:t>
            </a:r>
            <a:r>
              <a:rPr lang="en-US" sz="2800" dirty="0">
                <a:solidFill>
                  <a:srgbClr val="56595E"/>
                </a:solidFill>
                <a:latin typeface="Adobe Devanagari" panose="02040503050201020203" pitchFamily="18" charset="0"/>
                <a:cs typeface="Adobe Devanagari" panose="02040503050201020203" pitchFamily="18" charset="0"/>
              </a:rPr>
              <a:t> (EDR)</a:t>
            </a:r>
          </a:p>
        </p:txBody>
      </p:sp>
      <p:cxnSp>
        <p:nvCxnSpPr>
          <p:cNvPr id="40" name="Straight Connector 15">
            <a:extLst>
              <a:ext uri="{FF2B5EF4-FFF2-40B4-BE49-F238E27FC236}">
                <a16:creationId xmlns:a16="http://schemas.microsoft.com/office/drawing/2014/main" id="{6DEB4050-3FD1-4F46-B6D2-F9B1F4FE52C8}"/>
              </a:ext>
            </a:extLst>
          </p:cNvPr>
          <p:cNvCxnSpPr>
            <a:cxnSpLocks/>
          </p:cNvCxnSpPr>
          <p:nvPr/>
        </p:nvCxnSpPr>
        <p:spPr>
          <a:xfrm flipV="1">
            <a:off x="4588077" y="1013180"/>
            <a:ext cx="2828982" cy="2147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3" name="Группа 730">
            <a:extLst>
              <a:ext uri="{FF2B5EF4-FFF2-40B4-BE49-F238E27FC236}">
                <a16:creationId xmlns:a16="http://schemas.microsoft.com/office/drawing/2014/main" id="{8513DD6C-3E29-4C2B-98AD-A04BC4950405}"/>
              </a:ext>
            </a:extLst>
          </p:cNvPr>
          <p:cNvGrpSpPr>
            <a:grpSpLocks noChangeAspect="1"/>
          </p:cNvGrpSpPr>
          <p:nvPr/>
        </p:nvGrpSpPr>
        <p:grpSpPr>
          <a:xfrm>
            <a:off x="9097899" y="1760855"/>
            <a:ext cx="637901" cy="660574"/>
            <a:chOff x="4595813" y="1874838"/>
            <a:chExt cx="2992438" cy="3098800"/>
          </a:xfrm>
          <a:solidFill>
            <a:schemeClr val="bg1"/>
          </a:solidFill>
        </p:grpSpPr>
        <p:sp>
          <p:nvSpPr>
            <p:cNvPr id="38" name="Freeform 636">
              <a:extLst>
                <a:ext uri="{FF2B5EF4-FFF2-40B4-BE49-F238E27FC236}">
                  <a16:creationId xmlns:a16="http://schemas.microsoft.com/office/drawing/2014/main" id="{4AFE75AD-2DE2-4AE0-AB76-AC4BDB289644}"/>
                </a:ext>
              </a:extLst>
            </p:cNvPr>
            <p:cNvSpPr>
              <a:spLocks/>
            </p:cNvSpPr>
            <p:nvPr/>
          </p:nvSpPr>
          <p:spPr bwMode="auto">
            <a:xfrm>
              <a:off x="4595813" y="1874838"/>
              <a:ext cx="2703513" cy="3098800"/>
            </a:xfrm>
            <a:custGeom>
              <a:avLst/>
              <a:gdLst>
                <a:gd name="T0" fmla="*/ 1785 w 3405"/>
                <a:gd name="T1" fmla="*/ 21 h 3905"/>
                <a:gd name="T2" fmla="*/ 1942 w 3405"/>
                <a:gd name="T3" fmla="*/ 103 h 3905"/>
                <a:gd name="T4" fmla="*/ 2140 w 3405"/>
                <a:gd name="T5" fmla="*/ 221 h 3905"/>
                <a:gd name="T6" fmla="*/ 2372 w 3405"/>
                <a:gd name="T7" fmla="*/ 347 h 3905"/>
                <a:gd name="T8" fmla="*/ 2626 w 3405"/>
                <a:gd name="T9" fmla="*/ 455 h 3905"/>
                <a:gd name="T10" fmla="*/ 2963 w 3405"/>
                <a:gd name="T11" fmla="*/ 525 h 3905"/>
                <a:gd name="T12" fmla="*/ 3310 w 3405"/>
                <a:gd name="T13" fmla="*/ 536 h 3905"/>
                <a:gd name="T14" fmla="*/ 3349 w 3405"/>
                <a:gd name="T15" fmla="*/ 542 h 3905"/>
                <a:gd name="T16" fmla="*/ 3389 w 3405"/>
                <a:gd name="T17" fmla="*/ 577 h 3905"/>
                <a:gd name="T18" fmla="*/ 3401 w 3405"/>
                <a:gd name="T19" fmla="*/ 650 h 3905"/>
                <a:gd name="T20" fmla="*/ 3401 w 3405"/>
                <a:gd name="T21" fmla="*/ 750 h 3905"/>
                <a:gd name="T22" fmla="*/ 3402 w 3405"/>
                <a:gd name="T23" fmla="*/ 940 h 3905"/>
                <a:gd name="T24" fmla="*/ 3403 w 3405"/>
                <a:gd name="T25" fmla="*/ 1178 h 3905"/>
                <a:gd name="T26" fmla="*/ 3404 w 3405"/>
                <a:gd name="T27" fmla="*/ 1421 h 3905"/>
                <a:gd name="T28" fmla="*/ 3404 w 3405"/>
                <a:gd name="T29" fmla="*/ 1626 h 3905"/>
                <a:gd name="T30" fmla="*/ 3405 w 3405"/>
                <a:gd name="T31" fmla="*/ 1751 h 3905"/>
                <a:gd name="T32" fmla="*/ 3391 w 3405"/>
                <a:gd name="T33" fmla="*/ 1963 h 3905"/>
                <a:gd name="T34" fmla="*/ 3346 w 3405"/>
                <a:gd name="T35" fmla="*/ 2171 h 3905"/>
                <a:gd name="T36" fmla="*/ 3310 w 3405"/>
                <a:gd name="T37" fmla="*/ 2199 h 3905"/>
                <a:gd name="T38" fmla="*/ 3204 w 3405"/>
                <a:gd name="T39" fmla="*/ 2174 h 3905"/>
                <a:gd name="T40" fmla="*/ 3026 w 3405"/>
                <a:gd name="T41" fmla="*/ 2159 h 3905"/>
                <a:gd name="T42" fmla="*/ 2717 w 3405"/>
                <a:gd name="T43" fmla="*/ 2211 h 3905"/>
                <a:gd name="T44" fmla="*/ 2450 w 3405"/>
                <a:gd name="T45" fmla="*/ 2358 h 3905"/>
                <a:gd name="T46" fmla="*/ 2246 w 3405"/>
                <a:gd name="T47" fmla="*/ 2579 h 3905"/>
                <a:gd name="T48" fmla="*/ 2122 w 3405"/>
                <a:gd name="T49" fmla="*/ 2857 h 3905"/>
                <a:gd name="T50" fmla="*/ 2095 w 3405"/>
                <a:gd name="T51" fmla="*/ 3168 h 3905"/>
                <a:gd name="T52" fmla="*/ 2164 w 3405"/>
                <a:gd name="T53" fmla="*/ 3453 h 3905"/>
                <a:gd name="T54" fmla="*/ 2237 w 3405"/>
                <a:gd name="T55" fmla="*/ 3594 h 3905"/>
                <a:gd name="T56" fmla="*/ 2234 w 3405"/>
                <a:gd name="T57" fmla="*/ 3630 h 3905"/>
                <a:gd name="T58" fmla="*/ 2027 w 3405"/>
                <a:gd name="T59" fmla="*/ 3775 h 3905"/>
                <a:gd name="T60" fmla="*/ 1819 w 3405"/>
                <a:gd name="T61" fmla="*/ 3881 h 3905"/>
                <a:gd name="T62" fmla="*/ 1672 w 3405"/>
                <a:gd name="T63" fmla="*/ 3902 h 3905"/>
                <a:gd name="T64" fmla="*/ 1514 w 3405"/>
                <a:gd name="T65" fmla="*/ 3850 h 3905"/>
                <a:gd name="T66" fmla="*/ 1307 w 3405"/>
                <a:gd name="T67" fmla="*/ 3735 h 3905"/>
                <a:gd name="T68" fmla="*/ 1068 w 3405"/>
                <a:gd name="T69" fmla="*/ 3563 h 3905"/>
                <a:gd name="T70" fmla="*/ 817 w 3405"/>
                <a:gd name="T71" fmla="*/ 3343 h 3905"/>
                <a:gd name="T72" fmla="*/ 571 w 3405"/>
                <a:gd name="T73" fmla="*/ 3082 h 3905"/>
                <a:gd name="T74" fmla="*/ 349 w 3405"/>
                <a:gd name="T75" fmla="*/ 2787 h 3905"/>
                <a:gd name="T76" fmla="*/ 167 w 3405"/>
                <a:gd name="T77" fmla="*/ 2465 h 3905"/>
                <a:gd name="T78" fmla="*/ 44 w 3405"/>
                <a:gd name="T79" fmla="*/ 2123 h 3905"/>
                <a:gd name="T80" fmla="*/ 0 w 3405"/>
                <a:gd name="T81" fmla="*/ 1770 h 3905"/>
                <a:gd name="T82" fmla="*/ 0 w 3405"/>
                <a:gd name="T83" fmla="*/ 1727 h 3905"/>
                <a:gd name="T84" fmla="*/ 2 w 3405"/>
                <a:gd name="T85" fmla="*/ 1574 h 3905"/>
                <a:gd name="T86" fmla="*/ 6 w 3405"/>
                <a:gd name="T87" fmla="*/ 1349 h 3905"/>
                <a:gd name="T88" fmla="*/ 11 w 3405"/>
                <a:gd name="T89" fmla="*/ 1097 h 3905"/>
                <a:gd name="T90" fmla="*/ 14 w 3405"/>
                <a:gd name="T91" fmla="*/ 860 h 3905"/>
                <a:gd name="T92" fmla="*/ 18 w 3405"/>
                <a:gd name="T93" fmla="*/ 683 h 3905"/>
                <a:gd name="T94" fmla="*/ 20 w 3405"/>
                <a:gd name="T95" fmla="*/ 607 h 3905"/>
                <a:gd name="T96" fmla="*/ 51 w 3405"/>
                <a:gd name="T97" fmla="*/ 535 h 3905"/>
                <a:gd name="T98" fmla="*/ 93 w 3405"/>
                <a:gd name="T99" fmla="*/ 524 h 3905"/>
                <a:gd name="T100" fmla="*/ 362 w 3405"/>
                <a:gd name="T101" fmla="*/ 532 h 3905"/>
                <a:gd name="T102" fmla="*/ 724 w 3405"/>
                <a:gd name="T103" fmla="*/ 499 h 3905"/>
                <a:gd name="T104" fmla="*/ 1028 w 3405"/>
                <a:gd name="T105" fmla="*/ 396 h 3905"/>
                <a:gd name="T106" fmla="*/ 1269 w 3405"/>
                <a:gd name="T107" fmla="*/ 260 h 3905"/>
                <a:gd name="T108" fmla="*/ 1465 w 3405"/>
                <a:gd name="T109" fmla="*/ 123 h 3905"/>
                <a:gd name="T110" fmla="*/ 1618 w 3405"/>
                <a:gd name="T111" fmla="*/ 26 h 3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05" h="3905">
                  <a:moveTo>
                    <a:pt x="1702" y="0"/>
                  </a:moveTo>
                  <a:lnTo>
                    <a:pt x="1727" y="2"/>
                  </a:lnTo>
                  <a:lnTo>
                    <a:pt x="1754" y="9"/>
                  </a:lnTo>
                  <a:lnTo>
                    <a:pt x="1785" y="21"/>
                  </a:lnTo>
                  <a:lnTo>
                    <a:pt x="1820" y="36"/>
                  </a:lnTo>
                  <a:lnTo>
                    <a:pt x="1858" y="55"/>
                  </a:lnTo>
                  <a:lnTo>
                    <a:pt x="1898" y="78"/>
                  </a:lnTo>
                  <a:lnTo>
                    <a:pt x="1942" y="103"/>
                  </a:lnTo>
                  <a:lnTo>
                    <a:pt x="1988" y="130"/>
                  </a:lnTo>
                  <a:lnTo>
                    <a:pt x="2036" y="159"/>
                  </a:lnTo>
                  <a:lnTo>
                    <a:pt x="2087" y="190"/>
                  </a:lnTo>
                  <a:lnTo>
                    <a:pt x="2140" y="221"/>
                  </a:lnTo>
                  <a:lnTo>
                    <a:pt x="2196" y="253"/>
                  </a:lnTo>
                  <a:lnTo>
                    <a:pt x="2253" y="285"/>
                  </a:lnTo>
                  <a:lnTo>
                    <a:pt x="2311" y="316"/>
                  </a:lnTo>
                  <a:lnTo>
                    <a:pt x="2372" y="347"/>
                  </a:lnTo>
                  <a:lnTo>
                    <a:pt x="2434" y="377"/>
                  </a:lnTo>
                  <a:lnTo>
                    <a:pt x="2497" y="405"/>
                  </a:lnTo>
                  <a:lnTo>
                    <a:pt x="2561" y="431"/>
                  </a:lnTo>
                  <a:lnTo>
                    <a:pt x="2626" y="455"/>
                  </a:lnTo>
                  <a:lnTo>
                    <a:pt x="2693" y="475"/>
                  </a:lnTo>
                  <a:lnTo>
                    <a:pt x="2784" y="499"/>
                  </a:lnTo>
                  <a:lnTo>
                    <a:pt x="2874" y="514"/>
                  </a:lnTo>
                  <a:lnTo>
                    <a:pt x="2963" y="525"/>
                  </a:lnTo>
                  <a:lnTo>
                    <a:pt x="3051" y="532"/>
                  </a:lnTo>
                  <a:lnTo>
                    <a:pt x="3138" y="536"/>
                  </a:lnTo>
                  <a:lnTo>
                    <a:pt x="3225" y="536"/>
                  </a:lnTo>
                  <a:lnTo>
                    <a:pt x="3310" y="536"/>
                  </a:lnTo>
                  <a:lnTo>
                    <a:pt x="3319" y="536"/>
                  </a:lnTo>
                  <a:lnTo>
                    <a:pt x="3328" y="537"/>
                  </a:lnTo>
                  <a:lnTo>
                    <a:pt x="3339" y="538"/>
                  </a:lnTo>
                  <a:lnTo>
                    <a:pt x="3349" y="542"/>
                  </a:lnTo>
                  <a:lnTo>
                    <a:pt x="3360" y="547"/>
                  </a:lnTo>
                  <a:lnTo>
                    <a:pt x="3371" y="554"/>
                  </a:lnTo>
                  <a:lnTo>
                    <a:pt x="3380" y="564"/>
                  </a:lnTo>
                  <a:lnTo>
                    <a:pt x="3389" y="577"/>
                  </a:lnTo>
                  <a:lnTo>
                    <a:pt x="3395" y="595"/>
                  </a:lnTo>
                  <a:lnTo>
                    <a:pt x="3399" y="618"/>
                  </a:lnTo>
                  <a:lnTo>
                    <a:pt x="3401" y="644"/>
                  </a:lnTo>
                  <a:lnTo>
                    <a:pt x="3401" y="650"/>
                  </a:lnTo>
                  <a:lnTo>
                    <a:pt x="3401" y="664"/>
                  </a:lnTo>
                  <a:lnTo>
                    <a:pt x="3401" y="687"/>
                  </a:lnTo>
                  <a:lnTo>
                    <a:pt x="3401" y="715"/>
                  </a:lnTo>
                  <a:lnTo>
                    <a:pt x="3401" y="750"/>
                  </a:lnTo>
                  <a:lnTo>
                    <a:pt x="3401" y="792"/>
                  </a:lnTo>
                  <a:lnTo>
                    <a:pt x="3401" y="837"/>
                  </a:lnTo>
                  <a:lnTo>
                    <a:pt x="3402" y="887"/>
                  </a:lnTo>
                  <a:lnTo>
                    <a:pt x="3402" y="940"/>
                  </a:lnTo>
                  <a:lnTo>
                    <a:pt x="3402" y="997"/>
                  </a:lnTo>
                  <a:lnTo>
                    <a:pt x="3402" y="1055"/>
                  </a:lnTo>
                  <a:lnTo>
                    <a:pt x="3402" y="1116"/>
                  </a:lnTo>
                  <a:lnTo>
                    <a:pt x="3403" y="1178"/>
                  </a:lnTo>
                  <a:lnTo>
                    <a:pt x="3403" y="1240"/>
                  </a:lnTo>
                  <a:lnTo>
                    <a:pt x="3403" y="1302"/>
                  </a:lnTo>
                  <a:lnTo>
                    <a:pt x="3403" y="1362"/>
                  </a:lnTo>
                  <a:lnTo>
                    <a:pt x="3404" y="1421"/>
                  </a:lnTo>
                  <a:lnTo>
                    <a:pt x="3404" y="1478"/>
                  </a:lnTo>
                  <a:lnTo>
                    <a:pt x="3404" y="1530"/>
                  </a:lnTo>
                  <a:lnTo>
                    <a:pt x="3404" y="1580"/>
                  </a:lnTo>
                  <a:lnTo>
                    <a:pt x="3404" y="1626"/>
                  </a:lnTo>
                  <a:lnTo>
                    <a:pt x="3404" y="1665"/>
                  </a:lnTo>
                  <a:lnTo>
                    <a:pt x="3405" y="1701"/>
                  </a:lnTo>
                  <a:lnTo>
                    <a:pt x="3405" y="1730"/>
                  </a:lnTo>
                  <a:lnTo>
                    <a:pt x="3405" y="1751"/>
                  </a:lnTo>
                  <a:lnTo>
                    <a:pt x="3405" y="1764"/>
                  </a:lnTo>
                  <a:lnTo>
                    <a:pt x="3405" y="1770"/>
                  </a:lnTo>
                  <a:lnTo>
                    <a:pt x="3402" y="1866"/>
                  </a:lnTo>
                  <a:lnTo>
                    <a:pt x="3391" y="1963"/>
                  </a:lnTo>
                  <a:lnTo>
                    <a:pt x="3374" y="2059"/>
                  </a:lnTo>
                  <a:lnTo>
                    <a:pt x="3353" y="2154"/>
                  </a:lnTo>
                  <a:lnTo>
                    <a:pt x="3349" y="2161"/>
                  </a:lnTo>
                  <a:lnTo>
                    <a:pt x="3346" y="2171"/>
                  </a:lnTo>
                  <a:lnTo>
                    <a:pt x="3340" y="2180"/>
                  </a:lnTo>
                  <a:lnTo>
                    <a:pt x="3333" y="2189"/>
                  </a:lnTo>
                  <a:lnTo>
                    <a:pt x="3322" y="2195"/>
                  </a:lnTo>
                  <a:lnTo>
                    <a:pt x="3310" y="2199"/>
                  </a:lnTo>
                  <a:lnTo>
                    <a:pt x="3296" y="2198"/>
                  </a:lnTo>
                  <a:lnTo>
                    <a:pt x="3279" y="2193"/>
                  </a:lnTo>
                  <a:lnTo>
                    <a:pt x="3242" y="2183"/>
                  </a:lnTo>
                  <a:lnTo>
                    <a:pt x="3204" y="2174"/>
                  </a:lnTo>
                  <a:lnTo>
                    <a:pt x="3165" y="2168"/>
                  </a:lnTo>
                  <a:lnTo>
                    <a:pt x="3123" y="2163"/>
                  </a:lnTo>
                  <a:lnTo>
                    <a:pt x="3077" y="2160"/>
                  </a:lnTo>
                  <a:lnTo>
                    <a:pt x="3026" y="2159"/>
                  </a:lnTo>
                  <a:lnTo>
                    <a:pt x="2945" y="2163"/>
                  </a:lnTo>
                  <a:lnTo>
                    <a:pt x="2867" y="2172"/>
                  </a:lnTo>
                  <a:lnTo>
                    <a:pt x="2790" y="2189"/>
                  </a:lnTo>
                  <a:lnTo>
                    <a:pt x="2717" y="2211"/>
                  </a:lnTo>
                  <a:lnTo>
                    <a:pt x="2645" y="2240"/>
                  </a:lnTo>
                  <a:lnTo>
                    <a:pt x="2576" y="2274"/>
                  </a:lnTo>
                  <a:lnTo>
                    <a:pt x="2512" y="2314"/>
                  </a:lnTo>
                  <a:lnTo>
                    <a:pt x="2450" y="2358"/>
                  </a:lnTo>
                  <a:lnTo>
                    <a:pt x="2393" y="2406"/>
                  </a:lnTo>
                  <a:lnTo>
                    <a:pt x="2340" y="2460"/>
                  </a:lnTo>
                  <a:lnTo>
                    <a:pt x="2290" y="2517"/>
                  </a:lnTo>
                  <a:lnTo>
                    <a:pt x="2246" y="2579"/>
                  </a:lnTo>
                  <a:lnTo>
                    <a:pt x="2206" y="2643"/>
                  </a:lnTo>
                  <a:lnTo>
                    <a:pt x="2173" y="2712"/>
                  </a:lnTo>
                  <a:lnTo>
                    <a:pt x="2145" y="2783"/>
                  </a:lnTo>
                  <a:lnTo>
                    <a:pt x="2122" y="2857"/>
                  </a:lnTo>
                  <a:lnTo>
                    <a:pt x="2105" y="2933"/>
                  </a:lnTo>
                  <a:lnTo>
                    <a:pt x="2095" y="3013"/>
                  </a:lnTo>
                  <a:lnTo>
                    <a:pt x="2092" y="3092"/>
                  </a:lnTo>
                  <a:lnTo>
                    <a:pt x="2095" y="3168"/>
                  </a:lnTo>
                  <a:lnTo>
                    <a:pt x="2104" y="3242"/>
                  </a:lnTo>
                  <a:lnTo>
                    <a:pt x="2118" y="3315"/>
                  </a:lnTo>
                  <a:lnTo>
                    <a:pt x="2139" y="3385"/>
                  </a:lnTo>
                  <a:lnTo>
                    <a:pt x="2164" y="3453"/>
                  </a:lnTo>
                  <a:lnTo>
                    <a:pt x="2193" y="3518"/>
                  </a:lnTo>
                  <a:lnTo>
                    <a:pt x="2229" y="3580"/>
                  </a:lnTo>
                  <a:lnTo>
                    <a:pt x="2233" y="3587"/>
                  </a:lnTo>
                  <a:lnTo>
                    <a:pt x="2237" y="3594"/>
                  </a:lnTo>
                  <a:lnTo>
                    <a:pt x="2241" y="3601"/>
                  </a:lnTo>
                  <a:lnTo>
                    <a:pt x="2242" y="3610"/>
                  </a:lnTo>
                  <a:lnTo>
                    <a:pt x="2240" y="3619"/>
                  </a:lnTo>
                  <a:lnTo>
                    <a:pt x="2234" y="3630"/>
                  </a:lnTo>
                  <a:lnTo>
                    <a:pt x="2223" y="3641"/>
                  </a:lnTo>
                  <a:lnTo>
                    <a:pt x="2154" y="3691"/>
                  </a:lnTo>
                  <a:lnTo>
                    <a:pt x="2089" y="3736"/>
                  </a:lnTo>
                  <a:lnTo>
                    <a:pt x="2027" y="3775"/>
                  </a:lnTo>
                  <a:lnTo>
                    <a:pt x="1970" y="3809"/>
                  </a:lnTo>
                  <a:lnTo>
                    <a:pt x="1915" y="3838"/>
                  </a:lnTo>
                  <a:lnTo>
                    <a:pt x="1865" y="3862"/>
                  </a:lnTo>
                  <a:lnTo>
                    <a:pt x="1819" y="3881"/>
                  </a:lnTo>
                  <a:lnTo>
                    <a:pt x="1776" y="3894"/>
                  </a:lnTo>
                  <a:lnTo>
                    <a:pt x="1737" y="3901"/>
                  </a:lnTo>
                  <a:lnTo>
                    <a:pt x="1702" y="3905"/>
                  </a:lnTo>
                  <a:lnTo>
                    <a:pt x="1672" y="3902"/>
                  </a:lnTo>
                  <a:lnTo>
                    <a:pt x="1639" y="3895"/>
                  </a:lnTo>
                  <a:lnTo>
                    <a:pt x="1601" y="3884"/>
                  </a:lnTo>
                  <a:lnTo>
                    <a:pt x="1559" y="3869"/>
                  </a:lnTo>
                  <a:lnTo>
                    <a:pt x="1514" y="3850"/>
                  </a:lnTo>
                  <a:lnTo>
                    <a:pt x="1467" y="3826"/>
                  </a:lnTo>
                  <a:lnTo>
                    <a:pt x="1415" y="3800"/>
                  </a:lnTo>
                  <a:lnTo>
                    <a:pt x="1362" y="3769"/>
                  </a:lnTo>
                  <a:lnTo>
                    <a:pt x="1307" y="3735"/>
                  </a:lnTo>
                  <a:lnTo>
                    <a:pt x="1249" y="3696"/>
                  </a:lnTo>
                  <a:lnTo>
                    <a:pt x="1191" y="3655"/>
                  </a:lnTo>
                  <a:lnTo>
                    <a:pt x="1130" y="3611"/>
                  </a:lnTo>
                  <a:lnTo>
                    <a:pt x="1068" y="3563"/>
                  </a:lnTo>
                  <a:lnTo>
                    <a:pt x="1006" y="3512"/>
                  </a:lnTo>
                  <a:lnTo>
                    <a:pt x="943" y="3459"/>
                  </a:lnTo>
                  <a:lnTo>
                    <a:pt x="880" y="3403"/>
                  </a:lnTo>
                  <a:lnTo>
                    <a:pt x="817" y="3343"/>
                  </a:lnTo>
                  <a:lnTo>
                    <a:pt x="754" y="3281"/>
                  </a:lnTo>
                  <a:lnTo>
                    <a:pt x="692" y="3217"/>
                  </a:lnTo>
                  <a:lnTo>
                    <a:pt x="630" y="3151"/>
                  </a:lnTo>
                  <a:lnTo>
                    <a:pt x="571" y="3082"/>
                  </a:lnTo>
                  <a:lnTo>
                    <a:pt x="513" y="3010"/>
                  </a:lnTo>
                  <a:lnTo>
                    <a:pt x="456" y="2938"/>
                  </a:lnTo>
                  <a:lnTo>
                    <a:pt x="401" y="2863"/>
                  </a:lnTo>
                  <a:lnTo>
                    <a:pt x="349" y="2787"/>
                  </a:lnTo>
                  <a:lnTo>
                    <a:pt x="299" y="2708"/>
                  </a:lnTo>
                  <a:lnTo>
                    <a:pt x="251" y="2629"/>
                  </a:lnTo>
                  <a:lnTo>
                    <a:pt x="207" y="2547"/>
                  </a:lnTo>
                  <a:lnTo>
                    <a:pt x="167" y="2465"/>
                  </a:lnTo>
                  <a:lnTo>
                    <a:pt x="130" y="2380"/>
                  </a:lnTo>
                  <a:lnTo>
                    <a:pt x="96" y="2296"/>
                  </a:lnTo>
                  <a:lnTo>
                    <a:pt x="68" y="2210"/>
                  </a:lnTo>
                  <a:lnTo>
                    <a:pt x="44" y="2123"/>
                  </a:lnTo>
                  <a:lnTo>
                    <a:pt x="25" y="2035"/>
                  </a:lnTo>
                  <a:lnTo>
                    <a:pt x="11" y="1947"/>
                  </a:lnTo>
                  <a:lnTo>
                    <a:pt x="2" y="1858"/>
                  </a:lnTo>
                  <a:lnTo>
                    <a:pt x="0" y="1770"/>
                  </a:lnTo>
                  <a:lnTo>
                    <a:pt x="0" y="1769"/>
                  </a:lnTo>
                  <a:lnTo>
                    <a:pt x="0" y="1764"/>
                  </a:lnTo>
                  <a:lnTo>
                    <a:pt x="0" y="1750"/>
                  </a:lnTo>
                  <a:lnTo>
                    <a:pt x="0" y="1727"/>
                  </a:lnTo>
                  <a:lnTo>
                    <a:pt x="0" y="1698"/>
                  </a:lnTo>
                  <a:lnTo>
                    <a:pt x="1" y="1662"/>
                  </a:lnTo>
                  <a:lnTo>
                    <a:pt x="1" y="1620"/>
                  </a:lnTo>
                  <a:lnTo>
                    <a:pt x="2" y="1574"/>
                  </a:lnTo>
                  <a:lnTo>
                    <a:pt x="4" y="1523"/>
                  </a:lnTo>
                  <a:lnTo>
                    <a:pt x="4" y="1468"/>
                  </a:lnTo>
                  <a:lnTo>
                    <a:pt x="5" y="1410"/>
                  </a:lnTo>
                  <a:lnTo>
                    <a:pt x="6" y="1349"/>
                  </a:lnTo>
                  <a:lnTo>
                    <a:pt x="7" y="1287"/>
                  </a:lnTo>
                  <a:lnTo>
                    <a:pt x="8" y="1224"/>
                  </a:lnTo>
                  <a:lnTo>
                    <a:pt x="10" y="1161"/>
                  </a:lnTo>
                  <a:lnTo>
                    <a:pt x="11" y="1097"/>
                  </a:lnTo>
                  <a:lnTo>
                    <a:pt x="11" y="1035"/>
                  </a:lnTo>
                  <a:lnTo>
                    <a:pt x="12" y="975"/>
                  </a:lnTo>
                  <a:lnTo>
                    <a:pt x="13" y="916"/>
                  </a:lnTo>
                  <a:lnTo>
                    <a:pt x="14" y="860"/>
                  </a:lnTo>
                  <a:lnTo>
                    <a:pt x="15" y="809"/>
                  </a:lnTo>
                  <a:lnTo>
                    <a:pt x="17" y="762"/>
                  </a:lnTo>
                  <a:lnTo>
                    <a:pt x="17" y="720"/>
                  </a:lnTo>
                  <a:lnTo>
                    <a:pt x="18" y="683"/>
                  </a:lnTo>
                  <a:lnTo>
                    <a:pt x="19" y="652"/>
                  </a:lnTo>
                  <a:lnTo>
                    <a:pt x="19" y="630"/>
                  </a:lnTo>
                  <a:lnTo>
                    <a:pt x="20" y="614"/>
                  </a:lnTo>
                  <a:lnTo>
                    <a:pt x="20" y="607"/>
                  </a:lnTo>
                  <a:lnTo>
                    <a:pt x="25" y="580"/>
                  </a:lnTo>
                  <a:lnTo>
                    <a:pt x="33" y="560"/>
                  </a:lnTo>
                  <a:lnTo>
                    <a:pt x="42" y="545"/>
                  </a:lnTo>
                  <a:lnTo>
                    <a:pt x="51" y="535"/>
                  </a:lnTo>
                  <a:lnTo>
                    <a:pt x="62" y="529"/>
                  </a:lnTo>
                  <a:lnTo>
                    <a:pt x="71" y="525"/>
                  </a:lnTo>
                  <a:lnTo>
                    <a:pt x="82" y="524"/>
                  </a:lnTo>
                  <a:lnTo>
                    <a:pt x="93" y="524"/>
                  </a:lnTo>
                  <a:lnTo>
                    <a:pt x="102" y="524"/>
                  </a:lnTo>
                  <a:lnTo>
                    <a:pt x="187" y="528"/>
                  </a:lnTo>
                  <a:lnTo>
                    <a:pt x="274" y="531"/>
                  </a:lnTo>
                  <a:lnTo>
                    <a:pt x="362" y="532"/>
                  </a:lnTo>
                  <a:lnTo>
                    <a:pt x="451" y="531"/>
                  </a:lnTo>
                  <a:lnTo>
                    <a:pt x="541" y="525"/>
                  </a:lnTo>
                  <a:lnTo>
                    <a:pt x="633" y="516"/>
                  </a:lnTo>
                  <a:lnTo>
                    <a:pt x="724" y="499"/>
                  </a:lnTo>
                  <a:lnTo>
                    <a:pt x="818" y="475"/>
                  </a:lnTo>
                  <a:lnTo>
                    <a:pt x="891" y="453"/>
                  </a:lnTo>
                  <a:lnTo>
                    <a:pt x="961" y="425"/>
                  </a:lnTo>
                  <a:lnTo>
                    <a:pt x="1028" y="396"/>
                  </a:lnTo>
                  <a:lnTo>
                    <a:pt x="1093" y="363"/>
                  </a:lnTo>
                  <a:lnTo>
                    <a:pt x="1154" y="330"/>
                  </a:lnTo>
                  <a:lnTo>
                    <a:pt x="1213" y="296"/>
                  </a:lnTo>
                  <a:lnTo>
                    <a:pt x="1269" y="260"/>
                  </a:lnTo>
                  <a:lnTo>
                    <a:pt x="1323" y="224"/>
                  </a:lnTo>
                  <a:lnTo>
                    <a:pt x="1373" y="190"/>
                  </a:lnTo>
                  <a:lnTo>
                    <a:pt x="1420" y="155"/>
                  </a:lnTo>
                  <a:lnTo>
                    <a:pt x="1465" y="123"/>
                  </a:lnTo>
                  <a:lnTo>
                    <a:pt x="1507" y="95"/>
                  </a:lnTo>
                  <a:lnTo>
                    <a:pt x="1546" y="67"/>
                  </a:lnTo>
                  <a:lnTo>
                    <a:pt x="1583" y="45"/>
                  </a:lnTo>
                  <a:lnTo>
                    <a:pt x="1618" y="26"/>
                  </a:lnTo>
                  <a:lnTo>
                    <a:pt x="1649" y="11"/>
                  </a:lnTo>
                  <a:lnTo>
                    <a:pt x="1677" y="2"/>
                  </a:lnTo>
                  <a:lnTo>
                    <a:pt x="17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9" name="Freeform 637">
              <a:extLst>
                <a:ext uri="{FF2B5EF4-FFF2-40B4-BE49-F238E27FC236}">
                  <a16:creationId xmlns:a16="http://schemas.microsoft.com/office/drawing/2014/main" id="{7E07E6EB-9664-42BD-A164-408071F1B769}"/>
                </a:ext>
              </a:extLst>
            </p:cNvPr>
            <p:cNvSpPr>
              <a:spLocks/>
            </p:cNvSpPr>
            <p:nvPr/>
          </p:nvSpPr>
          <p:spPr bwMode="auto">
            <a:xfrm>
              <a:off x="6407151" y="3929063"/>
              <a:ext cx="1181100" cy="801688"/>
            </a:xfrm>
            <a:custGeom>
              <a:avLst/>
              <a:gdLst>
                <a:gd name="T0" fmla="*/ 1308 w 1487"/>
                <a:gd name="T1" fmla="*/ 0 h 1011"/>
                <a:gd name="T2" fmla="*/ 1329 w 1487"/>
                <a:gd name="T3" fmla="*/ 2 h 1011"/>
                <a:gd name="T4" fmla="*/ 1351 w 1487"/>
                <a:gd name="T5" fmla="*/ 10 h 1011"/>
                <a:gd name="T6" fmla="*/ 1369 w 1487"/>
                <a:gd name="T7" fmla="*/ 23 h 1011"/>
                <a:gd name="T8" fmla="*/ 1461 w 1487"/>
                <a:gd name="T9" fmla="*/ 108 h 1011"/>
                <a:gd name="T10" fmla="*/ 1476 w 1487"/>
                <a:gd name="T11" fmla="*/ 126 h 1011"/>
                <a:gd name="T12" fmla="*/ 1484 w 1487"/>
                <a:gd name="T13" fmla="*/ 146 h 1011"/>
                <a:gd name="T14" fmla="*/ 1487 w 1487"/>
                <a:gd name="T15" fmla="*/ 168 h 1011"/>
                <a:gd name="T16" fmla="*/ 1485 w 1487"/>
                <a:gd name="T17" fmla="*/ 189 h 1011"/>
                <a:gd name="T18" fmla="*/ 1478 w 1487"/>
                <a:gd name="T19" fmla="*/ 209 h 1011"/>
                <a:gd name="T20" fmla="*/ 1465 w 1487"/>
                <a:gd name="T21" fmla="*/ 227 h 1011"/>
                <a:gd name="T22" fmla="*/ 749 w 1487"/>
                <a:gd name="T23" fmla="*/ 982 h 1011"/>
                <a:gd name="T24" fmla="*/ 731 w 1487"/>
                <a:gd name="T25" fmla="*/ 996 h 1011"/>
                <a:gd name="T26" fmla="*/ 711 w 1487"/>
                <a:gd name="T27" fmla="*/ 1006 h 1011"/>
                <a:gd name="T28" fmla="*/ 688 w 1487"/>
                <a:gd name="T29" fmla="*/ 1011 h 1011"/>
                <a:gd name="T30" fmla="*/ 666 w 1487"/>
                <a:gd name="T31" fmla="*/ 1011 h 1011"/>
                <a:gd name="T32" fmla="*/ 644 w 1487"/>
                <a:gd name="T33" fmla="*/ 1005 h 1011"/>
                <a:gd name="T34" fmla="*/ 624 w 1487"/>
                <a:gd name="T35" fmla="*/ 994 h 1011"/>
                <a:gd name="T36" fmla="*/ 33 w 1487"/>
                <a:gd name="T37" fmla="*/ 557 h 1011"/>
                <a:gd name="T38" fmla="*/ 16 w 1487"/>
                <a:gd name="T39" fmla="*/ 541 h 1011"/>
                <a:gd name="T40" fmla="*/ 5 w 1487"/>
                <a:gd name="T41" fmla="*/ 522 h 1011"/>
                <a:gd name="T42" fmla="*/ 0 w 1487"/>
                <a:gd name="T43" fmla="*/ 502 h 1011"/>
                <a:gd name="T44" fmla="*/ 0 w 1487"/>
                <a:gd name="T45" fmla="*/ 480 h 1011"/>
                <a:gd name="T46" fmla="*/ 4 w 1487"/>
                <a:gd name="T47" fmla="*/ 459 h 1011"/>
                <a:gd name="T48" fmla="*/ 15 w 1487"/>
                <a:gd name="T49" fmla="*/ 439 h 1011"/>
                <a:gd name="T50" fmla="*/ 91 w 1487"/>
                <a:gd name="T51" fmla="*/ 339 h 1011"/>
                <a:gd name="T52" fmla="*/ 107 w 1487"/>
                <a:gd name="T53" fmla="*/ 322 h 1011"/>
                <a:gd name="T54" fmla="*/ 126 w 1487"/>
                <a:gd name="T55" fmla="*/ 312 h 1011"/>
                <a:gd name="T56" fmla="*/ 147 w 1487"/>
                <a:gd name="T57" fmla="*/ 306 h 1011"/>
                <a:gd name="T58" fmla="*/ 168 w 1487"/>
                <a:gd name="T59" fmla="*/ 306 h 1011"/>
                <a:gd name="T60" fmla="*/ 190 w 1487"/>
                <a:gd name="T61" fmla="*/ 310 h 1011"/>
                <a:gd name="T62" fmla="*/ 210 w 1487"/>
                <a:gd name="T63" fmla="*/ 321 h 1011"/>
                <a:gd name="T64" fmla="*/ 589 w 1487"/>
                <a:gd name="T65" fmla="*/ 599 h 1011"/>
                <a:gd name="T66" fmla="*/ 610 w 1487"/>
                <a:gd name="T67" fmla="*/ 610 h 1011"/>
                <a:gd name="T68" fmla="*/ 631 w 1487"/>
                <a:gd name="T69" fmla="*/ 616 h 1011"/>
                <a:gd name="T70" fmla="*/ 654 w 1487"/>
                <a:gd name="T71" fmla="*/ 616 h 1011"/>
                <a:gd name="T72" fmla="*/ 676 w 1487"/>
                <a:gd name="T73" fmla="*/ 611 h 1011"/>
                <a:gd name="T74" fmla="*/ 697 w 1487"/>
                <a:gd name="T75" fmla="*/ 602 h 1011"/>
                <a:gd name="T76" fmla="*/ 714 w 1487"/>
                <a:gd name="T77" fmla="*/ 587 h 1011"/>
                <a:gd name="T78" fmla="*/ 1250 w 1487"/>
                <a:gd name="T79" fmla="*/ 27 h 1011"/>
                <a:gd name="T80" fmla="*/ 1267 w 1487"/>
                <a:gd name="T81" fmla="*/ 13 h 1011"/>
                <a:gd name="T82" fmla="*/ 1286 w 1487"/>
                <a:gd name="T83" fmla="*/ 4 h 1011"/>
                <a:gd name="T84" fmla="*/ 1308 w 1487"/>
                <a:gd name="T85" fmla="*/ 0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011">
                  <a:moveTo>
                    <a:pt x="1308" y="0"/>
                  </a:moveTo>
                  <a:lnTo>
                    <a:pt x="1329" y="2"/>
                  </a:lnTo>
                  <a:lnTo>
                    <a:pt x="1351" y="10"/>
                  </a:lnTo>
                  <a:lnTo>
                    <a:pt x="1369" y="23"/>
                  </a:lnTo>
                  <a:lnTo>
                    <a:pt x="1461" y="108"/>
                  </a:lnTo>
                  <a:lnTo>
                    <a:pt x="1476" y="126"/>
                  </a:lnTo>
                  <a:lnTo>
                    <a:pt x="1484" y="146"/>
                  </a:lnTo>
                  <a:lnTo>
                    <a:pt x="1487" y="168"/>
                  </a:lnTo>
                  <a:lnTo>
                    <a:pt x="1485" y="189"/>
                  </a:lnTo>
                  <a:lnTo>
                    <a:pt x="1478" y="209"/>
                  </a:lnTo>
                  <a:lnTo>
                    <a:pt x="1465" y="227"/>
                  </a:lnTo>
                  <a:lnTo>
                    <a:pt x="749" y="982"/>
                  </a:lnTo>
                  <a:lnTo>
                    <a:pt x="731" y="996"/>
                  </a:lnTo>
                  <a:lnTo>
                    <a:pt x="711" y="1006"/>
                  </a:lnTo>
                  <a:lnTo>
                    <a:pt x="688" y="1011"/>
                  </a:lnTo>
                  <a:lnTo>
                    <a:pt x="666" y="1011"/>
                  </a:lnTo>
                  <a:lnTo>
                    <a:pt x="644" y="1005"/>
                  </a:lnTo>
                  <a:lnTo>
                    <a:pt x="624" y="994"/>
                  </a:lnTo>
                  <a:lnTo>
                    <a:pt x="33" y="557"/>
                  </a:lnTo>
                  <a:lnTo>
                    <a:pt x="16" y="541"/>
                  </a:lnTo>
                  <a:lnTo>
                    <a:pt x="5" y="522"/>
                  </a:lnTo>
                  <a:lnTo>
                    <a:pt x="0" y="502"/>
                  </a:lnTo>
                  <a:lnTo>
                    <a:pt x="0" y="480"/>
                  </a:lnTo>
                  <a:lnTo>
                    <a:pt x="4" y="459"/>
                  </a:lnTo>
                  <a:lnTo>
                    <a:pt x="15" y="439"/>
                  </a:lnTo>
                  <a:lnTo>
                    <a:pt x="91" y="339"/>
                  </a:lnTo>
                  <a:lnTo>
                    <a:pt x="107" y="322"/>
                  </a:lnTo>
                  <a:lnTo>
                    <a:pt x="126" y="312"/>
                  </a:lnTo>
                  <a:lnTo>
                    <a:pt x="147" y="306"/>
                  </a:lnTo>
                  <a:lnTo>
                    <a:pt x="168" y="306"/>
                  </a:lnTo>
                  <a:lnTo>
                    <a:pt x="190" y="310"/>
                  </a:lnTo>
                  <a:lnTo>
                    <a:pt x="210" y="321"/>
                  </a:lnTo>
                  <a:lnTo>
                    <a:pt x="589" y="599"/>
                  </a:lnTo>
                  <a:lnTo>
                    <a:pt x="610" y="610"/>
                  </a:lnTo>
                  <a:lnTo>
                    <a:pt x="631" y="616"/>
                  </a:lnTo>
                  <a:lnTo>
                    <a:pt x="654" y="616"/>
                  </a:lnTo>
                  <a:lnTo>
                    <a:pt x="676" y="611"/>
                  </a:lnTo>
                  <a:lnTo>
                    <a:pt x="697" y="602"/>
                  </a:lnTo>
                  <a:lnTo>
                    <a:pt x="714" y="587"/>
                  </a:lnTo>
                  <a:lnTo>
                    <a:pt x="1250" y="27"/>
                  </a:lnTo>
                  <a:lnTo>
                    <a:pt x="1267" y="13"/>
                  </a:lnTo>
                  <a:lnTo>
                    <a:pt x="1286" y="4"/>
                  </a:lnTo>
                  <a:lnTo>
                    <a:pt x="13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28779173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50000">
                                          <p:cBhvr additive="base">
                                            <p:cTn id="7" dur="500" fill="hold"/>
                                            <p:tgtEl>
                                              <p:spTgt spid="24"/>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14:presetBounceEnd="50000">
                                      <p:stCondLst>
                                        <p:cond delay="0"/>
                                      </p:stCondLst>
                                      <p:childTnLst>
                                        <p:set>
                                          <p:cBhvr>
                                            <p:cTn id="15" dur="1" fill="hold">
                                              <p:stCondLst>
                                                <p:cond delay="0"/>
                                              </p:stCondLst>
                                            </p:cTn>
                                            <p:tgtEl>
                                              <p:spTgt spid="131"/>
                                            </p:tgtEl>
                                            <p:attrNameLst>
                                              <p:attrName>style.visibility</p:attrName>
                                            </p:attrNameLst>
                                          </p:cBhvr>
                                          <p:to>
                                            <p:strVal val="visible"/>
                                          </p:to>
                                        </p:set>
                                        <p:anim calcmode="lin" valueType="num" p14:bounceEnd="50000">
                                          <p:cBhvr additive="base">
                                            <p:cTn id="16" dur="500" fill="hold"/>
                                            <p:tgtEl>
                                              <p:spTgt spid="131"/>
                                            </p:tgtEl>
                                            <p:attrNameLst>
                                              <p:attrName>ppt_x</p:attrName>
                                            </p:attrNameLst>
                                          </p:cBhvr>
                                          <p:tavLst>
                                            <p:tav tm="0">
                                              <p:val>
                                                <p:strVal val="0-#ppt_w/2"/>
                                              </p:val>
                                            </p:tav>
                                            <p:tav tm="100000">
                                              <p:val>
                                                <p:strVal val="#ppt_x"/>
                                              </p:val>
                                            </p:tav>
                                          </p:tavLst>
                                        </p:anim>
                                        <p:anim calcmode="lin" valueType="num" p14:bounceEnd="50000">
                                          <p:cBhvr additive="base">
                                            <p:cTn id="17" dur="500" fill="hold"/>
                                            <p:tgtEl>
                                              <p:spTgt spid="131"/>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0-#ppt_w/2"/>
                                              </p:val>
                                            </p:tav>
                                            <p:tav tm="100000">
                                              <p:val>
                                                <p:strVal val="#ppt_x"/>
                                              </p:val>
                                            </p:tav>
                                          </p:tavLst>
                                        </p:anim>
                                        <p:anim calcmode="lin" valueType="num">
                                          <p:cBhvr additive="base">
                                            <p:cTn id="21" dur="500" fill="hold"/>
                                            <p:tgtEl>
                                              <p:spTgt spid="29"/>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1+#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42"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par>
                                    <p:cTn id="40" presetID="10" presetClass="entr" presetSubtype="0"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par>
                              <p:cTn id="43" fill="hold">
                                <p:stCondLst>
                                  <p:cond delay="2500"/>
                                </p:stCondLst>
                                <p:childTnLst>
                                  <p:par>
                                    <p:cTn id="44" presetID="2" presetClass="entr" presetSubtype="2"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1+#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31" grpId="0"/>
          <p:bldP spid="29" grpId="0" animBg="1"/>
          <p:bldP spid="30" grpId="0" animBg="1"/>
          <p:bldP spid="31" grpId="0" animBg="1"/>
          <p:bldP spid="32"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31"/>
                                            </p:tgtEl>
                                            <p:attrNameLst>
                                              <p:attrName>style.visibility</p:attrName>
                                            </p:attrNameLst>
                                          </p:cBhvr>
                                          <p:to>
                                            <p:strVal val="visible"/>
                                          </p:to>
                                        </p:set>
                                        <p:anim calcmode="lin" valueType="num">
                                          <p:cBhvr additive="base">
                                            <p:cTn id="16" dur="500" fill="hold"/>
                                            <p:tgtEl>
                                              <p:spTgt spid="131"/>
                                            </p:tgtEl>
                                            <p:attrNameLst>
                                              <p:attrName>ppt_x</p:attrName>
                                            </p:attrNameLst>
                                          </p:cBhvr>
                                          <p:tavLst>
                                            <p:tav tm="0">
                                              <p:val>
                                                <p:strVal val="0-#ppt_w/2"/>
                                              </p:val>
                                            </p:tav>
                                            <p:tav tm="100000">
                                              <p:val>
                                                <p:strVal val="#ppt_x"/>
                                              </p:val>
                                            </p:tav>
                                          </p:tavLst>
                                        </p:anim>
                                        <p:anim calcmode="lin" valueType="num">
                                          <p:cBhvr additive="base">
                                            <p:cTn id="17" dur="500" fill="hold"/>
                                            <p:tgtEl>
                                              <p:spTgt spid="131"/>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0-#ppt_w/2"/>
                                              </p:val>
                                            </p:tav>
                                            <p:tav tm="100000">
                                              <p:val>
                                                <p:strVal val="#ppt_x"/>
                                              </p:val>
                                            </p:tav>
                                          </p:tavLst>
                                        </p:anim>
                                        <p:anim calcmode="lin" valueType="num">
                                          <p:cBhvr additive="base">
                                            <p:cTn id="21" dur="500" fill="hold"/>
                                            <p:tgtEl>
                                              <p:spTgt spid="29"/>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1+#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42"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par>
                                    <p:cTn id="40" presetID="10" presetClass="entr" presetSubtype="0"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par>
                              <p:cTn id="43" fill="hold">
                                <p:stCondLst>
                                  <p:cond delay="2500"/>
                                </p:stCondLst>
                                <p:childTnLst>
                                  <p:par>
                                    <p:cTn id="44" presetID="2" presetClass="entr" presetSubtype="2"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1+#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31" grpId="0"/>
          <p:bldP spid="29" grpId="0" animBg="1"/>
          <p:bldP spid="30" grpId="0" animBg="1"/>
          <p:bldP spid="31" grpId="0" animBg="1"/>
          <p:bldP spid="32" grpId="0"/>
          <p:bldP spid="34"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reeform: Shape 32">
            <a:extLst>
              <a:ext uri="{FF2B5EF4-FFF2-40B4-BE49-F238E27FC236}">
                <a16:creationId xmlns:a16="http://schemas.microsoft.com/office/drawing/2014/main" id="{44EFEC9F-1E6F-4FDF-B471-5FC37CE79A70}"/>
              </a:ext>
            </a:extLst>
          </p:cNvPr>
          <p:cNvSpPr/>
          <p:nvPr/>
        </p:nvSpPr>
        <p:spPr>
          <a:xfrm>
            <a:off x="7360076" y="4963888"/>
            <a:ext cx="3037115" cy="557641"/>
          </a:xfrm>
          <a:custGeom>
            <a:avLst/>
            <a:gdLst>
              <a:gd name="connsiteX0" fmla="*/ 2903502 w 4500082"/>
              <a:gd name="connsiteY0" fmla="*/ 0 h 1876169"/>
              <a:gd name="connsiteX1" fmla="*/ 4187381 w 4500082"/>
              <a:gd name="connsiteY1" fmla="*/ 0 h 1876169"/>
              <a:gd name="connsiteX2" fmla="*/ 4187391 w 4500082"/>
              <a:gd name="connsiteY2" fmla="*/ 1 h 1876169"/>
              <a:gd name="connsiteX3" fmla="*/ 4381499 w 4500082"/>
              <a:gd name="connsiteY3" fmla="*/ 1 h 1876169"/>
              <a:gd name="connsiteX4" fmla="*/ 4495801 w 4500082"/>
              <a:gd name="connsiteY4" fmla="*/ 114303 h 1876169"/>
              <a:gd name="connsiteX5" fmla="*/ 4495801 w 4500082"/>
              <a:gd name="connsiteY5" fmla="*/ 291496 h 1876169"/>
              <a:gd name="connsiteX6" fmla="*/ 4500082 w 4500082"/>
              <a:gd name="connsiteY6" fmla="*/ 312701 h 1876169"/>
              <a:gd name="connsiteX7" fmla="*/ 4500082 w 4500082"/>
              <a:gd name="connsiteY7" fmla="*/ 1304671 h 1876169"/>
              <a:gd name="connsiteX8" fmla="*/ 4500082 w 4500082"/>
              <a:gd name="connsiteY8" fmla="*/ 1563467 h 1876169"/>
              <a:gd name="connsiteX9" fmla="*/ 4500082 w 4500082"/>
              <a:gd name="connsiteY9" fmla="*/ 1761867 h 1876169"/>
              <a:gd name="connsiteX10" fmla="*/ 4385780 w 4500082"/>
              <a:gd name="connsiteY10" fmla="*/ 1876169 h 1876169"/>
              <a:gd name="connsiteX11" fmla="*/ 114302 w 4500082"/>
              <a:gd name="connsiteY11" fmla="*/ 1876169 h 1876169"/>
              <a:gd name="connsiteX12" fmla="*/ 0 w 4500082"/>
              <a:gd name="connsiteY12" fmla="*/ 1761867 h 1876169"/>
              <a:gd name="connsiteX13" fmla="*/ 0 w 4500082"/>
              <a:gd name="connsiteY13" fmla="*/ 1304671 h 1876169"/>
              <a:gd name="connsiteX14" fmla="*/ 1 w 4500082"/>
              <a:gd name="connsiteY14" fmla="*/ 1304666 h 1876169"/>
              <a:gd name="connsiteX15" fmla="*/ 1 w 4500082"/>
              <a:gd name="connsiteY15" fmla="*/ 571499 h 1876169"/>
              <a:gd name="connsiteX16" fmla="*/ 1 w 4500082"/>
              <a:gd name="connsiteY16" fmla="*/ 520705 h 1876169"/>
              <a:gd name="connsiteX17" fmla="*/ 1 w 4500082"/>
              <a:gd name="connsiteY17" fmla="*/ 114303 h 1876169"/>
              <a:gd name="connsiteX18" fmla="*/ 114303 w 4500082"/>
              <a:gd name="connsiteY18" fmla="*/ 1 h 1876169"/>
              <a:gd name="connsiteX19" fmla="*/ 2903492 w 4500082"/>
              <a:gd name="connsiteY19" fmla="*/ 1 h 18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00082" h="1876169">
                <a:moveTo>
                  <a:pt x="2903502" y="0"/>
                </a:moveTo>
                <a:lnTo>
                  <a:pt x="4187381" y="0"/>
                </a:lnTo>
                <a:lnTo>
                  <a:pt x="4187391" y="1"/>
                </a:lnTo>
                <a:lnTo>
                  <a:pt x="4381499" y="1"/>
                </a:lnTo>
                <a:cubicBezTo>
                  <a:pt x="4444626" y="1"/>
                  <a:pt x="4495801" y="51176"/>
                  <a:pt x="4495801" y="114303"/>
                </a:cubicBezTo>
                <a:lnTo>
                  <a:pt x="4495801" y="291496"/>
                </a:lnTo>
                <a:lnTo>
                  <a:pt x="4500082" y="312701"/>
                </a:lnTo>
                <a:lnTo>
                  <a:pt x="4500082" y="1304671"/>
                </a:lnTo>
                <a:lnTo>
                  <a:pt x="4500082" y="1563467"/>
                </a:lnTo>
                <a:lnTo>
                  <a:pt x="4500082" y="1761867"/>
                </a:lnTo>
                <a:cubicBezTo>
                  <a:pt x="4500082" y="1824994"/>
                  <a:pt x="4448907" y="1876169"/>
                  <a:pt x="4385780" y="1876169"/>
                </a:cubicBezTo>
                <a:lnTo>
                  <a:pt x="114302" y="1876169"/>
                </a:lnTo>
                <a:cubicBezTo>
                  <a:pt x="51175" y="1876169"/>
                  <a:pt x="0" y="1824994"/>
                  <a:pt x="0" y="1761867"/>
                </a:cubicBezTo>
                <a:lnTo>
                  <a:pt x="0" y="1304671"/>
                </a:lnTo>
                <a:lnTo>
                  <a:pt x="1" y="1304666"/>
                </a:lnTo>
                <a:lnTo>
                  <a:pt x="1" y="571499"/>
                </a:lnTo>
                <a:lnTo>
                  <a:pt x="1" y="520705"/>
                </a:lnTo>
                <a:lnTo>
                  <a:pt x="1" y="114303"/>
                </a:lnTo>
                <a:cubicBezTo>
                  <a:pt x="1" y="51176"/>
                  <a:pt x="51176" y="1"/>
                  <a:pt x="114303" y="1"/>
                </a:cubicBezTo>
                <a:lnTo>
                  <a:pt x="2903492" y="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Shape 32">
            <a:extLst>
              <a:ext uri="{FF2B5EF4-FFF2-40B4-BE49-F238E27FC236}">
                <a16:creationId xmlns:a16="http://schemas.microsoft.com/office/drawing/2014/main" id="{90CA4BB2-674E-47FA-88A0-6FCE8F92439E}"/>
              </a:ext>
            </a:extLst>
          </p:cNvPr>
          <p:cNvSpPr/>
          <p:nvPr/>
        </p:nvSpPr>
        <p:spPr>
          <a:xfrm>
            <a:off x="2560901" y="5040564"/>
            <a:ext cx="3037115" cy="557641"/>
          </a:xfrm>
          <a:custGeom>
            <a:avLst/>
            <a:gdLst>
              <a:gd name="connsiteX0" fmla="*/ 2903502 w 4500082"/>
              <a:gd name="connsiteY0" fmla="*/ 0 h 1876169"/>
              <a:gd name="connsiteX1" fmla="*/ 4187381 w 4500082"/>
              <a:gd name="connsiteY1" fmla="*/ 0 h 1876169"/>
              <a:gd name="connsiteX2" fmla="*/ 4187391 w 4500082"/>
              <a:gd name="connsiteY2" fmla="*/ 1 h 1876169"/>
              <a:gd name="connsiteX3" fmla="*/ 4381499 w 4500082"/>
              <a:gd name="connsiteY3" fmla="*/ 1 h 1876169"/>
              <a:gd name="connsiteX4" fmla="*/ 4495801 w 4500082"/>
              <a:gd name="connsiteY4" fmla="*/ 114303 h 1876169"/>
              <a:gd name="connsiteX5" fmla="*/ 4495801 w 4500082"/>
              <a:gd name="connsiteY5" fmla="*/ 291496 h 1876169"/>
              <a:gd name="connsiteX6" fmla="*/ 4500082 w 4500082"/>
              <a:gd name="connsiteY6" fmla="*/ 312701 h 1876169"/>
              <a:gd name="connsiteX7" fmla="*/ 4500082 w 4500082"/>
              <a:gd name="connsiteY7" fmla="*/ 1304671 h 1876169"/>
              <a:gd name="connsiteX8" fmla="*/ 4500082 w 4500082"/>
              <a:gd name="connsiteY8" fmla="*/ 1563467 h 1876169"/>
              <a:gd name="connsiteX9" fmla="*/ 4500082 w 4500082"/>
              <a:gd name="connsiteY9" fmla="*/ 1761867 h 1876169"/>
              <a:gd name="connsiteX10" fmla="*/ 4385780 w 4500082"/>
              <a:gd name="connsiteY10" fmla="*/ 1876169 h 1876169"/>
              <a:gd name="connsiteX11" fmla="*/ 114302 w 4500082"/>
              <a:gd name="connsiteY11" fmla="*/ 1876169 h 1876169"/>
              <a:gd name="connsiteX12" fmla="*/ 0 w 4500082"/>
              <a:gd name="connsiteY12" fmla="*/ 1761867 h 1876169"/>
              <a:gd name="connsiteX13" fmla="*/ 0 w 4500082"/>
              <a:gd name="connsiteY13" fmla="*/ 1304671 h 1876169"/>
              <a:gd name="connsiteX14" fmla="*/ 1 w 4500082"/>
              <a:gd name="connsiteY14" fmla="*/ 1304666 h 1876169"/>
              <a:gd name="connsiteX15" fmla="*/ 1 w 4500082"/>
              <a:gd name="connsiteY15" fmla="*/ 571499 h 1876169"/>
              <a:gd name="connsiteX16" fmla="*/ 1 w 4500082"/>
              <a:gd name="connsiteY16" fmla="*/ 520705 h 1876169"/>
              <a:gd name="connsiteX17" fmla="*/ 1 w 4500082"/>
              <a:gd name="connsiteY17" fmla="*/ 114303 h 1876169"/>
              <a:gd name="connsiteX18" fmla="*/ 114303 w 4500082"/>
              <a:gd name="connsiteY18" fmla="*/ 1 h 1876169"/>
              <a:gd name="connsiteX19" fmla="*/ 2903492 w 4500082"/>
              <a:gd name="connsiteY19" fmla="*/ 1 h 18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00082" h="1876169">
                <a:moveTo>
                  <a:pt x="2903502" y="0"/>
                </a:moveTo>
                <a:lnTo>
                  <a:pt x="4187381" y="0"/>
                </a:lnTo>
                <a:lnTo>
                  <a:pt x="4187391" y="1"/>
                </a:lnTo>
                <a:lnTo>
                  <a:pt x="4381499" y="1"/>
                </a:lnTo>
                <a:cubicBezTo>
                  <a:pt x="4444626" y="1"/>
                  <a:pt x="4495801" y="51176"/>
                  <a:pt x="4495801" y="114303"/>
                </a:cubicBezTo>
                <a:lnTo>
                  <a:pt x="4495801" y="291496"/>
                </a:lnTo>
                <a:lnTo>
                  <a:pt x="4500082" y="312701"/>
                </a:lnTo>
                <a:lnTo>
                  <a:pt x="4500082" y="1304671"/>
                </a:lnTo>
                <a:lnTo>
                  <a:pt x="4500082" y="1563467"/>
                </a:lnTo>
                <a:lnTo>
                  <a:pt x="4500082" y="1761867"/>
                </a:lnTo>
                <a:cubicBezTo>
                  <a:pt x="4500082" y="1824994"/>
                  <a:pt x="4448907" y="1876169"/>
                  <a:pt x="4385780" y="1876169"/>
                </a:cubicBezTo>
                <a:lnTo>
                  <a:pt x="114302" y="1876169"/>
                </a:lnTo>
                <a:cubicBezTo>
                  <a:pt x="51175" y="1876169"/>
                  <a:pt x="0" y="1824994"/>
                  <a:pt x="0" y="1761867"/>
                </a:cubicBezTo>
                <a:lnTo>
                  <a:pt x="0" y="1304671"/>
                </a:lnTo>
                <a:lnTo>
                  <a:pt x="1" y="1304666"/>
                </a:lnTo>
                <a:lnTo>
                  <a:pt x="1" y="571499"/>
                </a:lnTo>
                <a:lnTo>
                  <a:pt x="1" y="520705"/>
                </a:lnTo>
                <a:lnTo>
                  <a:pt x="1" y="114303"/>
                </a:lnTo>
                <a:cubicBezTo>
                  <a:pt x="1" y="51176"/>
                  <a:pt x="51176" y="1"/>
                  <a:pt x="114303" y="1"/>
                </a:cubicBezTo>
                <a:lnTo>
                  <a:pt x="2903492" y="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1">
            <a:extLst>
              <a:ext uri="{FF2B5EF4-FFF2-40B4-BE49-F238E27FC236}">
                <a16:creationId xmlns:a16="http://schemas.microsoft.com/office/drawing/2014/main" id="{EA05B993-6FD4-419B-9711-D20707B215F1}"/>
              </a:ext>
            </a:extLst>
          </p:cNvPr>
          <p:cNvSpPr/>
          <p:nvPr/>
        </p:nvSpPr>
        <p:spPr>
          <a:xfrm>
            <a:off x="3029092" y="1514309"/>
            <a:ext cx="6193972" cy="1741671"/>
          </a:xfrm>
          <a:custGeom>
            <a:avLst/>
            <a:gdLst>
              <a:gd name="connsiteX0" fmla="*/ 2903502 w 4500082"/>
              <a:gd name="connsiteY0" fmla="*/ 0 h 1876169"/>
              <a:gd name="connsiteX1" fmla="*/ 4187381 w 4500082"/>
              <a:gd name="connsiteY1" fmla="*/ 0 h 1876169"/>
              <a:gd name="connsiteX2" fmla="*/ 4187391 w 4500082"/>
              <a:gd name="connsiteY2" fmla="*/ 1 h 1876169"/>
              <a:gd name="connsiteX3" fmla="*/ 4381499 w 4500082"/>
              <a:gd name="connsiteY3" fmla="*/ 1 h 1876169"/>
              <a:gd name="connsiteX4" fmla="*/ 4495801 w 4500082"/>
              <a:gd name="connsiteY4" fmla="*/ 114303 h 1876169"/>
              <a:gd name="connsiteX5" fmla="*/ 4495801 w 4500082"/>
              <a:gd name="connsiteY5" fmla="*/ 291496 h 1876169"/>
              <a:gd name="connsiteX6" fmla="*/ 4500082 w 4500082"/>
              <a:gd name="connsiteY6" fmla="*/ 312701 h 1876169"/>
              <a:gd name="connsiteX7" fmla="*/ 4500082 w 4500082"/>
              <a:gd name="connsiteY7" fmla="*/ 1304671 h 1876169"/>
              <a:gd name="connsiteX8" fmla="*/ 4500082 w 4500082"/>
              <a:gd name="connsiteY8" fmla="*/ 1563467 h 1876169"/>
              <a:gd name="connsiteX9" fmla="*/ 4500082 w 4500082"/>
              <a:gd name="connsiteY9" fmla="*/ 1761867 h 1876169"/>
              <a:gd name="connsiteX10" fmla="*/ 4385780 w 4500082"/>
              <a:gd name="connsiteY10" fmla="*/ 1876169 h 1876169"/>
              <a:gd name="connsiteX11" fmla="*/ 114302 w 4500082"/>
              <a:gd name="connsiteY11" fmla="*/ 1876169 h 1876169"/>
              <a:gd name="connsiteX12" fmla="*/ 0 w 4500082"/>
              <a:gd name="connsiteY12" fmla="*/ 1761867 h 1876169"/>
              <a:gd name="connsiteX13" fmla="*/ 0 w 4500082"/>
              <a:gd name="connsiteY13" fmla="*/ 1304671 h 1876169"/>
              <a:gd name="connsiteX14" fmla="*/ 1 w 4500082"/>
              <a:gd name="connsiteY14" fmla="*/ 1304666 h 1876169"/>
              <a:gd name="connsiteX15" fmla="*/ 1 w 4500082"/>
              <a:gd name="connsiteY15" fmla="*/ 571499 h 1876169"/>
              <a:gd name="connsiteX16" fmla="*/ 1 w 4500082"/>
              <a:gd name="connsiteY16" fmla="*/ 520705 h 1876169"/>
              <a:gd name="connsiteX17" fmla="*/ 1 w 4500082"/>
              <a:gd name="connsiteY17" fmla="*/ 114303 h 1876169"/>
              <a:gd name="connsiteX18" fmla="*/ 114303 w 4500082"/>
              <a:gd name="connsiteY18" fmla="*/ 1 h 1876169"/>
              <a:gd name="connsiteX19" fmla="*/ 2903492 w 4500082"/>
              <a:gd name="connsiteY19" fmla="*/ 1 h 18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00082" h="1876169">
                <a:moveTo>
                  <a:pt x="2903502" y="0"/>
                </a:moveTo>
                <a:lnTo>
                  <a:pt x="4187381" y="0"/>
                </a:lnTo>
                <a:lnTo>
                  <a:pt x="4187391" y="1"/>
                </a:lnTo>
                <a:lnTo>
                  <a:pt x="4381499" y="1"/>
                </a:lnTo>
                <a:cubicBezTo>
                  <a:pt x="4444626" y="1"/>
                  <a:pt x="4495801" y="51176"/>
                  <a:pt x="4495801" y="114303"/>
                </a:cubicBezTo>
                <a:lnTo>
                  <a:pt x="4495801" y="291496"/>
                </a:lnTo>
                <a:lnTo>
                  <a:pt x="4500082" y="312701"/>
                </a:lnTo>
                <a:lnTo>
                  <a:pt x="4500082" y="1304671"/>
                </a:lnTo>
                <a:lnTo>
                  <a:pt x="4500082" y="1563467"/>
                </a:lnTo>
                <a:lnTo>
                  <a:pt x="4500082" y="1761867"/>
                </a:lnTo>
                <a:cubicBezTo>
                  <a:pt x="4500082" y="1824994"/>
                  <a:pt x="4448907" y="1876169"/>
                  <a:pt x="4385780" y="1876169"/>
                </a:cubicBezTo>
                <a:lnTo>
                  <a:pt x="114302" y="1876169"/>
                </a:lnTo>
                <a:cubicBezTo>
                  <a:pt x="51175" y="1876169"/>
                  <a:pt x="0" y="1824994"/>
                  <a:pt x="0" y="1761867"/>
                </a:cubicBezTo>
                <a:lnTo>
                  <a:pt x="0" y="1304671"/>
                </a:lnTo>
                <a:lnTo>
                  <a:pt x="1" y="1304666"/>
                </a:lnTo>
                <a:lnTo>
                  <a:pt x="1" y="571499"/>
                </a:lnTo>
                <a:lnTo>
                  <a:pt x="1" y="520705"/>
                </a:lnTo>
                <a:lnTo>
                  <a:pt x="1" y="114303"/>
                </a:lnTo>
                <a:cubicBezTo>
                  <a:pt x="1" y="51176"/>
                  <a:pt x="51176" y="1"/>
                  <a:pt x="114303" y="1"/>
                </a:cubicBezTo>
                <a:lnTo>
                  <a:pt x="2903492" y="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36778" y="773873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5996780" y="-6507539"/>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324810" y="5828144"/>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sp>
        <p:nvSpPr>
          <p:cNvPr id="76" name="Freeform 75">
            <a:extLst>
              <a:ext uri="{FF2B5EF4-FFF2-40B4-BE49-F238E27FC236}">
                <a16:creationId xmlns:a16="http://schemas.microsoft.com/office/drawing/2014/main" id="{A7181189-D4CB-4748-A2F2-9E601AF2DD72}"/>
              </a:ext>
            </a:extLst>
          </p:cNvPr>
          <p:cNvSpPr/>
          <p:nvPr/>
        </p:nvSpPr>
        <p:spPr>
          <a:xfrm flipH="1">
            <a:off x="-907517" y="-11157441"/>
            <a:ext cx="870314"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5">
            <a:duotone>
              <a:prstClr val="black"/>
              <a:srgbClr val="D9C3A5">
                <a:tint val="50000"/>
                <a:satMod val="180000"/>
              </a:srgbClr>
            </a:duotone>
          </a:blip>
          <a:stretch>
            <a:fillRect/>
          </a:stretch>
        </p:blipFill>
        <p:spPr>
          <a:xfrm flipH="1">
            <a:off x="7694517" y="7930237"/>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6">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6">
            <a:biLevel thresh="50000"/>
          </a:blip>
          <a:stretch>
            <a:fillRect/>
          </a:stretch>
        </p:blipFill>
        <p:spPr>
          <a:xfrm>
            <a:off x="9024120" y="7877479"/>
            <a:ext cx="479873" cy="479873"/>
          </a:xfrm>
          <a:prstGeom prst="rect">
            <a:avLst/>
          </a:prstGeom>
        </p:spPr>
      </p:pic>
      <p:pic>
        <p:nvPicPr>
          <p:cNvPr id="12" name="Image 11">
            <a:extLst>
              <a:ext uri="{FF2B5EF4-FFF2-40B4-BE49-F238E27FC236}">
                <a16:creationId xmlns:a16="http://schemas.microsoft.com/office/drawing/2014/main" id="{DD8F0433-CE9D-4CD8-A720-9DD23C8E2413}"/>
              </a:ext>
            </a:extLst>
          </p:cNvPr>
          <p:cNvPicPr>
            <a:picLocks noChangeAspect="1"/>
          </p:cNvPicPr>
          <p:nvPr/>
        </p:nvPicPr>
        <p:blipFill>
          <a:blip r:embed="rId5">
            <a:duotone>
              <a:schemeClr val="bg2">
                <a:shade val="45000"/>
                <a:satMod val="135000"/>
              </a:schemeClr>
              <a:prstClr val="white"/>
            </a:duotone>
          </a:blip>
          <a:stretch>
            <a:fillRect/>
          </a:stretch>
        </p:blipFill>
        <p:spPr>
          <a:xfrm flipH="1">
            <a:off x="7719064" y="6242144"/>
            <a:ext cx="522696" cy="500295"/>
          </a:xfrm>
          <a:prstGeom prst="rect">
            <a:avLst/>
          </a:prstGeom>
        </p:spPr>
      </p:pic>
      <p:grpSp>
        <p:nvGrpSpPr>
          <p:cNvPr id="21" name="Group 31">
            <a:extLst>
              <a:ext uri="{FF2B5EF4-FFF2-40B4-BE49-F238E27FC236}">
                <a16:creationId xmlns:a16="http://schemas.microsoft.com/office/drawing/2014/main" id="{2A0BC1BD-4FAA-4B33-AAC8-A637F087B7A6}"/>
              </a:ext>
            </a:extLst>
          </p:cNvPr>
          <p:cNvGrpSpPr/>
          <p:nvPr/>
        </p:nvGrpSpPr>
        <p:grpSpPr>
          <a:xfrm>
            <a:off x="3326048" y="7748172"/>
            <a:ext cx="828000" cy="828000"/>
            <a:chOff x="-828000" y="503294"/>
            <a:chExt cx="828000" cy="828000"/>
          </a:xfrm>
        </p:grpSpPr>
        <p:sp>
          <p:nvSpPr>
            <p:cNvPr id="22" name="Oval 32">
              <a:extLst>
                <a:ext uri="{FF2B5EF4-FFF2-40B4-BE49-F238E27FC236}">
                  <a16:creationId xmlns:a16="http://schemas.microsoft.com/office/drawing/2014/main" id="{5F96FA50-1577-497D-947D-663365F2C1F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3" name="Graphic 33" descr="Lightbulb">
              <a:extLst>
                <a:ext uri="{FF2B5EF4-FFF2-40B4-BE49-F238E27FC236}">
                  <a16:creationId xmlns:a16="http://schemas.microsoft.com/office/drawing/2014/main" id="{2C234A17-A671-43DC-B3CF-1B13B83E86F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417" y="634043"/>
              <a:ext cx="618834" cy="618834"/>
            </a:xfrm>
            <a:prstGeom prst="rect">
              <a:avLst/>
            </a:prstGeom>
          </p:spPr>
        </p:pic>
      </p:grpSp>
      <p:pic>
        <p:nvPicPr>
          <p:cNvPr id="3" name="Graphic 18" descr="Lightbulb">
            <a:hlinkClick r:id="rId9" action="ppaction://hlinksldjump"/>
            <a:extLst>
              <a:ext uri="{FF2B5EF4-FFF2-40B4-BE49-F238E27FC236}">
                <a16:creationId xmlns:a16="http://schemas.microsoft.com/office/drawing/2014/main" id="{5EFAA217-0183-4A65-B25C-441DB1614F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35214" y="6242144"/>
            <a:ext cx="618834" cy="618834"/>
          </a:xfrm>
          <a:prstGeom prst="rect">
            <a:avLst/>
          </a:prstGeom>
        </p:spPr>
      </p:pic>
      <p:grpSp>
        <p:nvGrpSpPr>
          <p:cNvPr id="26" name="Group 33">
            <a:extLst>
              <a:ext uri="{FF2B5EF4-FFF2-40B4-BE49-F238E27FC236}">
                <a16:creationId xmlns:a16="http://schemas.microsoft.com/office/drawing/2014/main" id="{92295FAF-55D9-4C57-829F-1AB0023D4C89}"/>
              </a:ext>
            </a:extLst>
          </p:cNvPr>
          <p:cNvGrpSpPr/>
          <p:nvPr/>
        </p:nvGrpSpPr>
        <p:grpSpPr>
          <a:xfrm>
            <a:off x="4654971" y="7766384"/>
            <a:ext cx="827568" cy="828000"/>
            <a:chOff x="-842559" y="5561839"/>
            <a:chExt cx="827568" cy="828000"/>
          </a:xfrm>
        </p:grpSpPr>
        <p:sp>
          <p:nvSpPr>
            <p:cNvPr id="27" name="Oval 34">
              <a:extLst>
                <a:ext uri="{FF2B5EF4-FFF2-40B4-BE49-F238E27FC236}">
                  <a16:creationId xmlns:a16="http://schemas.microsoft.com/office/drawing/2014/main" id="{0E696C36-FBF3-44F9-84C5-A6FFFBC13D79}"/>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8" name="Graphic 35" descr="Users">
              <a:extLst>
                <a:ext uri="{FF2B5EF4-FFF2-40B4-BE49-F238E27FC236}">
                  <a16:creationId xmlns:a16="http://schemas.microsoft.com/office/drawing/2014/main" id="{44F0D7EF-369F-4767-8AC1-15C933B003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7564" y="5614879"/>
              <a:ext cx="721920" cy="721920"/>
            </a:xfrm>
            <a:prstGeom prst="rect">
              <a:avLst/>
            </a:prstGeom>
          </p:spPr>
        </p:pic>
      </p:grpSp>
      <p:pic>
        <p:nvPicPr>
          <p:cNvPr id="4" name="Graphic 80" descr="Users">
            <a:hlinkClick r:id="rId14" action="ppaction://hlinksldjump"/>
            <a:extLst>
              <a:ext uri="{FF2B5EF4-FFF2-40B4-BE49-F238E27FC236}">
                <a16:creationId xmlns:a16="http://schemas.microsoft.com/office/drawing/2014/main" id="{5D5590E9-434C-414E-94EA-E6CA9A3023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707796" y="6189063"/>
            <a:ext cx="721920" cy="721920"/>
          </a:xfrm>
          <a:prstGeom prst="rect">
            <a:avLst/>
          </a:prstGeom>
        </p:spPr>
      </p:pic>
      <p:sp>
        <p:nvSpPr>
          <p:cNvPr id="24" name="TextBox 9">
            <a:extLst>
              <a:ext uri="{FF2B5EF4-FFF2-40B4-BE49-F238E27FC236}">
                <a16:creationId xmlns:a16="http://schemas.microsoft.com/office/drawing/2014/main" id="{1E8BF3E2-9B08-40DA-ABC8-3EE5C3A721FD}"/>
              </a:ext>
            </a:extLst>
          </p:cNvPr>
          <p:cNvSpPr txBox="1"/>
          <p:nvPr/>
        </p:nvSpPr>
        <p:spPr>
          <a:xfrm>
            <a:off x="1026755" y="79739"/>
            <a:ext cx="9666428" cy="461665"/>
          </a:xfrm>
          <a:prstGeom prst="rect">
            <a:avLst/>
          </a:prstGeom>
          <a:noFill/>
        </p:spPr>
        <p:txBody>
          <a:bodyPr wrap="non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CARACTERISTIQUES DE L’APPROCHE POST-KEYNESIENNE</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25" name="Straight Connector 15">
            <a:extLst>
              <a:ext uri="{FF2B5EF4-FFF2-40B4-BE49-F238E27FC236}">
                <a16:creationId xmlns:a16="http://schemas.microsoft.com/office/drawing/2014/main" id="{8256CBDD-2417-4A4C-A4BC-80797B1D120C}"/>
              </a:ext>
            </a:extLst>
          </p:cNvPr>
          <p:cNvCxnSpPr>
            <a:cxnSpLocks/>
          </p:cNvCxnSpPr>
          <p:nvPr/>
        </p:nvCxnSpPr>
        <p:spPr>
          <a:xfrm>
            <a:off x="1026755" y="541404"/>
            <a:ext cx="948884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TextBox 9">
            <a:extLst>
              <a:ext uri="{FF2B5EF4-FFF2-40B4-BE49-F238E27FC236}">
                <a16:creationId xmlns:a16="http://schemas.microsoft.com/office/drawing/2014/main" id="{B7044C6B-C9BD-48B2-A7B9-BAC4F9446C72}"/>
              </a:ext>
            </a:extLst>
          </p:cNvPr>
          <p:cNvSpPr txBox="1"/>
          <p:nvPr/>
        </p:nvSpPr>
        <p:spPr>
          <a:xfrm>
            <a:off x="1730055" y="646924"/>
            <a:ext cx="9235246" cy="461665"/>
          </a:xfrm>
          <a:prstGeom prst="rect">
            <a:avLst/>
          </a:prstGeom>
          <a:noFill/>
        </p:spPr>
        <p:txBody>
          <a:bodyPr wrap="squar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Emploi/Inégalités</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sp>
        <p:nvSpPr>
          <p:cNvPr id="5" name="Rectangle 4">
            <a:extLst>
              <a:ext uri="{FF2B5EF4-FFF2-40B4-BE49-F238E27FC236}">
                <a16:creationId xmlns:a16="http://schemas.microsoft.com/office/drawing/2014/main" id="{E83A4669-749A-4376-87D8-140A187EFBA6}"/>
              </a:ext>
            </a:extLst>
          </p:cNvPr>
          <p:cNvSpPr/>
          <p:nvPr/>
        </p:nvSpPr>
        <p:spPr>
          <a:xfrm>
            <a:off x="3122479" y="2048522"/>
            <a:ext cx="4951073" cy="338554"/>
          </a:xfrm>
          <a:prstGeom prst="rect">
            <a:avLst/>
          </a:prstGeom>
        </p:spPr>
        <p:txBody>
          <a:bodyPr wrap="square">
            <a:spAutoFit/>
          </a:bodyPr>
          <a:lstStyle/>
          <a:p>
            <a:pPr marL="285750" indent="-285750" algn="ctr">
              <a:buFont typeface="Wingdings" panose="05000000000000000000" pitchFamily="2" charset="2"/>
              <a:buChar char="Ø"/>
            </a:pPr>
            <a:r>
              <a:rPr lang="fr-FR" sz="1600" dirty="0">
                <a:latin typeface="Bahnschrift" panose="020B0502040204020203" pitchFamily="34" charset="0"/>
              </a:rPr>
              <a:t>Le chômage n’est pas volontaire</a:t>
            </a:r>
          </a:p>
        </p:txBody>
      </p:sp>
      <p:cxnSp>
        <p:nvCxnSpPr>
          <p:cNvPr id="38" name="Straight Connector 15">
            <a:extLst>
              <a:ext uri="{FF2B5EF4-FFF2-40B4-BE49-F238E27FC236}">
                <a16:creationId xmlns:a16="http://schemas.microsoft.com/office/drawing/2014/main" id="{40F7327F-A79C-41C1-A139-5F726C88704F}"/>
              </a:ext>
            </a:extLst>
          </p:cNvPr>
          <p:cNvCxnSpPr>
            <a:cxnSpLocks/>
          </p:cNvCxnSpPr>
          <p:nvPr/>
        </p:nvCxnSpPr>
        <p:spPr>
          <a:xfrm flipV="1">
            <a:off x="4985223" y="1035266"/>
            <a:ext cx="2828982" cy="2147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ectangle: Rounded Corners 42">
            <a:extLst>
              <a:ext uri="{FF2B5EF4-FFF2-40B4-BE49-F238E27FC236}">
                <a16:creationId xmlns:a16="http://schemas.microsoft.com/office/drawing/2014/main" id="{50F483EC-6DB2-42D0-9DF7-4E0F5B1FA2F8}"/>
              </a:ext>
            </a:extLst>
          </p:cNvPr>
          <p:cNvSpPr>
            <a:spLocks noChangeAspect="1"/>
          </p:cNvSpPr>
          <p:nvPr/>
        </p:nvSpPr>
        <p:spPr>
          <a:xfrm>
            <a:off x="8686722" y="1313554"/>
            <a:ext cx="551906" cy="551906"/>
          </a:xfrm>
          <a:prstGeom prst="roundRect">
            <a:avLst/>
          </a:prstGeom>
          <a:solidFill>
            <a:srgbClr val="0967B9"/>
          </a:solidFill>
          <a:ln>
            <a:noFill/>
          </a:ln>
          <a:effectLst>
            <a:outerShdw blurRad="1905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e 15">
            <a:extLst>
              <a:ext uri="{FF2B5EF4-FFF2-40B4-BE49-F238E27FC236}">
                <a16:creationId xmlns:a16="http://schemas.microsoft.com/office/drawing/2014/main" id="{16240851-CE27-40FA-BBC6-A3B6B4FAD9F3}"/>
              </a:ext>
            </a:extLst>
          </p:cNvPr>
          <p:cNvGrpSpPr/>
          <p:nvPr/>
        </p:nvGrpSpPr>
        <p:grpSpPr>
          <a:xfrm>
            <a:off x="5087487" y="1504962"/>
            <a:ext cx="2132362" cy="470216"/>
            <a:chOff x="4856810" y="3914889"/>
            <a:chExt cx="2132362" cy="470216"/>
          </a:xfrm>
        </p:grpSpPr>
        <p:sp>
          <p:nvSpPr>
            <p:cNvPr id="50" name="Trapezoid 33">
              <a:extLst>
                <a:ext uri="{FF2B5EF4-FFF2-40B4-BE49-F238E27FC236}">
                  <a16:creationId xmlns:a16="http://schemas.microsoft.com/office/drawing/2014/main" id="{BC93244C-43AD-49B1-926C-A843EB8375BB}"/>
                </a:ext>
              </a:extLst>
            </p:cNvPr>
            <p:cNvSpPr/>
            <p:nvPr/>
          </p:nvSpPr>
          <p:spPr>
            <a:xfrm rot="10800000">
              <a:off x="4856810" y="3914889"/>
              <a:ext cx="2132362" cy="470216"/>
            </a:xfrm>
            <a:custGeom>
              <a:avLst/>
              <a:gdLst>
                <a:gd name="connsiteX0" fmla="*/ 0 w 377819"/>
                <a:gd name="connsiteY0" fmla="*/ 278287 h 278287"/>
                <a:gd name="connsiteX1" fmla="*/ 69572 w 377819"/>
                <a:gd name="connsiteY1" fmla="*/ 0 h 278287"/>
                <a:gd name="connsiteX2" fmla="*/ 308247 w 377819"/>
                <a:gd name="connsiteY2" fmla="*/ 0 h 278287"/>
                <a:gd name="connsiteX3" fmla="*/ 377819 w 377819"/>
                <a:gd name="connsiteY3" fmla="*/ 278287 h 278287"/>
                <a:gd name="connsiteX4" fmla="*/ 0 w 377819"/>
                <a:gd name="connsiteY4" fmla="*/ 278287 h 278287"/>
                <a:gd name="connsiteX0" fmla="*/ 0 w 377819"/>
                <a:gd name="connsiteY0" fmla="*/ 310037 h 310037"/>
                <a:gd name="connsiteX1" fmla="*/ 69572 w 377819"/>
                <a:gd name="connsiteY1" fmla="*/ 0 h 310037"/>
                <a:gd name="connsiteX2" fmla="*/ 308247 w 377819"/>
                <a:gd name="connsiteY2" fmla="*/ 31750 h 310037"/>
                <a:gd name="connsiteX3" fmla="*/ 377819 w 377819"/>
                <a:gd name="connsiteY3" fmla="*/ 310037 h 310037"/>
                <a:gd name="connsiteX4" fmla="*/ 0 w 377819"/>
                <a:gd name="connsiteY4" fmla="*/ 310037 h 31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819" h="310037">
                  <a:moveTo>
                    <a:pt x="0" y="310037"/>
                  </a:moveTo>
                  <a:lnTo>
                    <a:pt x="69572" y="0"/>
                  </a:lnTo>
                  <a:lnTo>
                    <a:pt x="308247" y="31750"/>
                  </a:lnTo>
                  <a:lnTo>
                    <a:pt x="377819" y="310037"/>
                  </a:lnTo>
                  <a:lnTo>
                    <a:pt x="0" y="310037"/>
                  </a:lnTo>
                  <a:close/>
                </a:path>
              </a:pathLst>
            </a:custGeom>
            <a:solidFill>
              <a:srgbClr val="36B8E3"/>
            </a:solidFill>
            <a:ln>
              <a:noFill/>
            </a:ln>
            <a:effectLst>
              <a:outerShdw blurRad="1905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4">
              <a:extLst>
                <a:ext uri="{FF2B5EF4-FFF2-40B4-BE49-F238E27FC236}">
                  <a16:creationId xmlns:a16="http://schemas.microsoft.com/office/drawing/2014/main" id="{A8DF8E8D-C791-4FFC-B04A-E8A3DC5A1A94}"/>
                </a:ext>
              </a:extLst>
            </p:cNvPr>
            <p:cNvSpPr txBox="1"/>
            <p:nvPr/>
          </p:nvSpPr>
          <p:spPr>
            <a:xfrm>
              <a:off x="5295485" y="3933145"/>
              <a:ext cx="1441741" cy="387798"/>
            </a:xfrm>
            <a:prstGeom prst="rect">
              <a:avLst/>
            </a:prstGeom>
            <a:noFill/>
          </p:spPr>
          <p:txBody>
            <a:bodyPr wrap="square" rtlCol="0">
              <a:spAutoFit/>
            </a:bodyPr>
            <a:lstStyle/>
            <a:p>
              <a:pPr defTabSz="1219170">
                <a:spcBef>
                  <a:spcPct val="20000"/>
                </a:spcBef>
                <a:defRPr/>
              </a:pPr>
              <a:r>
                <a:rPr lang="en-US" dirty="0">
                  <a:solidFill>
                    <a:srgbClr val="0967B9"/>
                  </a:solidFill>
                  <a:latin typeface="Bernard MT Condensed" panose="02050806060905020404" pitchFamily="18" charset="0"/>
                </a:rPr>
                <a:t>Le </a:t>
              </a:r>
              <a:r>
                <a:rPr lang="en-US" dirty="0" err="1">
                  <a:solidFill>
                    <a:srgbClr val="0967B9"/>
                  </a:solidFill>
                  <a:latin typeface="Bernard MT Condensed" panose="02050806060905020404" pitchFamily="18" charset="0"/>
                </a:rPr>
                <a:t>chômage</a:t>
              </a:r>
              <a:r>
                <a:rPr lang="en-US" dirty="0">
                  <a:solidFill>
                    <a:srgbClr val="0967B9"/>
                  </a:solidFill>
                  <a:latin typeface="Bernard MT Condensed" panose="02050806060905020404" pitchFamily="18" charset="0"/>
                </a:rPr>
                <a:t> </a:t>
              </a:r>
              <a:endParaRPr lang="en-US" sz="400" b="1" dirty="0">
                <a:solidFill>
                  <a:srgbClr val="56595E"/>
                </a:solidFill>
                <a:latin typeface="Candara" panose="020E0502030303020204" pitchFamily="34" charset="0"/>
              </a:endParaRPr>
            </a:p>
            <a:p>
              <a:pPr defTabSz="1219170">
                <a:spcBef>
                  <a:spcPct val="20000"/>
                </a:spcBef>
                <a:defRPr/>
              </a:pPr>
              <a:endParaRPr lang="en-US" sz="100" b="1" dirty="0">
                <a:solidFill>
                  <a:srgbClr val="56595E"/>
                </a:solidFill>
                <a:latin typeface="Candara" panose="020E0502030303020204" pitchFamily="34" charset="0"/>
              </a:endParaRPr>
            </a:p>
          </p:txBody>
        </p:sp>
      </p:grpSp>
      <p:grpSp>
        <p:nvGrpSpPr>
          <p:cNvPr id="45" name="Группа 143">
            <a:extLst>
              <a:ext uri="{FF2B5EF4-FFF2-40B4-BE49-F238E27FC236}">
                <a16:creationId xmlns:a16="http://schemas.microsoft.com/office/drawing/2014/main" id="{5E016CE5-A759-408A-9B42-B9513C79C0B1}"/>
              </a:ext>
            </a:extLst>
          </p:cNvPr>
          <p:cNvGrpSpPr>
            <a:grpSpLocks noChangeAspect="1"/>
          </p:cNvGrpSpPr>
          <p:nvPr/>
        </p:nvGrpSpPr>
        <p:grpSpPr>
          <a:xfrm>
            <a:off x="8727819" y="1363000"/>
            <a:ext cx="534924" cy="457200"/>
            <a:chOff x="4329113" y="1919288"/>
            <a:chExt cx="3529013" cy="3016250"/>
          </a:xfrm>
          <a:solidFill>
            <a:schemeClr val="bg1"/>
          </a:solidFill>
        </p:grpSpPr>
        <p:sp>
          <p:nvSpPr>
            <p:cNvPr id="46" name="Freeform 128">
              <a:extLst>
                <a:ext uri="{FF2B5EF4-FFF2-40B4-BE49-F238E27FC236}">
                  <a16:creationId xmlns:a16="http://schemas.microsoft.com/office/drawing/2014/main" id="{3BC763EB-E1BF-47FB-9931-FCEB08DE77D5}"/>
                </a:ext>
              </a:extLst>
            </p:cNvPr>
            <p:cNvSpPr>
              <a:spLocks/>
            </p:cNvSpPr>
            <p:nvPr/>
          </p:nvSpPr>
          <p:spPr bwMode="auto">
            <a:xfrm>
              <a:off x="5246688" y="2433638"/>
              <a:ext cx="2611438" cy="1973263"/>
            </a:xfrm>
            <a:custGeom>
              <a:avLst/>
              <a:gdLst>
                <a:gd name="T0" fmla="*/ 2961 w 3289"/>
                <a:gd name="T1" fmla="*/ 0 h 2485"/>
                <a:gd name="T2" fmla="*/ 2991 w 3289"/>
                <a:gd name="T3" fmla="*/ 1 h 2485"/>
                <a:gd name="T4" fmla="*/ 3019 w 3289"/>
                <a:gd name="T5" fmla="*/ 9 h 2485"/>
                <a:gd name="T6" fmla="*/ 3046 w 3289"/>
                <a:gd name="T7" fmla="*/ 21 h 2485"/>
                <a:gd name="T8" fmla="*/ 3072 w 3289"/>
                <a:gd name="T9" fmla="*/ 40 h 2485"/>
                <a:gd name="T10" fmla="*/ 3241 w 3289"/>
                <a:gd name="T11" fmla="*/ 198 h 2485"/>
                <a:gd name="T12" fmla="*/ 3261 w 3289"/>
                <a:gd name="T13" fmla="*/ 221 h 2485"/>
                <a:gd name="T14" fmla="*/ 3276 w 3289"/>
                <a:gd name="T15" fmla="*/ 247 h 2485"/>
                <a:gd name="T16" fmla="*/ 3285 w 3289"/>
                <a:gd name="T17" fmla="*/ 275 h 2485"/>
                <a:gd name="T18" fmla="*/ 3289 w 3289"/>
                <a:gd name="T19" fmla="*/ 305 h 2485"/>
                <a:gd name="T20" fmla="*/ 3288 w 3289"/>
                <a:gd name="T21" fmla="*/ 334 h 2485"/>
                <a:gd name="T22" fmla="*/ 3280 w 3289"/>
                <a:gd name="T23" fmla="*/ 363 h 2485"/>
                <a:gd name="T24" fmla="*/ 3268 w 3289"/>
                <a:gd name="T25" fmla="*/ 390 h 2485"/>
                <a:gd name="T26" fmla="*/ 3249 w 3289"/>
                <a:gd name="T27" fmla="*/ 415 h 2485"/>
                <a:gd name="T28" fmla="*/ 1369 w 3289"/>
                <a:gd name="T29" fmla="*/ 2431 h 2485"/>
                <a:gd name="T30" fmla="*/ 1347 w 3289"/>
                <a:gd name="T31" fmla="*/ 2453 h 2485"/>
                <a:gd name="T32" fmla="*/ 1320 w 3289"/>
                <a:gd name="T33" fmla="*/ 2469 h 2485"/>
                <a:gd name="T34" fmla="*/ 1290 w 3289"/>
                <a:gd name="T35" fmla="*/ 2479 h 2485"/>
                <a:gd name="T36" fmla="*/ 1259 w 3289"/>
                <a:gd name="T37" fmla="*/ 2485 h 2485"/>
                <a:gd name="T38" fmla="*/ 1228 w 3289"/>
                <a:gd name="T39" fmla="*/ 2485 h 2485"/>
                <a:gd name="T40" fmla="*/ 1198 w 3289"/>
                <a:gd name="T41" fmla="*/ 2480 h 2485"/>
                <a:gd name="T42" fmla="*/ 1168 w 3289"/>
                <a:gd name="T43" fmla="*/ 2469 h 2485"/>
                <a:gd name="T44" fmla="*/ 1142 w 3289"/>
                <a:gd name="T45" fmla="*/ 2453 h 2485"/>
                <a:gd name="T46" fmla="*/ 61 w 3289"/>
                <a:gd name="T47" fmla="*/ 1654 h 2485"/>
                <a:gd name="T48" fmla="*/ 38 w 3289"/>
                <a:gd name="T49" fmla="*/ 1634 h 2485"/>
                <a:gd name="T50" fmla="*/ 20 w 3289"/>
                <a:gd name="T51" fmla="*/ 1610 h 2485"/>
                <a:gd name="T52" fmla="*/ 8 w 3289"/>
                <a:gd name="T53" fmla="*/ 1583 h 2485"/>
                <a:gd name="T54" fmla="*/ 2 w 3289"/>
                <a:gd name="T55" fmla="*/ 1554 h 2485"/>
                <a:gd name="T56" fmla="*/ 0 w 3289"/>
                <a:gd name="T57" fmla="*/ 1525 h 2485"/>
                <a:gd name="T58" fmla="*/ 4 w 3289"/>
                <a:gd name="T59" fmla="*/ 1495 h 2485"/>
                <a:gd name="T60" fmla="*/ 14 w 3289"/>
                <a:gd name="T61" fmla="*/ 1467 h 2485"/>
                <a:gd name="T62" fmla="*/ 30 w 3289"/>
                <a:gd name="T63" fmla="*/ 1441 h 2485"/>
                <a:gd name="T64" fmla="*/ 169 w 3289"/>
                <a:gd name="T65" fmla="*/ 1256 h 2485"/>
                <a:gd name="T66" fmla="*/ 190 w 3289"/>
                <a:gd name="T67" fmla="*/ 1233 h 2485"/>
                <a:gd name="T68" fmla="*/ 215 w 3289"/>
                <a:gd name="T69" fmla="*/ 1216 h 2485"/>
                <a:gd name="T70" fmla="*/ 242 w 3289"/>
                <a:gd name="T71" fmla="*/ 1203 h 2485"/>
                <a:gd name="T72" fmla="*/ 270 w 3289"/>
                <a:gd name="T73" fmla="*/ 1197 h 2485"/>
                <a:gd name="T74" fmla="*/ 300 w 3289"/>
                <a:gd name="T75" fmla="*/ 1195 h 2485"/>
                <a:gd name="T76" fmla="*/ 329 w 3289"/>
                <a:gd name="T77" fmla="*/ 1199 h 2485"/>
                <a:gd name="T78" fmla="*/ 358 w 3289"/>
                <a:gd name="T79" fmla="*/ 1209 h 2485"/>
                <a:gd name="T80" fmla="*/ 385 w 3289"/>
                <a:gd name="T81" fmla="*/ 1225 h 2485"/>
                <a:gd name="T82" fmla="*/ 1078 w 3289"/>
                <a:gd name="T83" fmla="*/ 1732 h 2485"/>
                <a:gd name="T84" fmla="*/ 1105 w 3289"/>
                <a:gd name="T85" fmla="*/ 1749 h 2485"/>
                <a:gd name="T86" fmla="*/ 1133 w 3289"/>
                <a:gd name="T87" fmla="*/ 1759 h 2485"/>
                <a:gd name="T88" fmla="*/ 1164 w 3289"/>
                <a:gd name="T89" fmla="*/ 1765 h 2485"/>
                <a:gd name="T90" fmla="*/ 1195 w 3289"/>
                <a:gd name="T91" fmla="*/ 1763 h 2485"/>
                <a:gd name="T92" fmla="*/ 1226 w 3289"/>
                <a:gd name="T93" fmla="*/ 1758 h 2485"/>
                <a:gd name="T94" fmla="*/ 1256 w 3289"/>
                <a:gd name="T95" fmla="*/ 1747 h 2485"/>
                <a:gd name="T96" fmla="*/ 1282 w 3289"/>
                <a:gd name="T97" fmla="*/ 1732 h 2485"/>
                <a:gd name="T98" fmla="*/ 1306 w 3289"/>
                <a:gd name="T99" fmla="*/ 1711 h 2485"/>
                <a:gd name="T100" fmla="*/ 2855 w 3289"/>
                <a:gd name="T101" fmla="*/ 48 h 2485"/>
                <a:gd name="T102" fmla="*/ 2878 w 3289"/>
                <a:gd name="T103" fmla="*/ 28 h 2485"/>
                <a:gd name="T104" fmla="*/ 2905 w 3289"/>
                <a:gd name="T105" fmla="*/ 13 h 2485"/>
                <a:gd name="T106" fmla="*/ 2932 w 3289"/>
                <a:gd name="T107" fmla="*/ 4 h 2485"/>
                <a:gd name="T108" fmla="*/ 2961 w 3289"/>
                <a:gd name="T109" fmla="*/ 0 h 2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89" h="2485">
                  <a:moveTo>
                    <a:pt x="2961" y="0"/>
                  </a:moveTo>
                  <a:lnTo>
                    <a:pt x="2991" y="1"/>
                  </a:lnTo>
                  <a:lnTo>
                    <a:pt x="3019" y="9"/>
                  </a:lnTo>
                  <a:lnTo>
                    <a:pt x="3046" y="21"/>
                  </a:lnTo>
                  <a:lnTo>
                    <a:pt x="3072" y="40"/>
                  </a:lnTo>
                  <a:lnTo>
                    <a:pt x="3241" y="198"/>
                  </a:lnTo>
                  <a:lnTo>
                    <a:pt x="3261" y="221"/>
                  </a:lnTo>
                  <a:lnTo>
                    <a:pt x="3276" y="247"/>
                  </a:lnTo>
                  <a:lnTo>
                    <a:pt x="3285" y="275"/>
                  </a:lnTo>
                  <a:lnTo>
                    <a:pt x="3289" y="305"/>
                  </a:lnTo>
                  <a:lnTo>
                    <a:pt x="3288" y="334"/>
                  </a:lnTo>
                  <a:lnTo>
                    <a:pt x="3280" y="363"/>
                  </a:lnTo>
                  <a:lnTo>
                    <a:pt x="3268" y="390"/>
                  </a:lnTo>
                  <a:lnTo>
                    <a:pt x="3249" y="415"/>
                  </a:lnTo>
                  <a:lnTo>
                    <a:pt x="1369" y="2431"/>
                  </a:lnTo>
                  <a:lnTo>
                    <a:pt x="1347" y="2453"/>
                  </a:lnTo>
                  <a:lnTo>
                    <a:pt x="1320" y="2469"/>
                  </a:lnTo>
                  <a:lnTo>
                    <a:pt x="1290" y="2479"/>
                  </a:lnTo>
                  <a:lnTo>
                    <a:pt x="1259" y="2485"/>
                  </a:lnTo>
                  <a:lnTo>
                    <a:pt x="1228" y="2485"/>
                  </a:lnTo>
                  <a:lnTo>
                    <a:pt x="1198" y="2480"/>
                  </a:lnTo>
                  <a:lnTo>
                    <a:pt x="1168" y="2469"/>
                  </a:lnTo>
                  <a:lnTo>
                    <a:pt x="1142" y="2453"/>
                  </a:lnTo>
                  <a:lnTo>
                    <a:pt x="61" y="1654"/>
                  </a:lnTo>
                  <a:lnTo>
                    <a:pt x="38" y="1634"/>
                  </a:lnTo>
                  <a:lnTo>
                    <a:pt x="20" y="1610"/>
                  </a:lnTo>
                  <a:lnTo>
                    <a:pt x="8" y="1583"/>
                  </a:lnTo>
                  <a:lnTo>
                    <a:pt x="2" y="1554"/>
                  </a:lnTo>
                  <a:lnTo>
                    <a:pt x="0" y="1525"/>
                  </a:lnTo>
                  <a:lnTo>
                    <a:pt x="4" y="1495"/>
                  </a:lnTo>
                  <a:lnTo>
                    <a:pt x="14" y="1467"/>
                  </a:lnTo>
                  <a:lnTo>
                    <a:pt x="30" y="1441"/>
                  </a:lnTo>
                  <a:lnTo>
                    <a:pt x="169" y="1256"/>
                  </a:lnTo>
                  <a:lnTo>
                    <a:pt x="190" y="1233"/>
                  </a:lnTo>
                  <a:lnTo>
                    <a:pt x="215" y="1216"/>
                  </a:lnTo>
                  <a:lnTo>
                    <a:pt x="242" y="1203"/>
                  </a:lnTo>
                  <a:lnTo>
                    <a:pt x="270" y="1197"/>
                  </a:lnTo>
                  <a:lnTo>
                    <a:pt x="300" y="1195"/>
                  </a:lnTo>
                  <a:lnTo>
                    <a:pt x="329" y="1199"/>
                  </a:lnTo>
                  <a:lnTo>
                    <a:pt x="358" y="1209"/>
                  </a:lnTo>
                  <a:lnTo>
                    <a:pt x="385" y="1225"/>
                  </a:lnTo>
                  <a:lnTo>
                    <a:pt x="1078" y="1732"/>
                  </a:lnTo>
                  <a:lnTo>
                    <a:pt x="1105" y="1749"/>
                  </a:lnTo>
                  <a:lnTo>
                    <a:pt x="1133" y="1759"/>
                  </a:lnTo>
                  <a:lnTo>
                    <a:pt x="1164" y="1765"/>
                  </a:lnTo>
                  <a:lnTo>
                    <a:pt x="1195" y="1763"/>
                  </a:lnTo>
                  <a:lnTo>
                    <a:pt x="1226" y="1758"/>
                  </a:lnTo>
                  <a:lnTo>
                    <a:pt x="1256" y="1747"/>
                  </a:lnTo>
                  <a:lnTo>
                    <a:pt x="1282" y="1732"/>
                  </a:lnTo>
                  <a:lnTo>
                    <a:pt x="1306" y="1711"/>
                  </a:lnTo>
                  <a:lnTo>
                    <a:pt x="2855" y="48"/>
                  </a:lnTo>
                  <a:lnTo>
                    <a:pt x="2878" y="28"/>
                  </a:lnTo>
                  <a:lnTo>
                    <a:pt x="2905" y="13"/>
                  </a:lnTo>
                  <a:lnTo>
                    <a:pt x="2932" y="4"/>
                  </a:lnTo>
                  <a:lnTo>
                    <a:pt x="29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7" name="Freeform 129">
              <a:extLst>
                <a:ext uri="{FF2B5EF4-FFF2-40B4-BE49-F238E27FC236}">
                  <a16:creationId xmlns:a16="http://schemas.microsoft.com/office/drawing/2014/main" id="{6466C0B2-5AF9-4F4D-BCD7-886F54490AF9}"/>
                </a:ext>
              </a:extLst>
            </p:cNvPr>
            <p:cNvSpPr>
              <a:spLocks/>
            </p:cNvSpPr>
            <p:nvPr/>
          </p:nvSpPr>
          <p:spPr bwMode="auto">
            <a:xfrm>
              <a:off x="4329113" y="1919288"/>
              <a:ext cx="3098800" cy="3016250"/>
            </a:xfrm>
            <a:custGeom>
              <a:avLst/>
              <a:gdLst>
                <a:gd name="T0" fmla="*/ 3711 w 3904"/>
                <a:gd name="T1" fmla="*/ 4 h 3800"/>
                <a:gd name="T2" fmla="*/ 3821 w 3904"/>
                <a:gd name="T3" fmla="*/ 57 h 3800"/>
                <a:gd name="T4" fmla="*/ 3889 w 3904"/>
                <a:gd name="T5" fmla="*/ 155 h 3800"/>
                <a:gd name="T6" fmla="*/ 3904 w 3904"/>
                <a:gd name="T7" fmla="*/ 421 h 3800"/>
                <a:gd name="T8" fmla="*/ 3889 w 3904"/>
                <a:gd name="T9" fmla="*/ 478 h 3800"/>
                <a:gd name="T10" fmla="*/ 3865 w 3904"/>
                <a:gd name="T11" fmla="*/ 506 h 3800"/>
                <a:gd name="T12" fmla="*/ 3829 w 3904"/>
                <a:gd name="T13" fmla="*/ 541 h 3800"/>
                <a:gd name="T14" fmla="*/ 3779 w 3904"/>
                <a:gd name="T15" fmla="*/ 587 h 3800"/>
                <a:gd name="T16" fmla="*/ 3736 w 3904"/>
                <a:gd name="T17" fmla="*/ 629 h 3800"/>
                <a:gd name="T18" fmla="*/ 3717 w 3904"/>
                <a:gd name="T19" fmla="*/ 646 h 3800"/>
                <a:gd name="T20" fmla="*/ 3705 w 3904"/>
                <a:gd name="T21" fmla="*/ 657 h 3800"/>
                <a:gd name="T22" fmla="*/ 3682 w 3904"/>
                <a:gd name="T23" fmla="*/ 669 h 3800"/>
                <a:gd name="T24" fmla="*/ 3660 w 3904"/>
                <a:gd name="T25" fmla="*/ 660 h 3800"/>
                <a:gd name="T26" fmla="*/ 3655 w 3904"/>
                <a:gd name="T27" fmla="*/ 487 h 3800"/>
                <a:gd name="T28" fmla="*/ 3622 w 3904"/>
                <a:gd name="T29" fmla="*/ 369 h 3800"/>
                <a:gd name="T30" fmla="*/ 3537 w 3904"/>
                <a:gd name="T31" fmla="*/ 283 h 3800"/>
                <a:gd name="T32" fmla="*/ 3419 w 3904"/>
                <a:gd name="T33" fmla="*/ 251 h 3800"/>
                <a:gd name="T34" fmla="*/ 403 w 3904"/>
                <a:gd name="T35" fmla="*/ 266 h 3800"/>
                <a:gd name="T36" fmla="*/ 306 w 3904"/>
                <a:gd name="T37" fmla="*/ 335 h 3800"/>
                <a:gd name="T38" fmla="*/ 254 w 3904"/>
                <a:gd name="T39" fmla="*/ 444 h 3800"/>
                <a:gd name="T40" fmla="*/ 254 w 3904"/>
                <a:gd name="T41" fmla="*/ 3356 h 3800"/>
                <a:gd name="T42" fmla="*/ 306 w 3904"/>
                <a:gd name="T43" fmla="*/ 3465 h 3800"/>
                <a:gd name="T44" fmla="*/ 403 w 3904"/>
                <a:gd name="T45" fmla="*/ 3534 h 3800"/>
                <a:gd name="T46" fmla="*/ 3419 w 3904"/>
                <a:gd name="T47" fmla="*/ 3549 h 3800"/>
                <a:gd name="T48" fmla="*/ 3537 w 3904"/>
                <a:gd name="T49" fmla="*/ 3516 h 3800"/>
                <a:gd name="T50" fmla="*/ 3622 w 3904"/>
                <a:gd name="T51" fmla="*/ 3431 h 3800"/>
                <a:gd name="T52" fmla="*/ 3655 w 3904"/>
                <a:gd name="T53" fmla="*/ 3313 h 3800"/>
                <a:gd name="T54" fmla="*/ 3660 w 3904"/>
                <a:gd name="T55" fmla="*/ 2357 h 3800"/>
                <a:gd name="T56" fmla="*/ 3683 w 3904"/>
                <a:gd name="T57" fmla="*/ 2312 h 3800"/>
                <a:gd name="T58" fmla="*/ 3722 w 3904"/>
                <a:gd name="T59" fmla="*/ 2271 h 3800"/>
                <a:gd name="T60" fmla="*/ 3775 w 3904"/>
                <a:gd name="T61" fmla="*/ 2216 h 3800"/>
                <a:gd name="T62" fmla="*/ 3822 w 3904"/>
                <a:gd name="T63" fmla="*/ 2164 h 3800"/>
                <a:gd name="T64" fmla="*/ 3849 w 3904"/>
                <a:gd name="T65" fmla="*/ 2135 h 3800"/>
                <a:gd name="T66" fmla="*/ 3857 w 3904"/>
                <a:gd name="T67" fmla="*/ 2127 h 3800"/>
                <a:gd name="T68" fmla="*/ 3877 w 3904"/>
                <a:gd name="T69" fmla="*/ 2112 h 3800"/>
                <a:gd name="T70" fmla="*/ 3899 w 3904"/>
                <a:gd name="T71" fmla="*/ 2113 h 3800"/>
                <a:gd name="T72" fmla="*/ 3904 w 3904"/>
                <a:gd name="T73" fmla="*/ 3564 h 3800"/>
                <a:gd name="T74" fmla="*/ 3872 w 3904"/>
                <a:gd name="T75" fmla="*/ 3682 h 3800"/>
                <a:gd name="T76" fmla="*/ 3788 w 3904"/>
                <a:gd name="T77" fmla="*/ 3767 h 3800"/>
                <a:gd name="T78" fmla="*/ 3668 w 3904"/>
                <a:gd name="T79" fmla="*/ 3800 h 3800"/>
                <a:gd name="T80" fmla="*/ 154 w 3904"/>
                <a:gd name="T81" fmla="*/ 3785 h 3800"/>
                <a:gd name="T82" fmla="*/ 55 w 3904"/>
                <a:gd name="T83" fmla="*/ 3715 h 3800"/>
                <a:gd name="T84" fmla="*/ 4 w 3904"/>
                <a:gd name="T85" fmla="*/ 3606 h 3800"/>
                <a:gd name="T86" fmla="*/ 4 w 3904"/>
                <a:gd name="T87" fmla="*/ 194 h 3800"/>
                <a:gd name="T88" fmla="*/ 55 w 3904"/>
                <a:gd name="T89" fmla="*/ 85 h 3800"/>
                <a:gd name="T90" fmla="*/ 154 w 3904"/>
                <a:gd name="T91" fmla="*/ 15 h 3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4" h="3800">
                  <a:moveTo>
                    <a:pt x="236" y="0"/>
                  </a:moveTo>
                  <a:lnTo>
                    <a:pt x="3668" y="0"/>
                  </a:lnTo>
                  <a:lnTo>
                    <a:pt x="3711" y="4"/>
                  </a:lnTo>
                  <a:lnTo>
                    <a:pt x="3750" y="15"/>
                  </a:lnTo>
                  <a:lnTo>
                    <a:pt x="3788" y="33"/>
                  </a:lnTo>
                  <a:lnTo>
                    <a:pt x="3821" y="57"/>
                  </a:lnTo>
                  <a:lnTo>
                    <a:pt x="3849" y="85"/>
                  </a:lnTo>
                  <a:lnTo>
                    <a:pt x="3872" y="118"/>
                  </a:lnTo>
                  <a:lnTo>
                    <a:pt x="3889" y="155"/>
                  </a:lnTo>
                  <a:lnTo>
                    <a:pt x="3902" y="194"/>
                  </a:lnTo>
                  <a:lnTo>
                    <a:pt x="3904" y="236"/>
                  </a:lnTo>
                  <a:lnTo>
                    <a:pt x="3904" y="421"/>
                  </a:lnTo>
                  <a:lnTo>
                    <a:pt x="3903" y="443"/>
                  </a:lnTo>
                  <a:lnTo>
                    <a:pt x="3898" y="462"/>
                  </a:lnTo>
                  <a:lnTo>
                    <a:pt x="3889" y="478"/>
                  </a:lnTo>
                  <a:lnTo>
                    <a:pt x="3881" y="490"/>
                  </a:lnTo>
                  <a:lnTo>
                    <a:pt x="3872" y="499"/>
                  </a:lnTo>
                  <a:lnTo>
                    <a:pt x="3865" y="506"/>
                  </a:lnTo>
                  <a:lnTo>
                    <a:pt x="3856" y="516"/>
                  </a:lnTo>
                  <a:lnTo>
                    <a:pt x="3844" y="526"/>
                  </a:lnTo>
                  <a:lnTo>
                    <a:pt x="3829" y="541"/>
                  </a:lnTo>
                  <a:lnTo>
                    <a:pt x="3813" y="556"/>
                  </a:lnTo>
                  <a:lnTo>
                    <a:pt x="3796" y="572"/>
                  </a:lnTo>
                  <a:lnTo>
                    <a:pt x="3779" y="587"/>
                  </a:lnTo>
                  <a:lnTo>
                    <a:pt x="3763" y="603"/>
                  </a:lnTo>
                  <a:lnTo>
                    <a:pt x="3748" y="617"/>
                  </a:lnTo>
                  <a:lnTo>
                    <a:pt x="3736" y="629"/>
                  </a:lnTo>
                  <a:lnTo>
                    <a:pt x="3725" y="638"/>
                  </a:lnTo>
                  <a:lnTo>
                    <a:pt x="3718" y="644"/>
                  </a:lnTo>
                  <a:lnTo>
                    <a:pt x="3717" y="646"/>
                  </a:lnTo>
                  <a:lnTo>
                    <a:pt x="3715" y="648"/>
                  </a:lnTo>
                  <a:lnTo>
                    <a:pt x="3711" y="652"/>
                  </a:lnTo>
                  <a:lnTo>
                    <a:pt x="3705" y="657"/>
                  </a:lnTo>
                  <a:lnTo>
                    <a:pt x="3698" y="663"/>
                  </a:lnTo>
                  <a:lnTo>
                    <a:pt x="3690" y="667"/>
                  </a:lnTo>
                  <a:lnTo>
                    <a:pt x="3682" y="669"/>
                  </a:lnTo>
                  <a:lnTo>
                    <a:pt x="3674" y="671"/>
                  </a:lnTo>
                  <a:lnTo>
                    <a:pt x="3665" y="668"/>
                  </a:lnTo>
                  <a:lnTo>
                    <a:pt x="3660" y="660"/>
                  </a:lnTo>
                  <a:lnTo>
                    <a:pt x="3656" y="646"/>
                  </a:lnTo>
                  <a:lnTo>
                    <a:pt x="3655" y="628"/>
                  </a:lnTo>
                  <a:lnTo>
                    <a:pt x="3655" y="487"/>
                  </a:lnTo>
                  <a:lnTo>
                    <a:pt x="3651" y="444"/>
                  </a:lnTo>
                  <a:lnTo>
                    <a:pt x="3640" y="405"/>
                  </a:lnTo>
                  <a:lnTo>
                    <a:pt x="3622" y="369"/>
                  </a:lnTo>
                  <a:lnTo>
                    <a:pt x="3599" y="335"/>
                  </a:lnTo>
                  <a:lnTo>
                    <a:pt x="3571" y="306"/>
                  </a:lnTo>
                  <a:lnTo>
                    <a:pt x="3537" y="283"/>
                  </a:lnTo>
                  <a:lnTo>
                    <a:pt x="3501" y="266"/>
                  </a:lnTo>
                  <a:lnTo>
                    <a:pt x="3460" y="255"/>
                  </a:lnTo>
                  <a:lnTo>
                    <a:pt x="3419" y="251"/>
                  </a:lnTo>
                  <a:lnTo>
                    <a:pt x="486" y="251"/>
                  </a:lnTo>
                  <a:lnTo>
                    <a:pt x="444" y="255"/>
                  </a:lnTo>
                  <a:lnTo>
                    <a:pt x="403" y="266"/>
                  </a:lnTo>
                  <a:lnTo>
                    <a:pt x="367" y="283"/>
                  </a:lnTo>
                  <a:lnTo>
                    <a:pt x="335" y="306"/>
                  </a:lnTo>
                  <a:lnTo>
                    <a:pt x="306" y="335"/>
                  </a:lnTo>
                  <a:lnTo>
                    <a:pt x="282" y="369"/>
                  </a:lnTo>
                  <a:lnTo>
                    <a:pt x="264" y="405"/>
                  </a:lnTo>
                  <a:lnTo>
                    <a:pt x="254" y="444"/>
                  </a:lnTo>
                  <a:lnTo>
                    <a:pt x="250" y="487"/>
                  </a:lnTo>
                  <a:lnTo>
                    <a:pt x="250" y="3313"/>
                  </a:lnTo>
                  <a:lnTo>
                    <a:pt x="254" y="3356"/>
                  </a:lnTo>
                  <a:lnTo>
                    <a:pt x="264" y="3395"/>
                  </a:lnTo>
                  <a:lnTo>
                    <a:pt x="282" y="3431"/>
                  </a:lnTo>
                  <a:lnTo>
                    <a:pt x="306" y="3465"/>
                  </a:lnTo>
                  <a:lnTo>
                    <a:pt x="335" y="3494"/>
                  </a:lnTo>
                  <a:lnTo>
                    <a:pt x="367" y="3516"/>
                  </a:lnTo>
                  <a:lnTo>
                    <a:pt x="403" y="3534"/>
                  </a:lnTo>
                  <a:lnTo>
                    <a:pt x="444" y="3545"/>
                  </a:lnTo>
                  <a:lnTo>
                    <a:pt x="486" y="3549"/>
                  </a:lnTo>
                  <a:lnTo>
                    <a:pt x="3419" y="3549"/>
                  </a:lnTo>
                  <a:lnTo>
                    <a:pt x="3460" y="3545"/>
                  </a:lnTo>
                  <a:lnTo>
                    <a:pt x="3501" y="3534"/>
                  </a:lnTo>
                  <a:lnTo>
                    <a:pt x="3537" y="3516"/>
                  </a:lnTo>
                  <a:lnTo>
                    <a:pt x="3571" y="3494"/>
                  </a:lnTo>
                  <a:lnTo>
                    <a:pt x="3599" y="3465"/>
                  </a:lnTo>
                  <a:lnTo>
                    <a:pt x="3622" y="3431"/>
                  </a:lnTo>
                  <a:lnTo>
                    <a:pt x="3640" y="3395"/>
                  </a:lnTo>
                  <a:lnTo>
                    <a:pt x="3651" y="3356"/>
                  </a:lnTo>
                  <a:lnTo>
                    <a:pt x="3655" y="3313"/>
                  </a:lnTo>
                  <a:lnTo>
                    <a:pt x="3655" y="2409"/>
                  </a:lnTo>
                  <a:lnTo>
                    <a:pt x="3656" y="2380"/>
                  </a:lnTo>
                  <a:lnTo>
                    <a:pt x="3660" y="2357"/>
                  </a:lnTo>
                  <a:lnTo>
                    <a:pt x="3665" y="2339"/>
                  </a:lnTo>
                  <a:lnTo>
                    <a:pt x="3674" y="2324"/>
                  </a:lnTo>
                  <a:lnTo>
                    <a:pt x="3683" y="2312"/>
                  </a:lnTo>
                  <a:lnTo>
                    <a:pt x="3692" y="2301"/>
                  </a:lnTo>
                  <a:lnTo>
                    <a:pt x="3707" y="2287"/>
                  </a:lnTo>
                  <a:lnTo>
                    <a:pt x="3722" y="2271"/>
                  </a:lnTo>
                  <a:lnTo>
                    <a:pt x="3740" y="2253"/>
                  </a:lnTo>
                  <a:lnTo>
                    <a:pt x="3757" y="2235"/>
                  </a:lnTo>
                  <a:lnTo>
                    <a:pt x="3775" y="2216"/>
                  </a:lnTo>
                  <a:lnTo>
                    <a:pt x="3791" y="2198"/>
                  </a:lnTo>
                  <a:lnTo>
                    <a:pt x="3807" y="2181"/>
                  </a:lnTo>
                  <a:lnTo>
                    <a:pt x="3822" y="2164"/>
                  </a:lnTo>
                  <a:lnTo>
                    <a:pt x="3834" y="2151"/>
                  </a:lnTo>
                  <a:lnTo>
                    <a:pt x="3842" y="2142"/>
                  </a:lnTo>
                  <a:lnTo>
                    <a:pt x="3849" y="2135"/>
                  </a:lnTo>
                  <a:lnTo>
                    <a:pt x="3850" y="2132"/>
                  </a:lnTo>
                  <a:lnTo>
                    <a:pt x="3853" y="2131"/>
                  </a:lnTo>
                  <a:lnTo>
                    <a:pt x="3857" y="2127"/>
                  </a:lnTo>
                  <a:lnTo>
                    <a:pt x="3862" y="2121"/>
                  </a:lnTo>
                  <a:lnTo>
                    <a:pt x="3869" y="2116"/>
                  </a:lnTo>
                  <a:lnTo>
                    <a:pt x="3877" y="2112"/>
                  </a:lnTo>
                  <a:lnTo>
                    <a:pt x="3885" y="2109"/>
                  </a:lnTo>
                  <a:lnTo>
                    <a:pt x="3893" y="2109"/>
                  </a:lnTo>
                  <a:lnTo>
                    <a:pt x="3899" y="2113"/>
                  </a:lnTo>
                  <a:lnTo>
                    <a:pt x="3903" y="2124"/>
                  </a:lnTo>
                  <a:lnTo>
                    <a:pt x="3904" y="2140"/>
                  </a:lnTo>
                  <a:lnTo>
                    <a:pt x="3904" y="3564"/>
                  </a:lnTo>
                  <a:lnTo>
                    <a:pt x="3902" y="3606"/>
                  </a:lnTo>
                  <a:lnTo>
                    <a:pt x="3889" y="3646"/>
                  </a:lnTo>
                  <a:lnTo>
                    <a:pt x="3872" y="3682"/>
                  </a:lnTo>
                  <a:lnTo>
                    <a:pt x="3849" y="3715"/>
                  </a:lnTo>
                  <a:lnTo>
                    <a:pt x="3821" y="3743"/>
                  </a:lnTo>
                  <a:lnTo>
                    <a:pt x="3788" y="3767"/>
                  </a:lnTo>
                  <a:lnTo>
                    <a:pt x="3750" y="3785"/>
                  </a:lnTo>
                  <a:lnTo>
                    <a:pt x="3711" y="3796"/>
                  </a:lnTo>
                  <a:lnTo>
                    <a:pt x="3668" y="3800"/>
                  </a:lnTo>
                  <a:lnTo>
                    <a:pt x="236" y="3800"/>
                  </a:lnTo>
                  <a:lnTo>
                    <a:pt x="194" y="3796"/>
                  </a:lnTo>
                  <a:lnTo>
                    <a:pt x="154" y="3785"/>
                  </a:lnTo>
                  <a:lnTo>
                    <a:pt x="117" y="3767"/>
                  </a:lnTo>
                  <a:lnTo>
                    <a:pt x="84" y="3743"/>
                  </a:lnTo>
                  <a:lnTo>
                    <a:pt x="55" y="3715"/>
                  </a:lnTo>
                  <a:lnTo>
                    <a:pt x="32" y="3682"/>
                  </a:lnTo>
                  <a:lnTo>
                    <a:pt x="15" y="3646"/>
                  </a:lnTo>
                  <a:lnTo>
                    <a:pt x="4" y="3606"/>
                  </a:lnTo>
                  <a:lnTo>
                    <a:pt x="0" y="3564"/>
                  </a:lnTo>
                  <a:lnTo>
                    <a:pt x="0" y="236"/>
                  </a:lnTo>
                  <a:lnTo>
                    <a:pt x="4" y="194"/>
                  </a:lnTo>
                  <a:lnTo>
                    <a:pt x="15" y="155"/>
                  </a:lnTo>
                  <a:lnTo>
                    <a:pt x="32" y="118"/>
                  </a:lnTo>
                  <a:lnTo>
                    <a:pt x="55" y="85"/>
                  </a:lnTo>
                  <a:lnTo>
                    <a:pt x="84" y="57"/>
                  </a:lnTo>
                  <a:lnTo>
                    <a:pt x="117" y="33"/>
                  </a:lnTo>
                  <a:lnTo>
                    <a:pt x="154" y="15"/>
                  </a:lnTo>
                  <a:lnTo>
                    <a:pt x="194" y="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15" name="Rectangle 14">
            <a:extLst>
              <a:ext uri="{FF2B5EF4-FFF2-40B4-BE49-F238E27FC236}">
                <a16:creationId xmlns:a16="http://schemas.microsoft.com/office/drawing/2014/main" id="{0ED1E114-B5F1-4088-B3DA-BDB1AACF7E78}"/>
              </a:ext>
            </a:extLst>
          </p:cNvPr>
          <p:cNvSpPr/>
          <p:nvPr/>
        </p:nvSpPr>
        <p:spPr>
          <a:xfrm>
            <a:off x="3679641" y="2745992"/>
            <a:ext cx="4484220" cy="338554"/>
          </a:xfrm>
          <a:prstGeom prst="rect">
            <a:avLst/>
          </a:prstGeom>
        </p:spPr>
        <p:txBody>
          <a:bodyPr wrap="square">
            <a:spAutoFit/>
          </a:bodyPr>
          <a:lstStyle/>
          <a:p>
            <a:pPr marL="285750" indent="-285750" algn="ctr">
              <a:buFont typeface="Wingdings" panose="05000000000000000000" pitchFamily="2" charset="2"/>
              <a:buChar char="Ø"/>
            </a:pPr>
            <a:r>
              <a:rPr lang="fr-FR" sz="1600" dirty="0">
                <a:latin typeface="Bahnschrift" panose="020B0502040204020203" pitchFamily="34" charset="0"/>
              </a:rPr>
              <a:t>On peut résoudre le chômage de masse</a:t>
            </a:r>
          </a:p>
        </p:txBody>
      </p:sp>
      <p:grpSp>
        <p:nvGrpSpPr>
          <p:cNvPr id="82" name="!!lamp">
            <a:extLst>
              <a:ext uri="{FF2B5EF4-FFF2-40B4-BE49-F238E27FC236}">
                <a16:creationId xmlns:a16="http://schemas.microsoft.com/office/drawing/2014/main" id="{B4AD53AE-DF0A-4900-825B-15A5E082B4B6}"/>
              </a:ext>
            </a:extLst>
          </p:cNvPr>
          <p:cNvGrpSpPr/>
          <p:nvPr/>
        </p:nvGrpSpPr>
        <p:grpSpPr>
          <a:xfrm>
            <a:off x="6247032" y="3289304"/>
            <a:ext cx="639379" cy="1043595"/>
            <a:chOff x="5429256" y="2247889"/>
            <a:chExt cx="1325619" cy="2359432"/>
          </a:xfrm>
          <a:solidFill>
            <a:schemeClr val="tx1"/>
          </a:solidFill>
        </p:grpSpPr>
        <p:sp>
          <p:nvSpPr>
            <p:cNvPr id="83" name="Freeform 76">
              <a:extLst>
                <a:ext uri="{FF2B5EF4-FFF2-40B4-BE49-F238E27FC236}">
                  <a16:creationId xmlns:a16="http://schemas.microsoft.com/office/drawing/2014/main" id="{42995A06-8FA7-4C7F-A74B-16914D047C93}"/>
                </a:ext>
              </a:extLst>
            </p:cNvPr>
            <p:cNvSpPr/>
            <p:nvPr/>
          </p:nvSpPr>
          <p:spPr>
            <a:xfrm>
              <a:off x="5698604" y="3544319"/>
              <a:ext cx="282809" cy="544047"/>
            </a:xfrm>
            <a:custGeom>
              <a:avLst/>
              <a:gdLst>
                <a:gd name="connsiteX0" fmla="*/ 44102 w 282809"/>
                <a:gd name="connsiteY0" fmla="*/ 50993 h 544047"/>
                <a:gd name="connsiteX1" fmla="*/ 88988 w 282809"/>
                <a:gd name="connsiteY1" fmla="*/ 55042 h 544047"/>
                <a:gd name="connsiteX2" fmla="*/ 226227 w 282809"/>
                <a:gd name="connsiteY2" fmla="*/ 501725 h 544047"/>
                <a:gd name="connsiteX3" fmla="*/ 151218 w 282809"/>
                <a:gd name="connsiteY3" fmla="*/ 472039 h 544047"/>
                <a:gd name="connsiteX4" fmla="*/ 95060 w 282809"/>
                <a:gd name="connsiteY4" fmla="*/ 357302 h 544047"/>
                <a:gd name="connsiteX5" fmla="*/ 44102 w 282809"/>
                <a:gd name="connsiteY5" fmla="*/ 50993 h 544047"/>
                <a:gd name="connsiteX6" fmla="*/ 121095 w 282809"/>
                <a:gd name="connsiteY6" fmla="*/ 501288 h 544047"/>
                <a:gd name="connsiteX7" fmla="*/ 218488 w 282809"/>
                <a:gd name="connsiteY7" fmla="*/ 544111 h 544047"/>
                <a:gd name="connsiteX8" fmla="*/ 273217 w 282809"/>
                <a:gd name="connsiteY8" fmla="*/ 528395 h 544047"/>
                <a:gd name="connsiteX9" fmla="*/ 282623 w 282809"/>
                <a:gd name="connsiteY9" fmla="*/ 513472 h 544047"/>
                <a:gd name="connsiteX10" fmla="*/ 277266 w 282809"/>
                <a:gd name="connsiteY10" fmla="*/ 496724 h 544047"/>
                <a:gd name="connsiteX11" fmla="*/ 134073 w 282809"/>
                <a:gd name="connsiteY11" fmla="*/ 30674 h 544047"/>
                <a:gd name="connsiteX12" fmla="*/ 126215 w 282809"/>
                <a:gd name="connsiteY12" fmla="*/ 11147 h 544047"/>
                <a:gd name="connsiteX13" fmla="*/ 105379 w 282809"/>
                <a:gd name="connsiteY13" fmla="*/ 8250 h 544047"/>
                <a:gd name="connsiteX14" fmla="*/ 38029 w 282809"/>
                <a:gd name="connsiteY14" fmla="*/ 3051 h 544047"/>
                <a:gd name="connsiteX15" fmla="*/ 18582 w 282809"/>
                <a:gd name="connsiteY15" fmla="*/ 1940 h 544047"/>
                <a:gd name="connsiteX16" fmla="*/ 6597 w 282809"/>
                <a:gd name="connsiteY16" fmla="*/ 17299 h 544047"/>
                <a:gd name="connsiteX17" fmla="*/ 55055 w 282809"/>
                <a:gd name="connsiteY17" fmla="*/ 369843 h 544047"/>
                <a:gd name="connsiteX18" fmla="*/ 121095 w 282809"/>
                <a:gd name="connsiteY18" fmla="*/ 501288 h 54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2809" h="544047">
                  <a:moveTo>
                    <a:pt x="44102" y="50993"/>
                  </a:moveTo>
                  <a:cubicBezTo>
                    <a:pt x="58468" y="55121"/>
                    <a:pt x="74105" y="56510"/>
                    <a:pt x="88988" y="55042"/>
                  </a:cubicBezTo>
                  <a:cubicBezTo>
                    <a:pt x="74423" y="214744"/>
                    <a:pt x="124508" y="377781"/>
                    <a:pt x="226227" y="501725"/>
                  </a:cubicBezTo>
                  <a:cubicBezTo>
                    <a:pt x="201304" y="504622"/>
                    <a:pt x="171260" y="492756"/>
                    <a:pt x="151218" y="472039"/>
                  </a:cubicBezTo>
                  <a:cubicBezTo>
                    <a:pt x="123556" y="443622"/>
                    <a:pt x="109983" y="404927"/>
                    <a:pt x="95060" y="357302"/>
                  </a:cubicBezTo>
                  <a:cubicBezTo>
                    <a:pt x="60929" y="248320"/>
                    <a:pt x="33505" y="149260"/>
                    <a:pt x="44102" y="50993"/>
                  </a:cubicBezTo>
                  <a:close/>
                  <a:moveTo>
                    <a:pt x="121095" y="501288"/>
                  </a:moveTo>
                  <a:cubicBezTo>
                    <a:pt x="147130" y="528117"/>
                    <a:pt x="183563" y="544111"/>
                    <a:pt x="218488" y="544111"/>
                  </a:cubicBezTo>
                  <a:cubicBezTo>
                    <a:pt x="238531" y="544111"/>
                    <a:pt x="257462" y="538674"/>
                    <a:pt x="273217" y="528395"/>
                  </a:cubicBezTo>
                  <a:cubicBezTo>
                    <a:pt x="278377" y="525061"/>
                    <a:pt x="281830" y="519584"/>
                    <a:pt x="282623" y="513472"/>
                  </a:cubicBezTo>
                  <a:cubicBezTo>
                    <a:pt x="283378" y="507400"/>
                    <a:pt x="281472" y="501249"/>
                    <a:pt x="277266" y="496724"/>
                  </a:cubicBezTo>
                  <a:cubicBezTo>
                    <a:pt x="163600" y="371907"/>
                    <a:pt x="110062" y="197758"/>
                    <a:pt x="134073" y="30674"/>
                  </a:cubicBezTo>
                  <a:cubicBezTo>
                    <a:pt x="135145" y="23212"/>
                    <a:pt x="132168" y="15751"/>
                    <a:pt x="126215" y="11147"/>
                  </a:cubicBezTo>
                  <a:cubicBezTo>
                    <a:pt x="120301" y="6504"/>
                    <a:pt x="112404" y="5393"/>
                    <a:pt x="105379" y="8250"/>
                  </a:cubicBezTo>
                  <a:cubicBezTo>
                    <a:pt x="84225" y="16862"/>
                    <a:pt x="57595" y="14759"/>
                    <a:pt x="38029" y="3051"/>
                  </a:cubicBezTo>
                  <a:cubicBezTo>
                    <a:pt x="32155" y="-481"/>
                    <a:pt x="24853" y="-918"/>
                    <a:pt x="18582" y="1940"/>
                  </a:cubicBezTo>
                  <a:cubicBezTo>
                    <a:pt x="12312" y="4757"/>
                    <a:pt x="7827" y="10552"/>
                    <a:pt x="6597" y="17299"/>
                  </a:cubicBezTo>
                  <a:cubicBezTo>
                    <a:pt x="-14279" y="133464"/>
                    <a:pt x="17590" y="250344"/>
                    <a:pt x="55055" y="369843"/>
                  </a:cubicBezTo>
                  <a:cubicBezTo>
                    <a:pt x="68073" y="411555"/>
                    <a:pt x="84345" y="463387"/>
                    <a:pt x="121095" y="501288"/>
                  </a:cubicBezTo>
                  <a:close/>
                </a:path>
              </a:pathLst>
            </a:custGeom>
            <a:grpFill/>
            <a:ln w="39688" cap="flat">
              <a:noFill/>
              <a:prstDash val="solid"/>
              <a:round/>
            </a:ln>
          </p:spPr>
          <p:txBody>
            <a:bodyPr rtlCol="0" anchor="ctr"/>
            <a:lstStyle/>
            <a:p>
              <a:endParaRPr lang="en-LT"/>
            </a:p>
          </p:txBody>
        </p:sp>
        <p:sp>
          <p:nvSpPr>
            <p:cNvPr id="84" name="Freeform 77">
              <a:extLst>
                <a:ext uri="{FF2B5EF4-FFF2-40B4-BE49-F238E27FC236}">
                  <a16:creationId xmlns:a16="http://schemas.microsoft.com/office/drawing/2014/main" id="{A354CAFA-71EF-4D69-9886-D9804ED379AD}"/>
                </a:ext>
              </a:extLst>
            </p:cNvPr>
            <p:cNvSpPr/>
            <p:nvPr/>
          </p:nvSpPr>
          <p:spPr>
            <a:xfrm>
              <a:off x="5429256" y="3190991"/>
              <a:ext cx="1325619" cy="1416330"/>
            </a:xfrm>
            <a:custGeom>
              <a:avLst/>
              <a:gdLst>
                <a:gd name="connsiteX0" fmla="*/ 298468 w 1325619"/>
                <a:gd name="connsiteY0" fmla="*/ 855377 h 1416330"/>
                <a:gd name="connsiteX1" fmla="*/ 304977 w 1325619"/>
                <a:gd name="connsiteY1" fmla="*/ 870537 h 1416330"/>
                <a:gd name="connsiteX2" fmla="*/ 241596 w 1325619"/>
                <a:gd name="connsiteY2" fmla="*/ 1101162 h 1416330"/>
                <a:gd name="connsiteX3" fmla="*/ 690859 w 1325619"/>
                <a:gd name="connsiteY3" fmla="*/ 1259872 h 1416330"/>
                <a:gd name="connsiteX4" fmla="*/ 1090473 w 1325619"/>
                <a:gd name="connsiteY4" fmla="*/ 1110290 h 1416330"/>
                <a:gd name="connsiteX5" fmla="*/ 979030 w 1325619"/>
                <a:gd name="connsiteY5" fmla="*/ 885896 h 1416330"/>
                <a:gd name="connsiteX6" fmla="*/ 1000382 w 1325619"/>
                <a:gd name="connsiteY6" fmla="*/ 810411 h 1416330"/>
                <a:gd name="connsiteX7" fmla="*/ 1011415 w 1325619"/>
                <a:gd name="connsiteY7" fmla="*/ 813030 h 1416330"/>
                <a:gd name="connsiteX8" fmla="*/ 1124167 w 1325619"/>
                <a:gd name="connsiteY8" fmla="*/ 1255784 h 1416330"/>
                <a:gd name="connsiteX9" fmla="*/ 614500 w 1325619"/>
                <a:gd name="connsiteY9" fmla="*/ 1372227 h 1416330"/>
                <a:gd name="connsiteX10" fmla="*/ 104674 w 1325619"/>
                <a:gd name="connsiteY10" fmla="*/ 1234432 h 1416330"/>
                <a:gd name="connsiteX11" fmla="*/ 298468 w 1325619"/>
                <a:gd name="connsiteY11" fmla="*/ 855377 h 1416330"/>
                <a:gd name="connsiteX12" fmla="*/ 361095 w 1325619"/>
                <a:gd name="connsiteY12" fmla="*/ 969478 h 1416330"/>
                <a:gd name="connsiteX13" fmla="*/ 408561 w 1325619"/>
                <a:gd name="connsiteY13" fmla="*/ 1005793 h 1416330"/>
                <a:gd name="connsiteX14" fmla="*/ 531593 w 1325619"/>
                <a:gd name="connsiteY14" fmla="*/ 1038058 h 1416330"/>
                <a:gd name="connsiteX15" fmla="*/ 692248 w 1325619"/>
                <a:gd name="connsiteY15" fmla="*/ 1047623 h 1416330"/>
                <a:gd name="connsiteX16" fmla="*/ 769837 w 1325619"/>
                <a:gd name="connsiteY16" fmla="*/ 1045361 h 1416330"/>
                <a:gd name="connsiteX17" fmla="*/ 922951 w 1325619"/>
                <a:gd name="connsiteY17" fmla="*/ 1000514 h 1416330"/>
                <a:gd name="connsiteX18" fmla="*/ 799523 w 1325619"/>
                <a:gd name="connsiteY18" fmla="*/ 1077865 h 1416330"/>
                <a:gd name="connsiteX19" fmla="*/ 553818 w 1325619"/>
                <a:gd name="connsiteY19" fmla="*/ 1078738 h 1416330"/>
                <a:gd name="connsiteX20" fmla="*/ 542705 w 1325619"/>
                <a:gd name="connsiteY20" fmla="*/ 1077349 h 1416330"/>
                <a:gd name="connsiteX21" fmla="*/ 361095 w 1325619"/>
                <a:gd name="connsiteY21" fmla="*/ 969478 h 1416330"/>
                <a:gd name="connsiteX22" fmla="*/ 323273 w 1325619"/>
                <a:gd name="connsiteY22" fmla="*/ 998847 h 1416330"/>
                <a:gd name="connsiteX23" fmla="*/ 359944 w 1325619"/>
                <a:gd name="connsiteY23" fmla="*/ 1054568 h 1416330"/>
                <a:gd name="connsiteX24" fmla="*/ 537546 w 1325619"/>
                <a:gd name="connsiteY24" fmla="*/ 1118942 h 1416330"/>
                <a:gd name="connsiteX25" fmla="*/ 548619 w 1325619"/>
                <a:gd name="connsiteY25" fmla="*/ 1120331 h 1416330"/>
                <a:gd name="connsiteX26" fmla="*/ 696018 w 1325619"/>
                <a:gd name="connsiteY26" fmla="*/ 1132515 h 1416330"/>
                <a:gd name="connsiteX27" fmla="*/ 810914 w 1325619"/>
                <a:gd name="connsiteY27" fmla="*/ 1118267 h 1416330"/>
                <a:gd name="connsiteX28" fmla="*/ 970537 w 1325619"/>
                <a:gd name="connsiteY28" fmla="*/ 911773 h 1416330"/>
                <a:gd name="connsiteX29" fmla="*/ 1028044 w 1325619"/>
                <a:gd name="connsiteY29" fmla="*/ 947412 h 1416330"/>
                <a:gd name="connsiteX30" fmla="*/ 1058524 w 1325619"/>
                <a:gd name="connsiteY30" fmla="*/ 1004364 h 1416330"/>
                <a:gd name="connsiteX31" fmla="*/ 1020424 w 1325619"/>
                <a:gd name="connsiteY31" fmla="*/ 1134340 h 1416330"/>
                <a:gd name="connsiteX32" fmla="*/ 908902 w 1325619"/>
                <a:gd name="connsiteY32" fmla="*/ 1193554 h 1416330"/>
                <a:gd name="connsiteX33" fmla="*/ 690859 w 1325619"/>
                <a:gd name="connsiteY33" fmla="*/ 1217922 h 1416330"/>
                <a:gd name="connsiteX34" fmla="*/ 476268 w 1325619"/>
                <a:gd name="connsiteY34" fmla="*/ 1189188 h 1416330"/>
                <a:gd name="connsiteX35" fmla="*/ 355063 w 1325619"/>
                <a:gd name="connsiteY35" fmla="*/ 1145810 h 1416330"/>
                <a:gd name="connsiteX36" fmla="*/ 306247 w 1325619"/>
                <a:gd name="connsiteY36" fmla="*/ 1112711 h 1416330"/>
                <a:gd name="connsiteX37" fmla="*/ 253423 w 1325619"/>
                <a:gd name="connsiteY37" fmla="*/ 989918 h 1416330"/>
                <a:gd name="connsiteX38" fmla="*/ 286681 w 1325619"/>
                <a:gd name="connsiteY38" fmla="*/ 935387 h 1416330"/>
                <a:gd name="connsiteX39" fmla="*/ 322360 w 1325619"/>
                <a:gd name="connsiteY39" fmla="*/ 919829 h 1416330"/>
                <a:gd name="connsiteX40" fmla="*/ 324344 w 1325619"/>
                <a:gd name="connsiteY40" fmla="*/ 934871 h 1416330"/>
                <a:gd name="connsiteX41" fmla="*/ 315693 w 1325619"/>
                <a:gd name="connsiteY41" fmla="*/ 960747 h 1416330"/>
                <a:gd name="connsiteX42" fmla="*/ 323273 w 1325619"/>
                <a:gd name="connsiteY42" fmla="*/ 998847 h 1416330"/>
                <a:gd name="connsiteX43" fmla="*/ 260686 w 1325619"/>
                <a:gd name="connsiteY43" fmla="*/ 587883 h 1416330"/>
                <a:gd name="connsiteX44" fmla="*/ 231238 w 1325619"/>
                <a:gd name="connsiteY44" fmla="*/ 410757 h 1416330"/>
                <a:gd name="connsiteX45" fmla="*/ 223776 w 1325619"/>
                <a:gd name="connsiteY45" fmla="*/ 321183 h 1416330"/>
                <a:gd name="connsiteX46" fmla="*/ 221236 w 1325619"/>
                <a:gd name="connsiteY46" fmla="*/ 235378 h 1416330"/>
                <a:gd name="connsiteX47" fmla="*/ 585409 w 1325619"/>
                <a:gd name="connsiteY47" fmla="*/ 315507 h 1416330"/>
                <a:gd name="connsiteX48" fmla="*/ 669308 w 1325619"/>
                <a:gd name="connsiteY48" fmla="*/ 313999 h 1416330"/>
                <a:gd name="connsiteX49" fmla="*/ 914419 w 1325619"/>
                <a:gd name="connsiteY49" fmla="*/ 286932 h 1416330"/>
                <a:gd name="connsiteX50" fmla="*/ 994310 w 1325619"/>
                <a:gd name="connsiteY50" fmla="*/ 260024 h 1416330"/>
                <a:gd name="connsiteX51" fmla="*/ 1032489 w 1325619"/>
                <a:gd name="connsiteY51" fmla="*/ 334795 h 1416330"/>
                <a:gd name="connsiteX52" fmla="*/ 1011772 w 1325619"/>
                <a:gd name="connsiteY52" fmla="*/ 530574 h 1416330"/>
                <a:gd name="connsiteX53" fmla="*/ 959940 w 1325619"/>
                <a:gd name="connsiteY53" fmla="*/ 801521 h 1416330"/>
                <a:gd name="connsiteX54" fmla="*/ 911799 w 1325619"/>
                <a:gd name="connsiteY54" fmla="*/ 938641 h 1416330"/>
                <a:gd name="connsiteX55" fmla="*/ 822939 w 1325619"/>
                <a:gd name="connsiteY55" fmla="*/ 990870 h 1416330"/>
                <a:gd name="connsiteX56" fmla="*/ 717092 w 1325619"/>
                <a:gd name="connsiteY56" fmla="*/ 1005435 h 1416330"/>
                <a:gd name="connsiteX57" fmla="*/ 536593 w 1325619"/>
                <a:gd name="connsiteY57" fmla="*/ 996426 h 1416330"/>
                <a:gd name="connsiteX58" fmla="*/ 427850 w 1325619"/>
                <a:gd name="connsiteY58" fmla="*/ 968526 h 1416330"/>
                <a:gd name="connsiteX59" fmla="*/ 340100 w 1325619"/>
                <a:gd name="connsiteY59" fmla="*/ 845098 h 1416330"/>
                <a:gd name="connsiteX60" fmla="*/ 309065 w 1325619"/>
                <a:gd name="connsiteY60" fmla="*/ 760841 h 1416330"/>
                <a:gd name="connsiteX61" fmla="*/ 260686 w 1325619"/>
                <a:gd name="connsiteY61" fmla="*/ 587883 h 1416330"/>
                <a:gd name="connsiteX62" fmla="*/ 1047253 w 1325619"/>
                <a:gd name="connsiteY62" fmla="*/ 613481 h 1416330"/>
                <a:gd name="connsiteX63" fmla="*/ 1209496 w 1325619"/>
                <a:gd name="connsiteY63" fmla="*/ 318841 h 1416330"/>
                <a:gd name="connsiteX64" fmla="*/ 1068367 w 1325619"/>
                <a:gd name="connsiteY64" fmla="*/ 290226 h 1416330"/>
                <a:gd name="connsiteX65" fmla="*/ 1067692 w 1325619"/>
                <a:gd name="connsiteY65" fmla="*/ 262405 h 1416330"/>
                <a:gd name="connsiteX66" fmla="*/ 1238944 w 1325619"/>
                <a:gd name="connsiteY66" fmla="*/ 237243 h 1416330"/>
                <a:gd name="connsiteX67" fmla="*/ 1272956 w 1325619"/>
                <a:gd name="connsiteY67" fmla="*/ 400280 h 1416330"/>
                <a:gd name="connsiteX68" fmla="*/ 1186358 w 1325619"/>
                <a:gd name="connsiteY68" fmla="*/ 542004 h 1416330"/>
                <a:gd name="connsiteX69" fmla="*/ 1030386 w 1325619"/>
                <a:gd name="connsiteY69" fmla="*/ 681029 h 1416330"/>
                <a:gd name="connsiteX70" fmla="*/ 1041498 w 1325619"/>
                <a:gd name="connsiteY70" fmla="*/ 616696 h 1416330"/>
                <a:gd name="connsiteX71" fmla="*/ 1047253 w 1325619"/>
                <a:gd name="connsiteY71" fmla="*/ 613481 h 1416330"/>
                <a:gd name="connsiteX72" fmla="*/ 1063842 w 1325619"/>
                <a:gd name="connsiteY72" fmla="*/ 375356 h 1416330"/>
                <a:gd name="connsiteX73" fmla="*/ 1094441 w 1325619"/>
                <a:gd name="connsiteY73" fmla="*/ 308840 h 1416330"/>
                <a:gd name="connsiteX74" fmla="*/ 1167943 w 1325619"/>
                <a:gd name="connsiteY74" fmla="*/ 399922 h 1416330"/>
                <a:gd name="connsiteX75" fmla="*/ 1126072 w 1325619"/>
                <a:gd name="connsiteY75" fmla="*/ 476242 h 1416330"/>
                <a:gd name="connsiteX76" fmla="*/ 1050706 w 1325619"/>
                <a:gd name="connsiteY76" fmla="*/ 554863 h 1416330"/>
                <a:gd name="connsiteX77" fmla="*/ 1063842 w 1325619"/>
                <a:gd name="connsiteY77" fmla="*/ 375356 h 1416330"/>
                <a:gd name="connsiteX78" fmla="*/ 13155 w 1325619"/>
                <a:gd name="connsiteY78" fmla="*/ 1159740 h 1416330"/>
                <a:gd name="connsiteX79" fmla="*/ 614500 w 1325619"/>
                <a:gd name="connsiteY79" fmla="*/ 1414177 h 1416330"/>
                <a:gd name="connsiteX80" fmla="*/ 1251168 w 1325619"/>
                <a:gd name="connsiteY80" fmla="*/ 1155137 h 1416330"/>
                <a:gd name="connsiteX81" fmla="*/ 1010780 w 1325619"/>
                <a:gd name="connsiteY81" fmla="*/ 771279 h 1416330"/>
                <a:gd name="connsiteX82" fmla="*/ 1016932 w 1325619"/>
                <a:gd name="connsiteY82" fmla="*/ 743577 h 1416330"/>
                <a:gd name="connsiteX83" fmla="*/ 1029473 w 1325619"/>
                <a:gd name="connsiteY83" fmla="*/ 738140 h 1416330"/>
                <a:gd name="connsiteX84" fmla="*/ 1304785 w 1325619"/>
                <a:gd name="connsiteY84" fmla="*/ 261413 h 1416330"/>
                <a:gd name="connsiteX85" fmla="*/ 1066978 w 1325619"/>
                <a:gd name="connsiteY85" fmla="*/ 192238 h 1416330"/>
                <a:gd name="connsiteX86" fmla="*/ 1073169 w 1325619"/>
                <a:gd name="connsiteY86" fmla="*/ 168108 h 1416330"/>
                <a:gd name="connsiteX87" fmla="*/ 784244 w 1325619"/>
                <a:gd name="connsiteY87" fmla="*/ 8286 h 1416330"/>
                <a:gd name="connsiteX88" fmla="*/ 725784 w 1325619"/>
                <a:gd name="connsiteY88" fmla="*/ 4317 h 1416330"/>
                <a:gd name="connsiteX89" fmla="*/ 661649 w 1325619"/>
                <a:gd name="connsiteY89" fmla="*/ 71 h 1416330"/>
                <a:gd name="connsiteX90" fmla="*/ 640694 w 1325619"/>
                <a:gd name="connsiteY90" fmla="*/ 21065 h 1416330"/>
                <a:gd name="connsiteX91" fmla="*/ 661649 w 1325619"/>
                <a:gd name="connsiteY91" fmla="*/ 42060 h 1416330"/>
                <a:gd name="connsiteX92" fmla="*/ 721617 w 1325619"/>
                <a:gd name="connsiteY92" fmla="*/ 46068 h 1416330"/>
                <a:gd name="connsiteX93" fmla="*/ 782021 w 1325619"/>
                <a:gd name="connsiteY93" fmla="*/ 50117 h 1416330"/>
                <a:gd name="connsiteX94" fmla="*/ 1031457 w 1325619"/>
                <a:gd name="connsiteY94" fmla="*/ 163861 h 1416330"/>
                <a:gd name="connsiteX95" fmla="*/ 666292 w 1325619"/>
                <a:gd name="connsiteY95" fmla="*/ 272089 h 1416330"/>
                <a:gd name="connsiteX96" fmla="*/ 232230 w 1325619"/>
                <a:gd name="connsiteY96" fmla="*/ 181879 h 1416330"/>
                <a:gd name="connsiteX97" fmla="*/ 230404 w 1325619"/>
                <a:gd name="connsiteY97" fmla="*/ 138223 h 1416330"/>
                <a:gd name="connsiteX98" fmla="*/ 427215 w 1325619"/>
                <a:gd name="connsiteY98" fmla="*/ 57578 h 1416330"/>
                <a:gd name="connsiteX99" fmla="*/ 444638 w 1325619"/>
                <a:gd name="connsiteY99" fmla="*/ 33567 h 1416330"/>
                <a:gd name="connsiteX100" fmla="*/ 420626 w 1325619"/>
                <a:gd name="connsiteY100" fmla="*/ 16104 h 1416330"/>
                <a:gd name="connsiteX101" fmla="*/ 190240 w 1325619"/>
                <a:gd name="connsiteY101" fmla="*/ 126039 h 1416330"/>
                <a:gd name="connsiteX102" fmla="*/ 196749 w 1325619"/>
                <a:gd name="connsiteY102" fmla="*/ 470567 h 1416330"/>
                <a:gd name="connsiteX103" fmla="*/ 232071 w 1325619"/>
                <a:gd name="connsiteY103" fmla="*/ 647811 h 1416330"/>
                <a:gd name="connsiteX104" fmla="*/ 282990 w 1325619"/>
                <a:gd name="connsiteY104" fmla="*/ 812752 h 1416330"/>
                <a:gd name="connsiteX105" fmla="*/ 13155 w 1325619"/>
                <a:gd name="connsiteY105" fmla="*/ 1159740 h 141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325619" h="1416330">
                  <a:moveTo>
                    <a:pt x="298468" y="855377"/>
                  </a:moveTo>
                  <a:cubicBezTo>
                    <a:pt x="300492" y="860496"/>
                    <a:pt x="302913" y="865418"/>
                    <a:pt x="304977" y="870537"/>
                  </a:cubicBezTo>
                  <a:cubicBezTo>
                    <a:pt x="209489" y="901375"/>
                    <a:pt x="183216" y="1013571"/>
                    <a:pt x="241596" y="1101162"/>
                  </a:cubicBezTo>
                  <a:cubicBezTo>
                    <a:pt x="329901" y="1233758"/>
                    <a:pt x="545999" y="1257649"/>
                    <a:pt x="690859" y="1259872"/>
                  </a:cubicBezTo>
                  <a:cubicBezTo>
                    <a:pt x="826034" y="1261936"/>
                    <a:pt x="1018996" y="1246934"/>
                    <a:pt x="1090473" y="1110290"/>
                  </a:cubicBezTo>
                  <a:cubicBezTo>
                    <a:pt x="1141590" y="1012698"/>
                    <a:pt x="1089441" y="893199"/>
                    <a:pt x="979030" y="885896"/>
                  </a:cubicBezTo>
                  <a:cubicBezTo>
                    <a:pt x="986690" y="860933"/>
                    <a:pt x="993715" y="835771"/>
                    <a:pt x="1000382" y="810411"/>
                  </a:cubicBezTo>
                  <a:cubicBezTo>
                    <a:pt x="1003398" y="812157"/>
                    <a:pt x="1006891" y="813387"/>
                    <a:pt x="1011415" y="813030"/>
                  </a:cubicBezTo>
                  <a:cubicBezTo>
                    <a:pt x="1275734" y="793147"/>
                    <a:pt x="1278552" y="1120609"/>
                    <a:pt x="1124167" y="1255784"/>
                  </a:cubicBezTo>
                  <a:cubicBezTo>
                    <a:pt x="987245" y="1375601"/>
                    <a:pt x="786546" y="1381475"/>
                    <a:pt x="614500" y="1372227"/>
                  </a:cubicBezTo>
                  <a:cubicBezTo>
                    <a:pt x="461584" y="1364012"/>
                    <a:pt x="219411" y="1353773"/>
                    <a:pt x="104674" y="1234432"/>
                  </a:cubicBezTo>
                  <a:cubicBezTo>
                    <a:pt x="-48480" y="1075047"/>
                    <a:pt x="97094" y="840772"/>
                    <a:pt x="298468" y="855377"/>
                  </a:cubicBezTo>
                  <a:close/>
                  <a:moveTo>
                    <a:pt x="361095" y="969478"/>
                  </a:moveTo>
                  <a:cubicBezTo>
                    <a:pt x="374470" y="983528"/>
                    <a:pt x="390067" y="996267"/>
                    <a:pt x="408561" y="1005793"/>
                  </a:cubicBezTo>
                  <a:cubicBezTo>
                    <a:pt x="447257" y="1025795"/>
                    <a:pt x="490556" y="1033137"/>
                    <a:pt x="531593" y="1038058"/>
                  </a:cubicBezTo>
                  <a:cubicBezTo>
                    <a:pt x="584774" y="1044448"/>
                    <a:pt x="638551" y="1047623"/>
                    <a:pt x="692248" y="1047623"/>
                  </a:cubicBezTo>
                  <a:cubicBezTo>
                    <a:pt x="718164" y="1047623"/>
                    <a:pt x="744040" y="1046829"/>
                    <a:pt x="769837" y="1045361"/>
                  </a:cubicBezTo>
                  <a:cubicBezTo>
                    <a:pt x="816549" y="1042662"/>
                    <a:pt x="878105" y="1034367"/>
                    <a:pt x="922951" y="1000514"/>
                  </a:cubicBezTo>
                  <a:cubicBezTo>
                    <a:pt x="900052" y="1037661"/>
                    <a:pt x="848339" y="1064133"/>
                    <a:pt x="799523" y="1077865"/>
                  </a:cubicBezTo>
                  <a:cubicBezTo>
                    <a:pt x="721934" y="1099812"/>
                    <a:pt x="636447" y="1089057"/>
                    <a:pt x="553818" y="1078738"/>
                  </a:cubicBezTo>
                  <a:lnTo>
                    <a:pt x="542705" y="1077349"/>
                  </a:lnTo>
                  <a:cubicBezTo>
                    <a:pt x="475078" y="1068935"/>
                    <a:pt x="365064" y="1043654"/>
                    <a:pt x="361095" y="969478"/>
                  </a:cubicBezTo>
                  <a:close/>
                  <a:moveTo>
                    <a:pt x="323273" y="998847"/>
                  </a:moveTo>
                  <a:cubicBezTo>
                    <a:pt x="329782" y="1020715"/>
                    <a:pt x="342958" y="1039448"/>
                    <a:pt x="359944" y="1054568"/>
                  </a:cubicBezTo>
                  <a:cubicBezTo>
                    <a:pt x="407331" y="1096796"/>
                    <a:pt x="476467" y="1111361"/>
                    <a:pt x="537546" y="1118942"/>
                  </a:cubicBezTo>
                  <a:lnTo>
                    <a:pt x="548619" y="1120331"/>
                  </a:lnTo>
                  <a:cubicBezTo>
                    <a:pt x="595331" y="1126204"/>
                    <a:pt x="645615" y="1132515"/>
                    <a:pt x="696018" y="1132515"/>
                  </a:cubicBezTo>
                  <a:cubicBezTo>
                    <a:pt x="734753" y="1132515"/>
                    <a:pt x="773568" y="1128784"/>
                    <a:pt x="810914" y="1118267"/>
                  </a:cubicBezTo>
                  <a:cubicBezTo>
                    <a:pt x="891043" y="1095685"/>
                    <a:pt x="1024274" y="1014127"/>
                    <a:pt x="970537" y="911773"/>
                  </a:cubicBezTo>
                  <a:cubicBezTo>
                    <a:pt x="1002485" y="917607"/>
                    <a:pt x="1016535" y="936260"/>
                    <a:pt x="1028044" y="947412"/>
                  </a:cubicBezTo>
                  <a:cubicBezTo>
                    <a:pt x="1044594" y="963406"/>
                    <a:pt x="1054158" y="981663"/>
                    <a:pt x="1058524" y="1004364"/>
                  </a:cubicBezTo>
                  <a:cubicBezTo>
                    <a:pt x="1067057" y="1048734"/>
                    <a:pt x="1052492" y="1102074"/>
                    <a:pt x="1020424" y="1134340"/>
                  </a:cubicBezTo>
                  <a:cubicBezTo>
                    <a:pt x="990738" y="1164146"/>
                    <a:pt x="948113" y="1181926"/>
                    <a:pt x="908902" y="1193554"/>
                  </a:cubicBezTo>
                  <a:cubicBezTo>
                    <a:pt x="839211" y="1214192"/>
                    <a:pt x="763249" y="1218914"/>
                    <a:pt x="690859" y="1217922"/>
                  </a:cubicBezTo>
                  <a:cubicBezTo>
                    <a:pt x="618746" y="1216930"/>
                    <a:pt x="546119" y="1207286"/>
                    <a:pt x="476268" y="1189188"/>
                  </a:cubicBezTo>
                  <a:cubicBezTo>
                    <a:pt x="435628" y="1178711"/>
                    <a:pt x="391853" y="1165971"/>
                    <a:pt x="355063" y="1145810"/>
                  </a:cubicBezTo>
                  <a:cubicBezTo>
                    <a:pt x="338791" y="1134777"/>
                    <a:pt x="322519" y="1123744"/>
                    <a:pt x="306247" y="1112711"/>
                  </a:cubicBezTo>
                  <a:cubicBezTo>
                    <a:pt x="270012" y="1088144"/>
                    <a:pt x="246438" y="1032740"/>
                    <a:pt x="253423" y="989918"/>
                  </a:cubicBezTo>
                  <a:cubicBezTo>
                    <a:pt x="257034" y="967851"/>
                    <a:pt x="268742" y="948682"/>
                    <a:pt x="286681" y="935387"/>
                  </a:cubicBezTo>
                  <a:cubicBezTo>
                    <a:pt x="292555" y="931021"/>
                    <a:pt x="315018" y="915344"/>
                    <a:pt x="322360" y="919829"/>
                  </a:cubicBezTo>
                  <a:cubicBezTo>
                    <a:pt x="326448" y="922330"/>
                    <a:pt x="326131" y="928203"/>
                    <a:pt x="324344" y="934871"/>
                  </a:cubicBezTo>
                  <a:cubicBezTo>
                    <a:pt x="321725" y="944475"/>
                    <a:pt x="315931" y="955707"/>
                    <a:pt x="315693" y="960747"/>
                  </a:cubicBezTo>
                  <a:cubicBezTo>
                    <a:pt x="314978" y="972336"/>
                    <a:pt x="319939" y="987616"/>
                    <a:pt x="323273" y="998847"/>
                  </a:cubicBezTo>
                  <a:close/>
                  <a:moveTo>
                    <a:pt x="260686" y="587883"/>
                  </a:moveTo>
                  <a:cubicBezTo>
                    <a:pt x="247708" y="529383"/>
                    <a:pt x="237865" y="470249"/>
                    <a:pt x="231238" y="410757"/>
                  </a:cubicBezTo>
                  <a:cubicBezTo>
                    <a:pt x="227943" y="380952"/>
                    <a:pt x="225443" y="351107"/>
                    <a:pt x="223776" y="321183"/>
                  </a:cubicBezTo>
                  <a:cubicBezTo>
                    <a:pt x="223022" y="308006"/>
                    <a:pt x="229412" y="242998"/>
                    <a:pt x="221236" y="235378"/>
                  </a:cubicBezTo>
                  <a:cubicBezTo>
                    <a:pt x="296127" y="304673"/>
                    <a:pt x="468490" y="315507"/>
                    <a:pt x="585409" y="315507"/>
                  </a:cubicBezTo>
                  <a:cubicBezTo>
                    <a:pt x="619262" y="315507"/>
                    <a:pt x="648433" y="314595"/>
                    <a:pt x="669308" y="313999"/>
                  </a:cubicBezTo>
                  <a:cubicBezTo>
                    <a:pt x="751144" y="311459"/>
                    <a:pt x="834567" y="306260"/>
                    <a:pt x="914419" y="286932"/>
                  </a:cubicBezTo>
                  <a:cubicBezTo>
                    <a:pt x="942041" y="280304"/>
                    <a:pt x="967362" y="267604"/>
                    <a:pt x="994310" y="260024"/>
                  </a:cubicBezTo>
                  <a:cubicBezTo>
                    <a:pt x="1050309" y="244308"/>
                    <a:pt x="1040585" y="299037"/>
                    <a:pt x="1032489" y="334795"/>
                  </a:cubicBezTo>
                  <a:cubicBezTo>
                    <a:pt x="1018122" y="398335"/>
                    <a:pt x="1019630" y="465606"/>
                    <a:pt x="1011772" y="530574"/>
                  </a:cubicBezTo>
                  <a:cubicBezTo>
                    <a:pt x="1000739" y="621935"/>
                    <a:pt x="983475" y="712541"/>
                    <a:pt x="959940" y="801521"/>
                  </a:cubicBezTo>
                  <a:cubicBezTo>
                    <a:pt x="947518" y="848630"/>
                    <a:pt x="937596" y="896493"/>
                    <a:pt x="911799" y="938641"/>
                  </a:cubicBezTo>
                  <a:cubicBezTo>
                    <a:pt x="890686" y="973209"/>
                    <a:pt x="859888" y="978646"/>
                    <a:pt x="822939" y="990870"/>
                  </a:cubicBezTo>
                  <a:cubicBezTo>
                    <a:pt x="788411" y="1002300"/>
                    <a:pt x="753248" y="1004761"/>
                    <a:pt x="717092" y="1005435"/>
                  </a:cubicBezTo>
                  <a:cubicBezTo>
                    <a:pt x="656847" y="1006586"/>
                    <a:pt x="596482" y="1003610"/>
                    <a:pt x="536593" y="996426"/>
                  </a:cubicBezTo>
                  <a:cubicBezTo>
                    <a:pt x="499486" y="991981"/>
                    <a:pt x="460632" y="985512"/>
                    <a:pt x="427850" y="968526"/>
                  </a:cubicBezTo>
                  <a:cubicBezTo>
                    <a:pt x="380264" y="943999"/>
                    <a:pt x="355182" y="894112"/>
                    <a:pt x="340100" y="845098"/>
                  </a:cubicBezTo>
                  <a:cubicBezTo>
                    <a:pt x="331409" y="816642"/>
                    <a:pt x="318629" y="789059"/>
                    <a:pt x="309065" y="760841"/>
                  </a:cubicBezTo>
                  <a:cubicBezTo>
                    <a:pt x="289856" y="704088"/>
                    <a:pt x="273703" y="646303"/>
                    <a:pt x="260686" y="587883"/>
                  </a:cubicBezTo>
                  <a:close/>
                  <a:moveTo>
                    <a:pt x="1047253" y="613481"/>
                  </a:moveTo>
                  <a:cubicBezTo>
                    <a:pt x="1122580" y="548592"/>
                    <a:pt x="1253390" y="434530"/>
                    <a:pt x="1209496" y="318841"/>
                  </a:cubicBezTo>
                  <a:cubicBezTo>
                    <a:pt x="1183143" y="249388"/>
                    <a:pt x="1108491" y="249229"/>
                    <a:pt x="1068367" y="290226"/>
                  </a:cubicBezTo>
                  <a:cubicBezTo>
                    <a:pt x="1068367" y="280939"/>
                    <a:pt x="1067851" y="271692"/>
                    <a:pt x="1067692" y="262405"/>
                  </a:cubicBezTo>
                  <a:cubicBezTo>
                    <a:pt x="1109602" y="188904"/>
                    <a:pt x="1166593" y="180053"/>
                    <a:pt x="1238944" y="237243"/>
                  </a:cubicBezTo>
                  <a:cubicBezTo>
                    <a:pt x="1279385" y="284749"/>
                    <a:pt x="1290696" y="339082"/>
                    <a:pt x="1272956" y="400280"/>
                  </a:cubicBezTo>
                  <a:cubicBezTo>
                    <a:pt x="1259978" y="453937"/>
                    <a:pt x="1223267" y="503071"/>
                    <a:pt x="1186358" y="542004"/>
                  </a:cubicBezTo>
                  <a:cubicBezTo>
                    <a:pt x="1138455" y="592566"/>
                    <a:pt x="1082694" y="635032"/>
                    <a:pt x="1030386" y="681029"/>
                  </a:cubicBezTo>
                  <a:cubicBezTo>
                    <a:pt x="1034553" y="659678"/>
                    <a:pt x="1038006" y="638207"/>
                    <a:pt x="1041498" y="616696"/>
                  </a:cubicBezTo>
                  <a:cubicBezTo>
                    <a:pt x="1043443" y="615862"/>
                    <a:pt x="1045387" y="615069"/>
                    <a:pt x="1047253" y="613481"/>
                  </a:cubicBezTo>
                  <a:close/>
                  <a:moveTo>
                    <a:pt x="1063842" y="375356"/>
                  </a:moveTo>
                  <a:cubicBezTo>
                    <a:pt x="1064477" y="348011"/>
                    <a:pt x="1065231" y="322691"/>
                    <a:pt x="1094441" y="308840"/>
                  </a:cubicBezTo>
                  <a:cubicBezTo>
                    <a:pt x="1155362" y="279868"/>
                    <a:pt x="1183818" y="352496"/>
                    <a:pt x="1167943" y="399922"/>
                  </a:cubicBezTo>
                  <a:cubicBezTo>
                    <a:pt x="1159529" y="428180"/>
                    <a:pt x="1143654" y="453025"/>
                    <a:pt x="1126072" y="476242"/>
                  </a:cubicBezTo>
                  <a:cubicBezTo>
                    <a:pt x="1104046" y="505333"/>
                    <a:pt x="1077892" y="530653"/>
                    <a:pt x="1050706" y="554863"/>
                  </a:cubicBezTo>
                  <a:cubicBezTo>
                    <a:pt x="1058484" y="495292"/>
                    <a:pt x="1062334" y="436038"/>
                    <a:pt x="1063842" y="375356"/>
                  </a:cubicBezTo>
                  <a:close/>
                  <a:moveTo>
                    <a:pt x="13155" y="1159740"/>
                  </a:moveTo>
                  <a:cubicBezTo>
                    <a:pt x="86140" y="1387944"/>
                    <a:pt x="417015" y="1403978"/>
                    <a:pt x="614500" y="1414177"/>
                  </a:cubicBezTo>
                  <a:cubicBezTo>
                    <a:pt x="843219" y="1426044"/>
                    <a:pt x="1146234" y="1397389"/>
                    <a:pt x="1251168" y="1155137"/>
                  </a:cubicBezTo>
                  <a:cubicBezTo>
                    <a:pt x="1328241" y="977218"/>
                    <a:pt x="1221402" y="755285"/>
                    <a:pt x="1010780" y="771279"/>
                  </a:cubicBezTo>
                  <a:cubicBezTo>
                    <a:pt x="1013003" y="762111"/>
                    <a:pt x="1014868" y="752824"/>
                    <a:pt x="1016932" y="743577"/>
                  </a:cubicBezTo>
                  <a:cubicBezTo>
                    <a:pt x="1021218" y="743299"/>
                    <a:pt x="1025544" y="741870"/>
                    <a:pt x="1029473" y="738140"/>
                  </a:cubicBezTo>
                  <a:cubicBezTo>
                    <a:pt x="1151274" y="622054"/>
                    <a:pt x="1398766" y="466320"/>
                    <a:pt x="1304785" y="261413"/>
                  </a:cubicBezTo>
                  <a:cubicBezTo>
                    <a:pt x="1259145" y="161917"/>
                    <a:pt x="1138971" y="131754"/>
                    <a:pt x="1066978" y="192238"/>
                  </a:cubicBezTo>
                  <a:cubicBezTo>
                    <a:pt x="1069994" y="184538"/>
                    <a:pt x="1072296" y="176601"/>
                    <a:pt x="1073169" y="168108"/>
                  </a:cubicBezTo>
                  <a:cubicBezTo>
                    <a:pt x="1081900" y="82700"/>
                    <a:pt x="985380" y="28963"/>
                    <a:pt x="784244" y="8286"/>
                  </a:cubicBezTo>
                  <a:cubicBezTo>
                    <a:pt x="764876" y="8286"/>
                    <a:pt x="745866" y="6381"/>
                    <a:pt x="725784" y="4317"/>
                  </a:cubicBezTo>
                  <a:cubicBezTo>
                    <a:pt x="705146" y="2293"/>
                    <a:pt x="683834" y="71"/>
                    <a:pt x="661649" y="71"/>
                  </a:cubicBezTo>
                  <a:cubicBezTo>
                    <a:pt x="650060" y="71"/>
                    <a:pt x="640694" y="9477"/>
                    <a:pt x="640694" y="21065"/>
                  </a:cubicBezTo>
                  <a:cubicBezTo>
                    <a:pt x="640694" y="32654"/>
                    <a:pt x="650060" y="42060"/>
                    <a:pt x="661649" y="42060"/>
                  </a:cubicBezTo>
                  <a:cubicBezTo>
                    <a:pt x="681691" y="42060"/>
                    <a:pt x="701059" y="44005"/>
                    <a:pt x="721617" y="46068"/>
                  </a:cubicBezTo>
                  <a:cubicBezTo>
                    <a:pt x="741818" y="48093"/>
                    <a:pt x="763685" y="49521"/>
                    <a:pt x="782021" y="50117"/>
                  </a:cubicBezTo>
                  <a:cubicBezTo>
                    <a:pt x="946169" y="67103"/>
                    <a:pt x="1037093" y="108576"/>
                    <a:pt x="1031457" y="163861"/>
                  </a:cubicBezTo>
                  <a:cubicBezTo>
                    <a:pt x="1028481" y="193150"/>
                    <a:pt x="987047" y="262247"/>
                    <a:pt x="666292" y="272089"/>
                  </a:cubicBezTo>
                  <a:cubicBezTo>
                    <a:pt x="347959" y="282209"/>
                    <a:pt x="254494" y="228472"/>
                    <a:pt x="232230" y="181879"/>
                  </a:cubicBezTo>
                  <a:cubicBezTo>
                    <a:pt x="221633" y="159734"/>
                    <a:pt x="226118" y="146359"/>
                    <a:pt x="230404" y="138223"/>
                  </a:cubicBezTo>
                  <a:cubicBezTo>
                    <a:pt x="248660" y="103457"/>
                    <a:pt x="318550" y="74802"/>
                    <a:pt x="427215" y="57578"/>
                  </a:cubicBezTo>
                  <a:cubicBezTo>
                    <a:pt x="438645" y="55713"/>
                    <a:pt x="446423" y="44997"/>
                    <a:pt x="444638" y="33567"/>
                  </a:cubicBezTo>
                  <a:cubicBezTo>
                    <a:pt x="442812" y="22137"/>
                    <a:pt x="432255" y="14517"/>
                    <a:pt x="420626" y="16104"/>
                  </a:cubicBezTo>
                  <a:cubicBezTo>
                    <a:pt x="346292" y="26304"/>
                    <a:pt x="225165" y="47974"/>
                    <a:pt x="190240" y="126039"/>
                  </a:cubicBezTo>
                  <a:cubicBezTo>
                    <a:pt x="146068" y="224742"/>
                    <a:pt x="182065" y="368847"/>
                    <a:pt x="196749" y="470567"/>
                  </a:cubicBezTo>
                  <a:cubicBezTo>
                    <a:pt x="205401" y="530217"/>
                    <a:pt x="217188" y="589431"/>
                    <a:pt x="232071" y="647811"/>
                  </a:cubicBezTo>
                  <a:cubicBezTo>
                    <a:pt x="236317" y="664480"/>
                    <a:pt x="270211" y="812475"/>
                    <a:pt x="282990" y="812752"/>
                  </a:cubicBezTo>
                  <a:cubicBezTo>
                    <a:pt x="100626" y="808546"/>
                    <a:pt x="-45543" y="976225"/>
                    <a:pt x="13155" y="1159740"/>
                  </a:cubicBezTo>
                  <a:close/>
                </a:path>
              </a:pathLst>
            </a:custGeom>
            <a:grpFill/>
            <a:ln w="39688" cap="flat">
              <a:noFill/>
              <a:prstDash val="solid"/>
              <a:round/>
            </a:ln>
          </p:spPr>
          <p:txBody>
            <a:bodyPr rtlCol="0" anchor="ctr"/>
            <a:lstStyle/>
            <a:p>
              <a:endParaRPr lang="en-LT"/>
            </a:p>
          </p:txBody>
        </p:sp>
        <p:sp>
          <p:nvSpPr>
            <p:cNvPr id="85" name="Freeform 78">
              <a:extLst>
                <a:ext uri="{FF2B5EF4-FFF2-40B4-BE49-F238E27FC236}">
                  <a16:creationId xmlns:a16="http://schemas.microsoft.com/office/drawing/2014/main" id="{972D6289-55B3-4430-BABE-B7DF1E70A662}"/>
                </a:ext>
              </a:extLst>
            </p:cNvPr>
            <p:cNvSpPr/>
            <p:nvPr/>
          </p:nvSpPr>
          <p:spPr>
            <a:xfrm>
              <a:off x="5819802" y="2247889"/>
              <a:ext cx="394997" cy="1114173"/>
            </a:xfrm>
            <a:custGeom>
              <a:avLst/>
              <a:gdLst>
                <a:gd name="connsiteX0" fmla="*/ 236926 w 394997"/>
                <a:gd name="connsiteY0" fmla="*/ 668289 h 1114173"/>
                <a:gd name="connsiteX1" fmla="*/ 218312 w 394997"/>
                <a:gd name="connsiteY1" fmla="*/ 1037026 h 1114173"/>
                <a:gd name="connsiteX2" fmla="*/ 120522 w 394997"/>
                <a:gd name="connsiteY2" fmla="*/ 426790 h 1114173"/>
                <a:gd name="connsiteX3" fmla="*/ 334875 w 394997"/>
                <a:gd name="connsiteY3" fmla="*/ 117942 h 1114173"/>
                <a:gd name="connsiteX4" fmla="*/ 236926 w 394997"/>
                <a:gd name="connsiteY4" fmla="*/ 668289 h 1114173"/>
                <a:gd name="connsiteX5" fmla="*/ 327691 w 394997"/>
                <a:gd name="connsiteY5" fmla="*/ 507 h 1114173"/>
                <a:gd name="connsiteX6" fmla="*/ 302093 w 394997"/>
                <a:gd name="connsiteY6" fmla="*/ 34241 h 1114173"/>
                <a:gd name="connsiteX7" fmla="*/ 117149 w 394997"/>
                <a:gd name="connsiteY7" fmla="*/ 361306 h 1114173"/>
                <a:gd name="connsiteX8" fmla="*/ 3166 w 394997"/>
                <a:gd name="connsiteY8" fmla="*/ 623005 h 1114173"/>
                <a:gd name="connsiteX9" fmla="*/ 221130 w 394997"/>
                <a:gd name="connsiteY9" fmla="*/ 1099454 h 1114173"/>
                <a:gd name="connsiteX10" fmla="*/ 232997 w 394997"/>
                <a:gd name="connsiteY10" fmla="*/ 1106836 h 1114173"/>
                <a:gd name="connsiteX11" fmla="*/ 279431 w 394997"/>
                <a:gd name="connsiteY11" fmla="*/ 1107908 h 1114173"/>
                <a:gd name="connsiteX12" fmla="*/ 242006 w 394997"/>
                <a:gd name="connsiteY12" fmla="*/ 978765 h 1114173"/>
                <a:gd name="connsiteX13" fmla="*/ 240815 w 394997"/>
                <a:gd name="connsiteY13" fmla="*/ 807195 h 1114173"/>
                <a:gd name="connsiteX14" fmla="*/ 360513 w 394997"/>
                <a:gd name="connsiteY14" fmla="*/ 468780 h 1114173"/>
                <a:gd name="connsiteX15" fmla="*/ 392461 w 394997"/>
                <a:gd name="connsiteY15" fmla="*/ 205850 h 1114173"/>
                <a:gd name="connsiteX16" fmla="*/ 327691 w 394997"/>
                <a:gd name="connsiteY16" fmla="*/ 507 h 111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997" h="1114173">
                  <a:moveTo>
                    <a:pt x="236926" y="668289"/>
                  </a:moveTo>
                  <a:cubicBezTo>
                    <a:pt x="192198" y="788185"/>
                    <a:pt x="169219" y="919948"/>
                    <a:pt x="218312" y="1037026"/>
                  </a:cubicBezTo>
                  <a:cubicBezTo>
                    <a:pt x="34162" y="888594"/>
                    <a:pt x="-14058" y="628840"/>
                    <a:pt x="120522" y="426790"/>
                  </a:cubicBezTo>
                  <a:cubicBezTo>
                    <a:pt x="191206" y="320706"/>
                    <a:pt x="293600" y="233790"/>
                    <a:pt x="334875" y="117942"/>
                  </a:cubicBezTo>
                  <a:cubicBezTo>
                    <a:pt x="380436" y="309077"/>
                    <a:pt x="308205" y="477313"/>
                    <a:pt x="236926" y="668289"/>
                  </a:cubicBezTo>
                  <a:close/>
                  <a:moveTo>
                    <a:pt x="327691" y="507"/>
                  </a:moveTo>
                  <a:cubicBezTo>
                    <a:pt x="313404" y="4753"/>
                    <a:pt x="304236" y="19477"/>
                    <a:pt x="302093" y="34241"/>
                  </a:cubicBezTo>
                  <a:cubicBezTo>
                    <a:pt x="281693" y="172076"/>
                    <a:pt x="202080" y="252324"/>
                    <a:pt x="117149" y="361306"/>
                  </a:cubicBezTo>
                  <a:cubicBezTo>
                    <a:pt x="56625" y="438974"/>
                    <a:pt x="15271" y="524422"/>
                    <a:pt x="3166" y="623005"/>
                  </a:cubicBezTo>
                  <a:cubicBezTo>
                    <a:pt x="-18225" y="797591"/>
                    <a:pt x="69960" y="1001982"/>
                    <a:pt x="221130" y="1099454"/>
                  </a:cubicBezTo>
                  <a:cubicBezTo>
                    <a:pt x="225020" y="1101994"/>
                    <a:pt x="228988" y="1104455"/>
                    <a:pt x="232997" y="1106836"/>
                  </a:cubicBezTo>
                  <a:cubicBezTo>
                    <a:pt x="247086" y="1115210"/>
                    <a:pt x="266096" y="1117472"/>
                    <a:pt x="279431" y="1107908"/>
                  </a:cubicBezTo>
                  <a:cubicBezTo>
                    <a:pt x="309514" y="1086278"/>
                    <a:pt x="249586" y="1007340"/>
                    <a:pt x="242006" y="978765"/>
                  </a:cubicBezTo>
                  <a:cubicBezTo>
                    <a:pt x="227123" y="922567"/>
                    <a:pt x="229584" y="863790"/>
                    <a:pt x="240815" y="807195"/>
                  </a:cubicBezTo>
                  <a:cubicBezTo>
                    <a:pt x="264152" y="689164"/>
                    <a:pt x="322452" y="582088"/>
                    <a:pt x="360513" y="468780"/>
                  </a:cubicBezTo>
                  <a:cubicBezTo>
                    <a:pt x="388850" y="384325"/>
                    <a:pt x="400597" y="294671"/>
                    <a:pt x="392461" y="205850"/>
                  </a:cubicBezTo>
                  <a:cubicBezTo>
                    <a:pt x="389366" y="172115"/>
                    <a:pt x="366625" y="-11043"/>
                    <a:pt x="327691" y="507"/>
                  </a:cubicBezTo>
                  <a:close/>
                </a:path>
              </a:pathLst>
            </a:custGeom>
            <a:grpFill/>
            <a:ln w="39688" cap="flat">
              <a:noFill/>
              <a:prstDash val="solid"/>
              <a:round/>
            </a:ln>
          </p:spPr>
          <p:txBody>
            <a:bodyPr rtlCol="0" anchor="ctr"/>
            <a:lstStyle/>
            <a:p>
              <a:endParaRPr lang="en-LT"/>
            </a:p>
          </p:txBody>
        </p:sp>
        <p:sp>
          <p:nvSpPr>
            <p:cNvPr id="86" name="Freeform 79">
              <a:extLst>
                <a:ext uri="{FF2B5EF4-FFF2-40B4-BE49-F238E27FC236}">
                  <a16:creationId xmlns:a16="http://schemas.microsoft.com/office/drawing/2014/main" id="{41C21EAD-4CAA-45DB-A14A-697BF112398E}"/>
                </a:ext>
              </a:extLst>
            </p:cNvPr>
            <p:cNvSpPr/>
            <p:nvPr/>
          </p:nvSpPr>
          <p:spPr>
            <a:xfrm>
              <a:off x="6070157" y="2642622"/>
              <a:ext cx="252150" cy="512904"/>
            </a:xfrm>
            <a:custGeom>
              <a:avLst/>
              <a:gdLst>
                <a:gd name="connsiteX0" fmla="*/ 203200 w 252150"/>
                <a:gd name="connsiteY0" fmla="*/ 112075 h 512904"/>
                <a:gd name="connsiteX1" fmla="*/ 49728 w 252150"/>
                <a:gd name="connsiteY1" fmla="*/ 460532 h 512904"/>
                <a:gd name="connsiteX2" fmla="*/ 203200 w 252150"/>
                <a:gd name="connsiteY2" fmla="*/ 112075 h 512904"/>
                <a:gd name="connsiteX3" fmla="*/ 5080 w 252150"/>
                <a:gd name="connsiteY3" fmla="*/ 450293 h 512904"/>
                <a:gd name="connsiteX4" fmla="*/ 39211 w 252150"/>
                <a:gd name="connsiteY4" fmla="*/ 499267 h 512904"/>
                <a:gd name="connsiteX5" fmla="*/ 79255 w 252150"/>
                <a:gd name="connsiteY5" fmla="*/ 510380 h 512904"/>
                <a:gd name="connsiteX6" fmla="*/ 141208 w 252150"/>
                <a:gd name="connsiteY6" fmla="*/ 367663 h 512904"/>
                <a:gd name="connsiteX7" fmla="*/ 234077 w 252150"/>
                <a:gd name="connsiteY7" fmla="*/ 228003 h 512904"/>
                <a:gd name="connsiteX8" fmla="*/ 227012 w 252150"/>
                <a:gd name="connsiteY8" fmla="*/ 21231 h 512904"/>
                <a:gd name="connsiteX9" fmla="*/ 182007 w 252150"/>
                <a:gd name="connsiteY9" fmla="*/ 45916 h 512904"/>
                <a:gd name="connsiteX10" fmla="*/ 120888 w 252150"/>
                <a:gd name="connsiteY10" fmla="*/ 160534 h 512904"/>
                <a:gd name="connsiteX11" fmla="*/ 56594 w 252150"/>
                <a:gd name="connsiteY11" fmla="*/ 259912 h 512904"/>
                <a:gd name="connsiteX12" fmla="*/ 5080 w 252150"/>
                <a:gd name="connsiteY12" fmla="*/ 450293 h 51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150" h="512904">
                  <a:moveTo>
                    <a:pt x="203200" y="112075"/>
                  </a:moveTo>
                  <a:cubicBezTo>
                    <a:pt x="222924" y="248918"/>
                    <a:pt x="80764" y="331786"/>
                    <a:pt x="49728" y="460532"/>
                  </a:cubicBezTo>
                  <a:cubicBezTo>
                    <a:pt x="29567" y="333969"/>
                    <a:pt x="146288" y="227328"/>
                    <a:pt x="203200" y="112075"/>
                  </a:cubicBezTo>
                  <a:close/>
                  <a:moveTo>
                    <a:pt x="5080" y="450293"/>
                  </a:moveTo>
                  <a:cubicBezTo>
                    <a:pt x="8929" y="462874"/>
                    <a:pt x="22661" y="484980"/>
                    <a:pt x="39211" y="499267"/>
                  </a:cubicBezTo>
                  <a:cubicBezTo>
                    <a:pt x="51990" y="510340"/>
                    <a:pt x="66436" y="516730"/>
                    <a:pt x="79255" y="510380"/>
                  </a:cubicBezTo>
                  <a:cubicBezTo>
                    <a:pt x="100369" y="499942"/>
                    <a:pt x="123269" y="392468"/>
                    <a:pt x="141208" y="367663"/>
                  </a:cubicBezTo>
                  <a:cubicBezTo>
                    <a:pt x="174029" y="322340"/>
                    <a:pt x="213399" y="280946"/>
                    <a:pt x="234077" y="228003"/>
                  </a:cubicBezTo>
                  <a:cubicBezTo>
                    <a:pt x="255666" y="172718"/>
                    <a:pt x="263049" y="72031"/>
                    <a:pt x="227012" y="21231"/>
                  </a:cubicBezTo>
                  <a:cubicBezTo>
                    <a:pt x="193794" y="-25680"/>
                    <a:pt x="193238" y="15397"/>
                    <a:pt x="182007" y="45916"/>
                  </a:cubicBezTo>
                  <a:cubicBezTo>
                    <a:pt x="168275" y="83302"/>
                    <a:pt x="142160" y="126403"/>
                    <a:pt x="120888" y="160534"/>
                  </a:cubicBezTo>
                  <a:cubicBezTo>
                    <a:pt x="100012" y="193991"/>
                    <a:pt x="77509" y="226495"/>
                    <a:pt x="56594" y="259912"/>
                  </a:cubicBezTo>
                  <a:cubicBezTo>
                    <a:pt x="24447" y="311188"/>
                    <a:pt x="-13971" y="388182"/>
                    <a:pt x="5080" y="450293"/>
                  </a:cubicBezTo>
                  <a:close/>
                </a:path>
              </a:pathLst>
            </a:custGeom>
            <a:grpFill/>
            <a:ln w="39688" cap="flat">
              <a:noFill/>
              <a:prstDash val="solid"/>
              <a:round/>
            </a:ln>
          </p:spPr>
          <p:txBody>
            <a:bodyPr rtlCol="0" anchor="ctr"/>
            <a:lstStyle/>
            <a:p>
              <a:endParaRPr lang="en-LT"/>
            </a:p>
          </p:txBody>
        </p:sp>
        <p:sp>
          <p:nvSpPr>
            <p:cNvPr id="87" name="Freeform 80">
              <a:extLst>
                <a:ext uri="{FF2B5EF4-FFF2-40B4-BE49-F238E27FC236}">
                  <a16:creationId xmlns:a16="http://schemas.microsoft.com/office/drawing/2014/main" id="{090C40F2-9172-41CE-AD1F-B856DAFD92E4}"/>
                </a:ext>
              </a:extLst>
            </p:cNvPr>
            <p:cNvSpPr/>
            <p:nvPr/>
          </p:nvSpPr>
          <p:spPr>
            <a:xfrm>
              <a:off x="5730990" y="3275193"/>
              <a:ext cx="644030" cy="181705"/>
            </a:xfrm>
            <a:custGeom>
              <a:avLst/>
              <a:gdLst>
                <a:gd name="connsiteX0" fmla="*/ 54357 w 644030"/>
                <a:gd name="connsiteY0" fmla="*/ 41795 h 181705"/>
                <a:gd name="connsiteX1" fmla="*/ 72851 w 644030"/>
                <a:gd name="connsiteY1" fmla="*/ 18617 h 181705"/>
                <a:gd name="connsiteX2" fmla="*/ 49714 w 644030"/>
                <a:gd name="connsiteY2" fmla="*/ 123 h 181705"/>
                <a:gd name="connsiteX3" fmla="*/ 6692 w 644030"/>
                <a:gd name="connsiteY3" fmla="*/ 32548 h 181705"/>
                <a:gd name="connsiteX4" fmla="*/ 11376 w 644030"/>
                <a:gd name="connsiteY4" fmla="*/ 103112 h 181705"/>
                <a:gd name="connsiteX5" fmla="*/ 100117 w 644030"/>
                <a:gd name="connsiteY5" fmla="*/ 153476 h 181705"/>
                <a:gd name="connsiteX6" fmla="*/ 338440 w 644030"/>
                <a:gd name="connsiteY6" fmla="*/ 181733 h 181705"/>
                <a:gd name="connsiteX7" fmla="*/ 523980 w 644030"/>
                <a:gd name="connsiteY7" fmla="*/ 164628 h 181705"/>
                <a:gd name="connsiteX8" fmla="*/ 642407 w 644030"/>
                <a:gd name="connsiteY8" fmla="*/ 91166 h 181705"/>
                <a:gd name="connsiteX9" fmla="*/ 631136 w 644030"/>
                <a:gd name="connsiteY9" fmla="*/ 63782 h 181705"/>
                <a:gd name="connsiteX10" fmla="*/ 603712 w 644030"/>
                <a:gd name="connsiteY10" fmla="*/ 75053 h 181705"/>
                <a:gd name="connsiteX11" fmla="*/ 516241 w 644030"/>
                <a:gd name="connsiteY11" fmla="*/ 123393 h 181705"/>
                <a:gd name="connsiteX12" fmla="*/ 109999 w 644030"/>
                <a:gd name="connsiteY12" fmla="*/ 112677 h 181705"/>
                <a:gd name="connsiteX13" fmla="*/ 46221 w 644030"/>
                <a:gd name="connsiteY13" fmla="*/ 79776 h 181705"/>
                <a:gd name="connsiteX14" fmla="*/ 44713 w 644030"/>
                <a:gd name="connsiteY14" fmla="*/ 50249 h 181705"/>
                <a:gd name="connsiteX15" fmla="*/ 54357 w 644030"/>
                <a:gd name="connsiteY15" fmla="*/ 41795 h 18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4030" h="181705">
                  <a:moveTo>
                    <a:pt x="54357" y="41795"/>
                  </a:moveTo>
                  <a:cubicBezTo>
                    <a:pt x="65867" y="40565"/>
                    <a:pt x="74161" y="30167"/>
                    <a:pt x="72851" y="18617"/>
                  </a:cubicBezTo>
                  <a:cubicBezTo>
                    <a:pt x="71582" y="7148"/>
                    <a:pt x="61541" y="-948"/>
                    <a:pt x="49714" y="123"/>
                  </a:cubicBezTo>
                  <a:cubicBezTo>
                    <a:pt x="30981" y="2187"/>
                    <a:pt x="15305" y="14014"/>
                    <a:pt x="6692" y="32548"/>
                  </a:cubicBezTo>
                  <a:cubicBezTo>
                    <a:pt x="-3745" y="54971"/>
                    <a:pt x="-1840" y="83308"/>
                    <a:pt x="11376" y="103112"/>
                  </a:cubicBezTo>
                  <a:cubicBezTo>
                    <a:pt x="31577" y="133315"/>
                    <a:pt x="65986" y="145141"/>
                    <a:pt x="100117" y="153476"/>
                  </a:cubicBezTo>
                  <a:cubicBezTo>
                    <a:pt x="177746" y="172327"/>
                    <a:pt x="258073" y="181733"/>
                    <a:pt x="338440" y="181733"/>
                  </a:cubicBezTo>
                  <a:cubicBezTo>
                    <a:pt x="400790" y="181733"/>
                    <a:pt x="463020" y="176058"/>
                    <a:pt x="523980" y="164628"/>
                  </a:cubicBezTo>
                  <a:cubicBezTo>
                    <a:pt x="564858" y="156929"/>
                    <a:pt x="621651" y="140935"/>
                    <a:pt x="642407" y="91166"/>
                  </a:cubicBezTo>
                  <a:cubicBezTo>
                    <a:pt x="646852" y="80530"/>
                    <a:pt x="641812" y="68227"/>
                    <a:pt x="631136" y="63782"/>
                  </a:cubicBezTo>
                  <a:cubicBezTo>
                    <a:pt x="620540" y="59297"/>
                    <a:pt x="608197" y="64258"/>
                    <a:pt x="603712" y="75053"/>
                  </a:cubicBezTo>
                  <a:cubicBezTo>
                    <a:pt x="593830" y="98667"/>
                    <a:pt x="566049" y="114027"/>
                    <a:pt x="516241" y="123393"/>
                  </a:cubicBezTo>
                  <a:cubicBezTo>
                    <a:pt x="382653" y="148436"/>
                    <a:pt x="242198" y="144784"/>
                    <a:pt x="109999" y="112677"/>
                  </a:cubicBezTo>
                  <a:cubicBezTo>
                    <a:pt x="84123" y="106407"/>
                    <a:pt x="58485" y="98033"/>
                    <a:pt x="46221" y="79776"/>
                  </a:cubicBezTo>
                  <a:cubicBezTo>
                    <a:pt x="41102" y="72077"/>
                    <a:pt x="40427" y="59377"/>
                    <a:pt x="44713" y="50249"/>
                  </a:cubicBezTo>
                  <a:cubicBezTo>
                    <a:pt x="47094" y="45089"/>
                    <a:pt x="50349" y="42271"/>
                    <a:pt x="54357" y="41795"/>
                  </a:cubicBezTo>
                  <a:close/>
                </a:path>
              </a:pathLst>
            </a:custGeom>
            <a:grpFill/>
            <a:ln w="39688" cap="flat">
              <a:noFill/>
              <a:prstDash val="solid"/>
              <a:round/>
            </a:ln>
          </p:spPr>
          <p:txBody>
            <a:bodyPr rtlCol="0" anchor="ctr"/>
            <a:lstStyle/>
            <a:p>
              <a:endParaRPr lang="en-LT"/>
            </a:p>
          </p:txBody>
        </p:sp>
      </p:grpSp>
      <p:grpSp>
        <p:nvGrpSpPr>
          <p:cNvPr id="88" name="Graphic 43">
            <a:extLst>
              <a:ext uri="{FF2B5EF4-FFF2-40B4-BE49-F238E27FC236}">
                <a16:creationId xmlns:a16="http://schemas.microsoft.com/office/drawing/2014/main" id="{73945183-A612-477F-9E3A-011638151965}"/>
              </a:ext>
            </a:extLst>
          </p:cNvPr>
          <p:cNvGrpSpPr/>
          <p:nvPr/>
        </p:nvGrpSpPr>
        <p:grpSpPr>
          <a:xfrm rot="20531398" flipH="1">
            <a:off x="4701637" y="4121871"/>
            <a:ext cx="1642669" cy="619691"/>
            <a:chOff x="5270499" y="2952750"/>
            <a:chExt cx="1652160" cy="946643"/>
          </a:xfrm>
          <a:solidFill>
            <a:schemeClr val="tx1"/>
          </a:solidFill>
        </p:grpSpPr>
        <p:sp>
          <p:nvSpPr>
            <p:cNvPr id="89" name="Freeform 44">
              <a:extLst>
                <a:ext uri="{FF2B5EF4-FFF2-40B4-BE49-F238E27FC236}">
                  <a16:creationId xmlns:a16="http://schemas.microsoft.com/office/drawing/2014/main" id="{C8058E01-EC6F-4274-8CE1-83A08B88FBE3}"/>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dirty="0">
                <a:solidFill>
                  <a:schemeClr val="tx1">
                    <a:lumMod val="75000"/>
                    <a:lumOff val="25000"/>
                  </a:schemeClr>
                </a:solidFill>
              </a:endParaRPr>
            </a:p>
          </p:txBody>
        </p:sp>
        <p:sp>
          <p:nvSpPr>
            <p:cNvPr id="90" name="Freeform 45">
              <a:extLst>
                <a:ext uri="{FF2B5EF4-FFF2-40B4-BE49-F238E27FC236}">
                  <a16:creationId xmlns:a16="http://schemas.microsoft.com/office/drawing/2014/main" id="{A8963C2D-31AC-40F7-B800-C121E772DAB8}"/>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grpSp>
        <p:nvGrpSpPr>
          <p:cNvPr id="91" name="Graphic 43">
            <a:extLst>
              <a:ext uri="{FF2B5EF4-FFF2-40B4-BE49-F238E27FC236}">
                <a16:creationId xmlns:a16="http://schemas.microsoft.com/office/drawing/2014/main" id="{D31E249C-8232-4327-A1AB-76EBF97698C1}"/>
              </a:ext>
            </a:extLst>
          </p:cNvPr>
          <p:cNvGrpSpPr/>
          <p:nvPr/>
        </p:nvGrpSpPr>
        <p:grpSpPr>
          <a:xfrm rot="12022084" flipH="1" flipV="1">
            <a:off x="6831197" y="4148088"/>
            <a:ext cx="1587383" cy="525860"/>
            <a:chOff x="5270499" y="2952750"/>
            <a:chExt cx="1652160" cy="946643"/>
          </a:xfrm>
          <a:solidFill>
            <a:schemeClr val="tx1"/>
          </a:solidFill>
        </p:grpSpPr>
        <p:sp>
          <p:nvSpPr>
            <p:cNvPr id="92" name="Freeform 44">
              <a:extLst>
                <a:ext uri="{FF2B5EF4-FFF2-40B4-BE49-F238E27FC236}">
                  <a16:creationId xmlns:a16="http://schemas.microsoft.com/office/drawing/2014/main" id="{57EF3A69-547E-4EAA-B6EE-9A8342C6CE5A}"/>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dirty="0">
                <a:solidFill>
                  <a:schemeClr val="tx1">
                    <a:lumMod val="75000"/>
                    <a:lumOff val="25000"/>
                  </a:schemeClr>
                </a:solidFill>
              </a:endParaRPr>
            </a:p>
          </p:txBody>
        </p:sp>
        <p:sp>
          <p:nvSpPr>
            <p:cNvPr id="93" name="Freeform 45">
              <a:extLst>
                <a:ext uri="{FF2B5EF4-FFF2-40B4-BE49-F238E27FC236}">
                  <a16:creationId xmlns:a16="http://schemas.microsoft.com/office/drawing/2014/main" id="{C2AF22F9-B0CF-4626-A694-F41D74329D2A}"/>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solidFill>
                  <a:schemeClr val="tx1">
                    <a:lumMod val="75000"/>
                    <a:lumOff val="25000"/>
                  </a:schemeClr>
                </a:solidFill>
              </a:endParaRPr>
            </a:p>
          </p:txBody>
        </p:sp>
      </p:grpSp>
      <p:sp>
        <p:nvSpPr>
          <p:cNvPr id="95" name="Freeform: Shape 23">
            <a:extLst>
              <a:ext uri="{FF2B5EF4-FFF2-40B4-BE49-F238E27FC236}">
                <a16:creationId xmlns:a16="http://schemas.microsoft.com/office/drawing/2014/main" id="{F6A119E4-EAE7-4B50-A152-30AE6DD71C54}"/>
              </a:ext>
            </a:extLst>
          </p:cNvPr>
          <p:cNvSpPr>
            <a:spLocks noChangeAspect="1"/>
          </p:cNvSpPr>
          <p:nvPr/>
        </p:nvSpPr>
        <p:spPr>
          <a:xfrm rot="16200000">
            <a:off x="10148595" y="4746358"/>
            <a:ext cx="1005840" cy="911994"/>
          </a:xfrm>
          <a:custGeom>
            <a:avLst/>
            <a:gdLst>
              <a:gd name="connsiteX0" fmla="*/ 1462942 w 5395334"/>
              <a:gd name="connsiteY0" fmla="*/ 0 h 5095799"/>
              <a:gd name="connsiteX1" fmla="*/ 3984988 w 5395334"/>
              <a:gd name="connsiteY1" fmla="*/ 0 h 5095799"/>
              <a:gd name="connsiteX2" fmla="*/ 3985441 w 5395334"/>
              <a:gd name="connsiteY2" fmla="*/ 92 h 5095799"/>
              <a:gd name="connsiteX3" fmla="*/ 3986349 w 5395334"/>
              <a:gd name="connsiteY3" fmla="*/ 0 h 5095799"/>
              <a:gd name="connsiteX4" fmla="*/ 3992111 w 5395334"/>
              <a:gd name="connsiteY4" fmla="*/ 871 h 5095799"/>
              <a:gd name="connsiteX5" fmla="*/ 4000743 w 5395334"/>
              <a:gd name="connsiteY5" fmla="*/ 1 h 5095799"/>
              <a:gd name="connsiteX6" fmla="*/ 4158030 w 5395334"/>
              <a:gd name="connsiteY6" fmla="*/ 74177 h 5095799"/>
              <a:gd name="connsiteX7" fmla="*/ 4166080 w 5395334"/>
              <a:gd name="connsiteY7" fmla="*/ 87444 h 5095799"/>
              <a:gd name="connsiteX8" fmla="*/ 4186897 w 5395334"/>
              <a:gd name="connsiteY8" fmla="*/ 105256 h 5095799"/>
              <a:gd name="connsiteX9" fmla="*/ 4636731 w 5395334"/>
              <a:gd name="connsiteY9" fmla="*/ 990052 h 5095799"/>
              <a:gd name="connsiteX10" fmla="*/ 4637035 w 5395334"/>
              <a:gd name="connsiteY10" fmla="*/ 993958 h 5095799"/>
              <a:gd name="connsiteX11" fmla="*/ 5366099 w 5395334"/>
              <a:gd name="connsiteY11" fmla="*/ 2424827 h 5095799"/>
              <a:gd name="connsiteX12" fmla="*/ 5373320 w 5395334"/>
              <a:gd name="connsiteY12" fmla="*/ 2450714 h 5095799"/>
              <a:gd name="connsiteX13" fmla="*/ 5372392 w 5395334"/>
              <a:gd name="connsiteY13" fmla="*/ 2458289 h 5095799"/>
              <a:gd name="connsiteX14" fmla="*/ 5379316 w 5395334"/>
              <a:gd name="connsiteY14" fmla="*/ 2468559 h 5095799"/>
              <a:gd name="connsiteX15" fmla="*/ 5395334 w 5395334"/>
              <a:gd name="connsiteY15" fmla="*/ 2547900 h 5095799"/>
              <a:gd name="connsiteX16" fmla="*/ 5379316 w 5395334"/>
              <a:gd name="connsiteY16" fmla="*/ 2627240 h 5095799"/>
              <a:gd name="connsiteX17" fmla="*/ 5363764 w 5395334"/>
              <a:gd name="connsiteY17" fmla="*/ 2650306 h 5095799"/>
              <a:gd name="connsiteX18" fmla="*/ 5364107 w 5395334"/>
              <a:gd name="connsiteY18" fmla="*/ 2653148 h 5095799"/>
              <a:gd name="connsiteX19" fmla="*/ 5356836 w 5395334"/>
              <a:gd name="connsiteY19" fmla="*/ 2679021 h 5095799"/>
              <a:gd name="connsiteX20" fmla="*/ 4189123 w 5395334"/>
              <a:gd name="connsiteY20" fmla="*/ 4959727 h 5095799"/>
              <a:gd name="connsiteX21" fmla="*/ 4172383 w 5395334"/>
              <a:gd name="connsiteY21" fmla="*/ 4980751 h 5095799"/>
              <a:gd name="connsiteX22" fmla="*/ 4166445 w 5395334"/>
              <a:gd name="connsiteY22" fmla="*/ 4984029 h 5095799"/>
              <a:gd name="connsiteX23" fmla="*/ 4143637 w 5395334"/>
              <a:gd name="connsiteY23" fmla="*/ 5021623 h 5095799"/>
              <a:gd name="connsiteX24" fmla="*/ 3986349 w 5395334"/>
              <a:gd name="connsiteY24" fmla="*/ 5095798 h 5095799"/>
              <a:gd name="connsiteX25" fmla="*/ 3970285 w 5395334"/>
              <a:gd name="connsiteY25" fmla="*/ 5094179 h 5095799"/>
              <a:gd name="connsiteX26" fmla="*/ 3940417 w 5395334"/>
              <a:gd name="connsiteY26" fmla="*/ 5094179 h 5095799"/>
              <a:gd name="connsiteX27" fmla="*/ 3932392 w 5395334"/>
              <a:gd name="connsiteY27" fmla="*/ 5095799 h 5095799"/>
              <a:gd name="connsiteX28" fmla="*/ 1410346 w 5395334"/>
              <a:gd name="connsiteY28" fmla="*/ 5095799 h 5095799"/>
              <a:gd name="connsiteX29" fmla="*/ 1409893 w 5395334"/>
              <a:gd name="connsiteY29" fmla="*/ 5095708 h 5095799"/>
              <a:gd name="connsiteX30" fmla="*/ 1408985 w 5395334"/>
              <a:gd name="connsiteY30" fmla="*/ 5095799 h 5095799"/>
              <a:gd name="connsiteX31" fmla="*/ 1403223 w 5395334"/>
              <a:gd name="connsiteY31" fmla="*/ 5094928 h 5095799"/>
              <a:gd name="connsiteX32" fmla="*/ 1394591 w 5395334"/>
              <a:gd name="connsiteY32" fmla="*/ 5095798 h 5095799"/>
              <a:gd name="connsiteX33" fmla="*/ 1206778 w 5395334"/>
              <a:gd name="connsiteY33" fmla="*/ 4971308 h 5095799"/>
              <a:gd name="connsiteX34" fmla="*/ 1206697 w 5395334"/>
              <a:gd name="connsiteY34" fmla="*/ 4970904 h 5095799"/>
              <a:gd name="connsiteX35" fmla="*/ 1195395 w 5395334"/>
              <a:gd name="connsiteY35" fmla="*/ 4961234 h 5095799"/>
              <a:gd name="connsiteX36" fmla="*/ 838951 w 5395334"/>
              <a:gd name="connsiteY36" fmla="*/ 4260131 h 5095799"/>
              <a:gd name="connsiteX37" fmla="*/ 29235 w 5395334"/>
              <a:gd name="connsiteY37" fmla="*/ 2670972 h 5095799"/>
              <a:gd name="connsiteX38" fmla="*/ 22014 w 5395334"/>
              <a:gd name="connsiteY38" fmla="*/ 2645085 h 5095799"/>
              <a:gd name="connsiteX39" fmla="*/ 22942 w 5395334"/>
              <a:gd name="connsiteY39" fmla="*/ 2637511 h 5095799"/>
              <a:gd name="connsiteX40" fmla="*/ 16019 w 5395334"/>
              <a:gd name="connsiteY40" fmla="*/ 2627240 h 5095799"/>
              <a:gd name="connsiteX41" fmla="*/ 0 w 5395334"/>
              <a:gd name="connsiteY41" fmla="*/ 2547900 h 5095799"/>
              <a:gd name="connsiteX42" fmla="*/ 16019 w 5395334"/>
              <a:gd name="connsiteY42" fmla="*/ 2468559 h 5095799"/>
              <a:gd name="connsiteX43" fmla="*/ 31570 w 5395334"/>
              <a:gd name="connsiteY43" fmla="*/ 2445493 h 5095799"/>
              <a:gd name="connsiteX44" fmla="*/ 31227 w 5395334"/>
              <a:gd name="connsiteY44" fmla="*/ 2442651 h 5095799"/>
              <a:gd name="connsiteX45" fmla="*/ 38498 w 5395334"/>
              <a:gd name="connsiteY45" fmla="*/ 2416779 h 5095799"/>
              <a:gd name="connsiteX46" fmla="*/ 1206211 w 5395334"/>
              <a:gd name="connsiteY46" fmla="*/ 136072 h 5095799"/>
              <a:gd name="connsiteX47" fmla="*/ 1222951 w 5395334"/>
              <a:gd name="connsiteY47" fmla="*/ 115048 h 5095799"/>
              <a:gd name="connsiteX48" fmla="*/ 1228889 w 5395334"/>
              <a:gd name="connsiteY48" fmla="*/ 111770 h 5095799"/>
              <a:gd name="connsiteX49" fmla="*/ 1251698 w 5395334"/>
              <a:gd name="connsiteY49" fmla="*/ 74176 h 5095799"/>
              <a:gd name="connsiteX50" fmla="*/ 1408985 w 5395334"/>
              <a:gd name="connsiteY50" fmla="*/ 1 h 5095799"/>
              <a:gd name="connsiteX51" fmla="*/ 1425049 w 5395334"/>
              <a:gd name="connsiteY51" fmla="*/ 1621 h 5095799"/>
              <a:gd name="connsiteX52" fmla="*/ 1454917 w 5395334"/>
              <a:gd name="connsiteY52" fmla="*/ 1621 h 5095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395334" h="5095799">
                <a:moveTo>
                  <a:pt x="1462942" y="0"/>
                </a:moveTo>
                <a:lnTo>
                  <a:pt x="3984988" y="0"/>
                </a:lnTo>
                <a:lnTo>
                  <a:pt x="3985441" y="92"/>
                </a:lnTo>
                <a:lnTo>
                  <a:pt x="3986349" y="0"/>
                </a:lnTo>
                <a:lnTo>
                  <a:pt x="3992111" y="871"/>
                </a:lnTo>
                <a:lnTo>
                  <a:pt x="4000743" y="1"/>
                </a:lnTo>
                <a:cubicBezTo>
                  <a:pt x="4064066" y="1"/>
                  <a:pt x="4120644" y="28876"/>
                  <a:pt x="4158030" y="74177"/>
                </a:cubicBezTo>
                <a:lnTo>
                  <a:pt x="4166080" y="87444"/>
                </a:lnTo>
                <a:lnTo>
                  <a:pt x="4186897" y="105256"/>
                </a:lnTo>
                <a:lnTo>
                  <a:pt x="4636731" y="990052"/>
                </a:lnTo>
                <a:lnTo>
                  <a:pt x="4637035" y="993958"/>
                </a:lnTo>
                <a:lnTo>
                  <a:pt x="5366099" y="2424827"/>
                </a:lnTo>
                <a:cubicBezTo>
                  <a:pt x="5370342" y="2433153"/>
                  <a:pt x="5372696" y="2441945"/>
                  <a:pt x="5373320" y="2450714"/>
                </a:cubicBezTo>
                <a:lnTo>
                  <a:pt x="5372392" y="2458289"/>
                </a:lnTo>
                <a:lnTo>
                  <a:pt x="5379316" y="2468559"/>
                </a:lnTo>
                <a:cubicBezTo>
                  <a:pt x="5389631" y="2492945"/>
                  <a:pt x="5395334" y="2519756"/>
                  <a:pt x="5395334" y="2547900"/>
                </a:cubicBezTo>
                <a:cubicBezTo>
                  <a:pt x="5395334" y="2576042"/>
                  <a:pt x="5389631" y="2602854"/>
                  <a:pt x="5379316" y="2627240"/>
                </a:cubicBezTo>
                <a:lnTo>
                  <a:pt x="5363764" y="2650306"/>
                </a:lnTo>
                <a:lnTo>
                  <a:pt x="5364107" y="2653148"/>
                </a:lnTo>
                <a:cubicBezTo>
                  <a:pt x="5363465" y="2661916"/>
                  <a:pt x="5361095" y="2670703"/>
                  <a:pt x="5356836" y="2679021"/>
                </a:cubicBezTo>
                <a:lnTo>
                  <a:pt x="4189123" y="4959727"/>
                </a:lnTo>
                <a:cubicBezTo>
                  <a:pt x="4184864" y="4968044"/>
                  <a:pt x="4179122" y="4975105"/>
                  <a:pt x="4172383" y="4980751"/>
                </a:cubicBezTo>
                <a:lnTo>
                  <a:pt x="4166445" y="4984029"/>
                </a:lnTo>
                <a:lnTo>
                  <a:pt x="4143637" y="5021623"/>
                </a:lnTo>
                <a:cubicBezTo>
                  <a:pt x="4106251" y="5066924"/>
                  <a:pt x="4049673" y="5095798"/>
                  <a:pt x="3986349" y="5095798"/>
                </a:cubicBezTo>
                <a:lnTo>
                  <a:pt x="3970285" y="5094179"/>
                </a:lnTo>
                <a:lnTo>
                  <a:pt x="3940417" y="5094179"/>
                </a:lnTo>
                <a:lnTo>
                  <a:pt x="3932392" y="5095799"/>
                </a:lnTo>
                <a:lnTo>
                  <a:pt x="1410346" y="5095799"/>
                </a:lnTo>
                <a:lnTo>
                  <a:pt x="1409893" y="5095708"/>
                </a:lnTo>
                <a:lnTo>
                  <a:pt x="1408985" y="5095799"/>
                </a:lnTo>
                <a:lnTo>
                  <a:pt x="1403223" y="5094928"/>
                </a:lnTo>
                <a:lnTo>
                  <a:pt x="1394591" y="5095798"/>
                </a:lnTo>
                <a:cubicBezTo>
                  <a:pt x="1310161" y="5095798"/>
                  <a:pt x="1237720" y="5044466"/>
                  <a:pt x="1206778" y="4971308"/>
                </a:cubicBezTo>
                <a:lnTo>
                  <a:pt x="1206697" y="4970904"/>
                </a:lnTo>
                <a:lnTo>
                  <a:pt x="1195395" y="4961234"/>
                </a:lnTo>
                <a:lnTo>
                  <a:pt x="838951" y="4260131"/>
                </a:lnTo>
                <a:lnTo>
                  <a:pt x="29235" y="2670972"/>
                </a:lnTo>
                <a:cubicBezTo>
                  <a:pt x="24992" y="2662646"/>
                  <a:pt x="22638" y="2653855"/>
                  <a:pt x="22014" y="2645085"/>
                </a:cubicBezTo>
                <a:lnTo>
                  <a:pt x="22942" y="2637511"/>
                </a:lnTo>
                <a:lnTo>
                  <a:pt x="16019" y="2627240"/>
                </a:lnTo>
                <a:cubicBezTo>
                  <a:pt x="5703" y="2602854"/>
                  <a:pt x="0" y="2576044"/>
                  <a:pt x="0" y="2547900"/>
                </a:cubicBezTo>
                <a:cubicBezTo>
                  <a:pt x="0" y="2519757"/>
                  <a:pt x="5703" y="2492945"/>
                  <a:pt x="16019" y="2468559"/>
                </a:cubicBezTo>
                <a:lnTo>
                  <a:pt x="31570" y="2445493"/>
                </a:lnTo>
                <a:lnTo>
                  <a:pt x="31227" y="2442651"/>
                </a:lnTo>
                <a:cubicBezTo>
                  <a:pt x="31869" y="2433883"/>
                  <a:pt x="34240" y="2425097"/>
                  <a:pt x="38498" y="2416779"/>
                </a:cubicBezTo>
                <a:lnTo>
                  <a:pt x="1206211" y="136072"/>
                </a:lnTo>
                <a:cubicBezTo>
                  <a:pt x="1210470" y="127755"/>
                  <a:pt x="1216212" y="120694"/>
                  <a:pt x="1222951" y="115048"/>
                </a:cubicBezTo>
                <a:lnTo>
                  <a:pt x="1228889" y="111770"/>
                </a:lnTo>
                <a:lnTo>
                  <a:pt x="1251698" y="74176"/>
                </a:lnTo>
                <a:cubicBezTo>
                  <a:pt x="1289084" y="28876"/>
                  <a:pt x="1345662" y="1"/>
                  <a:pt x="1408985" y="1"/>
                </a:cubicBezTo>
                <a:lnTo>
                  <a:pt x="1425049" y="1621"/>
                </a:lnTo>
                <a:lnTo>
                  <a:pt x="1454917" y="1621"/>
                </a:lnTo>
                <a:close/>
              </a:path>
            </a:pathLst>
          </a:custGeom>
          <a:solidFill>
            <a:srgbClr val="0967B9"/>
          </a:solidFill>
          <a:ln>
            <a:noFill/>
          </a:ln>
          <a:effectLst>
            <a:outerShdw blurRad="76200" dist="76200" dir="18900000" algn="bl"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p:txBody>
      </p:sp>
      <p:sp>
        <p:nvSpPr>
          <p:cNvPr id="96" name="TextBox 28">
            <a:extLst>
              <a:ext uri="{FF2B5EF4-FFF2-40B4-BE49-F238E27FC236}">
                <a16:creationId xmlns:a16="http://schemas.microsoft.com/office/drawing/2014/main" id="{47058E69-9D65-4344-989A-184F339632F9}"/>
              </a:ext>
            </a:extLst>
          </p:cNvPr>
          <p:cNvSpPr txBox="1"/>
          <p:nvPr/>
        </p:nvSpPr>
        <p:spPr>
          <a:xfrm>
            <a:off x="10336652" y="4909967"/>
            <a:ext cx="640080" cy="584775"/>
          </a:xfrm>
          <a:prstGeom prst="rect">
            <a:avLst/>
          </a:prstGeom>
          <a:noFill/>
          <a:effectLst/>
        </p:spPr>
        <p:txBody>
          <a:bodyPr wrap="square" rtlCol="0">
            <a:spAutoFit/>
          </a:bodyPr>
          <a:lstStyle/>
          <a:p>
            <a:pPr algn="ctr"/>
            <a:r>
              <a:rPr lang="en-US" sz="3200" dirty="0">
                <a:solidFill>
                  <a:schemeClr val="bg1"/>
                </a:solidFill>
                <a:latin typeface="Bernard MT Condensed" panose="02050806060905020404" pitchFamily="18" charset="0"/>
              </a:rPr>
              <a:t>02</a:t>
            </a:r>
          </a:p>
        </p:txBody>
      </p:sp>
      <p:sp>
        <p:nvSpPr>
          <p:cNvPr id="97" name="Freeform: Shape 23">
            <a:extLst>
              <a:ext uri="{FF2B5EF4-FFF2-40B4-BE49-F238E27FC236}">
                <a16:creationId xmlns:a16="http://schemas.microsoft.com/office/drawing/2014/main" id="{3A8CD15A-A89F-4F1D-A202-F57DE2B9AE3E}"/>
              </a:ext>
            </a:extLst>
          </p:cNvPr>
          <p:cNvSpPr>
            <a:spLocks noChangeAspect="1"/>
          </p:cNvSpPr>
          <p:nvPr/>
        </p:nvSpPr>
        <p:spPr>
          <a:xfrm rot="16200000">
            <a:off x="1832376" y="4845738"/>
            <a:ext cx="1005840" cy="911994"/>
          </a:xfrm>
          <a:custGeom>
            <a:avLst/>
            <a:gdLst>
              <a:gd name="connsiteX0" fmla="*/ 1462942 w 5395334"/>
              <a:gd name="connsiteY0" fmla="*/ 0 h 5095799"/>
              <a:gd name="connsiteX1" fmla="*/ 3984988 w 5395334"/>
              <a:gd name="connsiteY1" fmla="*/ 0 h 5095799"/>
              <a:gd name="connsiteX2" fmla="*/ 3985441 w 5395334"/>
              <a:gd name="connsiteY2" fmla="*/ 92 h 5095799"/>
              <a:gd name="connsiteX3" fmla="*/ 3986349 w 5395334"/>
              <a:gd name="connsiteY3" fmla="*/ 0 h 5095799"/>
              <a:gd name="connsiteX4" fmla="*/ 3992111 w 5395334"/>
              <a:gd name="connsiteY4" fmla="*/ 871 h 5095799"/>
              <a:gd name="connsiteX5" fmla="*/ 4000743 w 5395334"/>
              <a:gd name="connsiteY5" fmla="*/ 1 h 5095799"/>
              <a:gd name="connsiteX6" fmla="*/ 4158030 w 5395334"/>
              <a:gd name="connsiteY6" fmla="*/ 74177 h 5095799"/>
              <a:gd name="connsiteX7" fmla="*/ 4166080 w 5395334"/>
              <a:gd name="connsiteY7" fmla="*/ 87444 h 5095799"/>
              <a:gd name="connsiteX8" fmla="*/ 4186897 w 5395334"/>
              <a:gd name="connsiteY8" fmla="*/ 105256 h 5095799"/>
              <a:gd name="connsiteX9" fmla="*/ 4636731 w 5395334"/>
              <a:gd name="connsiteY9" fmla="*/ 990052 h 5095799"/>
              <a:gd name="connsiteX10" fmla="*/ 4637035 w 5395334"/>
              <a:gd name="connsiteY10" fmla="*/ 993958 h 5095799"/>
              <a:gd name="connsiteX11" fmla="*/ 5366099 w 5395334"/>
              <a:gd name="connsiteY11" fmla="*/ 2424827 h 5095799"/>
              <a:gd name="connsiteX12" fmla="*/ 5373320 w 5395334"/>
              <a:gd name="connsiteY12" fmla="*/ 2450714 h 5095799"/>
              <a:gd name="connsiteX13" fmla="*/ 5372392 w 5395334"/>
              <a:gd name="connsiteY13" fmla="*/ 2458289 h 5095799"/>
              <a:gd name="connsiteX14" fmla="*/ 5379316 w 5395334"/>
              <a:gd name="connsiteY14" fmla="*/ 2468559 h 5095799"/>
              <a:gd name="connsiteX15" fmla="*/ 5395334 w 5395334"/>
              <a:gd name="connsiteY15" fmla="*/ 2547900 h 5095799"/>
              <a:gd name="connsiteX16" fmla="*/ 5379316 w 5395334"/>
              <a:gd name="connsiteY16" fmla="*/ 2627240 h 5095799"/>
              <a:gd name="connsiteX17" fmla="*/ 5363764 w 5395334"/>
              <a:gd name="connsiteY17" fmla="*/ 2650306 h 5095799"/>
              <a:gd name="connsiteX18" fmla="*/ 5364107 w 5395334"/>
              <a:gd name="connsiteY18" fmla="*/ 2653148 h 5095799"/>
              <a:gd name="connsiteX19" fmla="*/ 5356836 w 5395334"/>
              <a:gd name="connsiteY19" fmla="*/ 2679021 h 5095799"/>
              <a:gd name="connsiteX20" fmla="*/ 4189123 w 5395334"/>
              <a:gd name="connsiteY20" fmla="*/ 4959727 h 5095799"/>
              <a:gd name="connsiteX21" fmla="*/ 4172383 w 5395334"/>
              <a:gd name="connsiteY21" fmla="*/ 4980751 h 5095799"/>
              <a:gd name="connsiteX22" fmla="*/ 4166445 w 5395334"/>
              <a:gd name="connsiteY22" fmla="*/ 4984029 h 5095799"/>
              <a:gd name="connsiteX23" fmla="*/ 4143637 w 5395334"/>
              <a:gd name="connsiteY23" fmla="*/ 5021623 h 5095799"/>
              <a:gd name="connsiteX24" fmla="*/ 3986349 w 5395334"/>
              <a:gd name="connsiteY24" fmla="*/ 5095798 h 5095799"/>
              <a:gd name="connsiteX25" fmla="*/ 3970285 w 5395334"/>
              <a:gd name="connsiteY25" fmla="*/ 5094179 h 5095799"/>
              <a:gd name="connsiteX26" fmla="*/ 3940417 w 5395334"/>
              <a:gd name="connsiteY26" fmla="*/ 5094179 h 5095799"/>
              <a:gd name="connsiteX27" fmla="*/ 3932392 w 5395334"/>
              <a:gd name="connsiteY27" fmla="*/ 5095799 h 5095799"/>
              <a:gd name="connsiteX28" fmla="*/ 1410346 w 5395334"/>
              <a:gd name="connsiteY28" fmla="*/ 5095799 h 5095799"/>
              <a:gd name="connsiteX29" fmla="*/ 1409893 w 5395334"/>
              <a:gd name="connsiteY29" fmla="*/ 5095708 h 5095799"/>
              <a:gd name="connsiteX30" fmla="*/ 1408985 w 5395334"/>
              <a:gd name="connsiteY30" fmla="*/ 5095799 h 5095799"/>
              <a:gd name="connsiteX31" fmla="*/ 1403223 w 5395334"/>
              <a:gd name="connsiteY31" fmla="*/ 5094928 h 5095799"/>
              <a:gd name="connsiteX32" fmla="*/ 1394591 w 5395334"/>
              <a:gd name="connsiteY32" fmla="*/ 5095798 h 5095799"/>
              <a:gd name="connsiteX33" fmla="*/ 1206778 w 5395334"/>
              <a:gd name="connsiteY33" fmla="*/ 4971308 h 5095799"/>
              <a:gd name="connsiteX34" fmla="*/ 1206697 w 5395334"/>
              <a:gd name="connsiteY34" fmla="*/ 4970904 h 5095799"/>
              <a:gd name="connsiteX35" fmla="*/ 1195395 w 5395334"/>
              <a:gd name="connsiteY35" fmla="*/ 4961234 h 5095799"/>
              <a:gd name="connsiteX36" fmla="*/ 838951 w 5395334"/>
              <a:gd name="connsiteY36" fmla="*/ 4260131 h 5095799"/>
              <a:gd name="connsiteX37" fmla="*/ 29235 w 5395334"/>
              <a:gd name="connsiteY37" fmla="*/ 2670972 h 5095799"/>
              <a:gd name="connsiteX38" fmla="*/ 22014 w 5395334"/>
              <a:gd name="connsiteY38" fmla="*/ 2645085 h 5095799"/>
              <a:gd name="connsiteX39" fmla="*/ 22942 w 5395334"/>
              <a:gd name="connsiteY39" fmla="*/ 2637511 h 5095799"/>
              <a:gd name="connsiteX40" fmla="*/ 16019 w 5395334"/>
              <a:gd name="connsiteY40" fmla="*/ 2627240 h 5095799"/>
              <a:gd name="connsiteX41" fmla="*/ 0 w 5395334"/>
              <a:gd name="connsiteY41" fmla="*/ 2547900 h 5095799"/>
              <a:gd name="connsiteX42" fmla="*/ 16019 w 5395334"/>
              <a:gd name="connsiteY42" fmla="*/ 2468559 h 5095799"/>
              <a:gd name="connsiteX43" fmla="*/ 31570 w 5395334"/>
              <a:gd name="connsiteY43" fmla="*/ 2445493 h 5095799"/>
              <a:gd name="connsiteX44" fmla="*/ 31227 w 5395334"/>
              <a:gd name="connsiteY44" fmla="*/ 2442651 h 5095799"/>
              <a:gd name="connsiteX45" fmla="*/ 38498 w 5395334"/>
              <a:gd name="connsiteY45" fmla="*/ 2416779 h 5095799"/>
              <a:gd name="connsiteX46" fmla="*/ 1206211 w 5395334"/>
              <a:gd name="connsiteY46" fmla="*/ 136072 h 5095799"/>
              <a:gd name="connsiteX47" fmla="*/ 1222951 w 5395334"/>
              <a:gd name="connsiteY47" fmla="*/ 115048 h 5095799"/>
              <a:gd name="connsiteX48" fmla="*/ 1228889 w 5395334"/>
              <a:gd name="connsiteY48" fmla="*/ 111770 h 5095799"/>
              <a:gd name="connsiteX49" fmla="*/ 1251698 w 5395334"/>
              <a:gd name="connsiteY49" fmla="*/ 74176 h 5095799"/>
              <a:gd name="connsiteX50" fmla="*/ 1408985 w 5395334"/>
              <a:gd name="connsiteY50" fmla="*/ 1 h 5095799"/>
              <a:gd name="connsiteX51" fmla="*/ 1425049 w 5395334"/>
              <a:gd name="connsiteY51" fmla="*/ 1621 h 5095799"/>
              <a:gd name="connsiteX52" fmla="*/ 1454917 w 5395334"/>
              <a:gd name="connsiteY52" fmla="*/ 1621 h 5095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395334" h="5095799">
                <a:moveTo>
                  <a:pt x="1462942" y="0"/>
                </a:moveTo>
                <a:lnTo>
                  <a:pt x="3984988" y="0"/>
                </a:lnTo>
                <a:lnTo>
                  <a:pt x="3985441" y="92"/>
                </a:lnTo>
                <a:lnTo>
                  <a:pt x="3986349" y="0"/>
                </a:lnTo>
                <a:lnTo>
                  <a:pt x="3992111" y="871"/>
                </a:lnTo>
                <a:lnTo>
                  <a:pt x="4000743" y="1"/>
                </a:lnTo>
                <a:cubicBezTo>
                  <a:pt x="4064066" y="1"/>
                  <a:pt x="4120644" y="28876"/>
                  <a:pt x="4158030" y="74177"/>
                </a:cubicBezTo>
                <a:lnTo>
                  <a:pt x="4166080" y="87444"/>
                </a:lnTo>
                <a:lnTo>
                  <a:pt x="4186897" y="105256"/>
                </a:lnTo>
                <a:lnTo>
                  <a:pt x="4636731" y="990052"/>
                </a:lnTo>
                <a:lnTo>
                  <a:pt x="4637035" y="993958"/>
                </a:lnTo>
                <a:lnTo>
                  <a:pt x="5366099" y="2424827"/>
                </a:lnTo>
                <a:cubicBezTo>
                  <a:pt x="5370342" y="2433153"/>
                  <a:pt x="5372696" y="2441945"/>
                  <a:pt x="5373320" y="2450714"/>
                </a:cubicBezTo>
                <a:lnTo>
                  <a:pt x="5372392" y="2458289"/>
                </a:lnTo>
                <a:lnTo>
                  <a:pt x="5379316" y="2468559"/>
                </a:lnTo>
                <a:cubicBezTo>
                  <a:pt x="5389631" y="2492945"/>
                  <a:pt x="5395334" y="2519756"/>
                  <a:pt x="5395334" y="2547900"/>
                </a:cubicBezTo>
                <a:cubicBezTo>
                  <a:pt x="5395334" y="2576042"/>
                  <a:pt x="5389631" y="2602854"/>
                  <a:pt x="5379316" y="2627240"/>
                </a:cubicBezTo>
                <a:lnTo>
                  <a:pt x="5363764" y="2650306"/>
                </a:lnTo>
                <a:lnTo>
                  <a:pt x="5364107" y="2653148"/>
                </a:lnTo>
                <a:cubicBezTo>
                  <a:pt x="5363465" y="2661916"/>
                  <a:pt x="5361095" y="2670703"/>
                  <a:pt x="5356836" y="2679021"/>
                </a:cubicBezTo>
                <a:lnTo>
                  <a:pt x="4189123" y="4959727"/>
                </a:lnTo>
                <a:cubicBezTo>
                  <a:pt x="4184864" y="4968044"/>
                  <a:pt x="4179122" y="4975105"/>
                  <a:pt x="4172383" y="4980751"/>
                </a:cubicBezTo>
                <a:lnTo>
                  <a:pt x="4166445" y="4984029"/>
                </a:lnTo>
                <a:lnTo>
                  <a:pt x="4143637" y="5021623"/>
                </a:lnTo>
                <a:cubicBezTo>
                  <a:pt x="4106251" y="5066924"/>
                  <a:pt x="4049673" y="5095798"/>
                  <a:pt x="3986349" y="5095798"/>
                </a:cubicBezTo>
                <a:lnTo>
                  <a:pt x="3970285" y="5094179"/>
                </a:lnTo>
                <a:lnTo>
                  <a:pt x="3940417" y="5094179"/>
                </a:lnTo>
                <a:lnTo>
                  <a:pt x="3932392" y="5095799"/>
                </a:lnTo>
                <a:lnTo>
                  <a:pt x="1410346" y="5095799"/>
                </a:lnTo>
                <a:lnTo>
                  <a:pt x="1409893" y="5095708"/>
                </a:lnTo>
                <a:lnTo>
                  <a:pt x="1408985" y="5095799"/>
                </a:lnTo>
                <a:lnTo>
                  <a:pt x="1403223" y="5094928"/>
                </a:lnTo>
                <a:lnTo>
                  <a:pt x="1394591" y="5095798"/>
                </a:lnTo>
                <a:cubicBezTo>
                  <a:pt x="1310161" y="5095798"/>
                  <a:pt x="1237720" y="5044466"/>
                  <a:pt x="1206778" y="4971308"/>
                </a:cubicBezTo>
                <a:lnTo>
                  <a:pt x="1206697" y="4970904"/>
                </a:lnTo>
                <a:lnTo>
                  <a:pt x="1195395" y="4961234"/>
                </a:lnTo>
                <a:lnTo>
                  <a:pt x="838951" y="4260131"/>
                </a:lnTo>
                <a:lnTo>
                  <a:pt x="29235" y="2670972"/>
                </a:lnTo>
                <a:cubicBezTo>
                  <a:pt x="24992" y="2662646"/>
                  <a:pt x="22638" y="2653855"/>
                  <a:pt x="22014" y="2645085"/>
                </a:cubicBezTo>
                <a:lnTo>
                  <a:pt x="22942" y="2637511"/>
                </a:lnTo>
                <a:lnTo>
                  <a:pt x="16019" y="2627240"/>
                </a:lnTo>
                <a:cubicBezTo>
                  <a:pt x="5703" y="2602854"/>
                  <a:pt x="0" y="2576044"/>
                  <a:pt x="0" y="2547900"/>
                </a:cubicBezTo>
                <a:cubicBezTo>
                  <a:pt x="0" y="2519757"/>
                  <a:pt x="5703" y="2492945"/>
                  <a:pt x="16019" y="2468559"/>
                </a:cubicBezTo>
                <a:lnTo>
                  <a:pt x="31570" y="2445493"/>
                </a:lnTo>
                <a:lnTo>
                  <a:pt x="31227" y="2442651"/>
                </a:lnTo>
                <a:cubicBezTo>
                  <a:pt x="31869" y="2433883"/>
                  <a:pt x="34240" y="2425097"/>
                  <a:pt x="38498" y="2416779"/>
                </a:cubicBezTo>
                <a:lnTo>
                  <a:pt x="1206211" y="136072"/>
                </a:lnTo>
                <a:cubicBezTo>
                  <a:pt x="1210470" y="127755"/>
                  <a:pt x="1216212" y="120694"/>
                  <a:pt x="1222951" y="115048"/>
                </a:cubicBezTo>
                <a:lnTo>
                  <a:pt x="1228889" y="111770"/>
                </a:lnTo>
                <a:lnTo>
                  <a:pt x="1251698" y="74176"/>
                </a:lnTo>
                <a:cubicBezTo>
                  <a:pt x="1289084" y="28876"/>
                  <a:pt x="1345662" y="1"/>
                  <a:pt x="1408985" y="1"/>
                </a:cubicBezTo>
                <a:lnTo>
                  <a:pt x="1425049" y="1621"/>
                </a:lnTo>
                <a:lnTo>
                  <a:pt x="1454917" y="1621"/>
                </a:lnTo>
                <a:close/>
              </a:path>
            </a:pathLst>
          </a:custGeom>
          <a:solidFill>
            <a:srgbClr val="0967B9"/>
          </a:solidFill>
          <a:ln>
            <a:noFill/>
          </a:ln>
          <a:effectLst>
            <a:outerShdw blurRad="76200" dist="76200" dir="18900000" algn="bl"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p>
        </p:txBody>
      </p:sp>
      <p:sp>
        <p:nvSpPr>
          <p:cNvPr id="98" name="TextBox 28">
            <a:extLst>
              <a:ext uri="{FF2B5EF4-FFF2-40B4-BE49-F238E27FC236}">
                <a16:creationId xmlns:a16="http://schemas.microsoft.com/office/drawing/2014/main" id="{C62DB9C5-7576-43B8-98AF-AD1BBD1C84D9}"/>
              </a:ext>
            </a:extLst>
          </p:cNvPr>
          <p:cNvSpPr txBox="1"/>
          <p:nvPr/>
        </p:nvSpPr>
        <p:spPr>
          <a:xfrm>
            <a:off x="2039383" y="5022646"/>
            <a:ext cx="640080" cy="738664"/>
          </a:xfrm>
          <a:prstGeom prst="rect">
            <a:avLst/>
          </a:prstGeom>
          <a:noFill/>
          <a:effectLst/>
        </p:spPr>
        <p:txBody>
          <a:bodyPr wrap="square" rtlCol="0">
            <a:spAutoFit/>
          </a:bodyPr>
          <a:lstStyle/>
          <a:p>
            <a:pPr algn="ctr"/>
            <a:r>
              <a:rPr lang="en-US" sz="3200" dirty="0">
                <a:solidFill>
                  <a:schemeClr val="bg1"/>
                </a:solidFill>
                <a:latin typeface="Bernard MT Condensed" panose="02050806060905020404" pitchFamily="18" charset="0"/>
              </a:rPr>
              <a:t>01</a:t>
            </a:r>
          </a:p>
          <a:p>
            <a:pPr algn="ctr"/>
            <a:endParaRPr lang="en-US" sz="1000" dirty="0">
              <a:solidFill>
                <a:schemeClr val="bg1"/>
              </a:solidFill>
            </a:endParaRPr>
          </a:p>
        </p:txBody>
      </p:sp>
      <p:sp>
        <p:nvSpPr>
          <p:cNvPr id="101" name="Rectangle 100">
            <a:extLst>
              <a:ext uri="{FF2B5EF4-FFF2-40B4-BE49-F238E27FC236}">
                <a16:creationId xmlns:a16="http://schemas.microsoft.com/office/drawing/2014/main" id="{FB6ADFA2-DBCD-479F-9CAF-57312479911C}"/>
              </a:ext>
            </a:extLst>
          </p:cNvPr>
          <p:cNvSpPr/>
          <p:nvPr/>
        </p:nvSpPr>
        <p:spPr>
          <a:xfrm>
            <a:off x="1880710" y="5129583"/>
            <a:ext cx="4484220" cy="338554"/>
          </a:xfrm>
          <a:prstGeom prst="rect">
            <a:avLst/>
          </a:prstGeom>
        </p:spPr>
        <p:txBody>
          <a:bodyPr wrap="square">
            <a:spAutoFit/>
          </a:bodyPr>
          <a:lstStyle/>
          <a:p>
            <a:pPr algn="ctr"/>
            <a:r>
              <a:rPr lang="fr-FR" sz="1600" dirty="0">
                <a:latin typeface="Bahnschrift" panose="020B0502040204020203" pitchFamily="34" charset="0"/>
              </a:rPr>
              <a:t>  Relance de la consommation</a:t>
            </a:r>
          </a:p>
        </p:txBody>
      </p:sp>
      <p:sp>
        <p:nvSpPr>
          <p:cNvPr id="102" name="Rectangle 101">
            <a:extLst>
              <a:ext uri="{FF2B5EF4-FFF2-40B4-BE49-F238E27FC236}">
                <a16:creationId xmlns:a16="http://schemas.microsoft.com/office/drawing/2014/main" id="{DD0B3EA4-43AB-4A86-B52C-6C0E83909E13}"/>
              </a:ext>
            </a:extLst>
          </p:cNvPr>
          <p:cNvSpPr/>
          <p:nvPr/>
        </p:nvSpPr>
        <p:spPr>
          <a:xfrm>
            <a:off x="6566721" y="5052701"/>
            <a:ext cx="4484220" cy="338554"/>
          </a:xfrm>
          <a:prstGeom prst="rect">
            <a:avLst/>
          </a:prstGeom>
        </p:spPr>
        <p:txBody>
          <a:bodyPr wrap="square">
            <a:spAutoFit/>
          </a:bodyPr>
          <a:lstStyle/>
          <a:p>
            <a:pPr algn="ctr"/>
            <a:r>
              <a:rPr lang="fr-FR" sz="1600" dirty="0">
                <a:latin typeface="Bahnschrift" panose="020B0502040204020203" pitchFamily="34" charset="0"/>
              </a:rPr>
              <a:t>Relance de l’investissement</a:t>
            </a:r>
          </a:p>
        </p:txBody>
      </p:sp>
    </p:spTree>
    <p:extLst>
      <p:ext uri="{BB962C8B-B14F-4D97-AF65-F5344CB8AC3E}">
        <p14:creationId xmlns:p14="http://schemas.microsoft.com/office/powerpoint/2010/main" val="17517530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50000">
                                          <p:cBhvr additive="base">
                                            <p:cTn id="7" dur="500" fill="hold"/>
                                            <p:tgtEl>
                                              <p:spTgt spid="24"/>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14:presetBounceEnd="50000">
                                      <p:stCondLst>
                                        <p:cond delay="0"/>
                                      </p:stCondLst>
                                      <p:childTnLst>
                                        <p:set>
                                          <p:cBhvr>
                                            <p:cTn id="15" dur="1" fill="hold">
                                              <p:stCondLst>
                                                <p:cond delay="0"/>
                                              </p:stCondLst>
                                            </p:cTn>
                                            <p:tgtEl>
                                              <p:spTgt spid="131"/>
                                            </p:tgtEl>
                                            <p:attrNameLst>
                                              <p:attrName>style.visibility</p:attrName>
                                            </p:attrNameLst>
                                          </p:cBhvr>
                                          <p:to>
                                            <p:strVal val="visible"/>
                                          </p:to>
                                        </p:set>
                                        <p:anim calcmode="lin" valueType="num" p14:bounceEnd="50000">
                                          <p:cBhvr additive="base">
                                            <p:cTn id="16" dur="500" fill="hold"/>
                                            <p:tgtEl>
                                              <p:spTgt spid="131"/>
                                            </p:tgtEl>
                                            <p:attrNameLst>
                                              <p:attrName>ppt_x</p:attrName>
                                            </p:attrNameLst>
                                          </p:cBhvr>
                                          <p:tavLst>
                                            <p:tav tm="0">
                                              <p:val>
                                                <p:strVal val="0-#ppt_w/2"/>
                                              </p:val>
                                            </p:tav>
                                            <p:tav tm="100000">
                                              <p:val>
                                                <p:strVal val="#ppt_x"/>
                                              </p:val>
                                            </p:tav>
                                          </p:tavLst>
                                        </p:anim>
                                        <p:anim calcmode="lin" valueType="num" p14:bounceEnd="50000">
                                          <p:cBhvr additive="base">
                                            <p:cTn id="17" dur="500" fill="hold"/>
                                            <p:tgtEl>
                                              <p:spTgt spid="131"/>
                                            </p:tgtEl>
                                            <p:attrNameLst>
                                              <p:attrName>ppt_y</p:attrName>
                                            </p:attrNameLst>
                                          </p:cBhvr>
                                          <p:tavLst>
                                            <p:tav tm="0">
                                              <p:val>
                                                <p:strVal val="#ppt_y"/>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500" fill="hold"/>
                                            <p:tgtEl>
                                              <p:spTgt spid="42"/>
                                            </p:tgtEl>
                                            <p:attrNameLst>
                                              <p:attrName>ppt_w</p:attrName>
                                            </p:attrNameLst>
                                          </p:cBhvr>
                                          <p:tavLst>
                                            <p:tav tm="0">
                                              <p:val>
                                                <p:fltVal val="0"/>
                                              </p:val>
                                            </p:tav>
                                            <p:tav tm="100000">
                                              <p:val>
                                                <p:strVal val="#ppt_w"/>
                                              </p:val>
                                            </p:tav>
                                          </p:tavLst>
                                        </p:anim>
                                        <p:anim calcmode="lin" valueType="num">
                                          <p:cBhvr>
                                            <p:cTn id="25" dur="500" fill="hold"/>
                                            <p:tgtEl>
                                              <p:spTgt spid="42"/>
                                            </p:tgtEl>
                                            <p:attrNameLst>
                                              <p:attrName>ppt_h</p:attrName>
                                            </p:attrNameLst>
                                          </p:cBhvr>
                                          <p:tavLst>
                                            <p:tav tm="0">
                                              <p:val>
                                                <p:fltVal val="0"/>
                                              </p:val>
                                            </p:tav>
                                            <p:tav tm="100000">
                                              <p:val>
                                                <p:strVal val="#ppt_h"/>
                                              </p:val>
                                            </p:tav>
                                          </p:tavLst>
                                        </p:anim>
                                        <p:animEffect transition="in" filter="fade">
                                          <p:cBhvr>
                                            <p:cTn id="26" dur="500"/>
                                            <p:tgtEl>
                                              <p:spTgt spid="42"/>
                                            </p:tgtEl>
                                          </p:cBhvr>
                                        </p:animEffect>
                                      </p:childTnLst>
                                    </p:cTn>
                                  </p:par>
                                  <p:par>
                                    <p:cTn id="27" presetID="53" presetClass="entr" presetSubtype="16"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p:cTn id="29" dur="500" fill="hold"/>
                                            <p:tgtEl>
                                              <p:spTgt spid="45"/>
                                            </p:tgtEl>
                                            <p:attrNameLst>
                                              <p:attrName>ppt_w</p:attrName>
                                            </p:attrNameLst>
                                          </p:cBhvr>
                                          <p:tavLst>
                                            <p:tav tm="0">
                                              <p:val>
                                                <p:fltVal val="0"/>
                                              </p:val>
                                            </p:tav>
                                            <p:tav tm="100000">
                                              <p:val>
                                                <p:strVal val="#ppt_w"/>
                                              </p:val>
                                            </p:tav>
                                          </p:tavLst>
                                        </p:anim>
                                        <p:anim calcmode="lin" valueType="num">
                                          <p:cBhvr>
                                            <p:cTn id="30" dur="500" fill="hold"/>
                                            <p:tgtEl>
                                              <p:spTgt spid="45"/>
                                            </p:tgtEl>
                                            <p:attrNameLst>
                                              <p:attrName>ppt_h</p:attrName>
                                            </p:attrNameLst>
                                          </p:cBhvr>
                                          <p:tavLst>
                                            <p:tav tm="0">
                                              <p:val>
                                                <p:fltVal val="0"/>
                                              </p:val>
                                            </p:tav>
                                            <p:tav tm="100000">
                                              <p:val>
                                                <p:strVal val="#ppt_h"/>
                                              </p:val>
                                            </p:tav>
                                          </p:tavLst>
                                        </p:anim>
                                        <p:animEffect transition="in" filter="fade">
                                          <p:cBhvr>
                                            <p:cTn id="31" dur="500"/>
                                            <p:tgtEl>
                                              <p:spTgt spid="45"/>
                                            </p:tgtEl>
                                          </p:cBhvr>
                                        </p:animEffect>
                                      </p:childTnLst>
                                    </p:cTn>
                                  </p:par>
                                </p:childTnLst>
                              </p:cTn>
                            </p:par>
                            <p:par>
                              <p:cTn id="32" fill="hold">
                                <p:stCondLst>
                                  <p:cond delay="1000"/>
                                </p:stCondLst>
                                <p:childTnLst>
                                  <p:par>
                                    <p:cTn id="33" presetID="42" presetClass="entr" presetSubtype="0"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1000"/>
                                            <p:tgtEl>
                                              <p:spTgt spid="41"/>
                                            </p:tgtEl>
                                          </p:cBhvr>
                                        </p:animEffect>
                                        <p:anim calcmode="lin" valueType="num">
                                          <p:cBhvr>
                                            <p:cTn id="36" dur="1000" fill="hold"/>
                                            <p:tgtEl>
                                              <p:spTgt spid="41"/>
                                            </p:tgtEl>
                                            <p:attrNameLst>
                                              <p:attrName>ppt_x</p:attrName>
                                            </p:attrNameLst>
                                          </p:cBhvr>
                                          <p:tavLst>
                                            <p:tav tm="0">
                                              <p:val>
                                                <p:strVal val="#ppt_x"/>
                                              </p:val>
                                            </p:tav>
                                            <p:tav tm="100000">
                                              <p:val>
                                                <p:strVal val="#ppt_x"/>
                                              </p:val>
                                            </p:tav>
                                          </p:tavLst>
                                        </p:anim>
                                        <p:anim calcmode="lin" valueType="num">
                                          <p:cBhvr>
                                            <p:cTn id="37" dur="1000" fill="hold"/>
                                            <p:tgtEl>
                                              <p:spTgt spid="41"/>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2000"/>
                                </p:stCondLst>
                                <p:childTnLst>
                                  <p:par>
                                    <p:cTn id="48" presetID="37" presetClass="entr" presetSubtype="0" fill="hold" grpId="0" nodeType="afterEffect">
                                      <p:stCondLst>
                                        <p:cond delay="0"/>
                                      </p:stCondLst>
                                      <p:childTnLst>
                                        <p:set>
                                          <p:cBhvr>
                                            <p:cTn id="49" dur="1" fill="hold">
                                              <p:stCondLst>
                                                <p:cond delay="0"/>
                                              </p:stCondLst>
                                            </p:cTn>
                                            <p:tgtEl>
                                              <p:spTgt spid="95"/>
                                            </p:tgtEl>
                                            <p:attrNameLst>
                                              <p:attrName>style.visibility</p:attrName>
                                            </p:attrNameLst>
                                          </p:cBhvr>
                                          <p:to>
                                            <p:strVal val="visible"/>
                                          </p:to>
                                        </p:set>
                                        <p:animEffect transition="in" filter="fade">
                                          <p:cBhvr>
                                            <p:cTn id="50" dur="1000"/>
                                            <p:tgtEl>
                                              <p:spTgt spid="95"/>
                                            </p:tgtEl>
                                          </p:cBhvr>
                                        </p:animEffect>
                                        <p:anim calcmode="lin" valueType="num">
                                          <p:cBhvr>
                                            <p:cTn id="51" dur="1000" fill="hold"/>
                                            <p:tgtEl>
                                              <p:spTgt spid="95"/>
                                            </p:tgtEl>
                                            <p:attrNameLst>
                                              <p:attrName>ppt_x</p:attrName>
                                            </p:attrNameLst>
                                          </p:cBhvr>
                                          <p:tavLst>
                                            <p:tav tm="0">
                                              <p:val>
                                                <p:strVal val="#ppt_x"/>
                                              </p:val>
                                            </p:tav>
                                            <p:tav tm="100000">
                                              <p:val>
                                                <p:strVal val="#ppt_x"/>
                                              </p:val>
                                            </p:tav>
                                          </p:tavLst>
                                        </p:anim>
                                        <p:anim calcmode="lin" valueType="num">
                                          <p:cBhvr>
                                            <p:cTn id="52" dur="900" decel="100000" fill="hold"/>
                                            <p:tgtEl>
                                              <p:spTgt spid="95"/>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95"/>
                                            </p:tgtEl>
                                            <p:attrNameLst>
                                              <p:attrName>ppt_y</p:attrName>
                                            </p:attrNameLst>
                                          </p:cBhvr>
                                          <p:tavLst>
                                            <p:tav tm="0">
                                              <p:val>
                                                <p:strVal val="#ppt_y-.03"/>
                                              </p:val>
                                            </p:tav>
                                            <p:tav tm="100000">
                                              <p:val>
                                                <p:strVal val="#ppt_y"/>
                                              </p:val>
                                            </p:tav>
                                          </p:tavLst>
                                        </p:anim>
                                      </p:childTnLst>
                                    </p:cTn>
                                  </p:par>
                                  <p:par>
                                    <p:cTn id="54" presetID="37" presetClass="entr" presetSubtype="0" fill="hold" grpId="0" nodeType="withEffect">
                                      <p:stCondLst>
                                        <p:cond delay="0"/>
                                      </p:stCondLst>
                                      <p:childTnLst>
                                        <p:set>
                                          <p:cBhvr>
                                            <p:cTn id="55" dur="1" fill="hold">
                                              <p:stCondLst>
                                                <p:cond delay="0"/>
                                              </p:stCondLst>
                                            </p:cTn>
                                            <p:tgtEl>
                                              <p:spTgt spid="96"/>
                                            </p:tgtEl>
                                            <p:attrNameLst>
                                              <p:attrName>style.visibility</p:attrName>
                                            </p:attrNameLst>
                                          </p:cBhvr>
                                          <p:to>
                                            <p:strVal val="visible"/>
                                          </p:to>
                                        </p:set>
                                        <p:animEffect transition="in" filter="fade">
                                          <p:cBhvr>
                                            <p:cTn id="56" dur="1000"/>
                                            <p:tgtEl>
                                              <p:spTgt spid="96"/>
                                            </p:tgtEl>
                                          </p:cBhvr>
                                        </p:animEffect>
                                        <p:anim calcmode="lin" valueType="num">
                                          <p:cBhvr>
                                            <p:cTn id="57" dur="1000" fill="hold"/>
                                            <p:tgtEl>
                                              <p:spTgt spid="96"/>
                                            </p:tgtEl>
                                            <p:attrNameLst>
                                              <p:attrName>ppt_x</p:attrName>
                                            </p:attrNameLst>
                                          </p:cBhvr>
                                          <p:tavLst>
                                            <p:tav tm="0">
                                              <p:val>
                                                <p:strVal val="#ppt_x"/>
                                              </p:val>
                                            </p:tav>
                                            <p:tav tm="100000">
                                              <p:val>
                                                <p:strVal val="#ppt_x"/>
                                              </p:val>
                                            </p:tav>
                                          </p:tavLst>
                                        </p:anim>
                                        <p:anim calcmode="lin" valueType="num">
                                          <p:cBhvr>
                                            <p:cTn id="58" dur="900" decel="100000" fill="hold"/>
                                            <p:tgtEl>
                                              <p:spTgt spid="96"/>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96"/>
                                            </p:tgtEl>
                                            <p:attrNameLst>
                                              <p:attrName>ppt_y</p:attrName>
                                            </p:attrNameLst>
                                          </p:cBhvr>
                                          <p:tavLst>
                                            <p:tav tm="0">
                                              <p:val>
                                                <p:strVal val="#ppt_y-.03"/>
                                              </p:val>
                                            </p:tav>
                                            <p:tav tm="100000">
                                              <p:val>
                                                <p:strVal val="#ppt_y"/>
                                              </p:val>
                                            </p:tav>
                                          </p:tavLst>
                                        </p:anim>
                                      </p:childTnLst>
                                    </p:cTn>
                                  </p:par>
                                </p:childTnLst>
                              </p:cTn>
                            </p:par>
                            <p:par>
                              <p:cTn id="60" fill="hold">
                                <p:stCondLst>
                                  <p:cond delay="3000"/>
                                </p:stCondLst>
                                <p:childTnLst>
                                  <p:par>
                                    <p:cTn id="61" presetID="37" presetClass="entr" presetSubtype="0" fill="hold" grpId="0" nodeType="afterEffect">
                                      <p:stCondLst>
                                        <p:cond delay="0"/>
                                      </p:stCondLst>
                                      <p:childTnLst>
                                        <p:set>
                                          <p:cBhvr>
                                            <p:cTn id="62" dur="1" fill="hold">
                                              <p:stCondLst>
                                                <p:cond delay="0"/>
                                              </p:stCondLst>
                                            </p:cTn>
                                            <p:tgtEl>
                                              <p:spTgt spid="97"/>
                                            </p:tgtEl>
                                            <p:attrNameLst>
                                              <p:attrName>style.visibility</p:attrName>
                                            </p:attrNameLst>
                                          </p:cBhvr>
                                          <p:to>
                                            <p:strVal val="visible"/>
                                          </p:to>
                                        </p:set>
                                        <p:animEffect transition="in" filter="fade">
                                          <p:cBhvr>
                                            <p:cTn id="63" dur="1000"/>
                                            <p:tgtEl>
                                              <p:spTgt spid="97"/>
                                            </p:tgtEl>
                                          </p:cBhvr>
                                        </p:animEffect>
                                        <p:anim calcmode="lin" valueType="num">
                                          <p:cBhvr>
                                            <p:cTn id="64" dur="1000" fill="hold"/>
                                            <p:tgtEl>
                                              <p:spTgt spid="97"/>
                                            </p:tgtEl>
                                            <p:attrNameLst>
                                              <p:attrName>ppt_x</p:attrName>
                                            </p:attrNameLst>
                                          </p:cBhvr>
                                          <p:tavLst>
                                            <p:tav tm="0">
                                              <p:val>
                                                <p:strVal val="#ppt_x"/>
                                              </p:val>
                                            </p:tav>
                                            <p:tav tm="100000">
                                              <p:val>
                                                <p:strVal val="#ppt_x"/>
                                              </p:val>
                                            </p:tav>
                                          </p:tavLst>
                                        </p:anim>
                                        <p:anim calcmode="lin" valueType="num">
                                          <p:cBhvr>
                                            <p:cTn id="65" dur="900" decel="100000" fill="hold"/>
                                            <p:tgtEl>
                                              <p:spTgt spid="97"/>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97"/>
                                            </p:tgtEl>
                                            <p:attrNameLst>
                                              <p:attrName>ppt_y</p:attrName>
                                            </p:attrNameLst>
                                          </p:cBhvr>
                                          <p:tavLst>
                                            <p:tav tm="0">
                                              <p:val>
                                                <p:strVal val="#ppt_y-.03"/>
                                              </p:val>
                                            </p:tav>
                                            <p:tav tm="100000">
                                              <p:val>
                                                <p:strVal val="#ppt_y"/>
                                              </p:val>
                                            </p:tav>
                                          </p:tavLst>
                                        </p:anim>
                                      </p:childTnLst>
                                    </p:cTn>
                                  </p:par>
                                  <p:par>
                                    <p:cTn id="67" presetID="37" presetClass="entr" presetSubtype="0" fill="hold" grpId="0" nodeType="withEffect">
                                      <p:stCondLst>
                                        <p:cond delay="0"/>
                                      </p:stCondLst>
                                      <p:childTnLst>
                                        <p:set>
                                          <p:cBhvr>
                                            <p:cTn id="68" dur="1" fill="hold">
                                              <p:stCondLst>
                                                <p:cond delay="0"/>
                                              </p:stCondLst>
                                            </p:cTn>
                                            <p:tgtEl>
                                              <p:spTgt spid="98"/>
                                            </p:tgtEl>
                                            <p:attrNameLst>
                                              <p:attrName>style.visibility</p:attrName>
                                            </p:attrNameLst>
                                          </p:cBhvr>
                                          <p:to>
                                            <p:strVal val="visible"/>
                                          </p:to>
                                        </p:set>
                                        <p:animEffect transition="in" filter="fade">
                                          <p:cBhvr>
                                            <p:cTn id="69" dur="1000"/>
                                            <p:tgtEl>
                                              <p:spTgt spid="98"/>
                                            </p:tgtEl>
                                          </p:cBhvr>
                                        </p:animEffect>
                                        <p:anim calcmode="lin" valueType="num">
                                          <p:cBhvr>
                                            <p:cTn id="70" dur="1000" fill="hold"/>
                                            <p:tgtEl>
                                              <p:spTgt spid="98"/>
                                            </p:tgtEl>
                                            <p:attrNameLst>
                                              <p:attrName>ppt_x</p:attrName>
                                            </p:attrNameLst>
                                          </p:cBhvr>
                                          <p:tavLst>
                                            <p:tav tm="0">
                                              <p:val>
                                                <p:strVal val="#ppt_x"/>
                                              </p:val>
                                            </p:tav>
                                            <p:tav tm="100000">
                                              <p:val>
                                                <p:strVal val="#ppt_x"/>
                                              </p:val>
                                            </p:tav>
                                          </p:tavLst>
                                        </p:anim>
                                        <p:anim calcmode="lin" valueType="num">
                                          <p:cBhvr>
                                            <p:cTn id="71" dur="900" decel="100000" fill="hold"/>
                                            <p:tgtEl>
                                              <p:spTgt spid="98"/>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98"/>
                                            </p:tgtEl>
                                            <p:attrNameLst>
                                              <p:attrName>ppt_y</p:attrName>
                                            </p:attrNameLst>
                                          </p:cBhvr>
                                          <p:tavLst>
                                            <p:tav tm="0">
                                              <p:val>
                                                <p:strVal val="#ppt_y-.03"/>
                                              </p:val>
                                            </p:tav>
                                            <p:tav tm="100000">
                                              <p:val>
                                                <p:strVal val="#ppt_y"/>
                                              </p:val>
                                            </p:tav>
                                          </p:tavLst>
                                        </p:anim>
                                      </p:childTnLst>
                                    </p:cTn>
                                  </p:par>
                                </p:childTnLst>
                              </p:cTn>
                            </p:par>
                            <p:par>
                              <p:cTn id="73" fill="hold">
                                <p:stCondLst>
                                  <p:cond delay="4000"/>
                                </p:stCondLst>
                                <p:childTnLst>
                                  <p:par>
                                    <p:cTn id="74" presetID="42" presetClass="entr" presetSubtype="0" fill="hold" grpId="0" nodeType="after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fade">
                                          <p:cBhvr>
                                            <p:cTn id="76" dur="1000"/>
                                            <p:tgtEl>
                                              <p:spTgt spid="99"/>
                                            </p:tgtEl>
                                          </p:cBhvr>
                                        </p:animEffect>
                                        <p:anim calcmode="lin" valueType="num">
                                          <p:cBhvr>
                                            <p:cTn id="77" dur="1000" fill="hold"/>
                                            <p:tgtEl>
                                              <p:spTgt spid="99"/>
                                            </p:tgtEl>
                                            <p:attrNameLst>
                                              <p:attrName>ppt_x</p:attrName>
                                            </p:attrNameLst>
                                          </p:cBhvr>
                                          <p:tavLst>
                                            <p:tav tm="0">
                                              <p:val>
                                                <p:strVal val="#ppt_x"/>
                                              </p:val>
                                            </p:tav>
                                            <p:tav tm="100000">
                                              <p:val>
                                                <p:strVal val="#ppt_x"/>
                                              </p:val>
                                            </p:tav>
                                          </p:tavLst>
                                        </p:anim>
                                        <p:anim calcmode="lin" valueType="num">
                                          <p:cBhvr>
                                            <p:cTn id="78" dur="1000" fill="hold"/>
                                            <p:tgtEl>
                                              <p:spTgt spid="99"/>
                                            </p:tgtEl>
                                            <p:attrNameLst>
                                              <p:attrName>ppt_y</p:attrName>
                                            </p:attrNameLst>
                                          </p:cBhvr>
                                          <p:tavLst>
                                            <p:tav tm="0">
                                              <p:val>
                                                <p:strVal val="#ppt_y+.1"/>
                                              </p:val>
                                            </p:tav>
                                            <p:tav tm="100000">
                                              <p:val>
                                                <p:strVal val="#ppt_y"/>
                                              </p:val>
                                            </p:tav>
                                          </p:tavLst>
                                        </p:anim>
                                      </p:childTnLst>
                                    </p:cTn>
                                  </p:par>
                                </p:childTnLst>
                              </p:cTn>
                            </p:par>
                            <p:par>
                              <p:cTn id="79" fill="hold">
                                <p:stCondLst>
                                  <p:cond delay="5000"/>
                                </p:stCondLst>
                                <p:childTnLst>
                                  <p:par>
                                    <p:cTn id="80" presetID="42" presetClass="entr" presetSubtype="0" fill="hold" grpId="0" nodeType="after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fade">
                                          <p:cBhvr>
                                            <p:cTn id="82" dur="1000"/>
                                            <p:tgtEl>
                                              <p:spTgt spid="100"/>
                                            </p:tgtEl>
                                          </p:cBhvr>
                                        </p:animEffect>
                                        <p:anim calcmode="lin" valueType="num">
                                          <p:cBhvr>
                                            <p:cTn id="83" dur="1000" fill="hold"/>
                                            <p:tgtEl>
                                              <p:spTgt spid="100"/>
                                            </p:tgtEl>
                                            <p:attrNameLst>
                                              <p:attrName>ppt_x</p:attrName>
                                            </p:attrNameLst>
                                          </p:cBhvr>
                                          <p:tavLst>
                                            <p:tav tm="0">
                                              <p:val>
                                                <p:strVal val="#ppt_x"/>
                                              </p:val>
                                            </p:tav>
                                            <p:tav tm="100000">
                                              <p:val>
                                                <p:strVal val="#ppt_x"/>
                                              </p:val>
                                            </p:tav>
                                          </p:tavLst>
                                        </p:anim>
                                        <p:anim calcmode="lin" valueType="num">
                                          <p:cBhvr>
                                            <p:cTn id="84" dur="1000" fill="hold"/>
                                            <p:tgtEl>
                                              <p:spTgt spid="100"/>
                                            </p:tgtEl>
                                            <p:attrNameLst>
                                              <p:attrName>ppt_y</p:attrName>
                                            </p:attrNameLst>
                                          </p:cBhvr>
                                          <p:tavLst>
                                            <p:tav tm="0">
                                              <p:val>
                                                <p:strVal val="#ppt_y+.1"/>
                                              </p:val>
                                            </p:tav>
                                            <p:tav tm="100000">
                                              <p:val>
                                                <p:strVal val="#ppt_y"/>
                                              </p:val>
                                            </p:tav>
                                          </p:tavLst>
                                        </p:anim>
                                      </p:childTnLst>
                                    </p:cTn>
                                  </p:par>
                                  <p:par>
                                    <p:cTn id="85" presetID="1" presetClass="entr" presetSubtype="0" fill="hold" grpId="0" nodeType="withEffect">
                                      <p:stCondLst>
                                        <p:cond delay="0"/>
                                      </p:stCondLst>
                                      <p:childTnLst>
                                        <p:set>
                                          <p:cBhvr>
                                            <p:cTn id="86" dur="1" fill="hold">
                                              <p:stCondLst>
                                                <p:cond delay="0"/>
                                              </p:stCondLst>
                                            </p:cTn>
                                            <p:tgtEl>
                                              <p:spTgt spid="10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88"/>
                                            </p:tgtEl>
                                            <p:attrNameLst>
                                              <p:attrName>style.visibility</p:attrName>
                                            </p:attrNameLst>
                                          </p:cBhvr>
                                          <p:to>
                                            <p:strVal val="visible"/>
                                          </p:to>
                                        </p:set>
                                        <p:animEffect transition="in" filter="fade">
                                          <p:cBhvr>
                                            <p:cTn id="93" dur="1000"/>
                                            <p:tgtEl>
                                              <p:spTgt spid="88"/>
                                            </p:tgtEl>
                                          </p:cBhvr>
                                        </p:animEffect>
                                        <p:anim calcmode="lin" valueType="num">
                                          <p:cBhvr>
                                            <p:cTn id="94" dur="1000" fill="hold"/>
                                            <p:tgtEl>
                                              <p:spTgt spid="88"/>
                                            </p:tgtEl>
                                            <p:attrNameLst>
                                              <p:attrName>ppt_x</p:attrName>
                                            </p:attrNameLst>
                                          </p:cBhvr>
                                          <p:tavLst>
                                            <p:tav tm="0">
                                              <p:val>
                                                <p:strVal val="#ppt_x"/>
                                              </p:val>
                                            </p:tav>
                                            <p:tav tm="100000">
                                              <p:val>
                                                <p:strVal val="#ppt_x"/>
                                              </p:val>
                                            </p:tav>
                                          </p:tavLst>
                                        </p:anim>
                                        <p:anim calcmode="lin" valueType="num">
                                          <p:cBhvr>
                                            <p:cTn id="95" dur="1000" fill="hold"/>
                                            <p:tgtEl>
                                              <p:spTgt spid="88"/>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82"/>
                                            </p:tgtEl>
                                            <p:attrNameLst>
                                              <p:attrName>style.visibility</p:attrName>
                                            </p:attrNameLst>
                                          </p:cBhvr>
                                          <p:to>
                                            <p:strVal val="visible"/>
                                          </p:to>
                                        </p:set>
                                        <p:animEffect transition="in" filter="fade">
                                          <p:cBhvr>
                                            <p:cTn id="98" dur="1000"/>
                                            <p:tgtEl>
                                              <p:spTgt spid="82"/>
                                            </p:tgtEl>
                                          </p:cBhvr>
                                        </p:animEffect>
                                        <p:anim calcmode="lin" valueType="num">
                                          <p:cBhvr>
                                            <p:cTn id="99" dur="1000" fill="hold"/>
                                            <p:tgtEl>
                                              <p:spTgt spid="82"/>
                                            </p:tgtEl>
                                            <p:attrNameLst>
                                              <p:attrName>ppt_x</p:attrName>
                                            </p:attrNameLst>
                                          </p:cBhvr>
                                          <p:tavLst>
                                            <p:tav tm="0">
                                              <p:val>
                                                <p:strVal val="#ppt_x"/>
                                              </p:val>
                                            </p:tav>
                                            <p:tav tm="100000">
                                              <p:val>
                                                <p:strVal val="#ppt_x"/>
                                              </p:val>
                                            </p:tav>
                                          </p:tavLst>
                                        </p:anim>
                                        <p:anim calcmode="lin" valueType="num">
                                          <p:cBhvr>
                                            <p:cTn id="100" dur="1000" fill="hold"/>
                                            <p:tgtEl>
                                              <p:spTgt spid="82"/>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91"/>
                                            </p:tgtEl>
                                            <p:attrNameLst>
                                              <p:attrName>style.visibility</p:attrName>
                                            </p:attrNameLst>
                                          </p:cBhvr>
                                          <p:to>
                                            <p:strVal val="visible"/>
                                          </p:to>
                                        </p:set>
                                        <p:animEffect transition="in" filter="fade">
                                          <p:cBhvr>
                                            <p:cTn id="103" dur="1000"/>
                                            <p:tgtEl>
                                              <p:spTgt spid="91"/>
                                            </p:tgtEl>
                                          </p:cBhvr>
                                        </p:animEffect>
                                        <p:anim calcmode="lin" valueType="num">
                                          <p:cBhvr>
                                            <p:cTn id="104" dur="1000" fill="hold"/>
                                            <p:tgtEl>
                                              <p:spTgt spid="91"/>
                                            </p:tgtEl>
                                            <p:attrNameLst>
                                              <p:attrName>ppt_x</p:attrName>
                                            </p:attrNameLst>
                                          </p:cBhvr>
                                          <p:tavLst>
                                            <p:tav tm="0">
                                              <p:val>
                                                <p:strVal val="#ppt_x"/>
                                              </p:val>
                                            </p:tav>
                                            <p:tav tm="100000">
                                              <p:val>
                                                <p:strVal val="#ppt_x"/>
                                              </p:val>
                                            </p:tav>
                                          </p:tavLst>
                                        </p:anim>
                                        <p:anim calcmode="lin" valueType="num">
                                          <p:cBhvr>
                                            <p:cTn id="105"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99" grpId="0" animBg="1"/>
          <p:bldP spid="41" grpId="0" animBg="1"/>
          <p:bldP spid="24" grpId="0"/>
          <p:bldP spid="131" grpId="0"/>
          <p:bldP spid="5" grpId="0"/>
          <p:bldP spid="42" grpId="0" animBg="1"/>
          <p:bldP spid="15" grpId="0"/>
          <p:bldP spid="95" grpId="0" animBg="1"/>
          <p:bldP spid="96" grpId="0"/>
          <p:bldP spid="97" grpId="0" animBg="1"/>
          <p:bldP spid="98" grpId="0"/>
          <p:bldP spid="101" grpId="0"/>
          <p:bldP spid="102"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31"/>
                                            </p:tgtEl>
                                            <p:attrNameLst>
                                              <p:attrName>style.visibility</p:attrName>
                                            </p:attrNameLst>
                                          </p:cBhvr>
                                          <p:to>
                                            <p:strVal val="visible"/>
                                          </p:to>
                                        </p:set>
                                        <p:anim calcmode="lin" valueType="num">
                                          <p:cBhvr additive="base">
                                            <p:cTn id="16" dur="500" fill="hold"/>
                                            <p:tgtEl>
                                              <p:spTgt spid="131"/>
                                            </p:tgtEl>
                                            <p:attrNameLst>
                                              <p:attrName>ppt_x</p:attrName>
                                            </p:attrNameLst>
                                          </p:cBhvr>
                                          <p:tavLst>
                                            <p:tav tm="0">
                                              <p:val>
                                                <p:strVal val="0-#ppt_w/2"/>
                                              </p:val>
                                            </p:tav>
                                            <p:tav tm="100000">
                                              <p:val>
                                                <p:strVal val="#ppt_x"/>
                                              </p:val>
                                            </p:tav>
                                          </p:tavLst>
                                        </p:anim>
                                        <p:anim calcmode="lin" valueType="num">
                                          <p:cBhvr additive="base">
                                            <p:cTn id="17" dur="500" fill="hold"/>
                                            <p:tgtEl>
                                              <p:spTgt spid="131"/>
                                            </p:tgtEl>
                                            <p:attrNameLst>
                                              <p:attrName>ppt_y</p:attrName>
                                            </p:attrNameLst>
                                          </p:cBhvr>
                                          <p:tavLst>
                                            <p:tav tm="0">
                                              <p:val>
                                                <p:strVal val="#ppt_y"/>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500" fill="hold"/>
                                            <p:tgtEl>
                                              <p:spTgt spid="42"/>
                                            </p:tgtEl>
                                            <p:attrNameLst>
                                              <p:attrName>ppt_w</p:attrName>
                                            </p:attrNameLst>
                                          </p:cBhvr>
                                          <p:tavLst>
                                            <p:tav tm="0">
                                              <p:val>
                                                <p:fltVal val="0"/>
                                              </p:val>
                                            </p:tav>
                                            <p:tav tm="100000">
                                              <p:val>
                                                <p:strVal val="#ppt_w"/>
                                              </p:val>
                                            </p:tav>
                                          </p:tavLst>
                                        </p:anim>
                                        <p:anim calcmode="lin" valueType="num">
                                          <p:cBhvr>
                                            <p:cTn id="25" dur="500" fill="hold"/>
                                            <p:tgtEl>
                                              <p:spTgt spid="42"/>
                                            </p:tgtEl>
                                            <p:attrNameLst>
                                              <p:attrName>ppt_h</p:attrName>
                                            </p:attrNameLst>
                                          </p:cBhvr>
                                          <p:tavLst>
                                            <p:tav tm="0">
                                              <p:val>
                                                <p:fltVal val="0"/>
                                              </p:val>
                                            </p:tav>
                                            <p:tav tm="100000">
                                              <p:val>
                                                <p:strVal val="#ppt_h"/>
                                              </p:val>
                                            </p:tav>
                                          </p:tavLst>
                                        </p:anim>
                                        <p:animEffect transition="in" filter="fade">
                                          <p:cBhvr>
                                            <p:cTn id="26" dur="500"/>
                                            <p:tgtEl>
                                              <p:spTgt spid="42"/>
                                            </p:tgtEl>
                                          </p:cBhvr>
                                        </p:animEffect>
                                      </p:childTnLst>
                                    </p:cTn>
                                  </p:par>
                                  <p:par>
                                    <p:cTn id="27" presetID="53" presetClass="entr" presetSubtype="16"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p:cTn id="29" dur="500" fill="hold"/>
                                            <p:tgtEl>
                                              <p:spTgt spid="45"/>
                                            </p:tgtEl>
                                            <p:attrNameLst>
                                              <p:attrName>ppt_w</p:attrName>
                                            </p:attrNameLst>
                                          </p:cBhvr>
                                          <p:tavLst>
                                            <p:tav tm="0">
                                              <p:val>
                                                <p:fltVal val="0"/>
                                              </p:val>
                                            </p:tav>
                                            <p:tav tm="100000">
                                              <p:val>
                                                <p:strVal val="#ppt_w"/>
                                              </p:val>
                                            </p:tav>
                                          </p:tavLst>
                                        </p:anim>
                                        <p:anim calcmode="lin" valueType="num">
                                          <p:cBhvr>
                                            <p:cTn id="30" dur="500" fill="hold"/>
                                            <p:tgtEl>
                                              <p:spTgt spid="45"/>
                                            </p:tgtEl>
                                            <p:attrNameLst>
                                              <p:attrName>ppt_h</p:attrName>
                                            </p:attrNameLst>
                                          </p:cBhvr>
                                          <p:tavLst>
                                            <p:tav tm="0">
                                              <p:val>
                                                <p:fltVal val="0"/>
                                              </p:val>
                                            </p:tav>
                                            <p:tav tm="100000">
                                              <p:val>
                                                <p:strVal val="#ppt_h"/>
                                              </p:val>
                                            </p:tav>
                                          </p:tavLst>
                                        </p:anim>
                                        <p:animEffect transition="in" filter="fade">
                                          <p:cBhvr>
                                            <p:cTn id="31" dur="500"/>
                                            <p:tgtEl>
                                              <p:spTgt spid="45"/>
                                            </p:tgtEl>
                                          </p:cBhvr>
                                        </p:animEffect>
                                      </p:childTnLst>
                                    </p:cTn>
                                  </p:par>
                                </p:childTnLst>
                              </p:cTn>
                            </p:par>
                            <p:par>
                              <p:cTn id="32" fill="hold">
                                <p:stCondLst>
                                  <p:cond delay="1000"/>
                                </p:stCondLst>
                                <p:childTnLst>
                                  <p:par>
                                    <p:cTn id="33" presetID="42" presetClass="entr" presetSubtype="0"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1000"/>
                                            <p:tgtEl>
                                              <p:spTgt spid="41"/>
                                            </p:tgtEl>
                                          </p:cBhvr>
                                        </p:animEffect>
                                        <p:anim calcmode="lin" valueType="num">
                                          <p:cBhvr>
                                            <p:cTn id="36" dur="1000" fill="hold"/>
                                            <p:tgtEl>
                                              <p:spTgt spid="41"/>
                                            </p:tgtEl>
                                            <p:attrNameLst>
                                              <p:attrName>ppt_x</p:attrName>
                                            </p:attrNameLst>
                                          </p:cBhvr>
                                          <p:tavLst>
                                            <p:tav tm="0">
                                              <p:val>
                                                <p:strVal val="#ppt_x"/>
                                              </p:val>
                                            </p:tav>
                                            <p:tav tm="100000">
                                              <p:val>
                                                <p:strVal val="#ppt_x"/>
                                              </p:val>
                                            </p:tav>
                                          </p:tavLst>
                                        </p:anim>
                                        <p:anim calcmode="lin" valueType="num">
                                          <p:cBhvr>
                                            <p:cTn id="37" dur="1000" fill="hold"/>
                                            <p:tgtEl>
                                              <p:spTgt spid="41"/>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2000"/>
                                </p:stCondLst>
                                <p:childTnLst>
                                  <p:par>
                                    <p:cTn id="48" presetID="37" presetClass="entr" presetSubtype="0" fill="hold" grpId="0" nodeType="afterEffect">
                                      <p:stCondLst>
                                        <p:cond delay="0"/>
                                      </p:stCondLst>
                                      <p:childTnLst>
                                        <p:set>
                                          <p:cBhvr>
                                            <p:cTn id="49" dur="1" fill="hold">
                                              <p:stCondLst>
                                                <p:cond delay="0"/>
                                              </p:stCondLst>
                                            </p:cTn>
                                            <p:tgtEl>
                                              <p:spTgt spid="95"/>
                                            </p:tgtEl>
                                            <p:attrNameLst>
                                              <p:attrName>style.visibility</p:attrName>
                                            </p:attrNameLst>
                                          </p:cBhvr>
                                          <p:to>
                                            <p:strVal val="visible"/>
                                          </p:to>
                                        </p:set>
                                        <p:animEffect transition="in" filter="fade">
                                          <p:cBhvr>
                                            <p:cTn id="50" dur="1000"/>
                                            <p:tgtEl>
                                              <p:spTgt spid="95"/>
                                            </p:tgtEl>
                                          </p:cBhvr>
                                        </p:animEffect>
                                        <p:anim calcmode="lin" valueType="num">
                                          <p:cBhvr>
                                            <p:cTn id="51" dur="1000" fill="hold"/>
                                            <p:tgtEl>
                                              <p:spTgt spid="95"/>
                                            </p:tgtEl>
                                            <p:attrNameLst>
                                              <p:attrName>ppt_x</p:attrName>
                                            </p:attrNameLst>
                                          </p:cBhvr>
                                          <p:tavLst>
                                            <p:tav tm="0">
                                              <p:val>
                                                <p:strVal val="#ppt_x"/>
                                              </p:val>
                                            </p:tav>
                                            <p:tav tm="100000">
                                              <p:val>
                                                <p:strVal val="#ppt_x"/>
                                              </p:val>
                                            </p:tav>
                                          </p:tavLst>
                                        </p:anim>
                                        <p:anim calcmode="lin" valueType="num">
                                          <p:cBhvr>
                                            <p:cTn id="52" dur="900" decel="100000" fill="hold"/>
                                            <p:tgtEl>
                                              <p:spTgt spid="95"/>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95"/>
                                            </p:tgtEl>
                                            <p:attrNameLst>
                                              <p:attrName>ppt_y</p:attrName>
                                            </p:attrNameLst>
                                          </p:cBhvr>
                                          <p:tavLst>
                                            <p:tav tm="0">
                                              <p:val>
                                                <p:strVal val="#ppt_y-.03"/>
                                              </p:val>
                                            </p:tav>
                                            <p:tav tm="100000">
                                              <p:val>
                                                <p:strVal val="#ppt_y"/>
                                              </p:val>
                                            </p:tav>
                                          </p:tavLst>
                                        </p:anim>
                                      </p:childTnLst>
                                    </p:cTn>
                                  </p:par>
                                  <p:par>
                                    <p:cTn id="54" presetID="37" presetClass="entr" presetSubtype="0" fill="hold" grpId="0" nodeType="withEffect">
                                      <p:stCondLst>
                                        <p:cond delay="0"/>
                                      </p:stCondLst>
                                      <p:childTnLst>
                                        <p:set>
                                          <p:cBhvr>
                                            <p:cTn id="55" dur="1" fill="hold">
                                              <p:stCondLst>
                                                <p:cond delay="0"/>
                                              </p:stCondLst>
                                            </p:cTn>
                                            <p:tgtEl>
                                              <p:spTgt spid="96"/>
                                            </p:tgtEl>
                                            <p:attrNameLst>
                                              <p:attrName>style.visibility</p:attrName>
                                            </p:attrNameLst>
                                          </p:cBhvr>
                                          <p:to>
                                            <p:strVal val="visible"/>
                                          </p:to>
                                        </p:set>
                                        <p:animEffect transition="in" filter="fade">
                                          <p:cBhvr>
                                            <p:cTn id="56" dur="1000"/>
                                            <p:tgtEl>
                                              <p:spTgt spid="96"/>
                                            </p:tgtEl>
                                          </p:cBhvr>
                                        </p:animEffect>
                                        <p:anim calcmode="lin" valueType="num">
                                          <p:cBhvr>
                                            <p:cTn id="57" dur="1000" fill="hold"/>
                                            <p:tgtEl>
                                              <p:spTgt spid="96"/>
                                            </p:tgtEl>
                                            <p:attrNameLst>
                                              <p:attrName>ppt_x</p:attrName>
                                            </p:attrNameLst>
                                          </p:cBhvr>
                                          <p:tavLst>
                                            <p:tav tm="0">
                                              <p:val>
                                                <p:strVal val="#ppt_x"/>
                                              </p:val>
                                            </p:tav>
                                            <p:tav tm="100000">
                                              <p:val>
                                                <p:strVal val="#ppt_x"/>
                                              </p:val>
                                            </p:tav>
                                          </p:tavLst>
                                        </p:anim>
                                        <p:anim calcmode="lin" valueType="num">
                                          <p:cBhvr>
                                            <p:cTn id="58" dur="900" decel="100000" fill="hold"/>
                                            <p:tgtEl>
                                              <p:spTgt spid="96"/>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96"/>
                                            </p:tgtEl>
                                            <p:attrNameLst>
                                              <p:attrName>ppt_y</p:attrName>
                                            </p:attrNameLst>
                                          </p:cBhvr>
                                          <p:tavLst>
                                            <p:tav tm="0">
                                              <p:val>
                                                <p:strVal val="#ppt_y-.03"/>
                                              </p:val>
                                            </p:tav>
                                            <p:tav tm="100000">
                                              <p:val>
                                                <p:strVal val="#ppt_y"/>
                                              </p:val>
                                            </p:tav>
                                          </p:tavLst>
                                        </p:anim>
                                      </p:childTnLst>
                                    </p:cTn>
                                  </p:par>
                                </p:childTnLst>
                              </p:cTn>
                            </p:par>
                            <p:par>
                              <p:cTn id="60" fill="hold">
                                <p:stCondLst>
                                  <p:cond delay="3000"/>
                                </p:stCondLst>
                                <p:childTnLst>
                                  <p:par>
                                    <p:cTn id="61" presetID="37" presetClass="entr" presetSubtype="0" fill="hold" grpId="0" nodeType="afterEffect">
                                      <p:stCondLst>
                                        <p:cond delay="0"/>
                                      </p:stCondLst>
                                      <p:childTnLst>
                                        <p:set>
                                          <p:cBhvr>
                                            <p:cTn id="62" dur="1" fill="hold">
                                              <p:stCondLst>
                                                <p:cond delay="0"/>
                                              </p:stCondLst>
                                            </p:cTn>
                                            <p:tgtEl>
                                              <p:spTgt spid="97"/>
                                            </p:tgtEl>
                                            <p:attrNameLst>
                                              <p:attrName>style.visibility</p:attrName>
                                            </p:attrNameLst>
                                          </p:cBhvr>
                                          <p:to>
                                            <p:strVal val="visible"/>
                                          </p:to>
                                        </p:set>
                                        <p:animEffect transition="in" filter="fade">
                                          <p:cBhvr>
                                            <p:cTn id="63" dur="1000"/>
                                            <p:tgtEl>
                                              <p:spTgt spid="97"/>
                                            </p:tgtEl>
                                          </p:cBhvr>
                                        </p:animEffect>
                                        <p:anim calcmode="lin" valueType="num">
                                          <p:cBhvr>
                                            <p:cTn id="64" dur="1000" fill="hold"/>
                                            <p:tgtEl>
                                              <p:spTgt spid="97"/>
                                            </p:tgtEl>
                                            <p:attrNameLst>
                                              <p:attrName>ppt_x</p:attrName>
                                            </p:attrNameLst>
                                          </p:cBhvr>
                                          <p:tavLst>
                                            <p:tav tm="0">
                                              <p:val>
                                                <p:strVal val="#ppt_x"/>
                                              </p:val>
                                            </p:tav>
                                            <p:tav tm="100000">
                                              <p:val>
                                                <p:strVal val="#ppt_x"/>
                                              </p:val>
                                            </p:tav>
                                          </p:tavLst>
                                        </p:anim>
                                        <p:anim calcmode="lin" valueType="num">
                                          <p:cBhvr>
                                            <p:cTn id="65" dur="900" decel="100000" fill="hold"/>
                                            <p:tgtEl>
                                              <p:spTgt spid="97"/>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97"/>
                                            </p:tgtEl>
                                            <p:attrNameLst>
                                              <p:attrName>ppt_y</p:attrName>
                                            </p:attrNameLst>
                                          </p:cBhvr>
                                          <p:tavLst>
                                            <p:tav tm="0">
                                              <p:val>
                                                <p:strVal val="#ppt_y-.03"/>
                                              </p:val>
                                            </p:tav>
                                            <p:tav tm="100000">
                                              <p:val>
                                                <p:strVal val="#ppt_y"/>
                                              </p:val>
                                            </p:tav>
                                          </p:tavLst>
                                        </p:anim>
                                      </p:childTnLst>
                                    </p:cTn>
                                  </p:par>
                                  <p:par>
                                    <p:cTn id="67" presetID="37" presetClass="entr" presetSubtype="0" fill="hold" grpId="0" nodeType="withEffect">
                                      <p:stCondLst>
                                        <p:cond delay="0"/>
                                      </p:stCondLst>
                                      <p:childTnLst>
                                        <p:set>
                                          <p:cBhvr>
                                            <p:cTn id="68" dur="1" fill="hold">
                                              <p:stCondLst>
                                                <p:cond delay="0"/>
                                              </p:stCondLst>
                                            </p:cTn>
                                            <p:tgtEl>
                                              <p:spTgt spid="98"/>
                                            </p:tgtEl>
                                            <p:attrNameLst>
                                              <p:attrName>style.visibility</p:attrName>
                                            </p:attrNameLst>
                                          </p:cBhvr>
                                          <p:to>
                                            <p:strVal val="visible"/>
                                          </p:to>
                                        </p:set>
                                        <p:animEffect transition="in" filter="fade">
                                          <p:cBhvr>
                                            <p:cTn id="69" dur="1000"/>
                                            <p:tgtEl>
                                              <p:spTgt spid="98"/>
                                            </p:tgtEl>
                                          </p:cBhvr>
                                        </p:animEffect>
                                        <p:anim calcmode="lin" valueType="num">
                                          <p:cBhvr>
                                            <p:cTn id="70" dur="1000" fill="hold"/>
                                            <p:tgtEl>
                                              <p:spTgt spid="98"/>
                                            </p:tgtEl>
                                            <p:attrNameLst>
                                              <p:attrName>ppt_x</p:attrName>
                                            </p:attrNameLst>
                                          </p:cBhvr>
                                          <p:tavLst>
                                            <p:tav tm="0">
                                              <p:val>
                                                <p:strVal val="#ppt_x"/>
                                              </p:val>
                                            </p:tav>
                                            <p:tav tm="100000">
                                              <p:val>
                                                <p:strVal val="#ppt_x"/>
                                              </p:val>
                                            </p:tav>
                                          </p:tavLst>
                                        </p:anim>
                                        <p:anim calcmode="lin" valueType="num">
                                          <p:cBhvr>
                                            <p:cTn id="71" dur="900" decel="100000" fill="hold"/>
                                            <p:tgtEl>
                                              <p:spTgt spid="98"/>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98"/>
                                            </p:tgtEl>
                                            <p:attrNameLst>
                                              <p:attrName>ppt_y</p:attrName>
                                            </p:attrNameLst>
                                          </p:cBhvr>
                                          <p:tavLst>
                                            <p:tav tm="0">
                                              <p:val>
                                                <p:strVal val="#ppt_y-.03"/>
                                              </p:val>
                                            </p:tav>
                                            <p:tav tm="100000">
                                              <p:val>
                                                <p:strVal val="#ppt_y"/>
                                              </p:val>
                                            </p:tav>
                                          </p:tavLst>
                                        </p:anim>
                                      </p:childTnLst>
                                    </p:cTn>
                                  </p:par>
                                </p:childTnLst>
                              </p:cTn>
                            </p:par>
                            <p:par>
                              <p:cTn id="73" fill="hold">
                                <p:stCondLst>
                                  <p:cond delay="4000"/>
                                </p:stCondLst>
                                <p:childTnLst>
                                  <p:par>
                                    <p:cTn id="74" presetID="42" presetClass="entr" presetSubtype="0" fill="hold" grpId="0" nodeType="after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fade">
                                          <p:cBhvr>
                                            <p:cTn id="76" dur="1000"/>
                                            <p:tgtEl>
                                              <p:spTgt spid="99"/>
                                            </p:tgtEl>
                                          </p:cBhvr>
                                        </p:animEffect>
                                        <p:anim calcmode="lin" valueType="num">
                                          <p:cBhvr>
                                            <p:cTn id="77" dur="1000" fill="hold"/>
                                            <p:tgtEl>
                                              <p:spTgt spid="99"/>
                                            </p:tgtEl>
                                            <p:attrNameLst>
                                              <p:attrName>ppt_x</p:attrName>
                                            </p:attrNameLst>
                                          </p:cBhvr>
                                          <p:tavLst>
                                            <p:tav tm="0">
                                              <p:val>
                                                <p:strVal val="#ppt_x"/>
                                              </p:val>
                                            </p:tav>
                                            <p:tav tm="100000">
                                              <p:val>
                                                <p:strVal val="#ppt_x"/>
                                              </p:val>
                                            </p:tav>
                                          </p:tavLst>
                                        </p:anim>
                                        <p:anim calcmode="lin" valueType="num">
                                          <p:cBhvr>
                                            <p:cTn id="78" dur="1000" fill="hold"/>
                                            <p:tgtEl>
                                              <p:spTgt spid="99"/>
                                            </p:tgtEl>
                                            <p:attrNameLst>
                                              <p:attrName>ppt_y</p:attrName>
                                            </p:attrNameLst>
                                          </p:cBhvr>
                                          <p:tavLst>
                                            <p:tav tm="0">
                                              <p:val>
                                                <p:strVal val="#ppt_y+.1"/>
                                              </p:val>
                                            </p:tav>
                                            <p:tav tm="100000">
                                              <p:val>
                                                <p:strVal val="#ppt_y"/>
                                              </p:val>
                                            </p:tav>
                                          </p:tavLst>
                                        </p:anim>
                                      </p:childTnLst>
                                    </p:cTn>
                                  </p:par>
                                </p:childTnLst>
                              </p:cTn>
                            </p:par>
                            <p:par>
                              <p:cTn id="79" fill="hold">
                                <p:stCondLst>
                                  <p:cond delay="5000"/>
                                </p:stCondLst>
                                <p:childTnLst>
                                  <p:par>
                                    <p:cTn id="80" presetID="42" presetClass="entr" presetSubtype="0" fill="hold" grpId="0" nodeType="after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fade">
                                          <p:cBhvr>
                                            <p:cTn id="82" dur="1000"/>
                                            <p:tgtEl>
                                              <p:spTgt spid="100"/>
                                            </p:tgtEl>
                                          </p:cBhvr>
                                        </p:animEffect>
                                        <p:anim calcmode="lin" valueType="num">
                                          <p:cBhvr>
                                            <p:cTn id="83" dur="1000" fill="hold"/>
                                            <p:tgtEl>
                                              <p:spTgt spid="100"/>
                                            </p:tgtEl>
                                            <p:attrNameLst>
                                              <p:attrName>ppt_x</p:attrName>
                                            </p:attrNameLst>
                                          </p:cBhvr>
                                          <p:tavLst>
                                            <p:tav tm="0">
                                              <p:val>
                                                <p:strVal val="#ppt_x"/>
                                              </p:val>
                                            </p:tav>
                                            <p:tav tm="100000">
                                              <p:val>
                                                <p:strVal val="#ppt_x"/>
                                              </p:val>
                                            </p:tav>
                                          </p:tavLst>
                                        </p:anim>
                                        <p:anim calcmode="lin" valueType="num">
                                          <p:cBhvr>
                                            <p:cTn id="84" dur="1000" fill="hold"/>
                                            <p:tgtEl>
                                              <p:spTgt spid="100"/>
                                            </p:tgtEl>
                                            <p:attrNameLst>
                                              <p:attrName>ppt_y</p:attrName>
                                            </p:attrNameLst>
                                          </p:cBhvr>
                                          <p:tavLst>
                                            <p:tav tm="0">
                                              <p:val>
                                                <p:strVal val="#ppt_y+.1"/>
                                              </p:val>
                                            </p:tav>
                                            <p:tav tm="100000">
                                              <p:val>
                                                <p:strVal val="#ppt_y"/>
                                              </p:val>
                                            </p:tav>
                                          </p:tavLst>
                                        </p:anim>
                                      </p:childTnLst>
                                    </p:cTn>
                                  </p:par>
                                  <p:par>
                                    <p:cTn id="85" presetID="1" presetClass="entr" presetSubtype="0" fill="hold" grpId="0" nodeType="withEffect">
                                      <p:stCondLst>
                                        <p:cond delay="0"/>
                                      </p:stCondLst>
                                      <p:childTnLst>
                                        <p:set>
                                          <p:cBhvr>
                                            <p:cTn id="86" dur="1" fill="hold">
                                              <p:stCondLst>
                                                <p:cond delay="0"/>
                                              </p:stCondLst>
                                            </p:cTn>
                                            <p:tgtEl>
                                              <p:spTgt spid="10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88"/>
                                            </p:tgtEl>
                                            <p:attrNameLst>
                                              <p:attrName>style.visibility</p:attrName>
                                            </p:attrNameLst>
                                          </p:cBhvr>
                                          <p:to>
                                            <p:strVal val="visible"/>
                                          </p:to>
                                        </p:set>
                                        <p:animEffect transition="in" filter="fade">
                                          <p:cBhvr>
                                            <p:cTn id="93" dur="1000"/>
                                            <p:tgtEl>
                                              <p:spTgt spid="88"/>
                                            </p:tgtEl>
                                          </p:cBhvr>
                                        </p:animEffect>
                                        <p:anim calcmode="lin" valueType="num">
                                          <p:cBhvr>
                                            <p:cTn id="94" dur="1000" fill="hold"/>
                                            <p:tgtEl>
                                              <p:spTgt spid="88"/>
                                            </p:tgtEl>
                                            <p:attrNameLst>
                                              <p:attrName>ppt_x</p:attrName>
                                            </p:attrNameLst>
                                          </p:cBhvr>
                                          <p:tavLst>
                                            <p:tav tm="0">
                                              <p:val>
                                                <p:strVal val="#ppt_x"/>
                                              </p:val>
                                            </p:tav>
                                            <p:tav tm="100000">
                                              <p:val>
                                                <p:strVal val="#ppt_x"/>
                                              </p:val>
                                            </p:tav>
                                          </p:tavLst>
                                        </p:anim>
                                        <p:anim calcmode="lin" valueType="num">
                                          <p:cBhvr>
                                            <p:cTn id="95" dur="1000" fill="hold"/>
                                            <p:tgtEl>
                                              <p:spTgt spid="88"/>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82"/>
                                            </p:tgtEl>
                                            <p:attrNameLst>
                                              <p:attrName>style.visibility</p:attrName>
                                            </p:attrNameLst>
                                          </p:cBhvr>
                                          <p:to>
                                            <p:strVal val="visible"/>
                                          </p:to>
                                        </p:set>
                                        <p:animEffect transition="in" filter="fade">
                                          <p:cBhvr>
                                            <p:cTn id="98" dur="1000"/>
                                            <p:tgtEl>
                                              <p:spTgt spid="82"/>
                                            </p:tgtEl>
                                          </p:cBhvr>
                                        </p:animEffect>
                                        <p:anim calcmode="lin" valueType="num">
                                          <p:cBhvr>
                                            <p:cTn id="99" dur="1000" fill="hold"/>
                                            <p:tgtEl>
                                              <p:spTgt spid="82"/>
                                            </p:tgtEl>
                                            <p:attrNameLst>
                                              <p:attrName>ppt_x</p:attrName>
                                            </p:attrNameLst>
                                          </p:cBhvr>
                                          <p:tavLst>
                                            <p:tav tm="0">
                                              <p:val>
                                                <p:strVal val="#ppt_x"/>
                                              </p:val>
                                            </p:tav>
                                            <p:tav tm="100000">
                                              <p:val>
                                                <p:strVal val="#ppt_x"/>
                                              </p:val>
                                            </p:tav>
                                          </p:tavLst>
                                        </p:anim>
                                        <p:anim calcmode="lin" valueType="num">
                                          <p:cBhvr>
                                            <p:cTn id="100" dur="1000" fill="hold"/>
                                            <p:tgtEl>
                                              <p:spTgt spid="82"/>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91"/>
                                            </p:tgtEl>
                                            <p:attrNameLst>
                                              <p:attrName>style.visibility</p:attrName>
                                            </p:attrNameLst>
                                          </p:cBhvr>
                                          <p:to>
                                            <p:strVal val="visible"/>
                                          </p:to>
                                        </p:set>
                                        <p:animEffect transition="in" filter="fade">
                                          <p:cBhvr>
                                            <p:cTn id="103" dur="1000"/>
                                            <p:tgtEl>
                                              <p:spTgt spid="91"/>
                                            </p:tgtEl>
                                          </p:cBhvr>
                                        </p:animEffect>
                                        <p:anim calcmode="lin" valueType="num">
                                          <p:cBhvr>
                                            <p:cTn id="104" dur="1000" fill="hold"/>
                                            <p:tgtEl>
                                              <p:spTgt spid="91"/>
                                            </p:tgtEl>
                                            <p:attrNameLst>
                                              <p:attrName>ppt_x</p:attrName>
                                            </p:attrNameLst>
                                          </p:cBhvr>
                                          <p:tavLst>
                                            <p:tav tm="0">
                                              <p:val>
                                                <p:strVal val="#ppt_x"/>
                                              </p:val>
                                            </p:tav>
                                            <p:tav tm="100000">
                                              <p:val>
                                                <p:strVal val="#ppt_x"/>
                                              </p:val>
                                            </p:tav>
                                          </p:tavLst>
                                        </p:anim>
                                        <p:anim calcmode="lin" valueType="num">
                                          <p:cBhvr>
                                            <p:cTn id="105"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99" grpId="0" animBg="1"/>
          <p:bldP spid="41" grpId="0" animBg="1"/>
          <p:bldP spid="24" grpId="0"/>
          <p:bldP spid="131" grpId="0"/>
          <p:bldP spid="5" grpId="0"/>
          <p:bldP spid="42" grpId="0" animBg="1"/>
          <p:bldP spid="15" grpId="0"/>
          <p:bldP spid="95" grpId="0" animBg="1"/>
          <p:bldP spid="96" grpId="0"/>
          <p:bldP spid="97" grpId="0" animBg="1"/>
          <p:bldP spid="98" grpId="0"/>
          <p:bldP spid="101" grpId="0"/>
          <p:bldP spid="102"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Shape 41">
            <a:extLst>
              <a:ext uri="{FF2B5EF4-FFF2-40B4-BE49-F238E27FC236}">
                <a16:creationId xmlns:a16="http://schemas.microsoft.com/office/drawing/2014/main" id="{EA05B993-6FD4-419B-9711-D20707B215F1}"/>
              </a:ext>
            </a:extLst>
          </p:cNvPr>
          <p:cNvSpPr/>
          <p:nvPr/>
        </p:nvSpPr>
        <p:spPr>
          <a:xfrm>
            <a:off x="1378989" y="1915786"/>
            <a:ext cx="10330543" cy="1741671"/>
          </a:xfrm>
          <a:custGeom>
            <a:avLst/>
            <a:gdLst>
              <a:gd name="connsiteX0" fmla="*/ 2903502 w 4500082"/>
              <a:gd name="connsiteY0" fmla="*/ 0 h 1876169"/>
              <a:gd name="connsiteX1" fmla="*/ 4187381 w 4500082"/>
              <a:gd name="connsiteY1" fmla="*/ 0 h 1876169"/>
              <a:gd name="connsiteX2" fmla="*/ 4187391 w 4500082"/>
              <a:gd name="connsiteY2" fmla="*/ 1 h 1876169"/>
              <a:gd name="connsiteX3" fmla="*/ 4381499 w 4500082"/>
              <a:gd name="connsiteY3" fmla="*/ 1 h 1876169"/>
              <a:gd name="connsiteX4" fmla="*/ 4495801 w 4500082"/>
              <a:gd name="connsiteY4" fmla="*/ 114303 h 1876169"/>
              <a:gd name="connsiteX5" fmla="*/ 4495801 w 4500082"/>
              <a:gd name="connsiteY5" fmla="*/ 291496 h 1876169"/>
              <a:gd name="connsiteX6" fmla="*/ 4500082 w 4500082"/>
              <a:gd name="connsiteY6" fmla="*/ 312701 h 1876169"/>
              <a:gd name="connsiteX7" fmla="*/ 4500082 w 4500082"/>
              <a:gd name="connsiteY7" fmla="*/ 1304671 h 1876169"/>
              <a:gd name="connsiteX8" fmla="*/ 4500082 w 4500082"/>
              <a:gd name="connsiteY8" fmla="*/ 1563467 h 1876169"/>
              <a:gd name="connsiteX9" fmla="*/ 4500082 w 4500082"/>
              <a:gd name="connsiteY9" fmla="*/ 1761867 h 1876169"/>
              <a:gd name="connsiteX10" fmla="*/ 4385780 w 4500082"/>
              <a:gd name="connsiteY10" fmla="*/ 1876169 h 1876169"/>
              <a:gd name="connsiteX11" fmla="*/ 114302 w 4500082"/>
              <a:gd name="connsiteY11" fmla="*/ 1876169 h 1876169"/>
              <a:gd name="connsiteX12" fmla="*/ 0 w 4500082"/>
              <a:gd name="connsiteY12" fmla="*/ 1761867 h 1876169"/>
              <a:gd name="connsiteX13" fmla="*/ 0 w 4500082"/>
              <a:gd name="connsiteY13" fmla="*/ 1304671 h 1876169"/>
              <a:gd name="connsiteX14" fmla="*/ 1 w 4500082"/>
              <a:gd name="connsiteY14" fmla="*/ 1304666 h 1876169"/>
              <a:gd name="connsiteX15" fmla="*/ 1 w 4500082"/>
              <a:gd name="connsiteY15" fmla="*/ 571499 h 1876169"/>
              <a:gd name="connsiteX16" fmla="*/ 1 w 4500082"/>
              <a:gd name="connsiteY16" fmla="*/ 520705 h 1876169"/>
              <a:gd name="connsiteX17" fmla="*/ 1 w 4500082"/>
              <a:gd name="connsiteY17" fmla="*/ 114303 h 1876169"/>
              <a:gd name="connsiteX18" fmla="*/ 114303 w 4500082"/>
              <a:gd name="connsiteY18" fmla="*/ 1 h 1876169"/>
              <a:gd name="connsiteX19" fmla="*/ 2903492 w 4500082"/>
              <a:gd name="connsiteY19" fmla="*/ 1 h 18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00082" h="1876169">
                <a:moveTo>
                  <a:pt x="2903502" y="0"/>
                </a:moveTo>
                <a:lnTo>
                  <a:pt x="4187381" y="0"/>
                </a:lnTo>
                <a:lnTo>
                  <a:pt x="4187391" y="1"/>
                </a:lnTo>
                <a:lnTo>
                  <a:pt x="4381499" y="1"/>
                </a:lnTo>
                <a:cubicBezTo>
                  <a:pt x="4444626" y="1"/>
                  <a:pt x="4495801" y="51176"/>
                  <a:pt x="4495801" y="114303"/>
                </a:cubicBezTo>
                <a:lnTo>
                  <a:pt x="4495801" y="291496"/>
                </a:lnTo>
                <a:lnTo>
                  <a:pt x="4500082" y="312701"/>
                </a:lnTo>
                <a:lnTo>
                  <a:pt x="4500082" y="1304671"/>
                </a:lnTo>
                <a:lnTo>
                  <a:pt x="4500082" y="1563467"/>
                </a:lnTo>
                <a:lnTo>
                  <a:pt x="4500082" y="1761867"/>
                </a:lnTo>
                <a:cubicBezTo>
                  <a:pt x="4500082" y="1824994"/>
                  <a:pt x="4448907" y="1876169"/>
                  <a:pt x="4385780" y="1876169"/>
                </a:cubicBezTo>
                <a:lnTo>
                  <a:pt x="114302" y="1876169"/>
                </a:lnTo>
                <a:cubicBezTo>
                  <a:pt x="51175" y="1876169"/>
                  <a:pt x="0" y="1824994"/>
                  <a:pt x="0" y="1761867"/>
                </a:cubicBezTo>
                <a:lnTo>
                  <a:pt x="0" y="1304671"/>
                </a:lnTo>
                <a:lnTo>
                  <a:pt x="1" y="1304666"/>
                </a:lnTo>
                <a:lnTo>
                  <a:pt x="1" y="571499"/>
                </a:lnTo>
                <a:lnTo>
                  <a:pt x="1" y="520705"/>
                </a:lnTo>
                <a:lnTo>
                  <a:pt x="1" y="114303"/>
                </a:lnTo>
                <a:cubicBezTo>
                  <a:pt x="1" y="51176"/>
                  <a:pt x="51176" y="1"/>
                  <a:pt x="114303" y="1"/>
                </a:cubicBezTo>
                <a:lnTo>
                  <a:pt x="2903492" y="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36778" y="773873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5996780" y="-6507539"/>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324810" y="5828144"/>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sp>
        <p:nvSpPr>
          <p:cNvPr id="76" name="Freeform 75">
            <a:extLst>
              <a:ext uri="{FF2B5EF4-FFF2-40B4-BE49-F238E27FC236}">
                <a16:creationId xmlns:a16="http://schemas.microsoft.com/office/drawing/2014/main" id="{A7181189-D4CB-4748-A2F2-9E601AF2DD72}"/>
              </a:ext>
            </a:extLst>
          </p:cNvPr>
          <p:cNvSpPr/>
          <p:nvPr/>
        </p:nvSpPr>
        <p:spPr>
          <a:xfrm flipH="1">
            <a:off x="-907517" y="-11157441"/>
            <a:ext cx="870314"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5">
            <a:duotone>
              <a:prstClr val="black"/>
              <a:srgbClr val="D9C3A5">
                <a:tint val="50000"/>
                <a:satMod val="180000"/>
              </a:srgbClr>
            </a:duotone>
          </a:blip>
          <a:stretch>
            <a:fillRect/>
          </a:stretch>
        </p:blipFill>
        <p:spPr>
          <a:xfrm flipH="1">
            <a:off x="7694517" y="7930237"/>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6">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6">
            <a:biLevel thresh="50000"/>
          </a:blip>
          <a:stretch>
            <a:fillRect/>
          </a:stretch>
        </p:blipFill>
        <p:spPr>
          <a:xfrm>
            <a:off x="9024120" y="7877479"/>
            <a:ext cx="479873" cy="479873"/>
          </a:xfrm>
          <a:prstGeom prst="rect">
            <a:avLst/>
          </a:prstGeom>
        </p:spPr>
      </p:pic>
      <p:pic>
        <p:nvPicPr>
          <p:cNvPr id="12" name="Image 11">
            <a:extLst>
              <a:ext uri="{FF2B5EF4-FFF2-40B4-BE49-F238E27FC236}">
                <a16:creationId xmlns:a16="http://schemas.microsoft.com/office/drawing/2014/main" id="{DD8F0433-CE9D-4CD8-A720-9DD23C8E2413}"/>
              </a:ext>
            </a:extLst>
          </p:cNvPr>
          <p:cNvPicPr>
            <a:picLocks noChangeAspect="1"/>
          </p:cNvPicPr>
          <p:nvPr/>
        </p:nvPicPr>
        <p:blipFill>
          <a:blip r:embed="rId5">
            <a:duotone>
              <a:schemeClr val="bg2">
                <a:shade val="45000"/>
                <a:satMod val="135000"/>
              </a:schemeClr>
              <a:prstClr val="white"/>
            </a:duotone>
          </a:blip>
          <a:stretch>
            <a:fillRect/>
          </a:stretch>
        </p:blipFill>
        <p:spPr>
          <a:xfrm flipH="1">
            <a:off x="7719064" y="6242144"/>
            <a:ext cx="522696" cy="500295"/>
          </a:xfrm>
          <a:prstGeom prst="rect">
            <a:avLst/>
          </a:prstGeom>
        </p:spPr>
      </p:pic>
      <p:grpSp>
        <p:nvGrpSpPr>
          <p:cNvPr id="21" name="Group 31">
            <a:extLst>
              <a:ext uri="{FF2B5EF4-FFF2-40B4-BE49-F238E27FC236}">
                <a16:creationId xmlns:a16="http://schemas.microsoft.com/office/drawing/2014/main" id="{2A0BC1BD-4FAA-4B33-AAC8-A637F087B7A6}"/>
              </a:ext>
            </a:extLst>
          </p:cNvPr>
          <p:cNvGrpSpPr/>
          <p:nvPr/>
        </p:nvGrpSpPr>
        <p:grpSpPr>
          <a:xfrm>
            <a:off x="3326048" y="7748172"/>
            <a:ext cx="828000" cy="828000"/>
            <a:chOff x="-828000" y="503294"/>
            <a:chExt cx="828000" cy="828000"/>
          </a:xfrm>
        </p:grpSpPr>
        <p:sp>
          <p:nvSpPr>
            <p:cNvPr id="22" name="Oval 32">
              <a:extLst>
                <a:ext uri="{FF2B5EF4-FFF2-40B4-BE49-F238E27FC236}">
                  <a16:creationId xmlns:a16="http://schemas.microsoft.com/office/drawing/2014/main" id="{5F96FA50-1577-497D-947D-663365F2C1F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3" name="Graphic 33" descr="Lightbulb">
              <a:extLst>
                <a:ext uri="{FF2B5EF4-FFF2-40B4-BE49-F238E27FC236}">
                  <a16:creationId xmlns:a16="http://schemas.microsoft.com/office/drawing/2014/main" id="{2C234A17-A671-43DC-B3CF-1B13B83E86F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417" y="634043"/>
              <a:ext cx="618834" cy="618834"/>
            </a:xfrm>
            <a:prstGeom prst="rect">
              <a:avLst/>
            </a:prstGeom>
          </p:spPr>
        </p:pic>
      </p:grpSp>
      <p:pic>
        <p:nvPicPr>
          <p:cNvPr id="3" name="Graphic 18" descr="Lightbulb">
            <a:hlinkClick r:id="rId9" action="ppaction://hlinksldjump"/>
            <a:extLst>
              <a:ext uri="{FF2B5EF4-FFF2-40B4-BE49-F238E27FC236}">
                <a16:creationId xmlns:a16="http://schemas.microsoft.com/office/drawing/2014/main" id="{5EFAA217-0183-4A65-B25C-441DB1614F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35214" y="6242144"/>
            <a:ext cx="618834" cy="618834"/>
          </a:xfrm>
          <a:prstGeom prst="rect">
            <a:avLst/>
          </a:prstGeom>
        </p:spPr>
      </p:pic>
      <p:grpSp>
        <p:nvGrpSpPr>
          <p:cNvPr id="26" name="Group 33">
            <a:extLst>
              <a:ext uri="{FF2B5EF4-FFF2-40B4-BE49-F238E27FC236}">
                <a16:creationId xmlns:a16="http://schemas.microsoft.com/office/drawing/2014/main" id="{92295FAF-55D9-4C57-829F-1AB0023D4C89}"/>
              </a:ext>
            </a:extLst>
          </p:cNvPr>
          <p:cNvGrpSpPr/>
          <p:nvPr/>
        </p:nvGrpSpPr>
        <p:grpSpPr>
          <a:xfrm>
            <a:off x="4654971" y="7766384"/>
            <a:ext cx="827568" cy="828000"/>
            <a:chOff x="-842559" y="5561839"/>
            <a:chExt cx="827568" cy="828000"/>
          </a:xfrm>
        </p:grpSpPr>
        <p:sp>
          <p:nvSpPr>
            <p:cNvPr id="27" name="Oval 34">
              <a:extLst>
                <a:ext uri="{FF2B5EF4-FFF2-40B4-BE49-F238E27FC236}">
                  <a16:creationId xmlns:a16="http://schemas.microsoft.com/office/drawing/2014/main" id="{0E696C36-FBF3-44F9-84C5-A6FFFBC13D79}"/>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8" name="Graphic 35" descr="Users">
              <a:extLst>
                <a:ext uri="{FF2B5EF4-FFF2-40B4-BE49-F238E27FC236}">
                  <a16:creationId xmlns:a16="http://schemas.microsoft.com/office/drawing/2014/main" id="{44F0D7EF-369F-4767-8AC1-15C933B003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7564" y="5614879"/>
              <a:ext cx="721920" cy="721920"/>
            </a:xfrm>
            <a:prstGeom prst="rect">
              <a:avLst/>
            </a:prstGeom>
          </p:spPr>
        </p:pic>
      </p:grpSp>
      <p:pic>
        <p:nvPicPr>
          <p:cNvPr id="4" name="Graphic 80" descr="Users">
            <a:hlinkClick r:id="rId14" action="ppaction://hlinksldjump"/>
            <a:extLst>
              <a:ext uri="{FF2B5EF4-FFF2-40B4-BE49-F238E27FC236}">
                <a16:creationId xmlns:a16="http://schemas.microsoft.com/office/drawing/2014/main" id="{5D5590E9-434C-414E-94EA-E6CA9A3023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707796" y="6189063"/>
            <a:ext cx="721920" cy="721920"/>
          </a:xfrm>
          <a:prstGeom prst="rect">
            <a:avLst/>
          </a:prstGeom>
        </p:spPr>
      </p:pic>
      <p:sp>
        <p:nvSpPr>
          <p:cNvPr id="24" name="TextBox 9">
            <a:extLst>
              <a:ext uri="{FF2B5EF4-FFF2-40B4-BE49-F238E27FC236}">
                <a16:creationId xmlns:a16="http://schemas.microsoft.com/office/drawing/2014/main" id="{1E8BF3E2-9B08-40DA-ABC8-3EE5C3A721FD}"/>
              </a:ext>
            </a:extLst>
          </p:cNvPr>
          <p:cNvSpPr txBox="1"/>
          <p:nvPr/>
        </p:nvSpPr>
        <p:spPr>
          <a:xfrm>
            <a:off x="1026755" y="79739"/>
            <a:ext cx="9666428" cy="461665"/>
          </a:xfrm>
          <a:prstGeom prst="rect">
            <a:avLst/>
          </a:prstGeom>
          <a:noFill/>
        </p:spPr>
        <p:txBody>
          <a:bodyPr wrap="non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CARACTERISTIQUES DE L’APPROCHE POST-KEYNESIENNE</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25" name="Straight Connector 15">
            <a:extLst>
              <a:ext uri="{FF2B5EF4-FFF2-40B4-BE49-F238E27FC236}">
                <a16:creationId xmlns:a16="http://schemas.microsoft.com/office/drawing/2014/main" id="{8256CBDD-2417-4A4C-A4BC-80797B1D120C}"/>
              </a:ext>
            </a:extLst>
          </p:cNvPr>
          <p:cNvCxnSpPr>
            <a:cxnSpLocks/>
          </p:cNvCxnSpPr>
          <p:nvPr/>
        </p:nvCxnSpPr>
        <p:spPr>
          <a:xfrm>
            <a:off x="1026755" y="541404"/>
            <a:ext cx="948884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TextBox 9">
            <a:extLst>
              <a:ext uri="{FF2B5EF4-FFF2-40B4-BE49-F238E27FC236}">
                <a16:creationId xmlns:a16="http://schemas.microsoft.com/office/drawing/2014/main" id="{B7044C6B-C9BD-48B2-A7B9-BAC4F9446C72}"/>
              </a:ext>
            </a:extLst>
          </p:cNvPr>
          <p:cNvSpPr txBox="1"/>
          <p:nvPr/>
        </p:nvSpPr>
        <p:spPr>
          <a:xfrm>
            <a:off x="1730055" y="646924"/>
            <a:ext cx="9235246" cy="461665"/>
          </a:xfrm>
          <a:prstGeom prst="rect">
            <a:avLst/>
          </a:prstGeom>
          <a:noFill/>
        </p:spPr>
        <p:txBody>
          <a:bodyPr wrap="squar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Emploi/Inégalités</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38" name="Straight Connector 15">
            <a:extLst>
              <a:ext uri="{FF2B5EF4-FFF2-40B4-BE49-F238E27FC236}">
                <a16:creationId xmlns:a16="http://schemas.microsoft.com/office/drawing/2014/main" id="{40F7327F-A79C-41C1-A139-5F726C88704F}"/>
              </a:ext>
            </a:extLst>
          </p:cNvPr>
          <p:cNvCxnSpPr>
            <a:cxnSpLocks/>
          </p:cNvCxnSpPr>
          <p:nvPr/>
        </p:nvCxnSpPr>
        <p:spPr>
          <a:xfrm flipV="1">
            <a:off x="4985223" y="1035266"/>
            <a:ext cx="2828982" cy="2147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16240851-CE27-40FA-BBC6-A3B6B4FAD9F3}"/>
              </a:ext>
            </a:extLst>
          </p:cNvPr>
          <p:cNvGrpSpPr/>
          <p:nvPr/>
        </p:nvGrpSpPr>
        <p:grpSpPr>
          <a:xfrm>
            <a:off x="3771185" y="1898411"/>
            <a:ext cx="5394586" cy="532949"/>
            <a:chOff x="4856810" y="3914889"/>
            <a:chExt cx="2132362" cy="470216"/>
          </a:xfrm>
        </p:grpSpPr>
        <p:sp>
          <p:nvSpPr>
            <p:cNvPr id="50" name="Trapezoid 33">
              <a:extLst>
                <a:ext uri="{FF2B5EF4-FFF2-40B4-BE49-F238E27FC236}">
                  <a16:creationId xmlns:a16="http://schemas.microsoft.com/office/drawing/2014/main" id="{BC93244C-43AD-49B1-926C-A843EB8375BB}"/>
                </a:ext>
              </a:extLst>
            </p:cNvPr>
            <p:cNvSpPr/>
            <p:nvPr/>
          </p:nvSpPr>
          <p:spPr>
            <a:xfrm rot="10800000">
              <a:off x="4856810" y="3914889"/>
              <a:ext cx="2132362" cy="470216"/>
            </a:xfrm>
            <a:custGeom>
              <a:avLst/>
              <a:gdLst>
                <a:gd name="connsiteX0" fmla="*/ 0 w 377819"/>
                <a:gd name="connsiteY0" fmla="*/ 278287 h 278287"/>
                <a:gd name="connsiteX1" fmla="*/ 69572 w 377819"/>
                <a:gd name="connsiteY1" fmla="*/ 0 h 278287"/>
                <a:gd name="connsiteX2" fmla="*/ 308247 w 377819"/>
                <a:gd name="connsiteY2" fmla="*/ 0 h 278287"/>
                <a:gd name="connsiteX3" fmla="*/ 377819 w 377819"/>
                <a:gd name="connsiteY3" fmla="*/ 278287 h 278287"/>
                <a:gd name="connsiteX4" fmla="*/ 0 w 377819"/>
                <a:gd name="connsiteY4" fmla="*/ 278287 h 278287"/>
                <a:gd name="connsiteX0" fmla="*/ 0 w 377819"/>
                <a:gd name="connsiteY0" fmla="*/ 310037 h 310037"/>
                <a:gd name="connsiteX1" fmla="*/ 69572 w 377819"/>
                <a:gd name="connsiteY1" fmla="*/ 0 h 310037"/>
                <a:gd name="connsiteX2" fmla="*/ 308247 w 377819"/>
                <a:gd name="connsiteY2" fmla="*/ 31750 h 310037"/>
                <a:gd name="connsiteX3" fmla="*/ 377819 w 377819"/>
                <a:gd name="connsiteY3" fmla="*/ 310037 h 310037"/>
                <a:gd name="connsiteX4" fmla="*/ 0 w 377819"/>
                <a:gd name="connsiteY4" fmla="*/ 310037 h 31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819" h="310037">
                  <a:moveTo>
                    <a:pt x="0" y="310037"/>
                  </a:moveTo>
                  <a:lnTo>
                    <a:pt x="69572" y="0"/>
                  </a:lnTo>
                  <a:lnTo>
                    <a:pt x="308247" y="31750"/>
                  </a:lnTo>
                  <a:lnTo>
                    <a:pt x="377819" y="310037"/>
                  </a:lnTo>
                  <a:lnTo>
                    <a:pt x="0" y="310037"/>
                  </a:lnTo>
                  <a:close/>
                </a:path>
              </a:pathLst>
            </a:custGeom>
            <a:solidFill>
              <a:srgbClr val="36B8E3"/>
            </a:solidFill>
            <a:ln>
              <a:noFill/>
            </a:ln>
            <a:effectLst>
              <a:outerShdw blurRad="1905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4">
              <a:extLst>
                <a:ext uri="{FF2B5EF4-FFF2-40B4-BE49-F238E27FC236}">
                  <a16:creationId xmlns:a16="http://schemas.microsoft.com/office/drawing/2014/main" id="{A8DF8E8D-C791-4FFC-B04A-E8A3DC5A1A94}"/>
                </a:ext>
              </a:extLst>
            </p:cNvPr>
            <p:cNvSpPr txBox="1"/>
            <p:nvPr/>
          </p:nvSpPr>
          <p:spPr>
            <a:xfrm>
              <a:off x="5295485" y="3933145"/>
              <a:ext cx="1604419" cy="353014"/>
            </a:xfrm>
            <a:prstGeom prst="rect">
              <a:avLst/>
            </a:prstGeom>
            <a:noFill/>
          </p:spPr>
          <p:txBody>
            <a:bodyPr wrap="square" rtlCol="0">
              <a:spAutoFit/>
            </a:bodyPr>
            <a:lstStyle/>
            <a:p>
              <a:pPr defTabSz="1219170">
                <a:spcBef>
                  <a:spcPct val="20000"/>
                </a:spcBef>
                <a:defRPr/>
              </a:pPr>
              <a:r>
                <a:rPr lang="en-US" sz="2000" dirty="0" err="1">
                  <a:solidFill>
                    <a:srgbClr val="0967B9"/>
                  </a:solidFill>
                  <a:latin typeface="Bernard MT Condensed" panose="02050806060905020404" pitchFamily="18" charset="0"/>
                </a:rPr>
                <a:t>Employeur</a:t>
              </a:r>
              <a:r>
                <a:rPr lang="en-US" sz="2000" dirty="0">
                  <a:solidFill>
                    <a:srgbClr val="0967B9"/>
                  </a:solidFill>
                  <a:latin typeface="Bernard MT Condensed" panose="02050806060905020404" pitchFamily="18" charset="0"/>
                </a:rPr>
                <a:t> </a:t>
              </a:r>
              <a:r>
                <a:rPr lang="en-US" sz="2000" dirty="0" err="1">
                  <a:solidFill>
                    <a:srgbClr val="0967B9"/>
                  </a:solidFill>
                  <a:latin typeface="Bernard MT Condensed" panose="02050806060905020404" pitchFamily="18" charset="0"/>
                </a:rPr>
                <a:t>en</a:t>
              </a:r>
              <a:r>
                <a:rPr lang="en-US" sz="2000" dirty="0">
                  <a:solidFill>
                    <a:srgbClr val="0967B9"/>
                  </a:solidFill>
                  <a:latin typeface="Bernard MT Condensed" panose="02050806060905020404" pitchFamily="18" charset="0"/>
                </a:rPr>
                <a:t> dernier resort (EDR)</a:t>
              </a:r>
              <a:endParaRPr lang="en-US" sz="200" b="1" dirty="0">
                <a:solidFill>
                  <a:srgbClr val="56595E"/>
                </a:solidFill>
                <a:latin typeface="Candara" panose="020E0502030303020204" pitchFamily="34" charset="0"/>
              </a:endParaRPr>
            </a:p>
          </p:txBody>
        </p:sp>
      </p:grpSp>
      <p:sp>
        <p:nvSpPr>
          <p:cNvPr id="55" name="Rectangle 54">
            <a:extLst>
              <a:ext uri="{FF2B5EF4-FFF2-40B4-BE49-F238E27FC236}">
                <a16:creationId xmlns:a16="http://schemas.microsoft.com/office/drawing/2014/main" id="{8569DFB7-C733-4FF8-AEA4-B2F1583BACE5}"/>
              </a:ext>
            </a:extLst>
          </p:cNvPr>
          <p:cNvSpPr/>
          <p:nvPr/>
        </p:nvSpPr>
        <p:spPr>
          <a:xfrm>
            <a:off x="970530" y="2568066"/>
            <a:ext cx="9324831" cy="400110"/>
          </a:xfrm>
          <a:prstGeom prst="rect">
            <a:avLst/>
          </a:prstGeom>
        </p:spPr>
        <p:txBody>
          <a:bodyPr wrap="square">
            <a:spAutoFit/>
          </a:bodyPr>
          <a:lstStyle/>
          <a:p>
            <a:pPr marL="285750" indent="-285750" algn="ctr">
              <a:buFont typeface="Wingdings" panose="05000000000000000000" pitchFamily="2" charset="2"/>
              <a:buChar char="Ø"/>
            </a:pPr>
            <a:r>
              <a:rPr lang="fr-FR" sz="2000" dirty="0">
                <a:latin typeface="Bahnschrift" panose="020B0502040204020203" pitchFamily="34" charset="0"/>
              </a:rPr>
              <a:t>Solution proposée par </a:t>
            </a:r>
            <a:r>
              <a:rPr lang="fr-FR" sz="2000" dirty="0" err="1">
                <a:latin typeface="Bahnschrift" panose="020B0502040204020203" pitchFamily="34" charset="0"/>
              </a:rPr>
              <a:t>Hymann</a:t>
            </a:r>
            <a:r>
              <a:rPr lang="fr-FR" sz="2000" dirty="0">
                <a:latin typeface="Bahnschrift" panose="020B0502040204020203" pitchFamily="34" charset="0"/>
              </a:rPr>
              <a:t> Minsky en 1986</a:t>
            </a:r>
          </a:p>
        </p:txBody>
      </p:sp>
      <p:sp>
        <p:nvSpPr>
          <p:cNvPr id="56" name="Rectangle 55">
            <a:extLst>
              <a:ext uri="{FF2B5EF4-FFF2-40B4-BE49-F238E27FC236}">
                <a16:creationId xmlns:a16="http://schemas.microsoft.com/office/drawing/2014/main" id="{08142412-90BB-4AD9-BD18-DA0B02819CB7}"/>
              </a:ext>
            </a:extLst>
          </p:cNvPr>
          <p:cNvSpPr/>
          <p:nvPr/>
        </p:nvSpPr>
        <p:spPr>
          <a:xfrm>
            <a:off x="1686976" y="3055795"/>
            <a:ext cx="9324831" cy="400110"/>
          </a:xfrm>
          <a:prstGeom prst="rect">
            <a:avLst/>
          </a:prstGeom>
        </p:spPr>
        <p:txBody>
          <a:bodyPr wrap="square">
            <a:spAutoFit/>
          </a:bodyPr>
          <a:lstStyle/>
          <a:p>
            <a:pPr marL="285750" indent="-285750" algn="ctr">
              <a:buFont typeface="Wingdings" panose="05000000000000000000" pitchFamily="2" charset="2"/>
              <a:buChar char="Ø"/>
            </a:pPr>
            <a:r>
              <a:rPr lang="fr-FR" sz="2000" dirty="0">
                <a:latin typeface="Bahnschrift" panose="020B0502040204020203" pitchFamily="34" charset="0"/>
              </a:rPr>
              <a:t>Un des apports originaux des économistes </a:t>
            </a:r>
            <a:r>
              <a:rPr lang="fr-FR" sz="2000" dirty="0" err="1">
                <a:latin typeface="Bahnschrift" panose="020B0502040204020203" pitchFamily="34" charset="0"/>
              </a:rPr>
              <a:t>post-keynesiens</a:t>
            </a:r>
            <a:r>
              <a:rPr lang="fr-FR" sz="2000" dirty="0">
                <a:latin typeface="Bahnschrift" panose="020B0502040204020203" pitchFamily="34" charset="0"/>
              </a:rPr>
              <a:t> </a:t>
            </a:r>
          </a:p>
        </p:txBody>
      </p:sp>
    </p:spTree>
    <p:extLst>
      <p:ext uri="{BB962C8B-B14F-4D97-AF65-F5344CB8AC3E}">
        <p14:creationId xmlns:p14="http://schemas.microsoft.com/office/powerpoint/2010/main" val="9316451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50000">
                                          <p:cBhvr additive="base">
                                            <p:cTn id="7" dur="500" fill="hold"/>
                                            <p:tgtEl>
                                              <p:spTgt spid="24"/>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14:presetBounceEnd="50000">
                                      <p:stCondLst>
                                        <p:cond delay="0"/>
                                      </p:stCondLst>
                                      <p:childTnLst>
                                        <p:set>
                                          <p:cBhvr>
                                            <p:cTn id="15" dur="1" fill="hold">
                                              <p:stCondLst>
                                                <p:cond delay="0"/>
                                              </p:stCondLst>
                                            </p:cTn>
                                            <p:tgtEl>
                                              <p:spTgt spid="131"/>
                                            </p:tgtEl>
                                            <p:attrNameLst>
                                              <p:attrName>style.visibility</p:attrName>
                                            </p:attrNameLst>
                                          </p:cBhvr>
                                          <p:to>
                                            <p:strVal val="visible"/>
                                          </p:to>
                                        </p:set>
                                        <p:anim calcmode="lin" valueType="num" p14:bounceEnd="50000">
                                          <p:cBhvr additive="base">
                                            <p:cTn id="16" dur="500" fill="hold"/>
                                            <p:tgtEl>
                                              <p:spTgt spid="131"/>
                                            </p:tgtEl>
                                            <p:attrNameLst>
                                              <p:attrName>ppt_x</p:attrName>
                                            </p:attrNameLst>
                                          </p:cBhvr>
                                          <p:tavLst>
                                            <p:tav tm="0">
                                              <p:val>
                                                <p:strVal val="0-#ppt_w/2"/>
                                              </p:val>
                                            </p:tav>
                                            <p:tav tm="100000">
                                              <p:val>
                                                <p:strVal val="#ppt_x"/>
                                              </p:val>
                                            </p:tav>
                                          </p:tavLst>
                                        </p:anim>
                                        <p:anim calcmode="lin" valueType="num" p14:bounceEnd="50000">
                                          <p:cBhvr additive="base">
                                            <p:cTn id="17" dur="500" fill="hold"/>
                                            <p:tgtEl>
                                              <p:spTgt spid="131"/>
                                            </p:tgtEl>
                                            <p:attrNameLst>
                                              <p:attrName>ppt_y</p:attrName>
                                            </p:attrNameLst>
                                          </p:cBhvr>
                                          <p:tavLst>
                                            <p:tav tm="0">
                                              <p:val>
                                                <p:strVal val="#ppt_y"/>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1000"/>
                                            <p:tgtEl>
                                              <p:spTgt spid="41"/>
                                            </p:tgtEl>
                                          </p:cBhvr>
                                        </p:animEffect>
                                        <p:anim calcmode="lin" valueType="num">
                                          <p:cBhvr>
                                            <p:cTn id="25" dur="1000" fill="hold"/>
                                            <p:tgtEl>
                                              <p:spTgt spid="41"/>
                                            </p:tgtEl>
                                            <p:attrNameLst>
                                              <p:attrName>ppt_x</p:attrName>
                                            </p:attrNameLst>
                                          </p:cBhvr>
                                          <p:tavLst>
                                            <p:tav tm="0">
                                              <p:val>
                                                <p:strVal val="#ppt_x"/>
                                              </p:val>
                                            </p:tav>
                                            <p:tav tm="100000">
                                              <p:val>
                                                <p:strVal val="#ppt_x"/>
                                              </p:val>
                                            </p:tav>
                                          </p:tavLst>
                                        </p:anim>
                                        <p:anim calcmode="lin" valueType="num">
                                          <p:cBhvr>
                                            <p:cTn id="26" dur="1000" fill="hold"/>
                                            <p:tgtEl>
                                              <p:spTgt spid="41"/>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1" presetClass="entr" presetSubtype="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4" grpId="0"/>
          <p:bldP spid="131" grpId="0"/>
          <p:bldP spid="55" grpId="0"/>
          <p:bldP spid="56"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31"/>
                                            </p:tgtEl>
                                            <p:attrNameLst>
                                              <p:attrName>style.visibility</p:attrName>
                                            </p:attrNameLst>
                                          </p:cBhvr>
                                          <p:to>
                                            <p:strVal val="visible"/>
                                          </p:to>
                                        </p:set>
                                        <p:anim calcmode="lin" valueType="num">
                                          <p:cBhvr additive="base">
                                            <p:cTn id="16" dur="500" fill="hold"/>
                                            <p:tgtEl>
                                              <p:spTgt spid="131"/>
                                            </p:tgtEl>
                                            <p:attrNameLst>
                                              <p:attrName>ppt_x</p:attrName>
                                            </p:attrNameLst>
                                          </p:cBhvr>
                                          <p:tavLst>
                                            <p:tav tm="0">
                                              <p:val>
                                                <p:strVal val="0-#ppt_w/2"/>
                                              </p:val>
                                            </p:tav>
                                            <p:tav tm="100000">
                                              <p:val>
                                                <p:strVal val="#ppt_x"/>
                                              </p:val>
                                            </p:tav>
                                          </p:tavLst>
                                        </p:anim>
                                        <p:anim calcmode="lin" valueType="num">
                                          <p:cBhvr additive="base">
                                            <p:cTn id="17" dur="500" fill="hold"/>
                                            <p:tgtEl>
                                              <p:spTgt spid="131"/>
                                            </p:tgtEl>
                                            <p:attrNameLst>
                                              <p:attrName>ppt_y</p:attrName>
                                            </p:attrNameLst>
                                          </p:cBhvr>
                                          <p:tavLst>
                                            <p:tav tm="0">
                                              <p:val>
                                                <p:strVal val="#ppt_y"/>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1000"/>
                                            <p:tgtEl>
                                              <p:spTgt spid="41"/>
                                            </p:tgtEl>
                                          </p:cBhvr>
                                        </p:animEffect>
                                        <p:anim calcmode="lin" valueType="num">
                                          <p:cBhvr>
                                            <p:cTn id="25" dur="1000" fill="hold"/>
                                            <p:tgtEl>
                                              <p:spTgt spid="41"/>
                                            </p:tgtEl>
                                            <p:attrNameLst>
                                              <p:attrName>ppt_x</p:attrName>
                                            </p:attrNameLst>
                                          </p:cBhvr>
                                          <p:tavLst>
                                            <p:tav tm="0">
                                              <p:val>
                                                <p:strVal val="#ppt_x"/>
                                              </p:val>
                                            </p:tav>
                                            <p:tav tm="100000">
                                              <p:val>
                                                <p:strVal val="#ppt_x"/>
                                              </p:val>
                                            </p:tav>
                                          </p:tavLst>
                                        </p:anim>
                                        <p:anim calcmode="lin" valueType="num">
                                          <p:cBhvr>
                                            <p:cTn id="26" dur="1000" fill="hold"/>
                                            <p:tgtEl>
                                              <p:spTgt spid="41"/>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1" presetClass="entr" presetSubtype="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4" grpId="0"/>
          <p:bldP spid="131" grpId="0"/>
          <p:bldP spid="55" grpId="0"/>
          <p:bldP spid="56"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Oval 15">
            <a:extLst>
              <a:ext uri="{FF2B5EF4-FFF2-40B4-BE49-F238E27FC236}">
                <a16:creationId xmlns:a16="http://schemas.microsoft.com/office/drawing/2014/main" id="{C6448EE7-3959-4478-8342-2C5C673EC6FA}"/>
              </a:ext>
            </a:extLst>
          </p:cNvPr>
          <p:cNvSpPr>
            <a:spLocks noChangeAspect="1"/>
          </p:cNvSpPr>
          <p:nvPr/>
        </p:nvSpPr>
        <p:spPr>
          <a:xfrm>
            <a:off x="465635" y="1535033"/>
            <a:ext cx="4126174" cy="4126173"/>
          </a:xfrm>
          <a:prstGeom prst="ellipse">
            <a:avLst/>
          </a:prstGeom>
          <a:solidFill>
            <a:schemeClr val="bg1">
              <a:lumMod val="6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3">
            <a:extLst>
              <a:ext uri="{FF2B5EF4-FFF2-40B4-BE49-F238E27FC236}">
                <a16:creationId xmlns:a16="http://schemas.microsoft.com/office/drawing/2014/main" id="{04DBDF08-621A-4B98-96A2-83D9698C7B69}"/>
              </a:ext>
            </a:extLst>
          </p:cNvPr>
          <p:cNvGrpSpPr/>
          <p:nvPr/>
        </p:nvGrpSpPr>
        <p:grpSpPr>
          <a:xfrm>
            <a:off x="556202" y="1635742"/>
            <a:ext cx="3851096" cy="3851094"/>
            <a:chOff x="1371600" y="1981200"/>
            <a:chExt cx="3200400" cy="3200400"/>
          </a:xfrm>
        </p:grpSpPr>
        <p:sp>
          <p:nvSpPr>
            <p:cNvPr id="77" name="Partial Circle 1">
              <a:extLst>
                <a:ext uri="{FF2B5EF4-FFF2-40B4-BE49-F238E27FC236}">
                  <a16:creationId xmlns:a16="http://schemas.microsoft.com/office/drawing/2014/main" id="{1A075013-F4F9-4587-A85A-7A9C188DE559}"/>
                </a:ext>
              </a:extLst>
            </p:cNvPr>
            <p:cNvSpPr>
              <a:spLocks noChangeAspect="1"/>
            </p:cNvSpPr>
            <p:nvPr/>
          </p:nvSpPr>
          <p:spPr>
            <a:xfrm>
              <a:off x="1371600" y="1981200"/>
              <a:ext cx="3200400" cy="3200400"/>
            </a:xfrm>
            <a:prstGeom prst="pie">
              <a:avLst>
                <a:gd name="adj1" fmla="val 2175425"/>
                <a:gd name="adj2" fmla="val 186553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Oval 2">
              <a:extLst>
                <a:ext uri="{FF2B5EF4-FFF2-40B4-BE49-F238E27FC236}">
                  <a16:creationId xmlns:a16="http://schemas.microsoft.com/office/drawing/2014/main" id="{E4F5C5DC-5DE5-4814-8C96-48CE01577D33}"/>
                </a:ext>
              </a:extLst>
            </p:cNvPr>
            <p:cNvSpPr>
              <a:spLocks noChangeAspect="1"/>
            </p:cNvSpPr>
            <p:nvPr/>
          </p:nvSpPr>
          <p:spPr>
            <a:xfrm>
              <a:off x="1485900" y="2095500"/>
              <a:ext cx="2971800" cy="2971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16">
            <a:extLst>
              <a:ext uri="{FF2B5EF4-FFF2-40B4-BE49-F238E27FC236}">
                <a16:creationId xmlns:a16="http://schemas.microsoft.com/office/drawing/2014/main" id="{293A965D-7D8D-42F4-83A0-C1F218A407EC}"/>
              </a:ext>
            </a:extLst>
          </p:cNvPr>
          <p:cNvGrpSpPr/>
          <p:nvPr/>
        </p:nvGrpSpPr>
        <p:grpSpPr>
          <a:xfrm>
            <a:off x="831280" y="1910820"/>
            <a:ext cx="3300940" cy="3300938"/>
            <a:chOff x="1600200" y="2209800"/>
            <a:chExt cx="2743200" cy="2743200"/>
          </a:xfrm>
        </p:grpSpPr>
        <p:sp>
          <p:nvSpPr>
            <p:cNvPr id="80" name="Partial Circle 6">
              <a:extLst>
                <a:ext uri="{FF2B5EF4-FFF2-40B4-BE49-F238E27FC236}">
                  <a16:creationId xmlns:a16="http://schemas.microsoft.com/office/drawing/2014/main" id="{F843CA87-B520-4769-9FBC-09CC0ED912FE}"/>
                </a:ext>
              </a:extLst>
            </p:cNvPr>
            <p:cNvSpPr>
              <a:spLocks noChangeAspect="1"/>
            </p:cNvSpPr>
            <p:nvPr/>
          </p:nvSpPr>
          <p:spPr>
            <a:xfrm>
              <a:off x="1600200" y="2209800"/>
              <a:ext cx="2743200" cy="2743200"/>
            </a:xfrm>
            <a:prstGeom prst="pie">
              <a:avLst>
                <a:gd name="adj1" fmla="val 333305"/>
                <a:gd name="adj2" fmla="val 20582647"/>
              </a:avLst>
            </a:prstGeom>
            <a:solidFill>
              <a:srgbClr val="36B8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1" name="Oval 8">
              <a:extLst>
                <a:ext uri="{FF2B5EF4-FFF2-40B4-BE49-F238E27FC236}">
                  <a16:creationId xmlns:a16="http://schemas.microsoft.com/office/drawing/2014/main" id="{057E6864-898E-4281-9B02-0A6F630DDAC8}"/>
                </a:ext>
              </a:extLst>
            </p:cNvPr>
            <p:cNvSpPr>
              <a:spLocks noChangeAspect="1"/>
            </p:cNvSpPr>
            <p:nvPr/>
          </p:nvSpPr>
          <p:spPr>
            <a:xfrm>
              <a:off x="1714500" y="2324100"/>
              <a:ext cx="2514600" cy="2514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17">
            <a:extLst>
              <a:ext uri="{FF2B5EF4-FFF2-40B4-BE49-F238E27FC236}">
                <a16:creationId xmlns:a16="http://schemas.microsoft.com/office/drawing/2014/main" id="{A1F60F5D-B56E-4B75-8823-442697437A6B}"/>
              </a:ext>
            </a:extLst>
          </p:cNvPr>
          <p:cNvGrpSpPr/>
          <p:nvPr/>
        </p:nvGrpSpPr>
        <p:grpSpPr>
          <a:xfrm>
            <a:off x="1106359" y="2176115"/>
            <a:ext cx="2750783" cy="2750782"/>
            <a:chOff x="1828800" y="2430270"/>
            <a:chExt cx="2286000" cy="2286000"/>
          </a:xfrm>
        </p:grpSpPr>
        <p:sp>
          <p:nvSpPr>
            <p:cNvPr id="103" name="Partial Circle 9">
              <a:extLst>
                <a:ext uri="{FF2B5EF4-FFF2-40B4-BE49-F238E27FC236}">
                  <a16:creationId xmlns:a16="http://schemas.microsoft.com/office/drawing/2014/main" id="{8A86EC53-F609-4F48-A62E-AA9CABAA1886}"/>
                </a:ext>
              </a:extLst>
            </p:cNvPr>
            <p:cNvSpPr>
              <a:spLocks noChangeAspect="1"/>
            </p:cNvSpPr>
            <p:nvPr/>
          </p:nvSpPr>
          <p:spPr>
            <a:xfrm>
              <a:off x="1828800" y="2430270"/>
              <a:ext cx="2286000" cy="2286000"/>
            </a:xfrm>
            <a:prstGeom prst="pie">
              <a:avLst>
                <a:gd name="adj1" fmla="val 5414693"/>
                <a:gd name="adj2" fmla="val 17515365"/>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Oval 10">
              <a:extLst>
                <a:ext uri="{FF2B5EF4-FFF2-40B4-BE49-F238E27FC236}">
                  <a16:creationId xmlns:a16="http://schemas.microsoft.com/office/drawing/2014/main" id="{98428FDD-7FF0-4DD1-891D-3622B761AB3C}"/>
                </a:ext>
              </a:extLst>
            </p:cNvPr>
            <p:cNvSpPr>
              <a:spLocks noChangeAspect="1"/>
            </p:cNvSpPr>
            <p:nvPr/>
          </p:nvSpPr>
          <p:spPr>
            <a:xfrm>
              <a:off x="1943100" y="2544570"/>
              <a:ext cx="2057400" cy="20574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8">
            <a:extLst>
              <a:ext uri="{FF2B5EF4-FFF2-40B4-BE49-F238E27FC236}">
                <a16:creationId xmlns:a16="http://schemas.microsoft.com/office/drawing/2014/main" id="{7CB11C75-170D-4E7F-A5CA-6BA25505052B}"/>
              </a:ext>
            </a:extLst>
          </p:cNvPr>
          <p:cNvGrpSpPr/>
          <p:nvPr/>
        </p:nvGrpSpPr>
        <p:grpSpPr>
          <a:xfrm>
            <a:off x="1381437" y="2451193"/>
            <a:ext cx="2200626" cy="2200625"/>
            <a:chOff x="2057400" y="2658870"/>
            <a:chExt cx="1828800" cy="1828800"/>
          </a:xfrm>
        </p:grpSpPr>
        <p:sp>
          <p:nvSpPr>
            <p:cNvPr id="106" name="Partial Circle 11">
              <a:extLst>
                <a:ext uri="{FF2B5EF4-FFF2-40B4-BE49-F238E27FC236}">
                  <a16:creationId xmlns:a16="http://schemas.microsoft.com/office/drawing/2014/main" id="{F0C28E93-98ED-4AF1-AABC-08926C36C549}"/>
                </a:ext>
              </a:extLst>
            </p:cNvPr>
            <p:cNvSpPr>
              <a:spLocks noChangeAspect="1"/>
            </p:cNvSpPr>
            <p:nvPr/>
          </p:nvSpPr>
          <p:spPr>
            <a:xfrm>
              <a:off x="2057400" y="2658870"/>
              <a:ext cx="1828800" cy="1828800"/>
            </a:xfrm>
            <a:prstGeom prst="pie">
              <a:avLst>
                <a:gd name="adj1" fmla="val 5414693"/>
                <a:gd name="adj2" fmla="val 16236635"/>
              </a:avLst>
            </a:prstGeom>
            <a:solidFill>
              <a:srgbClr val="157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Oval 12">
              <a:extLst>
                <a:ext uri="{FF2B5EF4-FFF2-40B4-BE49-F238E27FC236}">
                  <a16:creationId xmlns:a16="http://schemas.microsoft.com/office/drawing/2014/main" id="{A11F2D67-A11D-48E5-B596-8F73E7E65A5C}"/>
                </a:ext>
              </a:extLst>
            </p:cNvPr>
            <p:cNvSpPr>
              <a:spLocks noChangeAspect="1"/>
            </p:cNvSpPr>
            <p:nvPr/>
          </p:nvSpPr>
          <p:spPr>
            <a:xfrm>
              <a:off x="2171700" y="2781300"/>
              <a:ext cx="1600200" cy="1600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36778" y="773873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5996780" y="-6507539"/>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324810" y="5828144"/>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sp>
        <p:nvSpPr>
          <p:cNvPr id="76" name="Freeform 75">
            <a:extLst>
              <a:ext uri="{FF2B5EF4-FFF2-40B4-BE49-F238E27FC236}">
                <a16:creationId xmlns:a16="http://schemas.microsoft.com/office/drawing/2014/main" id="{A7181189-D4CB-4748-A2F2-9E601AF2DD72}"/>
              </a:ext>
            </a:extLst>
          </p:cNvPr>
          <p:cNvSpPr/>
          <p:nvPr/>
        </p:nvSpPr>
        <p:spPr>
          <a:xfrm flipH="1">
            <a:off x="-907517" y="-11157441"/>
            <a:ext cx="870314"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5">
            <a:duotone>
              <a:prstClr val="black"/>
              <a:srgbClr val="D9C3A5">
                <a:tint val="50000"/>
                <a:satMod val="180000"/>
              </a:srgbClr>
            </a:duotone>
          </a:blip>
          <a:stretch>
            <a:fillRect/>
          </a:stretch>
        </p:blipFill>
        <p:spPr>
          <a:xfrm flipH="1">
            <a:off x="7694517" y="7930237"/>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6">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6">
            <a:biLevel thresh="50000"/>
          </a:blip>
          <a:stretch>
            <a:fillRect/>
          </a:stretch>
        </p:blipFill>
        <p:spPr>
          <a:xfrm>
            <a:off x="9024120" y="7877479"/>
            <a:ext cx="479873" cy="479873"/>
          </a:xfrm>
          <a:prstGeom prst="rect">
            <a:avLst/>
          </a:prstGeom>
        </p:spPr>
      </p:pic>
      <p:pic>
        <p:nvPicPr>
          <p:cNvPr id="12" name="Image 11">
            <a:extLst>
              <a:ext uri="{FF2B5EF4-FFF2-40B4-BE49-F238E27FC236}">
                <a16:creationId xmlns:a16="http://schemas.microsoft.com/office/drawing/2014/main" id="{DD8F0433-CE9D-4CD8-A720-9DD23C8E2413}"/>
              </a:ext>
            </a:extLst>
          </p:cNvPr>
          <p:cNvPicPr>
            <a:picLocks noChangeAspect="1"/>
          </p:cNvPicPr>
          <p:nvPr/>
        </p:nvPicPr>
        <p:blipFill>
          <a:blip r:embed="rId5">
            <a:duotone>
              <a:schemeClr val="bg2">
                <a:shade val="45000"/>
                <a:satMod val="135000"/>
              </a:schemeClr>
              <a:prstClr val="white"/>
            </a:duotone>
          </a:blip>
          <a:stretch>
            <a:fillRect/>
          </a:stretch>
        </p:blipFill>
        <p:spPr>
          <a:xfrm flipH="1">
            <a:off x="7719064" y="6242144"/>
            <a:ext cx="522696" cy="500295"/>
          </a:xfrm>
          <a:prstGeom prst="rect">
            <a:avLst/>
          </a:prstGeom>
        </p:spPr>
      </p:pic>
      <p:grpSp>
        <p:nvGrpSpPr>
          <p:cNvPr id="21" name="Group 31">
            <a:extLst>
              <a:ext uri="{FF2B5EF4-FFF2-40B4-BE49-F238E27FC236}">
                <a16:creationId xmlns:a16="http://schemas.microsoft.com/office/drawing/2014/main" id="{2A0BC1BD-4FAA-4B33-AAC8-A637F087B7A6}"/>
              </a:ext>
            </a:extLst>
          </p:cNvPr>
          <p:cNvGrpSpPr/>
          <p:nvPr/>
        </p:nvGrpSpPr>
        <p:grpSpPr>
          <a:xfrm>
            <a:off x="3326048" y="7748172"/>
            <a:ext cx="828000" cy="828000"/>
            <a:chOff x="-828000" y="503294"/>
            <a:chExt cx="828000" cy="828000"/>
          </a:xfrm>
        </p:grpSpPr>
        <p:sp>
          <p:nvSpPr>
            <p:cNvPr id="22" name="Oval 32">
              <a:extLst>
                <a:ext uri="{FF2B5EF4-FFF2-40B4-BE49-F238E27FC236}">
                  <a16:creationId xmlns:a16="http://schemas.microsoft.com/office/drawing/2014/main" id="{5F96FA50-1577-497D-947D-663365F2C1F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3" name="Graphic 33" descr="Lightbulb">
              <a:extLst>
                <a:ext uri="{FF2B5EF4-FFF2-40B4-BE49-F238E27FC236}">
                  <a16:creationId xmlns:a16="http://schemas.microsoft.com/office/drawing/2014/main" id="{2C234A17-A671-43DC-B3CF-1B13B83E86F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417" y="634043"/>
              <a:ext cx="618834" cy="618834"/>
            </a:xfrm>
            <a:prstGeom prst="rect">
              <a:avLst/>
            </a:prstGeom>
          </p:spPr>
        </p:pic>
      </p:grpSp>
      <p:pic>
        <p:nvPicPr>
          <p:cNvPr id="3" name="Graphic 18" descr="Lightbulb">
            <a:hlinkClick r:id="rId9" action="ppaction://hlinksldjump"/>
            <a:extLst>
              <a:ext uri="{FF2B5EF4-FFF2-40B4-BE49-F238E27FC236}">
                <a16:creationId xmlns:a16="http://schemas.microsoft.com/office/drawing/2014/main" id="{5EFAA217-0183-4A65-B25C-441DB1614F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35214" y="6242144"/>
            <a:ext cx="618834" cy="618834"/>
          </a:xfrm>
          <a:prstGeom prst="rect">
            <a:avLst/>
          </a:prstGeom>
        </p:spPr>
      </p:pic>
      <p:grpSp>
        <p:nvGrpSpPr>
          <p:cNvPr id="26" name="Group 33">
            <a:extLst>
              <a:ext uri="{FF2B5EF4-FFF2-40B4-BE49-F238E27FC236}">
                <a16:creationId xmlns:a16="http://schemas.microsoft.com/office/drawing/2014/main" id="{92295FAF-55D9-4C57-829F-1AB0023D4C89}"/>
              </a:ext>
            </a:extLst>
          </p:cNvPr>
          <p:cNvGrpSpPr/>
          <p:nvPr/>
        </p:nvGrpSpPr>
        <p:grpSpPr>
          <a:xfrm>
            <a:off x="4654971" y="7766384"/>
            <a:ext cx="827568" cy="828000"/>
            <a:chOff x="-842559" y="5561839"/>
            <a:chExt cx="827568" cy="828000"/>
          </a:xfrm>
        </p:grpSpPr>
        <p:sp>
          <p:nvSpPr>
            <p:cNvPr id="27" name="Oval 34">
              <a:extLst>
                <a:ext uri="{FF2B5EF4-FFF2-40B4-BE49-F238E27FC236}">
                  <a16:creationId xmlns:a16="http://schemas.microsoft.com/office/drawing/2014/main" id="{0E696C36-FBF3-44F9-84C5-A6FFFBC13D79}"/>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8" name="Graphic 35" descr="Users">
              <a:extLst>
                <a:ext uri="{FF2B5EF4-FFF2-40B4-BE49-F238E27FC236}">
                  <a16:creationId xmlns:a16="http://schemas.microsoft.com/office/drawing/2014/main" id="{44F0D7EF-369F-4767-8AC1-15C933B003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7564" y="5614879"/>
              <a:ext cx="721920" cy="721920"/>
            </a:xfrm>
            <a:prstGeom prst="rect">
              <a:avLst/>
            </a:prstGeom>
          </p:spPr>
        </p:pic>
      </p:grpSp>
      <p:pic>
        <p:nvPicPr>
          <p:cNvPr id="4" name="Graphic 80" descr="Users">
            <a:hlinkClick r:id="rId14" action="ppaction://hlinksldjump"/>
            <a:extLst>
              <a:ext uri="{FF2B5EF4-FFF2-40B4-BE49-F238E27FC236}">
                <a16:creationId xmlns:a16="http://schemas.microsoft.com/office/drawing/2014/main" id="{5D5590E9-434C-414E-94EA-E6CA9A3023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707796" y="6189063"/>
            <a:ext cx="721920" cy="721920"/>
          </a:xfrm>
          <a:prstGeom prst="rect">
            <a:avLst/>
          </a:prstGeom>
        </p:spPr>
      </p:pic>
      <p:sp>
        <p:nvSpPr>
          <p:cNvPr id="24" name="TextBox 9">
            <a:extLst>
              <a:ext uri="{FF2B5EF4-FFF2-40B4-BE49-F238E27FC236}">
                <a16:creationId xmlns:a16="http://schemas.microsoft.com/office/drawing/2014/main" id="{1E8BF3E2-9B08-40DA-ABC8-3EE5C3A721FD}"/>
              </a:ext>
            </a:extLst>
          </p:cNvPr>
          <p:cNvSpPr txBox="1"/>
          <p:nvPr/>
        </p:nvSpPr>
        <p:spPr>
          <a:xfrm>
            <a:off x="1026755" y="26699"/>
            <a:ext cx="9666428" cy="461665"/>
          </a:xfrm>
          <a:prstGeom prst="rect">
            <a:avLst/>
          </a:prstGeom>
          <a:noFill/>
        </p:spPr>
        <p:txBody>
          <a:bodyPr wrap="non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CARACTERISTIQUES DE L’APPROCHE POST-KEYNESIENNE</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25" name="Straight Connector 15">
            <a:extLst>
              <a:ext uri="{FF2B5EF4-FFF2-40B4-BE49-F238E27FC236}">
                <a16:creationId xmlns:a16="http://schemas.microsoft.com/office/drawing/2014/main" id="{8256CBDD-2417-4A4C-A4BC-80797B1D120C}"/>
              </a:ext>
            </a:extLst>
          </p:cNvPr>
          <p:cNvCxnSpPr>
            <a:cxnSpLocks/>
          </p:cNvCxnSpPr>
          <p:nvPr/>
        </p:nvCxnSpPr>
        <p:spPr>
          <a:xfrm>
            <a:off x="1026755" y="541404"/>
            <a:ext cx="948884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TextBox 9">
            <a:extLst>
              <a:ext uri="{FF2B5EF4-FFF2-40B4-BE49-F238E27FC236}">
                <a16:creationId xmlns:a16="http://schemas.microsoft.com/office/drawing/2014/main" id="{B7044C6B-C9BD-48B2-A7B9-BAC4F9446C72}"/>
              </a:ext>
            </a:extLst>
          </p:cNvPr>
          <p:cNvSpPr txBox="1"/>
          <p:nvPr/>
        </p:nvSpPr>
        <p:spPr>
          <a:xfrm>
            <a:off x="1707187" y="527043"/>
            <a:ext cx="9235246" cy="461665"/>
          </a:xfrm>
          <a:prstGeom prst="rect">
            <a:avLst/>
          </a:prstGeom>
          <a:noFill/>
        </p:spPr>
        <p:txBody>
          <a:bodyPr wrap="squar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Emploi/Inégalités</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38" name="Straight Connector 15">
            <a:extLst>
              <a:ext uri="{FF2B5EF4-FFF2-40B4-BE49-F238E27FC236}">
                <a16:creationId xmlns:a16="http://schemas.microsoft.com/office/drawing/2014/main" id="{40F7327F-A79C-41C1-A139-5F726C88704F}"/>
              </a:ext>
            </a:extLst>
          </p:cNvPr>
          <p:cNvCxnSpPr>
            <a:cxnSpLocks/>
          </p:cNvCxnSpPr>
          <p:nvPr/>
        </p:nvCxnSpPr>
        <p:spPr>
          <a:xfrm flipV="1">
            <a:off x="4910319" y="837527"/>
            <a:ext cx="2828982" cy="2147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Image 16">
            <a:extLst>
              <a:ext uri="{FF2B5EF4-FFF2-40B4-BE49-F238E27FC236}">
                <a16:creationId xmlns:a16="http://schemas.microsoft.com/office/drawing/2014/main" id="{7BB4A9CA-FF77-4D0F-BA83-FAE44ECF07F1}"/>
              </a:ext>
            </a:extLst>
          </p:cNvPr>
          <p:cNvPicPr>
            <a:picLocks noChangeAspect="1"/>
          </p:cNvPicPr>
          <p:nvPr/>
        </p:nvPicPr>
        <p:blipFill>
          <a:blip r:embed="rId17"/>
          <a:stretch>
            <a:fillRect/>
          </a:stretch>
        </p:blipFill>
        <p:spPr>
          <a:xfrm>
            <a:off x="1603091" y="1862681"/>
            <a:ext cx="1851263" cy="3096803"/>
          </a:xfrm>
          <a:prstGeom prst="ellipse">
            <a:avLst/>
          </a:prstGeom>
          <a:ln>
            <a:noFill/>
          </a:ln>
          <a:effectLst>
            <a:softEdge rad="112500"/>
          </a:effectLst>
        </p:spPr>
      </p:pic>
      <p:grpSp>
        <p:nvGrpSpPr>
          <p:cNvPr id="29" name="Groupe 28">
            <a:extLst>
              <a:ext uri="{FF2B5EF4-FFF2-40B4-BE49-F238E27FC236}">
                <a16:creationId xmlns:a16="http://schemas.microsoft.com/office/drawing/2014/main" id="{623A2237-E02F-4091-8343-D4EE8785F2A2}"/>
              </a:ext>
            </a:extLst>
          </p:cNvPr>
          <p:cNvGrpSpPr/>
          <p:nvPr/>
        </p:nvGrpSpPr>
        <p:grpSpPr>
          <a:xfrm>
            <a:off x="3844562" y="1418760"/>
            <a:ext cx="1883117" cy="824194"/>
            <a:chOff x="3844563" y="1418760"/>
            <a:chExt cx="1692768" cy="824194"/>
          </a:xfrm>
          <a:solidFill>
            <a:schemeClr val="tx2"/>
          </a:solidFill>
        </p:grpSpPr>
        <p:sp>
          <p:nvSpPr>
            <p:cNvPr id="120" name="Freeform: Shape 48">
              <a:extLst>
                <a:ext uri="{FF2B5EF4-FFF2-40B4-BE49-F238E27FC236}">
                  <a16:creationId xmlns:a16="http://schemas.microsoft.com/office/drawing/2014/main" id="{74DE0621-9D0E-4B8E-B0AB-B785D9235C09}"/>
                </a:ext>
              </a:extLst>
            </p:cNvPr>
            <p:cNvSpPr/>
            <p:nvPr/>
          </p:nvSpPr>
          <p:spPr>
            <a:xfrm rot="18467213">
              <a:off x="3462855" y="1800468"/>
              <a:ext cx="824194" cy="60777"/>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Shape 48">
              <a:extLst>
                <a:ext uri="{FF2B5EF4-FFF2-40B4-BE49-F238E27FC236}">
                  <a16:creationId xmlns:a16="http://schemas.microsoft.com/office/drawing/2014/main" id="{51DE9067-1FC6-4DB7-BDFB-D3B126FD79EE}"/>
                </a:ext>
              </a:extLst>
            </p:cNvPr>
            <p:cNvSpPr/>
            <p:nvPr/>
          </p:nvSpPr>
          <p:spPr>
            <a:xfrm>
              <a:off x="4119513" y="1484149"/>
              <a:ext cx="1417818" cy="71201"/>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2" name="Groupe 121">
            <a:extLst>
              <a:ext uri="{FF2B5EF4-FFF2-40B4-BE49-F238E27FC236}">
                <a16:creationId xmlns:a16="http://schemas.microsoft.com/office/drawing/2014/main" id="{FCFA1891-F6A4-4F0A-A5B5-3C44AD0E51FB}"/>
              </a:ext>
            </a:extLst>
          </p:cNvPr>
          <p:cNvGrpSpPr/>
          <p:nvPr/>
        </p:nvGrpSpPr>
        <p:grpSpPr>
          <a:xfrm rot="782032">
            <a:off x="4350606" y="2395814"/>
            <a:ext cx="1725214" cy="1131724"/>
            <a:chOff x="4264346" y="1127292"/>
            <a:chExt cx="1725214" cy="1131724"/>
          </a:xfrm>
        </p:grpSpPr>
        <p:sp>
          <p:nvSpPr>
            <p:cNvPr id="123" name="Freeform: Shape 48">
              <a:extLst>
                <a:ext uri="{FF2B5EF4-FFF2-40B4-BE49-F238E27FC236}">
                  <a16:creationId xmlns:a16="http://schemas.microsoft.com/office/drawing/2014/main" id="{2BD49B41-ABBE-4784-B101-BB12FA380AC6}"/>
                </a:ext>
              </a:extLst>
            </p:cNvPr>
            <p:cNvSpPr/>
            <p:nvPr/>
          </p:nvSpPr>
          <p:spPr>
            <a:xfrm rot="18467213">
              <a:off x="3781097" y="1695442"/>
              <a:ext cx="1046823" cy="80325"/>
            </a:xfrm>
            <a:prstGeom prst="rect">
              <a:avLst/>
            </a:prstGeom>
            <a:solidFill>
              <a:schemeClr val="tx2">
                <a:lumMod val="20000"/>
                <a:lumOff val="8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Freeform: Shape 48">
              <a:extLst>
                <a:ext uri="{FF2B5EF4-FFF2-40B4-BE49-F238E27FC236}">
                  <a16:creationId xmlns:a16="http://schemas.microsoft.com/office/drawing/2014/main" id="{1310EC5D-093B-4BD9-A0B8-E29EFF838867}"/>
                </a:ext>
              </a:extLst>
            </p:cNvPr>
            <p:cNvSpPr/>
            <p:nvPr/>
          </p:nvSpPr>
          <p:spPr>
            <a:xfrm rot="20817968">
              <a:off x="4571742" y="1127292"/>
              <a:ext cx="1417818" cy="71201"/>
            </a:xfrm>
            <a:prstGeom prst="rect">
              <a:avLst/>
            </a:prstGeom>
            <a:solidFill>
              <a:schemeClr val="tx2">
                <a:lumMod val="20000"/>
                <a:lumOff val="8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8" name="Groupe 127">
            <a:extLst>
              <a:ext uri="{FF2B5EF4-FFF2-40B4-BE49-F238E27FC236}">
                <a16:creationId xmlns:a16="http://schemas.microsoft.com/office/drawing/2014/main" id="{AF9ECD37-EEAF-49EA-BAA0-91EB9BDBB067}"/>
              </a:ext>
            </a:extLst>
          </p:cNvPr>
          <p:cNvGrpSpPr/>
          <p:nvPr/>
        </p:nvGrpSpPr>
        <p:grpSpPr>
          <a:xfrm rot="11290705">
            <a:off x="3806483" y="4032419"/>
            <a:ext cx="2289037" cy="310663"/>
            <a:chOff x="3412098" y="720573"/>
            <a:chExt cx="2289037" cy="242385"/>
          </a:xfrm>
        </p:grpSpPr>
        <p:sp>
          <p:nvSpPr>
            <p:cNvPr id="129" name="Freeform: Shape 48">
              <a:extLst>
                <a:ext uri="{FF2B5EF4-FFF2-40B4-BE49-F238E27FC236}">
                  <a16:creationId xmlns:a16="http://schemas.microsoft.com/office/drawing/2014/main" id="{AF362F27-A6BD-4483-865F-3537D25CEEF2}"/>
                </a:ext>
              </a:extLst>
            </p:cNvPr>
            <p:cNvSpPr/>
            <p:nvPr/>
          </p:nvSpPr>
          <p:spPr>
            <a:xfrm rot="2361028">
              <a:off x="4654312" y="882633"/>
              <a:ext cx="1046823" cy="80325"/>
            </a:xfrm>
            <a:prstGeom prst="rect">
              <a:avLst/>
            </a:prstGeom>
            <a:solidFill>
              <a:schemeClr val="tx2">
                <a:lumMod val="20000"/>
                <a:lumOff val="8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Freeform: Shape 48">
              <a:extLst>
                <a:ext uri="{FF2B5EF4-FFF2-40B4-BE49-F238E27FC236}">
                  <a16:creationId xmlns:a16="http://schemas.microsoft.com/office/drawing/2014/main" id="{EB74A8F2-FC9E-4F30-9D3D-C7D3276347F2}"/>
                </a:ext>
              </a:extLst>
            </p:cNvPr>
            <p:cNvSpPr/>
            <p:nvPr/>
          </p:nvSpPr>
          <p:spPr>
            <a:xfrm rot="21109295">
              <a:off x="3412098" y="720573"/>
              <a:ext cx="1417818" cy="71201"/>
            </a:xfrm>
            <a:prstGeom prst="rect">
              <a:avLst/>
            </a:prstGeom>
            <a:solidFill>
              <a:schemeClr val="tx2">
                <a:lumMod val="20000"/>
                <a:lumOff val="8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2" name="Groupe 131">
            <a:extLst>
              <a:ext uri="{FF2B5EF4-FFF2-40B4-BE49-F238E27FC236}">
                <a16:creationId xmlns:a16="http://schemas.microsoft.com/office/drawing/2014/main" id="{834AA6C5-F721-423B-BA93-C67C7A13374C}"/>
              </a:ext>
            </a:extLst>
          </p:cNvPr>
          <p:cNvGrpSpPr/>
          <p:nvPr/>
        </p:nvGrpSpPr>
        <p:grpSpPr>
          <a:xfrm rot="11290705">
            <a:off x="3747765" y="5055571"/>
            <a:ext cx="2297136" cy="275282"/>
            <a:chOff x="3308633" y="774319"/>
            <a:chExt cx="2297136" cy="275282"/>
          </a:xfrm>
          <a:solidFill>
            <a:schemeClr val="tx2"/>
          </a:solidFill>
        </p:grpSpPr>
        <p:sp>
          <p:nvSpPr>
            <p:cNvPr id="133" name="Freeform: Shape 48">
              <a:extLst>
                <a:ext uri="{FF2B5EF4-FFF2-40B4-BE49-F238E27FC236}">
                  <a16:creationId xmlns:a16="http://schemas.microsoft.com/office/drawing/2014/main" id="{C9BEB4D4-5CC2-4DD0-9787-75CC49ABF4B4}"/>
                </a:ext>
              </a:extLst>
            </p:cNvPr>
            <p:cNvSpPr/>
            <p:nvPr/>
          </p:nvSpPr>
          <p:spPr>
            <a:xfrm rot="2160791">
              <a:off x="4558946" y="969276"/>
              <a:ext cx="1046823" cy="80325"/>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Freeform: Shape 48">
              <a:extLst>
                <a:ext uri="{FF2B5EF4-FFF2-40B4-BE49-F238E27FC236}">
                  <a16:creationId xmlns:a16="http://schemas.microsoft.com/office/drawing/2014/main" id="{9903CCAA-B2E0-457C-BB82-5F58C6A46727}"/>
                </a:ext>
              </a:extLst>
            </p:cNvPr>
            <p:cNvSpPr/>
            <p:nvPr/>
          </p:nvSpPr>
          <p:spPr>
            <a:xfrm rot="21109295">
              <a:off x="3308633" y="774319"/>
              <a:ext cx="1417818" cy="71201"/>
            </a:xfrm>
            <a:prstGeom prst="rect">
              <a:avLst/>
            </a:pr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6" name="Freeform: Shape 32">
            <a:extLst>
              <a:ext uri="{FF2B5EF4-FFF2-40B4-BE49-F238E27FC236}">
                <a16:creationId xmlns:a16="http://schemas.microsoft.com/office/drawing/2014/main" id="{8E692949-012B-4ECB-A5A0-73EDE443EB14}"/>
              </a:ext>
            </a:extLst>
          </p:cNvPr>
          <p:cNvSpPr/>
          <p:nvPr/>
        </p:nvSpPr>
        <p:spPr>
          <a:xfrm>
            <a:off x="5771177" y="1254932"/>
            <a:ext cx="4566114" cy="557641"/>
          </a:xfrm>
          <a:custGeom>
            <a:avLst/>
            <a:gdLst>
              <a:gd name="connsiteX0" fmla="*/ 2903502 w 4500082"/>
              <a:gd name="connsiteY0" fmla="*/ 0 h 1876169"/>
              <a:gd name="connsiteX1" fmla="*/ 4187381 w 4500082"/>
              <a:gd name="connsiteY1" fmla="*/ 0 h 1876169"/>
              <a:gd name="connsiteX2" fmla="*/ 4187391 w 4500082"/>
              <a:gd name="connsiteY2" fmla="*/ 1 h 1876169"/>
              <a:gd name="connsiteX3" fmla="*/ 4381499 w 4500082"/>
              <a:gd name="connsiteY3" fmla="*/ 1 h 1876169"/>
              <a:gd name="connsiteX4" fmla="*/ 4495801 w 4500082"/>
              <a:gd name="connsiteY4" fmla="*/ 114303 h 1876169"/>
              <a:gd name="connsiteX5" fmla="*/ 4495801 w 4500082"/>
              <a:gd name="connsiteY5" fmla="*/ 291496 h 1876169"/>
              <a:gd name="connsiteX6" fmla="*/ 4500082 w 4500082"/>
              <a:gd name="connsiteY6" fmla="*/ 312701 h 1876169"/>
              <a:gd name="connsiteX7" fmla="*/ 4500082 w 4500082"/>
              <a:gd name="connsiteY7" fmla="*/ 1304671 h 1876169"/>
              <a:gd name="connsiteX8" fmla="*/ 4500082 w 4500082"/>
              <a:gd name="connsiteY8" fmla="*/ 1563467 h 1876169"/>
              <a:gd name="connsiteX9" fmla="*/ 4500082 w 4500082"/>
              <a:gd name="connsiteY9" fmla="*/ 1761867 h 1876169"/>
              <a:gd name="connsiteX10" fmla="*/ 4385780 w 4500082"/>
              <a:gd name="connsiteY10" fmla="*/ 1876169 h 1876169"/>
              <a:gd name="connsiteX11" fmla="*/ 114302 w 4500082"/>
              <a:gd name="connsiteY11" fmla="*/ 1876169 h 1876169"/>
              <a:gd name="connsiteX12" fmla="*/ 0 w 4500082"/>
              <a:gd name="connsiteY12" fmla="*/ 1761867 h 1876169"/>
              <a:gd name="connsiteX13" fmla="*/ 0 w 4500082"/>
              <a:gd name="connsiteY13" fmla="*/ 1304671 h 1876169"/>
              <a:gd name="connsiteX14" fmla="*/ 1 w 4500082"/>
              <a:gd name="connsiteY14" fmla="*/ 1304666 h 1876169"/>
              <a:gd name="connsiteX15" fmla="*/ 1 w 4500082"/>
              <a:gd name="connsiteY15" fmla="*/ 571499 h 1876169"/>
              <a:gd name="connsiteX16" fmla="*/ 1 w 4500082"/>
              <a:gd name="connsiteY16" fmla="*/ 520705 h 1876169"/>
              <a:gd name="connsiteX17" fmla="*/ 1 w 4500082"/>
              <a:gd name="connsiteY17" fmla="*/ 114303 h 1876169"/>
              <a:gd name="connsiteX18" fmla="*/ 114303 w 4500082"/>
              <a:gd name="connsiteY18" fmla="*/ 1 h 1876169"/>
              <a:gd name="connsiteX19" fmla="*/ 2903492 w 4500082"/>
              <a:gd name="connsiteY19" fmla="*/ 1 h 18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00082" h="1876169">
                <a:moveTo>
                  <a:pt x="2903502" y="0"/>
                </a:moveTo>
                <a:lnTo>
                  <a:pt x="4187381" y="0"/>
                </a:lnTo>
                <a:lnTo>
                  <a:pt x="4187391" y="1"/>
                </a:lnTo>
                <a:lnTo>
                  <a:pt x="4381499" y="1"/>
                </a:lnTo>
                <a:cubicBezTo>
                  <a:pt x="4444626" y="1"/>
                  <a:pt x="4495801" y="51176"/>
                  <a:pt x="4495801" y="114303"/>
                </a:cubicBezTo>
                <a:lnTo>
                  <a:pt x="4495801" y="291496"/>
                </a:lnTo>
                <a:lnTo>
                  <a:pt x="4500082" y="312701"/>
                </a:lnTo>
                <a:lnTo>
                  <a:pt x="4500082" y="1304671"/>
                </a:lnTo>
                <a:lnTo>
                  <a:pt x="4500082" y="1563467"/>
                </a:lnTo>
                <a:lnTo>
                  <a:pt x="4500082" y="1761867"/>
                </a:lnTo>
                <a:cubicBezTo>
                  <a:pt x="4500082" y="1824994"/>
                  <a:pt x="4448907" y="1876169"/>
                  <a:pt x="4385780" y="1876169"/>
                </a:cubicBezTo>
                <a:lnTo>
                  <a:pt x="114302" y="1876169"/>
                </a:lnTo>
                <a:cubicBezTo>
                  <a:pt x="51175" y="1876169"/>
                  <a:pt x="0" y="1824994"/>
                  <a:pt x="0" y="1761867"/>
                </a:cubicBezTo>
                <a:lnTo>
                  <a:pt x="0" y="1304671"/>
                </a:lnTo>
                <a:lnTo>
                  <a:pt x="1" y="1304666"/>
                </a:lnTo>
                <a:lnTo>
                  <a:pt x="1" y="571499"/>
                </a:lnTo>
                <a:lnTo>
                  <a:pt x="1" y="520705"/>
                </a:lnTo>
                <a:lnTo>
                  <a:pt x="1" y="114303"/>
                </a:lnTo>
                <a:cubicBezTo>
                  <a:pt x="1" y="51176"/>
                  <a:pt x="51176" y="1"/>
                  <a:pt x="114303" y="1"/>
                </a:cubicBezTo>
                <a:lnTo>
                  <a:pt x="2903492" y="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Freeform: Shape 32">
            <a:extLst>
              <a:ext uri="{FF2B5EF4-FFF2-40B4-BE49-F238E27FC236}">
                <a16:creationId xmlns:a16="http://schemas.microsoft.com/office/drawing/2014/main" id="{6C8F308C-7DA8-4A19-ADD0-08BA8BFDA744}"/>
              </a:ext>
            </a:extLst>
          </p:cNvPr>
          <p:cNvSpPr/>
          <p:nvPr/>
        </p:nvSpPr>
        <p:spPr>
          <a:xfrm>
            <a:off x="5727679" y="2313654"/>
            <a:ext cx="4566114" cy="557641"/>
          </a:xfrm>
          <a:custGeom>
            <a:avLst/>
            <a:gdLst>
              <a:gd name="connsiteX0" fmla="*/ 2903502 w 4500082"/>
              <a:gd name="connsiteY0" fmla="*/ 0 h 1876169"/>
              <a:gd name="connsiteX1" fmla="*/ 4187381 w 4500082"/>
              <a:gd name="connsiteY1" fmla="*/ 0 h 1876169"/>
              <a:gd name="connsiteX2" fmla="*/ 4187391 w 4500082"/>
              <a:gd name="connsiteY2" fmla="*/ 1 h 1876169"/>
              <a:gd name="connsiteX3" fmla="*/ 4381499 w 4500082"/>
              <a:gd name="connsiteY3" fmla="*/ 1 h 1876169"/>
              <a:gd name="connsiteX4" fmla="*/ 4495801 w 4500082"/>
              <a:gd name="connsiteY4" fmla="*/ 114303 h 1876169"/>
              <a:gd name="connsiteX5" fmla="*/ 4495801 w 4500082"/>
              <a:gd name="connsiteY5" fmla="*/ 291496 h 1876169"/>
              <a:gd name="connsiteX6" fmla="*/ 4500082 w 4500082"/>
              <a:gd name="connsiteY6" fmla="*/ 312701 h 1876169"/>
              <a:gd name="connsiteX7" fmla="*/ 4500082 w 4500082"/>
              <a:gd name="connsiteY7" fmla="*/ 1304671 h 1876169"/>
              <a:gd name="connsiteX8" fmla="*/ 4500082 w 4500082"/>
              <a:gd name="connsiteY8" fmla="*/ 1563467 h 1876169"/>
              <a:gd name="connsiteX9" fmla="*/ 4500082 w 4500082"/>
              <a:gd name="connsiteY9" fmla="*/ 1761867 h 1876169"/>
              <a:gd name="connsiteX10" fmla="*/ 4385780 w 4500082"/>
              <a:gd name="connsiteY10" fmla="*/ 1876169 h 1876169"/>
              <a:gd name="connsiteX11" fmla="*/ 114302 w 4500082"/>
              <a:gd name="connsiteY11" fmla="*/ 1876169 h 1876169"/>
              <a:gd name="connsiteX12" fmla="*/ 0 w 4500082"/>
              <a:gd name="connsiteY12" fmla="*/ 1761867 h 1876169"/>
              <a:gd name="connsiteX13" fmla="*/ 0 w 4500082"/>
              <a:gd name="connsiteY13" fmla="*/ 1304671 h 1876169"/>
              <a:gd name="connsiteX14" fmla="*/ 1 w 4500082"/>
              <a:gd name="connsiteY14" fmla="*/ 1304666 h 1876169"/>
              <a:gd name="connsiteX15" fmla="*/ 1 w 4500082"/>
              <a:gd name="connsiteY15" fmla="*/ 571499 h 1876169"/>
              <a:gd name="connsiteX16" fmla="*/ 1 w 4500082"/>
              <a:gd name="connsiteY16" fmla="*/ 520705 h 1876169"/>
              <a:gd name="connsiteX17" fmla="*/ 1 w 4500082"/>
              <a:gd name="connsiteY17" fmla="*/ 114303 h 1876169"/>
              <a:gd name="connsiteX18" fmla="*/ 114303 w 4500082"/>
              <a:gd name="connsiteY18" fmla="*/ 1 h 1876169"/>
              <a:gd name="connsiteX19" fmla="*/ 2903492 w 4500082"/>
              <a:gd name="connsiteY19" fmla="*/ 1 h 18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00082" h="1876169">
                <a:moveTo>
                  <a:pt x="2903502" y="0"/>
                </a:moveTo>
                <a:lnTo>
                  <a:pt x="4187381" y="0"/>
                </a:lnTo>
                <a:lnTo>
                  <a:pt x="4187391" y="1"/>
                </a:lnTo>
                <a:lnTo>
                  <a:pt x="4381499" y="1"/>
                </a:lnTo>
                <a:cubicBezTo>
                  <a:pt x="4444626" y="1"/>
                  <a:pt x="4495801" y="51176"/>
                  <a:pt x="4495801" y="114303"/>
                </a:cubicBezTo>
                <a:lnTo>
                  <a:pt x="4495801" y="291496"/>
                </a:lnTo>
                <a:lnTo>
                  <a:pt x="4500082" y="312701"/>
                </a:lnTo>
                <a:lnTo>
                  <a:pt x="4500082" y="1304671"/>
                </a:lnTo>
                <a:lnTo>
                  <a:pt x="4500082" y="1563467"/>
                </a:lnTo>
                <a:lnTo>
                  <a:pt x="4500082" y="1761867"/>
                </a:lnTo>
                <a:cubicBezTo>
                  <a:pt x="4500082" y="1824994"/>
                  <a:pt x="4448907" y="1876169"/>
                  <a:pt x="4385780" y="1876169"/>
                </a:cubicBezTo>
                <a:lnTo>
                  <a:pt x="114302" y="1876169"/>
                </a:lnTo>
                <a:cubicBezTo>
                  <a:pt x="51175" y="1876169"/>
                  <a:pt x="0" y="1824994"/>
                  <a:pt x="0" y="1761867"/>
                </a:cubicBezTo>
                <a:lnTo>
                  <a:pt x="0" y="1304671"/>
                </a:lnTo>
                <a:lnTo>
                  <a:pt x="1" y="1304666"/>
                </a:lnTo>
                <a:lnTo>
                  <a:pt x="1" y="571499"/>
                </a:lnTo>
                <a:lnTo>
                  <a:pt x="1" y="520705"/>
                </a:lnTo>
                <a:lnTo>
                  <a:pt x="1" y="114303"/>
                </a:lnTo>
                <a:cubicBezTo>
                  <a:pt x="1" y="51176"/>
                  <a:pt x="51176" y="1"/>
                  <a:pt x="114303" y="1"/>
                </a:cubicBezTo>
                <a:lnTo>
                  <a:pt x="2903492" y="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Freeform: Shape 32">
            <a:extLst>
              <a:ext uri="{FF2B5EF4-FFF2-40B4-BE49-F238E27FC236}">
                <a16:creationId xmlns:a16="http://schemas.microsoft.com/office/drawing/2014/main" id="{D292AA21-48E2-4EC3-ADE3-3DEF15BCE726}"/>
              </a:ext>
            </a:extLst>
          </p:cNvPr>
          <p:cNvSpPr/>
          <p:nvPr/>
        </p:nvSpPr>
        <p:spPr>
          <a:xfrm>
            <a:off x="5708452" y="3944094"/>
            <a:ext cx="4566114" cy="557641"/>
          </a:xfrm>
          <a:custGeom>
            <a:avLst/>
            <a:gdLst>
              <a:gd name="connsiteX0" fmla="*/ 2903502 w 4500082"/>
              <a:gd name="connsiteY0" fmla="*/ 0 h 1876169"/>
              <a:gd name="connsiteX1" fmla="*/ 4187381 w 4500082"/>
              <a:gd name="connsiteY1" fmla="*/ 0 h 1876169"/>
              <a:gd name="connsiteX2" fmla="*/ 4187391 w 4500082"/>
              <a:gd name="connsiteY2" fmla="*/ 1 h 1876169"/>
              <a:gd name="connsiteX3" fmla="*/ 4381499 w 4500082"/>
              <a:gd name="connsiteY3" fmla="*/ 1 h 1876169"/>
              <a:gd name="connsiteX4" fmla="*/ 4495801 w 4500082"/>
              <a:gd name="connsiteY4" fmla="*/ 114303 h 1876169"/>
              <a:gd name="connsiteX5" fmla="*/ 4495801 w 4500082"/>
              <a:gd name="connsiteY5" fmla="*/ 291496 h 1876169"/>
              <a:gd name="connsiteX6" fmla="*/ 4500082 w 4500082"/>
              <a:gd name="connsiteY6" fmla="*/ 312701 h 1876169"/>
              <a:gd name="connsiteX7" fmla="*/ 4500082 w 4500082"/>
              <a:gd name="connsiteY7" fmla="*/ 1304671 h 1876169"/>
              <a:gd name="connsiteX8" fmla="*/ 4500082 w 4500082"/>
              <a:gd name="connsiteY8" fmla="*/ 1563467 h 1876169"/>
              <a:gd name="connsiteX9" fmla="*/ 4500082 w 4500082"/>
              <a:gd name="connsiteY9" fmla="*/ 1761867 h 1876169"/>
              <a:gd name="connsiteX10" fmla="*/ 4385780 w 4500082"/>
              <a:gd name="connsiteY10" fmla="*/ 1876169 h 1876169"/>
              <a:gd name="connsiteX11" fmla="*/ 114302 w 4500082"/>
              <a:gd name="connsiteY11" fmla="*/ 1876169 h 1876169"/>
              <a:gd name="connsiteX12" fmla="*/ 0 w 4500082"/>
              <a:gd name="connsiteY12" fmla="*/ 1761867 h 1876169"/>
              <a:gd name="connsiteX13" fmla="*/ 0 w 4500082"/>
              <a:gd name="connsiteY13" fmla="*/ 1304671 h 1876169"/>
              <a:gd name="connsiteX14" fmla="*/ 1 w 4500082"/>
              <a:gd name="connsiteY14" fmla="*/ 1304666 h 1876169"/>
              <a:gd name="connsiteX15" fmla="*/ 1 w 4500082"/>
              <a:gd name="connsiteY15" fmla="*/ 571499 h 1876169"/>
              <a:gd name="connsiteX16" fmla="*/ 1 w 4500082"/>
              <a:gd name="connsiteY16" fmla="*/ 520705 h 1876169"/>
              <a:gd name="connsiteX17" fmla="*/ 1 w 4500082"/>
              <a:gd name="connsiteY17" fmla="*/ 114303 h 1876169"/>
              <a:gd name="connsiteX18" fmla="*/ 114303 w 4500082"/>
              <a:gd name="connsiteY18" fmla="*/ 1 h 1876169"/>
              <a:gd name="connsiteX19" fmla="*/ 2903492 w 4500082"/>
              <a:gd name="connsiteY19" fmla="*/ 1 h 18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00082" h="1876169">
                <a:moveTo>
                  <a:pt x="2903502" y="0"/>
                </a:moveTo>
                <a:lnTo>
                  <a:pt x="4187381" y="0"/>
                </a:lnTo>
                <a:lnTo>
                  <a:pt x="4187391" y="1"/>
                </a:lnTo>
                <a:lnTo>
                  <a:pt x="4381499" y="1"/>
                </a:lnTo>
                <a:cubicBezTo>
                  <a:pt x="4444626" y="1"/>
                  <a:pt x="4495801" y="51176"/>
                  <a:pt x="4495801" y="114303"/>
                </a:cubicBezTo>
                <a:lnTo>
                  <a:pt x="4495801" y="291496"/>
                </a:lnTo>
                <a:lnTo>
                  <a:pt x="4500082" y="312701"/>
                </a:lnTo>
                <a:lnTo>
                  <a:pt x="4500082" y="1304671"/>
                </a:lnTo>
                <a:lnTo>
                  <a:pt x="4500082" y="1563467"/>
                </a:lnTo>
                <a:lnTo>
                  <a:pt x="4500082" y="1761867"/>
                </a:lnTo>
                <a:cubicBezTo>
                  <a:pt x="4500082" y="1824994"/>
                  <a:pt x="4448907" y="1876169"/>
                  <a:pt x="4385780" y="1876169"/>
                </a:cubicBezTo>
                <a:lnTo>
                  <a:pt x="114302" y="1876169"/>
                </a:lnTo>
                <a:cubicBezTo>
                  <a:pt x="51175" y="1876169"/>
                  <a:pt x="0" y="1824994"/>
                  <a:pt x="0" y="1761867"/>
                </a:cubicBezTo>
                <a:lnTo>
                  <a:pt x="0" y="1304671"/>
                </a:lnTo>
                <a:lnTo>
                  <a:pt x="1" y="1304666"/>
                </a:lnTo>
                <a:lnTo>
                  <a:pt x="1" y="571499"/>
                </a:lnTo>
                <a:lnTo>
                  <a:pt x="1" y="520705"/>
                </a:lnTo>
                <a:lnTo>
                  <a:pt x="1" y="114303"/>
                </a:lnTo>
                <a:cubicBezTo>
                  <a:pt x="1" y="51176"/>
                  <a:pt x="51176" y="1"/>
                  <a:pt x="114303" y="1"/>
                </a:cubicBezTo>
                <a:lnTo>
                  <a:pt x="2903492" y="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32">
            <a:extLst>
              <a:ext uri="{FF2B5EF4-FFF2-40B4-BE49-F238E27FC236}">
                <a16:creationId xmlns:a16="http://schemas.microsoft.com/office/drawing/2014/main" id="{6F400060-E0DB-45E9-AC66-C982F74A0282}"/>
              </a:ext>
            </a:extLst>
          </p:cNvPr>
          <p:cNvSpPr/>
          <p:nvPr/>
        </p:nvSpPr>
        <p:spPr>
          <a:xfrm>
            <a:off x="5693147" y="4910945"/>
            <a:ext cx="4566114" cy="557641"/>
          </a:xfrm>
          <a:custGeom>
            <a:avLst/>
            <a:gdLst>
              <a:gd name="connsiteX0" fmla="*/ 2903502 w 4500082"/>
              <a:gd name="connsiteY0" fmla="*/ 0 h 1876169"/>
              <a:gd name="connsiteX1" fmla="*/ 4187381 w 4500082"/>
              <a:gd name="connsiteY1" fmla="*/ 0 h 1876169"/>
              <a:gd name="connsiteX2" fmla="*/ 4187391 w 4500082"/>
              <a:gd name="connsiteY2" fmla="*/ 1 h 1876169"/>
              <a:gd name="connsiteX3" fmla="*/ 4381499 w 4500082"/>
              <a:gd name="connsiteY3" fmla="*/ 1 h 1876169"/>
              <a:gd name="connsiteX4" fmla="*/ 4495801 w 4500082"/>
              <a:gd name="connsiteY4" fmla="*/ 114303 h 1876169"/>
              <a:gd name="connsiteX5" fmla="*/ 4495801 w 4500082"/>
              <a:gd name="connsiteY5" fmla="*/ 291496 h 1876169"/>
              <a:gd name="connsiteX6" fmla="*/ 4500082 w 4500082"/>
              <a:gd name="connsiteY6" fmla="*/ 312701 h 1876169"/>
              <a:gd name="connsiteX7" fmla="*/ 4500082 w 4500082"/>
              <a:gd name="connsiteY7" fmla="*/ 1304671 h 1876169"/>
              <a:gd name="connsiteX8" fmla="*/ 4500082 w 4500082"/>
              <a:gd name="connsiteY8" fmla="*/ 1563467 h 1876169"/>
              <a:gd name="connsiteX9" fmla="*/ 4500082 w 4500082"/>
              <a:gd name="connsiteY9" fmla="*/ 1761867 h 1876169"/>
              <a:gd name="connsiteX10" fmla="*/ 4385780 w 4500082"/>
              <a:gd name="connsiteY10" fmla="*/ 1876169 h 1876169"/>
              <a:gd name="connsiteX11" fmla="*/ 114302 w 4500082"/>
              <a:gd name="connsiteY11" fmla="*/ 1876169 h 1876169"/>
              <a:gd name="connsiteX12" fmla="*/ 0 w 4500082"/>
              <a:gd name="connsiteY12" fmla="*/ 1761867 h 1876169"/>
              <a:gd name="connsiteX13" fmla="*/ 0 w 4500082"/>
              <a:gd name="connsiteY13" fmla="*/ 1304671 h 1876169"/>
              <a:gd name="connsiteX14" fmla="*/ 1 w 4500082"/>
              <a:gd name="connsiteY14" fmla="*/ 1304666 h 1876169"/>
              <a:gd name="connsiteX15" fmla="*/ 1 w 4500082"/>
              <a:gd name="connsiteY15" fmla="*/ 571499 h 1876169"/>
              <a:gd name="connsiteX16" fmla="*/ 1 w 4500082"/>
              <a:gd name="connsiteY16" fmla="*/ 520705 h 1876169"/>
              <a:gd name="connsiteX17" fmla="*/ 1 w 4500082"/>
              <a:gd name="connsiteY17" fmla="*/ 114303 h 1876169"/>
              <a:gd name="connsiteX18" fmla="*/ 114303 w 4500082"/>
              <a:gd name="connsiteY18" fmla="*/ 1 h 1876169"/>
              <a:gd name="connsiteX19" fmla="*/ 2903492 w 4500082"/>
              <a:gd name="connsiteY19" fmla="*/ 1 h 18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00082" h="1876169">
                <a:moveTo>
                  <a:pt x="2903502" y="0"/>
                </a:moveTo>
                <a:lnTo>
                  <a:pt x="4187381" y="0"/>
                </a:lnTo>
                <a:lnTo>
                  <a:pt x="4187391" y="1"/>
                </a:lnTo>
                <a:lnTo>
                  <a:pt x="4381499" y="1"/>
                </a:lnTo>
                <a:cubicBezTo>
                  <a:pt x="4444626" y="1"/>
                  <a:pt x="4495801" y="51176"/>
                  <a:pt x="4495801" y="114303"/>
                </a:cubicBezTo>
                <a:lnTo>
                  <a:pt x="4495801" y="291496"/>
                </a:lnTo>
                <a:lnTo>
                  <a:pt x="4500082" y="312701"/>
                </a:lnTo>
                <a:lnTo>
                  <a:pt x="4500082" y="1304671"/>
                </a:lnTo>
                <a:lnTo>
                  <a:pt x="4500082" y="1563467"/>
                </a:lnTo>
                <a:lnTo>
                  <a:pt x="4500082" y="1761867"/>
                </a:lnTo>
                <a:cubicBezTo>
                  <a:pt x="4500082" y="1824994"/>
                  <a:pt x="4448907" y="1876169"/>
                  <a:pt x="4385780" y="1876169"/>
                </a:cubicBezTo>
                <a:lnTo>
                  <a:pt x="114302" y="1876169"/>
                </a:lnTo>
                <a:cubicBezTo>
                  <a:pt x="51175" y="1876169"/>
                  <a:pt x="0" y="1824994"/>
                  <a:pt x="0" y="1761867"/>
                </a:cubicBezTo>
                <a:lnTo>
                  <a:pt x="0" y="1304671"/>
                </a:lnTo>
                <a:lnTo>
                  <a:pt x="1" y="1304666"/>
                </a:lnTo>
                <a:lnTo>
                  <a:pt x="1" y="571499"/>
                </a:lnTo>
                <a:lnTo>
                  <a:pt x="1" y="520705"/>
                </a:lnTo>
                <a:lnTo>
                  <a:pt x="1" y="114303"/>
                </a:lnTo>
                <a:cubicBezTo>
                  <a:pt x="1" y="51176"/>
                  <a:pt x="51176" y="1"/>
                  <a:pt x="114303" y="1"/>
                </a:cubicBezTo>
                <a:lnTo>
                  <a:pt x="2903492" y="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FF2B5EF4-FFF2-40B4-BE49-F238E27FC236}">
                <a16:creationId xmlns:a16="http://schemas.microsoft.com/office/drawing/2014/main" id="{B1266EBE-1FB9-4605-94BD-D42B8E4E3DBF}"/>
              </a:ext>
            </a:extLst>
          </p:cNvPr>
          <p:cNvSpPr/>
          <p:nvPr/>
        </p:nvSpPr>
        <p:spPr>
          <a:xfrm>
            <a:off x="5792305" y="1384264"/>
            <a:ext cx="4484220" cy="307777"/>
          </a:xfrm>
          <a:prstGeom prst="rect">
            <a:avLst/>
          </a:prstGeom>
        </p:spPr>
        <p:txBody>
          <a:bodyPr wrap="square">
            <a:spAutoFit/>
          </a:bodyPr>
          <a:lstStyle/>
          <a:p>
            <a:pPr algn="ctr"/>
            <a:r>
              <a:rPr lang="fr-FR" sz="1400" dirty="0">
                <a:latin typeface="Bahnschrift" panose="020B0502040204020203" pitchFamily="34" charset="0"/>
              </a:rPr>
              <a:t>  Création d’emplois dans les secteurs à bas salaires </a:t>
            </a:r>
          </a:p>
        </p:txBody>
      </p:sp>
      <p:sp>
        <p:nvSpPr>
          <p:cNvPr id="141" name="Rectangle 140">
            <a:extLst>
              <a:ext uri="{FF2B5EF4-FFF2-40B4-BE49-F238E27FC236}">
                <a16:creationId xmlns:a16="http://schemas.microsoft.com/office/drawing/2014/main" id="{E7967C35-0F5B-4676-B176-E7EF5CC83625}"/>
              </a:ext>
            </a:extLst>
          </p:cNvPr>
          <p:cNvSpPr/>
          <p:nvPr/>
        </p:nvSpPr>
        <p:spPr>
          <a:xfrm>
            <a:off x="5775041" y="2376630"/>
            <a:ext cx="4484220" cy="307777"/>
          </a:xfrm>
          <a:prstGeom prst="rect">
            <a:avLst/>
          </a:prstGeom>
        </p:spPr>
        <p:txBody>
          <a:bodyPr wrap="square">
            <a:spAutoFit/>
          </a:bodyPr>
          <a:lstStyle/>
          <a:p>
            <a:pPr algn="ctr"/>
            <a:r>
              <a:rPr lang="fr-FR" sz="1400" dirty="0">
                <a:latin typeface="Bahnschrift" panose="020B0502040204020203" pitchFamily="34" charset="0"/>
              </a:rPr>
              <a:t>Satisfaire des besoins non satisfaits</a:t>
            </a:r>
          </a:p>
        </p:txBody>
      </p:sp>
      <p:sp>
        <p:nvSpPr>
          <p:cNvPr id="142" name="Rectangle 141">
            <a:extLst>
              <a:ext uri="{FF2B5EF4-FFF2-40B4-BE49-F238E27FC236}">
                <a16:creationId xmlns:a16="http://schemas.microsoft.com/office/drawing/2014/main" id="{68993CC0-86AA-454D-BB2D-49AEFD203DCE}"/>
              </a:ext>
            </a:extLst>
          </p:cNvPr>
          <p:cNvSpPr/>
          <p:nvPr/>
        </p:nvSpPr>
        <p:spPr>
          <a:xfrm>
            <a:off x="5874199" y="5067291"/>
            <a:ext cx="4484220" cy="307777"/>
          </a:xfrm>
          <a:prstGeom prst="rect">
            <a:avLst/>
          </a:prstGeom>
        </p:spPr>
        <p:txBody>
          <a:bodyPr wrap="square">
            <a:spAutoFit/>
          </a:bodyPr>
          <a:lstStyle/>
          <a:p>
            <a:pPr algn="ctr"/>
            <a:r>
              <a:rPr lang="fr-FR" sz="1400" dirty="0">
                <a:latin typeface="Bahnschrift" panose="020B0502040204020203" pitchFamily="34" charset="0"/>
              </a:rPr>
              <a:t>Eviter l’usure du capital humain</a:t>
            </a:r>
          </a:p>
        </p:txBody>
      </p:sp>
      <p:sp>
        <p:nvSpPr>
          <p:cNvPr id="143" name="Rectangle 142">
            <a:extLst>
              <a:ext uri="{FF2B5EF4-FFF2-40B4-BE49-F238E27FC236}">
                <a16:creationId xmlns:a16="http://schemas.microsoft.com/office/drawing/2014/main" id="{2E79E045-8BD7-46D2-BAC4-9F284C9809C9}"/>
              </a:ext>
            </a:extLst>
          </p:cNvPr>
          <p:cNvSpPr/>
          <p:nvPr/>
        </p:nvSpPr>
        <p:spPr>
          <a:xfrm>
            <a:off x="5632946" y="4071170"/>
            <a:ext cx="4484220" cy="307777"/>
          </a:xfrm>
          <a:prstGeom prst="rect">
            <a:avLst/>
          </a:prstGeom>
        </p:spPr>
        <p:txBody>
          <a:bodyPr wrap="square">
            <a:spAutoFit/>
          </a:bodyPr>
          <a:lstStyle/>
          <a:p>
            <a:pPr algn="ctr"/>
            <a:r>
              <a:rPr lang="fr-FR" sz="1400" dirty="0">
                <a:latin typeface="Bahnschrift" panose="020B0502040204020203" pitchFamily="34" charset="0"/>
              </a:rPr>
              <a:t>Soutenir la demande </a:t>
            </a:r>
          </a:p>
        </p:txBody>
      </p:sp>
    </p:spTree>
    <p:extLst>
      <p:ext uri="{BB962C8B-B14F-4D97-AF65-F5344CB8AC3E}">
        <p14:creationId xmlns:p14="http://schemas.microsoft.com/office/powerpoint/2010/main" val="31405833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50000">
                                          <p:cBhvr additive="base">
                                            <p:cTn id="7" dur="500" fill="hold"/>
                                            <p:tgtEl>
                                              <p:spTgt spid="24"/>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14:presetBounceEnd="50000">
                                      <p:stCondLst>
                                        <p:cond delay="0"/>
                                      </p:stCondLst>
                                      <p:childTnLst>
                                        <p:set>
                                          <p:cBhvr>
                                            <p:cTn id="15" dur="1" fill="hold">
                                              <p:stCondLst>
                                                <p:cond delay="0"/>
                                              </p:stCondLst>
                                            </p:cTn>
                                            <p:tgtEl>
                                              <p:spTgt spid="131"/>
                                            </p:tgtEl>
                                            <p:attrNameLst>
                                              <p:attrName>style.visibility</p:attrName>
                                            </p:attrNameLst>
                                          </p:cBhvr>
                                          <p:to>
                                            <p:strVal val="visible"/>
                                          </p:to>
                                        </p:set>
                                        <p:anim calcmode="lin" valueType="num" p14:bounceEnd="50000">
                                          <p:cBhvr additive="base">
                                            <p:cTn id="16" dur="500" fill="hold"/>
                                            <p:tgtEl>
                                              <p:spTgt spid="131"/>
                                            </p:tgtEl>
                                            <p:attrNameLst>
                                              <p:attrName>ppt_x</p:attrName>
                                            </p:attrNameLst>
                                          </p:cBhvr>
                                          <p:tavLst>
                                            <p:tav tm="0">
                                              <p:val>
                                                <p:strVal val="0-#ppt_w/2"/>
                                              </p:val>
                                            </p:tav>
                                            <p:tav tm="100000">
                                              <p:val>
                                                <p:strVal val="#ppt_x"/>
                                              </p:val>
                                            </p:tav>
                                          </p:tavLst>
                                        </p:anim>
                                        <p:anim calcmode="lin" valueType="num" p14:bounceEnd="50000">
                                          <p:cBhvr additive="base">
                                            <p:cTn id="17" dur="500" fill="hold"/>
                                            <p:tgtEl>
                                              <p:spTgt spid="131"/>
                                            </p:tgtEl>
                                            <p:attrNameLst>
                                              <p:attrName>ppt_y</p:attrName>
                                            </p:attrNameLst>
                                          </p:cBhvr>
                                          <p:tavLst>
                                            <p:tav tm="0">
                                              <p:val>
                                                <p:strVal val="#ppt_y"/>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74"/>
                                            </p:tgtEl>
                                            <p:attrNameLst>
                                              <p:attrName>style.visibility</p:attrName>
                                            </p:attrNameLst>
                                          </p:cBhvr>
                                          <p:to>
                                            <p:strVal val="visible"/>
                                          </p:to>
                                        </p:set>
                                        <p:anim calcmode="lin" valueType="num">
                                          <p:cBhvr>
                                            <p:cTn id="24" dur="500" fill="hold"/>
                                            <p:tgtEl>
                                              <p:spTgt spid="74"/>
                                            </p:tgtEl>
                                            <p:attrNameLst>
                                              <p:attrName>ppt_w</p:attrName>
                                            </p:attrNameLst>
                                          </p:cBhvr>
                                          <p:tavLst>
                                            <p:tav tm="0">
                                              <p:val>
                                                <p:fltVal val="0"/>
                                              </p:val>
                                            </p:tav>
                                            <p:tav tm="100000">
                                              <p:val>
                                                <p:strVal val="#ppt_w"/>
                                              </p:val>
                                            </p:tav>
                                          </p:tavLst>
                                        </p:anim>
                                        <p:anim calcmode="lin" valueType="num">
                                          <p:cBhvr>
                                            <p:cTn id="25" dur="500" fill="hold"/>
                                            <p:tgtEl>
                                              <p:spTgt spid="74"/>
                                            </p:tgtEl>
                                            <p:attrNameLst>
                                              <p:attrName>ppt_h</p:attrName>
                                            </p:attrNameLst>
                                          </p:cBhvr>
                                          <p:tavLst>
                                            <p:tav tm="0">
                                              <p:val>
                                                <p:fltVal val="0"/>
                                              </p:val>
                                            </p:tav>
                                            <p:tav tm="100000">
                                              <p:val>
                                                <p:strVal val="#ppt_h"/>
                                              </p:val>
                                            </p:tav>
                                          </p:tavLst>
                                        </p:anim>
                                        <p:animEffect transition="in" filter="fade">
                                          <p:cBhvr>
                                            <p:cTn id="26" dur="500"/>
                                            <p:tgtEl>
                                              <p:spTgt spid="74"/>
                                            </p:tgtEl>
                                          </p:cBhvr>
                                        </p:animEffect>
                                      </p:childTnLst>
                                    </p:cTn>
                                  </p:par>
                                </p:childTnLst>
                              </p:cTn>
                            </p:par>
                            <p:par>
                              <p:cTn id="27" fill="hold">
                                <p:stCondLst>
                                  <p:cond delay="1000"/>
                                </p:stCondLst>
                                <p:childTnLst>
                                  <p:par>
                                    <p:cTn id="28" presetID="35" presetClass="entr" presetSubtype="0" fill="hold"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1000"/>
                                            <p:tgtEl>
                                              <p:spTgt spid="75"/>
                                            </p:tgtEl>
                                          </p:cBhvr>
                                        </p:animEffect>
                                        <p:anim calcmode="lin" valueType="num">
                                          <p:cBhvr>
                                            <p:cTn id="31" dur="1000" fill="hold"/>
                                            <p:tgtEl>
                                              <p:spTgt spid="75"/>
                                            </p:tgtEl>
                                            <p:attrNameLst>
                                              <p:attrName>style.rotation</p:attrName>
                                            </p:attrNameLst>
                                          </p:cBhvr>
                                          <p:tavLst>
                                            <p:tav tm="0">
                                              <p:val>
                                                <p:fltVal val="720"/>
                                              </p:val>
                                            </p:tav>
                                            <p:tav tm="100000">
                                              <p:val>
                                                <p:fltVal val="0"/>
                                              </p:val>
                                            </p:tav>
                                          </p:tavLst>
                                        </p:anim>
                                        <p:anim calcmode="lin" valueType="num">
                                          <p:cBhvr>
                                            <p:cTn id="32" dur="1000" fill="hold"/>
                                            <p:tgtEl>
                                              <p:spTgt spid="75"/>
                                            </p:tgtEl>
                                            <p:attrNameLst>
                                              <p:attrName>ppt_h</p:attrName>
                                            </p:attrNameLst>
                                          </p:cBhvr>
                                          <p:tavLst>
                                            <p:tav tm="0">
                                              <p:val>
                                                <p:fltVal val="0"/>
                                              </p:val>
                                            </p:tav>
                                            <p:tav tm="100000">
                                              <p:val>
                                                <p:strVal val="#ppt_h"/>
                                              </p:val>
                                            </p:tav>
                                          </p:tavLst>
                                        </p:anim>
                                        <p:anim calcmode="lin" valueType="num">
                                          <p:cBhvr>
                                            <p:cTn id="33" dur="1000" fill="hold"/>
                                            <p:tgtEl>
                                              <p:spTgt spid="75"/>
                                            </p:tgtEl>
                                            <p:attrNameLst>
                                              <p:attrName>ppt_w</p:attrName>
                                            </p:attrNameLst>
                                          </p:cBhvr>
                                          <p:tavLst>
                                            <p:tav tm="0">
                                              <p:val>
                                                <p:fltVal val="0"/>
                                              </p:val>
                                            </p:tav>
                                            <p:tav tm="100000">
                                              <p:val>
                                                <p:strVal val="#ppt_w"/>
                                              </p:val>
                                            </p:tav>
                                          </p:tavLst>
                                        </p:anim>
                                      </p:childTnLst>
                                    </p:cTn>
                                  </p:par>
                                </p:childTnLst>
                              </p:cTn>
                            </p:par>
                            <p:par>
                              <p:cTn id="34" fill="hold">
                                <p:stCondLst>
                                  <p:cond delay="2000"/>
                                </p:stCondLst>
                                <p:childTnLst>
                                  <p:par>
                                    <p:cTn id="35" presetID="35" presetClass="entr" presetSubtype="0" fill="hold" nodeType="after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anim calcmode="lin" valueType="num">
                                          <p:cBhvr>
                                            <p:cTn id="38" dur="1000" fill="hold"/>
                                            <p:tgtEl>
                                              <p:spTgt spid="79"/>
                                            </p:tgtEl>
                                            <p:attrNameLst>
                                              <p:attrName>style.rotation</p:attrName>
                                            </p:attrNameLst>
                                          </p:cBhvr>
                                          <p:tavLst>
                                            <p:tav tm="0">
                                              <p:val>
                                                <p:fltVal val="720"/>
                                              </p:val>
                                            </p:tav>
                                            <p:tav tm="100000">
                                              <p:val>
                                                <p:fltVal val="0"/>
                                              </p:val>
                                            </p:tav>
                                          </p:tavLst>
                                        </p:anim>
                                        <p:anim calcmode="lin" valueType="num">
                                          <p:cBhvr>
                                            <p:cTn id="39" dur="1000" fill="hold"/>
                                            <p:tgtEl>
                                              <p:spTgt spid="79"/>
                                            </p:tgtEl>
                                            <p:attrNameLst>
                                              <p:attrName>ppt_h</p:attrName>
                                            </p:attrNameLst>
                                          </p:cBhvr>
                                          <p:tavLst>
                                            <p:tav tm="0">
                                              <p:val>
                                                <p:fltVal val="0"/>
                                              </p:val>
                                            </p:tav>
                                            <p:tav tm="100000">
                                              <p:val>
                                                <p:strVal val="#ppt_h"/>
                                              </p:val>
                                            </p:tav>
                                          </p:tavLst>
                                        </p:anim>
                                        <p:anim calcmode="lin" valueType="num">
                                          <p:cBhvr>
                                            <p:cTn id="40" dur="1000" fill="hold"/>
                                            <p:tgtEl>
                                              <p:spTgt spid="79"/>
                                            </p:tgtEl>
                                            <p:attrNameLst>
                                              <p:attrName>ppt_w</p:attrName>
                                            </p:attrNameLst>
                                          </p:cBhvr>
                                          <p:tavLst>
                                            <p:tav tm="0">
                                              <p:val>
                                                <p:fltVal val="0"/>
                                              </p:val>
                                            </p:tav>
                                            <p:tav tm="100000">
                                              <p:val>
                                                <p:strVal val="#ppt_w"/>
                                              </p:val>
                                            </p:tav>
                                          </p:tavLst>
                                        </p:anim>
                                      </p:childTnLst>
                                    </p:cTn>
                                  </p:par>
                                </p:childTnLst>
                              </p:cTn>
                            </p:par>
                            <p:par>
                              <p:cTn id="41" fill="hold">
                                <p:stCondLst>
                                  <p:cond delay="3000"/>
                                </p:stCondLst>
                                <p:childTnLst>
                                  <p:par>
                                    <p:cTn id="42" presetID="35" presetClass="entr" presetSubtype="0" fill="hold" nodeType="after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fade">
                                          <p:cBhvr>
                                            <p:cTn id="44" dur="1000"/>
                                            <p:tgtEl>
                                              <p:spTgt spid="94"/>
                                            </p:tgtEl>
                                          </p:cBhvr>
                                        </p:animEffect>
                                        <p:anim calcmode="lin" valueType="num">
                                          <p:cBhvr>
                                            <p:cTn id="45" dur="1000" fill="hold"/>
                                            <p:tgtEl>
                                              <p:spTgt spid="94"/>
                                            </p:tgtEl>
                                            <p:attrNameLst>
                                              <p:attrName>style.rotation</p:attrName>
                                            </p:attrNameLst>
                                          </p:cBhvr>
                                          <p:tavLst>
                                            <p:tav tm="0">
                                              <p:val>
                                                <p:fltVal val="720"/>
                                              </p:val>
                                            </p:tav>
                                            <p:tav tm="100000">
                                              <p:val>
                                                <p:fltVal val="0"/>
                                              </p:val>
                                            </p:tav>
                                          </p:tavLst>
                                        </p:anim>
                                        <p:anim calcmode="lin" valueType="num">
                                          <p:cBhvr>
                                            <p:cTn id="46" dur="1000" fill="hold"/>
                                            <p:tgtEl>
                                              <p:spTgt spid="94"/>
                                            </p:tgtEl>
                                            <p:attrNameLst>
                                              <p:attrName>ppt_h</p:attrName>
                                            </p:attrNameLst>
                                          </p:cBhvr>
                                          <p:tavLst>
                                            <p:tav tm="0">
                                              <p:val>
                                                <p:fltVal val="0"/>
                                              </p:val>
                                            </p:tav>
                                            <p:tav tm="100000">
                                              <p:val>
                                                <p:strVal val="#ppt_h"/>
                                              </p:val>
                                            </p:tav>
                                          </p:tavLst>
                                        </p:anim>
                                        <p:anim calcmode="lin" valueType="num">
                                          <p:cBhvr>
                                            <p:cTn id="47" dur="1000" fill="hold"/>
                                            <p:tgtEl>
                                              <p:spTgt spid="94"/>
                                            </p:tgtEl>
                                            <p:attrNameLst>
                                              <p:attrName>ppt_w</p:attrName>
                                            </p:attrNameLst>
                                          </p:cBhvr>
                                          <p:tavLst>
                                            <p:tav tm="0">
                                              <p:val>
                                                <p:fltVal val="0"/>
                                              </p:val>
                                            </p:tav>
                                            <p:tav tm="100000">
                                              <p:val>
                                                <p:strVal val="#ppt_w"/>
                                              </p:val>
                                            </p:tav>
                                          </p:tavLst>
                                        </p:anim>
                                      </p:childTnLst>
                                    </p:cTn>
                                  </p:par>
                                </p:childTnLst>
                              </p:cTn>
                            </p:par>
                            <p:par>
                              <p:cTn id="48" fill="hold">
                                <p:stCondLst>
                                  <p:cond delay="4000"/>
                                </p:stCondLst>
                                <p:childTnLst>
                                  <p:par>
                                    <p:cTn id="49" presetID="35" presetClass="entr" presetSubtype="0" fill="hold" nodeType="afterEffect">
                                      <p:stCondLst>
                                        <p:cond delay="0"/>
                                      </p:stCondLst>
                                      <p:childTnLst>
                                        <p:set>
                                          <p:cBhvr>
                                            <p:cTn id="50" dur="1" fill="hold">
                                              <p:stCondLst>
                                                <p:cond delay="0"/>
                                              </p:stCondLst>
                                            </p:cTn>
                                            <p:tgtEl>
                                              <p:spTgt spid="105"/>
                                            </p:tgtEl>
                                            <p:attrNameLst>
                                              <p:attrName>style.visibility</p:attrName>
                                            </p:attrNameLst>
                                          </p:cBhvr>
                                          <p:to>
                                            <p:strVal val="visible"/>
                                          </p:to>
                                        </p:set>
                                        <p:animEffect transition="in" filter="fade">
                                          <p:cBhvr>
                                            <p:cTn id="51" dur="1000"/>
                                            <p:tgtEl>
                                              <p:spTgt spid="105"/>
                                            </p:tgtEl>
                                          </p:cBhvr>
                                        </p:animEffect>
                                        <p:anim calcmode="lin" valueType="num">
                                          <p:cBhvr>
                                            <p:cTn id="52" dur="1000" fill="hold"/>
                                            <p:tgtEl>
                                              <p:spTgt spid="105"/>
                                            </p:tgtEl>
                                            <p:attrNameLst>
                                              <p:attrName>style.rotation</p:attrName>
                                            </p:attrNameLst>
                                          </p:cBhvr>
                                          <p:tavLst>
                                            <p:tav tm="0">
                                              <p:val>
                                                <p:fltVal val="720"/>
                                              </p:val>
                                            </p:tav>
                                            <p:tav tm="100000">
                                              <p:val>
                                                <p:fltVal val="0"/>
                                              </p:val>
                                            </p:tav>
                                          </p:tavLst>
                                        </p:anim>
                                        <p:anim calcmode="lin" valueType="num">
                                          <p:cBhvr>
                                            <p:cTn id="53" dur="1000" fill="hold"/>
                                            <p:tgtEl>
                                              <p:spTgt spid="105"/>
                                            </p:tgtEl>
                                            <p:attrNameLst>
                                              <p:attrName>ppt_h</p:attrName>
                                            </p:attrNameLst>
                                          </p:cBhvr>
                                          <p:tavLst>
                                            <p:tav tm="0">
                                              <p:val>
                                                <p:fltVal val="0"/>
                                              </p:val>
                                            </p:tav>
                                            <p:tav tm="100000">
                                              <p:val>
                                                <p:strVal val="#ppt_h"/>
                                              </p:val>
                                            </p:tav>
                                          </p:tavLst>
                                        </p:anim>
                                        <p:anim calcmode="lin" valueType="num">
                                          <p:cBhvr>
                                            <p:cTn id="54" dur="1000" fill="hold"/>
                                            <p:tgtEl>
                                              <p:spTgt spid="105"/>
                                            </p:tgtEl>
                                            <p:attrNameLst>
                                              <p:attrName>ppt_w</p:attrName>
                                            </p:attrNameLst>
                                          </p:cBhvr>
                                          <p:tavLst>
                                            <p:tav tm="0">
                                              <p:val>
                                                <p:fltVal val="0"/>
                                              </p:val>
                                            </p:tav>
                                            <p:tav tm="100000">
                                              <p:val>
                                                <p:strVal val="#ppt_w"/>
                                              </p:val>
                                            </p:tav>
                                          </p:tavLst>
                                        </p:anim>
                                      </p:childTnLst>
                                    </p:cTn>
                                  </p:par>
                                </p:childTnLst>
                              </p:cTn>
                            </p:par>
                            <p:par>
                              <p:cTn id="55" fill="hold">
                                <p:stCondLst>
                                  <p:cond delay="5000"/>
                                </p:stCondLst>
                                <p:childTnLst>
                                  <p:par>
                                    <p:cTn id="56" presetID="16" presetClass="entr" presetSubtype="21" fill="hold" nodeType="after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barn(inVertical)">
                                          <p:cBhvr>
                                            <p:cTn id="58" dur="500"/>
                                            <p:tgtEl>
                                              <p:spTgt spid="29"/>
                                            </p:tgtEl>
                                          </p:cBhvr>
                                        </p:animEffect>
                                      </p:childTnLst>
                                    </p:cTn>
                                  </p:par>
                                  <p:par>
                                    <p:cTn id="59" presetID="16" presetClass="entr" presetSubtype="21"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animEffect transition="in" filter="barn(inVertical)">
                                          <p:cBhvr>
                                            <p:cTn id="61" dur="500"/>
                                            <p:tgtEl>
                                              <p:spTgt spid="122"/>
                                            </p:tgtEl>
                                          </p:cBhvr>
                                        </p:animEffect>
                                      </p:childTnLst>
                                    </p:cTn>
                                  </p:par>
                                  <p:par>
                                    <p:cTn id="62" presetID="16" presetClass="entr" presetSubtype="21" fill="hold" nodeType="withEffect">
                                      <p:stCondLst>
                                        <p:cond delay="0"/>
                                      </p:stCondLst>
                                      <p:childTnLst>
                                        <p:set>
                                          <p:cBhvr>
                                            <p:cTn id="63" dur="1" fill="hold">
                                              <p:stCondLst>
                                                <p:cond delay="0"/>
                                              </p:stCondLst>
                                            </p:cTn>
                                            <p:tgtEl>
                                              <p:spTgt spid="128"/>
                                            </p:tgtEl>
                                            <p:attrNameLst>
                                              <p:attrName>style.visibility</p:attrName>
                                            </p:attrNameLst>
                                          </p:cBhvr>
                                          <p:to>
                                            <p:strVal val="visible"/>
                                          </p:to>
                                        </p:set>
                                        <p:animEffect transition="in" filter="barn(inVertical)">
                                          <p:cBhvr>
                                            <p:cTn id="64" dur="500"/>
                                            <p:tgtEl>
                                              <p:spTgt spid="128"/>
                                            </p:tgtEl>
                                          </p:cBhvr>
                                        </p:animEffect>
                                      </p:childTnLst>
                                    </p:cTn>
                                  </p:par>
                                  <p:par>
                                    <p:cTn id="65" presetID="16" presetClass="entr" presetSubtype="21" fill="hold" nodeType="withEffect">
                                      <p:stCondLst>
                                        <p:cond delay="0"/>
                                      </p:stCondLst>
                                      <p:childTnLst>
                                        <p:set>
                                          <p:cBhvr>
                                            <p:cTn id="66" dur="1" fill="hold">
                                              <p:stCondLst>
                                                <p:cond delay="0"/>
                                              </p:stCondLst>
                                            </p:cTn>
                                            <p:tgtEl>
                                              <p:spTgt spid="132"/>
                                            </p:tgtEl>
                                            <p:attrNameLst>
                                              <p:attrName>style.visibility</p:attrName>
                                            </p:attrNameLst>
                                          </p:cBhvr>
                                          <p:to>
                                            <p:strVal val="visible"/>
                                          </p:to>
                                        </p:set>
                                        <p:animEffect transition="in" filter="barn(inVertical)">
                                          <p:cBhvr>
                                            <p:cTn id="67" dur="500"/>
                                            <p:tgtEl>
                                              <p:spTgt spid="132"/>
                                            </p:tgtEl>
                                          </p:cBhvr>
                                        </p:animEffect>
                                      </p:childTnLst>
                                    </p:cTn>
                                  </p:par>
                                </p:childTnLst>
                              </p:cTn>
                            </p:par>
                            <p:par>
                              <p:cTn id="68" fill="hold">
                                <p:stCondLst>
                                  <p:cond delay="5500"/>
                                </p:stCondLst>
                                <p:childTnLst>
                                  <p:par>
                                    <p:cTn id="69" presetID="42" presetClass="entr" presetSubtype="0" fill="hold" grpId="0" nodeType="afterEffect">
                                      <p:stCondLst>
                                        <p:cond delay="0"/>
                                      </p:stCondLst>
                                      <p:childTnLst>
                                        <p:set>
                                          <p:cBhvr>
                                            <p:cTn id="70" dur="1" fill="hold">
                                              <p:stCondLst>
                                                <p:cond delay="0"/>
                                              </p:stCondLst>
                                            </p:cTn>
                                            <p:tgtEl>
                                              <p:spTgt spid="136"/>
                                            </p:tgtEl>
                                            <p:attrNameLst>
                                              <p:attrName>style.visibility</p:attrName>
                                            </p:attrNameLst>
                                          </p:cBhvr>
                                          <p:to>
                                            <p:strVal val="visible"/>
                                          </p:to>
                                        </p:set>
                                        <p:animEffect transition="in" filter="fade">
                                          <p:cBhvr>
                                            <p:cTn id="71" dur="250"/>
                                            <p:tgtEl>
                                              <p:spTgt spid="136"/>
                                            </p:tgtEl>
                                          </p:cBhvr>
                                        </p:animEffect>
                                        <p:anim calcmode="lin" valueType="num">
                                          <p:cBhvr>
                                            <p:cTn id="72" dur="250" fill="hold"/>
                                            <p:tgtEl>
                                              <p:spTgt spid="136"/>
                                            </p:tgtEl>
                                            <p:attrNameLst>
                                              <p:attrName>ppt_x</p:attrName>
                                            </p:attrNameLst>
                                          </p:cBhvr>
                                          <p:tavLst>
                                            <p:tav tm="0">
                                              <p:val>
                                                <p:strVal val="#ppt_x"/>
                                              </p:val>
                                            </p:tav>
                                            <p:tav tm="100000">
                                              <p:val>
                                                <p:strVal val="#ppt_x"/>
                                              </p:val>
                                            </p:tav>
                                          </p:tavLst>
                                        </p:anim>
                                        <p:anim calcmode="lin" valueType="num">
                                          <p:cBhvr>
                                            <p:cTn id="73" dur="250" fill="hold"/>
                                            <p:tgtEl>
                                              <p:spTgt spid="136"/>
                                            </p:tgtEl>
                                            <p:attrNameLst>
                                              <p:attrName>ppt_y</p:attrName>
                                            </p:attrNameLst>
                                          </p:cBhvr>
                                          <p:tavLst>
                                            <p:tav tm="0">
                                              <p:val>
                                                <p:strVal val="#ppt_y+.1"/>
                                              </p:val>
                                            </p:tav>
                                            <p:tav tm="100000">
                                              <p:val>
                                                <p:strVal val="#ppt_y"/>
                                              </p:val>
                                            </p:tav>
                                          </p:tavLst>
                                        </p:anim>
                                      </p:childTnLst>
                                    </p:cTn>
                                  </p:par>
                                </p:childTnLst>
                              </p:cTn>
                            </p:par>
                            <p:par>
                              <p:cTn id="74" fill="hold">
                                <p:stCondLst>
                                  <p:cond delay="5750"/>
                                </p:stCondLst>
                                <p:childTnLst>
                                  <p:par>
                                    <p:cTn id="75" presetID="42" presetClass="entr" presetSubtype="0" fill="hold" grpId="0" nodeType="afterEffect">
                                      <p:stCondLst>
                                        <p:cond delay="0"/>
                                      </p:stCondLst>
                                      <p:childTnLst>
                                        <p:set>
                                          <p:cBhvr>
                                            <p:cTn id="76" dur="1" fill="hold">
                                              <p:stCondLst>
                                                <p:cond delay="0"/>
                                              </p:stCondLst>
                                            </p:cTn>
                                            <p:tgtEl>
                                              <p:spTgt spid="137"/>
                                            </p:tgtEl>
                                            <p:attrNameLst>
                                              <p:attrName>style.visibility</p:attrName>
                                            </p:attrNameLst>
                                          </p:cBhvr>
                                          <p:to>
                                            <p:strVal val="visible"/>
                                          </p:to>
                                        </p:set>
                                        <p:animEffect transition="in" filter="fade">
                                          <p:cBhvr>
                                            <p:cTn id="77" dur="1000"/>
                                            <p:tgtEl>
                                              <p:spTgt spid="137"/>
                                            </p:tgtEl>
                                          </p:cBhvr>
                                        </p:animEffect>
                                        <p:anim calcmode="lin" valueType="num">
                                          <p:cBhvr>
                                            <p:cTn id="78" dur="1000" fill="hold"/>
                                            <p:tgtEl>
                                              <p:spTgt spid="137"/>
                                            </p:tgtEl>
                                            <p:attrNameLst>
                                              <p:attrName>ppt_x</p:attrName>
                                            </p:attrNameLst>
                                          </p:cBhvr>
                                          <p:tavLst>
                                            <p:tav tm="0">
                                              <p:val>
                                                <p:strVal val="#ppt_x"/>
                                              </p:val>
                                            </p:tav>
                                            <p:tav tm="100000">
                                              <p:val>
                                                <p:strVal val="#ppt_x"/>
                                              </p:val>
                                            </p:tav>
                                          </p:tavLst>
                                        </p:anim>
                                        <p:anim calcmode="lin" valueType="num">
                                          <p:cBhvr>
                                            <p:cTn id="79" dur="1000" fill="hold"/>
                                            <p:tgtEl>
                                              <p:spTgt spid="137"/>
                                            </p:tgtEl>
                                            <p:attrNameLst>
                                              <p:attrName>ppt_y</p:attrName>
                                            </p:attrNameLst>
                                          </p:cBhvr>
                                          <p:tavLst>
                                            <p:tav tm="0">
                                              <p:val>
                                                <p:strVal val="#ppt_y+.1"/>
                                              </p:val>
                                            </p:tav>
                                            <p:tav tm="100000">
                                              <p:val>
                                                <p:strVal val="#ppt_y"/>
                                              </p:val>
                                            </p:tav>
                                          </p:tavLst>
                                        </p:anim>
                                      </p:childTnLst>
                                    </p:cTn>
                                  </p:par>
                                </p:childTnLst>
                              </p:cTn>
                            </p:par>
                            <p:par>
                              <p:cTn id="80" fill="hold">
                                <p:stCondLst>
                                  <p:cond delay="6750"/>
                                </p:stCondLst>
                                <p:childTnLst>
                                  <p:par>
                                    <p:cTn id="81" presetID="42" presetClass="entr" presetSubtype="0" fill="hold" grpId="0" nodeType="afterEffect">
                                      <p:stCondLst>
                                        <p:cond delay="0"/>
                                      </p:stCondLst>
                                      <p:childTnLst>
                                        <p:set>
                                          <p:cBhvr>
                                            <p:cTn id="82" dur="1" fill="hold">
                                              <p:stCondLst>
                                                <p:cond delay="0"/>
                                              </p:stCondLst>
                                            </p:cTn>
                                            <p:tgtEl>
                                              <p:spTgt spid="138"/>
                                            </p:tgtEl>
                                            <p:attrNameLst>
                                              <p:attrName>style.visibility</p:attrName>
                                            </p:attrNameLst>
                                          </p:cBhvr>
                                          <p:to>
                                            <p:strVal val="visible"/>
                                          </p:to>
                                        </p:set>
                                        <p:animEffect transition="in" filter="fade">
                                          <p:cBhvr>
                                            <p:cTn id="83" dur="1000"/>
                                            <p:tgtEl>
                                              <p:spTgt spid="138"/>
                                            </p:tgtEl>
                                          </p:cBhvr>
                                        </p:animEffect>
                                        <p:anim calcmode="lin" valueType="num">
                                          <p:cBhvr>
                                            <p:cTn id="84" dur="1000" fill="hold"/>
                                            <p:tgtEl>
                                              <p:spTgt spid="138"/>
                                            </p:tgtEl>
                                            <p:attrNameLst>
                                              <p:attrName>ppt_x</p:attrName>
                                            </p:attrNameLst>
                                          </p:cBhvr>
                                          <p:tavLst>
                                            <p:tav tm="0">
                                              <p:val>
                                                <p:strVal val="#ppt_x"/>
                                              </p:val>
                                            </p:tav>
                                            <p:tav tm="100000">
                                              <p:val>
                                                <p:strVal val="#ppt_x"/>
                                              </p:val>
                                            </p:tav>
                                          </p:tavLst>
                                        </p:anim>
                                        <p:anim calcmode="lin" valueType="num">
                                          <p:cBhvr>
                                            <p:cTn id="85" dur="1000" fill="hold"/>
                                            <p:tgtEl>
                                              <p:spTgt spid="138"/>
                                            </p:tgtEl>
                                            <p:attrNameLst>
                                              <p:attrName>ppt_y</p:attrName>
                                            </p:attrNameLst>
                                          </p:cBhvr>
                                          <p:tavLst>
                                            <p:tav tm="0">
                                              <p:val>
                                                <p:strVal val="#ppt_y+.1"/>
                                              </p:val>
                                            </p:tav>
                                            <p:tav tm="100000">
                                              <p:val>
                                                <p:strVal val="#ppt_y"/>
                                              </p:val>
                                            </p:tav>
                                          </p:tavLst>
                                        </p:anim>
                                      </p:childTnLst>
                                    </p:cTn>
                                  </p:par>
                                </p:childTnLst>
                              </p:cTn>
                            </p:par>
                            <p:par>
                              <p:cTn id="86" fill="hold">
                                <p:stCondLst>
                                  <p:cond delay="7750"/>
                                </p:stCondLst>
                                <p:childTnLst>
                                  <p:par>
                                    <p:cTn id="87" presetID="42" presetClass="entr" presetSubtype="0" fill="hold" grpId="0" nodeType="afterEffect">
                                      <p:stCondLst>
                                        <p:cond delay="0"/>
                                      </p:stCondLst>
                                      <p:childTnLst>
                                        <p:set>
                                          <p:cBhvr>
                                            <p:cTn id="88" dur="1" fill="hold">
                                              <p:stCondLst>
                                                <p:cond delay="0"/>
                                              </p:stCondLst>
                                            </p:cTn>
                                            <p:tgtEl>
                                              <p:spTgt spid="139"/>
                                            </p:tgtEl>
                                            <p:attrNameLst>
                                              <p:attrName>style.visibility</p:attrName>
                                            </p:attrNameLst>
                                          </p:cBhvr>
                                          <p:to>
                                            <p:strVal val="visible"/>
                                          </p:to>
                                        </p:set>
                                        <p:animEffect transition="in" filter="fade">
                                          <p:cBhvr>
                                            <p:cTn id="89" dur="1000"/>
                                            <p:tgtEl>
                                              <p:spTgt spid="139"/>
                                            </p:tgtEl>
                                          </p:cBhvr>
                                        </p:animEffect>
                                        <p:anim calcmode="lin" valueType="num">
                                          <p:cBhvr>
                                            <p:cTn id="90" dur="1000" fill="hold"/>
                                            <p:tgtEl>
                                              <p:spTgt spid="139"/>
                                            </p:tgtEl>
                                            <p:attrNameLst>
                                              <p:attrName>ppt_x</p:attrName>
                                            </p:attrNameLst>
                                          </p:cBhvr>
                                          <p:tavLst>
                                            <p:tav tm="0">
                                              <p:val>
                                                <p:strVal val="#ppt_x"/>
                                              </p:val>
                                            </p:tav>
                                            <p:tav tm="100000">
                                              <p:val>
                                                <p:strVal val="#ppt_x"/>
                                              </p:val>
                                            </p:tav>
                                          </p:tavLst>
                                        </p:anim>
                                        <p:anim calcmode="lin" valueType="num">
                                          <p:cBhvr>
                                            <p:cTn id="91" dur="1000" fill="hold"/>
                                            <p:tgtEl>
                                              <p:spTgt spid="139"/>
                                            </p:tgtEl>
                                            <p:attrNameLst>
                                              <p:attrName>ppt_y</p:attrName>
                                            </p:attrNameLst>
                                          </p:cBhvr>
                                          <p:tavLst>
                                            <p:tav tm="0">
                                              <p:val>
                                                <p:strVal val="#ppt_y+.1"/>
                                              </p:val>
                                            </p:tav>
                                            <p:tav tm="100000">
                                              <p:val>
                                                <p:strVal val="#ppt_y"/>
                                              </p:val>
                                            </p:tav>
                                          </p:tavLst>
                                        </p:anim>
                                      </p:childTnLst>
                                    </p:cTn>
                                  </p:par>
                                  <p:par>
                                    <p:cTn id="92" presetID="1" presetClass="entr" presetSubtype="0" fill="hold" grpId="0" nodeType="withEffect">
                                      <p:stCondLst>
                                        <p:cond delay="1000"/>
                                      </p:stCondLst>
                                      <p:childTnLst>
                                        <p:set>
                                          <p:cBhvr>
                                            <p:cTn id="93" dur="1" fill="hold">
                                              <p:stCondLst>
                                                <p:cond delay="9"/>
                                              </p:stCondLst>
                                            </p:cTn>
                                            <p:tgtEl>
                                              <p:spTgt spid="140"/>
                                            </p:tgtEl>
                                            <p:attrNameLst>
                                              <p:attrName>style.visibility</p:attrName>
                                            </p:attrNameLst>
                                          </p:cBhvr>
                                          <p:to>
                                            <p:strVal val="visible"/>
                                          </p:to>
                                        </p:set>
                                      </p:childTnLst>
                                    </p:cTn>
                                  </p:par>
                                  <p:par>
                                    <p:cTn id="94" presetID="1" presetClass="entr" presetSubtype="0" fill="hold" grpId="0" nodeType="withEffect">
                                      <p:stCondLst>
                                        <p:cond delay="1000"/>
                                      </p:stCondLst>
                                      <p:childTnLst>
                                        <p:set>
                                          <p:cBhvr>
                                            <p:cTn id="95" dur="1" fill="hold">
                                              <p:stCondLst>
                                                <p:cond delay="0"/>
                                              </p:stCondLst>
                                            </p:cTn>
                                            <p:tgtEl>
                                              <p:spTgt spid="141"/>
                                            </p:tgtEl>
                                            <p:attrNameLst>
                                              <p:attrName>style.visibility</p:attrName>
                                            </p:attrNameLst>
                                          </p:cBhvr>
                                          <p:to>
                                            <p:strVal val="visible"/>
                                          </p:to>
                                        </p:set>
                                      </p:childTnLst>
                                    </p:cTn>
                                  </p:par>
                                  <p:par>
                                    <p:cTn id="96" presetID="1" presetClass="entr" presetSubtype="0" fill="hold" grpId="0" nodeType="withEffect">
                                      <p:stCondLst>
                                        <p:cond delay="1000"/>
                                      </p:stCondLst>
                                      <p:childTnLst>
                                        <p:set>
                                          <p:cBhvr>
                                            <p:cTn id="97" dur="1" fill="hold">
                                              <p:stCondLst>
                                                <p:cond delay="0"/>
                                              </p:stCondLst>
                                            </p:cTn>
                                            <p:tgtEl>
                                              <p:spTgt spid="142"/>
                                            </p:tgtEl>
                                            <p:attrNameLst>
                                              <p:attrName>style.visibility</p:attrName>
                                            </p:attrNameLst>
                                          </p:cBhvr>
                                          <p:to>
                                            <p:strVal val="visible"/>
                                          </p:to>
                                        </p:set>
                                      </p:childTnLst>
                                    </p:cTn>
                                  </p:par>
                                  <p:par>
                                    <p:cTn id="98" presetID="1" presetClass="entr" presetSubtype="0" fill="hold" grpId="0" nodeType="withEffect">
                                      <p:stCondLst>
                                        <p:cond delay="1000"/>
                                      </p:stCondLst>
                                      <p:childTnLst>
                                        <p:set>
                                          <p:cBhvr>
                                            <p:cTn id="99"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24" grpId="0"/>
          <p:bldP spid="131" grpId="0"/>
          <p:bldP spid="136" grpId="0" animBg="1"/>
          <p:bldP spid="137" grpId="0" animBg="1"/>
          <p:bldP spid="138" grpId="0" animBg="1"/>
          <p:bldP spid="139" grpId="0" animBg="1"/>
          <p:bldP spid="140" grpId="0"/>
          <p:bldP spid="141" grpId="0"/>
          <p:bldP spid="142" grpId="0"/>
          <p:bldP spid="143"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31"/>
                                            </p:tgtEl>
                                            <p:attrNameLst>
                                              <p:attrName>style.visibility</p:attrName>
                                            </p:attrNameLst>
                                          </p:cBhvr>
                                          <p:to>
                                            <p:strVal val="visible"/>
                                          </p:to>
                                        </p:set>
                                        <p:anim calcmode="lin" valueType="num">
                                          <p:cBhvr additive="base">
                                            <p:cTn id="16" dur="500" fill="hold"/>
                                            <p:tgtEl>
                                              <p:spTgt spid="131"/>
                                            </p:tgtEl>
                                            <p:attrNameLst>
                                              <p:attrName>ppt_x</p:attrName>
                                            </p:attrNameLst>
                                          </p:cBhvr>
                                          <p:tavLst>
                                            <p:tav tm="0">
                                              <p:val>
                                                <p:strVal val="0-#ppt_w/2"/>
                                              </p:val>
                                            </p:tav>
                                            <p:tav tm="100000">
                                              <p:val>
                                                <p:strVal val="#ppt_x"/>
                                              </p:val>
                                            </p:tav>
                                          </p:tavLst>
                                        </p:anim>
                                        <p:anim calcmode="lin" valueType="num">
                                          <p:cBhvr additive="base">
                                            <p:cTn id="17" dur="500" fill="hold"/>
                                            <p:tgtEl>
                                              <p:spTgt spid="131"/>
                                            </p:tgtEl>
                                            <p:attrNameLst>
                                              <p:attrName>ppt_y</p:attrName>
                                            </p:attrNameLst>
                                          </p:cBhvr>
                                          <p:tavLst>
                                            <p:tav tm="0">
                                              <p:val>
                                                <p:strVal val="#ppt_y"/>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74"/>
                                            </p:tgtEl>
                                            <p:attrNameLst>
                                              <p:attrName>style.visibility</p:attrName>
                                            </p:attrNameLst>
                                          </p:cBhvr>
                                          <p:to>
                                            <p:strVal val="visible"/>
                                          </p:to>
                                        </p:set>
                                        <p:anim calcmode="lin" valueType="num">
                                          <p:cBhvr>
                                            <p:cTn id="24" dur="500" fill="hold"/>
                                            <p:tgtEl>
                                              <p:spTgt spid="74"/>
                                            </p:tgtEl>
                                            <p:attrNameLst>
                                              <p:attrName>ppt_w</p:attrName>
                                            </p:attrNameLst>
                                          </p:cBhvr>
                                          <p:tavLst>
                                            <p:tav tm="0">
                                              <p:val>
                                                <p:fltVal val="0"/>
                                              </p:val>
                                            </p:tav>
                                            <p:tav tm="100000">
                                              <p:val>
                                                <p:strVal val="#ppt_w"/>
                                              </p:val>
                                            </p:tav>
                                          </p:tavLst>
                                        </p:anim>
                                        <p:anim calcmode="lin" valueType="num">
                                          <p:cBhvr>
                                            <p:cTn id="25" dur="500" fill="hold"/>
                                            <p:tgtEl>
                                              <p:spTgt spid="74"/>
                                            </p:tgtEl>
                                            <p:attrNameLst>
                                              <p:attrName>ppt_h</p:attrName>
                                            </p:attrNameLst>
                                          </p:cBhvr>
                                          <p:tavLst>
                                            <p:tav tm="0">
                                              <p:val>
                                                <p:fltVal val="0"/>
                                              </p:val>
                                            </p:tav>
                                            <p:tav tm="100000">
                                              <p:val>
                                                <p:strVal val="#ppt_h"/>
                                              </p:val>
                                            </p:tav>
                                          </p:tavLst>
                                        </p:anim>
                                        <p:animEffect transition="in" filter="fade">
                                          <p:cBhvr>
                                            <p:cTn id="26" dur="500"/>
                                            <p:tgtEl>
                                              <p:spTgt spid="74"/>
                                            </p:tgtEl>
                                          </p:cBhvr>
                                        </p:animEffect>
                                      </p:childTnLst>
                                    </p:cTn>
                                  </p:par>
                                </p:childTnLst>
                              </p:cTn>
                            </p:par>
                            <p:par>
                              <p:cTn id="27" fill="hold">
                                <p:stCondLst>
                                  <p:cond delay="1000"/>
                                </p:stCondLst>
                                <p:childTnLst>
                                  <p:par>
                                    <p:cTn id="28" presetID="35" presetClass="entr" presetSubtype="0" fill="hold"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1000"/>
                                            <p:tgtEl>
                                              <p:spTgt spid="75"/>
                                            </p:tgtEl>
                                          </p:cBhvr>
                                        </p:animEffect>
                                        <p:anim calcmode="lin" valueType="num">
                                          <p:cBhvr>
                                            <p:cTn id="31" dur="1000" fill="hold"/>
                                            <p:tgtEl>
                                              <p:spTgt spid="75"/>
                                            </p:tgtEl>
                                            <p:attrNameLst>
                                              <p:attrName>style.rotation</p:attrName>
                                            </p:attrNameLst>
                                          </p:cBhvr>
                                          <p:tavLst>
                                            <p:tav tm="0">
                                              <p:val>
                                                <p:fltVal val="720"/>
                                              </p:val>
                                            </p:tav>
                                            <p:tav tm="100000">
                                              <p:val>
                                                <p:fltVal val="0"/>
                                              </p:val>
                                            </p:tav>
                                          </p:tavLst>
                                        </p:anim>
                                        <p:anim calcmode="lin" valueType="num">
                                          <p:cBhvr>
                                            <p:cTn id="32" dur="1000" fill="hold"/>
                                            <p:tgtEl>
                                              <p:spTgt spid="75"/>
                                            </p:tgtEl>
                                            <p:attrNameLst>
                                              <p:attrName>ppt_h</p:attrName>
                                            </p:attrNameLst>
                                          </p:cBhvr>
                                          <p:tavLst>
                                            <p:tav tm="0">
                                              <p:val>
                                                <p:fltVal val="0"/>
                                              </p:val>
                                            </p:tav>
                                            <p:tav tm="100000">
                                              <p:val>
                                                <p:strVal val="#ppt_h"/>
                                              </p:val>
                                            </p:tav>
                                          </p:tavLst>
                                        </p:anim>
                                        <p:anim calcmode="lin" valueType="num">
                                          <p:cBhvr>
                                            <p:cTn id="33" dur="1000" fill="hold"/>
                                            <p:tgtEl>
                                              <p:spTgt spid="75"/>
                                            </p:tgtEl>
                                            <p:attrNameLst>
                                              <p:attrName>ppt_w</p:attrName>
                                            </p:attrNameLst>
                                          </p:cBhvr>
                                          <p:tavLst>
                                            <p:tav tm="0">
                                              <p:val>
                                                <p:fltVal val="0"/>
                                              </p:val>
                                            </p:tav>
                                            <p:tav tm="100000">
                                              <p:val>
                                                <p:strVal val="#ppt_w"/>
                                              </p:val>
                                            </p:tav>
                                          </p:tavLst>
                                        </p:anim>
                                      </p:childTnLst>
                                    </p:cTn>
                                  </p:par>
                                </p:childTnLst>
                              </p:cTn>
                            </p:par>
                            <p:par>
                              <p:cTn id="34" fill="hold">
                                <p:stCondLst>
                                  <p:cond delay="2000"/>
                                </p:stCondLst>
                                <p:childTnLst>
                                  <p:par>
                                    <p:cTn id="35" presetID="35" presetClass="entr" presetSubtype="0" fill="hold" nodeType="after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anim calcmode="lin" valueType="num">
                                          <p:cBhvr>
                                            <p:cTn id="38" dur="1000" fill="hold"/>
                                            <p:tgtEl>
                                              <p:spTgt spid="79"/>
                                            </p:tgtEl>
                                            <p:attrNameLst>
                                              <p:attrName>style.rotation</p:attrName>
                                            </p:attrNameLst>
                                          </p:cBhvr>
                                          <p:tavLst>
                                            <p:tav tm="0">
                                              <p:val>
                                                <p:fltVal val="720"/>
                                              </p:val>
                                            </p:tav>
                                            <p:tav tm="100000">
                                              <p:val>
                                                <p:fltVal val="0"/>
                                              </p:val>
                                            </p:tav>
                                          </p:tavLst>
                                        </p:anim>
                                        <p:anim calcmode="lin" valueType="num">
                                          <p:cBhvr>
                                            <p:cTn id="39" dur="1000" fill="hold"/>
                                            <p:tgtEl>
                                              <p:spTgt spid="79"/>
                                            </p:tgtEl>
                                            <p:attrNameLst>
                                              <p:attrName>ppt_h</p:attrName>
                                            </p:attrNameLst>
                                          </p:cBhvr>
                                          <p:tavLst>
                                            <p:tav tm="0">
                                              <p:val>
                                                <p:fltVal val="0"/>
                                              </p:val>
                                            </p:tav>
                                            <p:tav tm="100000">
                                              <p:val>
                                                <p:strVal val="#ppt_h"/>
                                              </p:val>
                                            </p:tav>
                                          </p:tavLst>
                                        </p:anim>
                                        <p:anim calcmode="lin" valueType="num">
                                          <p:cBhvr>
                                            <p:cTn id="40" dur="1000" fill="hold"/>
                                            <p:tgtEl>
                                              <p:spTgt spid="79"/>
                                            </p:tgtEl>
                                            <p:attrNameLst>
                                              <p:attrName>ppt_w</p:attrName>
                                            </p:attrNameLst>
                                          </p:cBhvr>
                                          <p:tavLst>
                                            <p:tav tm="0">
                                              <p:val>
                                                <p:fltVal val="0"/>
                                              </p:val>
                                            </p:tav>
                                            <p:tav tm="100000">
                                              <p:val>
                                                <p:strVal val="#ppt_w"/>
                                              </p:val>
                                            </p:tav>
                                          </p:tavLst>
                                        </p:anim>
                                      </p:childTnLst>
                                    </p:cTn>
                                  </p:par>
                                </p:childTnLst>
                              </p:cTn>
                            </p:par>
                            <p:par>
                              <p:cTn id="41" fill="hold">
                                <p:stCondLst>
                                  <p:cond delay="3000"/>
                                </p:stCondLst>
                                <p:childTnLst>
                                  <p:par>
                                    <p:cTn id="42" presetID="35" presetClass="entr" presetSubtype="0" fill="hold" nodeType="after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fade">
                                          <p:cBhvr>
                                            <p:cTn id="44" dur="1000"/>
                                            <p:tgtEl>
                                              <p:spTgt spid="94"/>
                                            </p:tgtEl>
                                          </p:cBhvr>
                                        </p:animEffect>
                                        <p:anim calcmode="lin" valueType="num">
                                          <p:cBhvr>
                                            <p:cTn id="45" dur="1000" fill="hold"/>
                                            <p:tgtEl>
                                              <p:spTgt spid="94"/>
                                            </p:tgtEl>
                                            <p:attrNameLst>
                                              <p:attrName>style.rotation</p:attrName>
                                            </p:attrNameLst>
                                          </p:cBhvr>
                                          <p:tavLst>
                                            <p:tav tm="0">
                                              <p:val>
                                                <p:fltVal val="720"/>
                                              </p:val>
                                            </p:tav>
                                            <p:tav tm="100000">
                                              <p:val>
                                                <p:fltVal val="0"/>
                                              </p:val>
                                            </p:tav>
                                          </p:tavLst>
                                        </p:anim>
                                        <p:anim calcmode="lin" valueType="num">
                                          <p:cBhvr>
                                            <p:cTn id="46" dur="1000" fill="hold"/>
                                            <p:tgtEl>
                                              <p:spTgt spid="94"/>
                                            </p:tgtEl>
                                            <p:attrNameLst>
                                              <p:attrName>ppt_h</p:attrName>
                                            </p:attrNameLst>
                                          </p:cBhvr>
                                          <p:tavLst>
                                            <p:tav tm="0">
                                              <p:val>
                                                <p:fltVal val="0"/>
                                              </p:val>
                                            </p:tav>
                                            <p:tav tm="100000">
                                              <p:val>
                                                <p:strVal val="#ppt_h"/>
                                              </p:val>
                                            </p:tav>
                                          </p:tavLst>
                                        </p:anim>
                                        <p:anim calcmode="lin" valueType="num">
                                          <p:cBhvr>
                                            <p:cTn id="47" dur="1000" fill="hold"/>
                                            <p:tgtEl>
                                              <p:spTgt spid="94"/>
                                            </p:tgtEl>
                                            <p:attrNameLst>
                                              <p:attrName>ppt_w</p:attrName>
                                            </p:attrNameLst>
                                          </p:cBhvr>
                                          <p:tavLst>
                                            <p:tav tm="0">
                                              <p:val>
                                                <p:fltVal val="0"/>
                                              </p:val>
                                            </p:tav>
                                            <p:tav tm="100000">
                                              <p:val>
                                                <p:strVal val="#ppt_w"/>
                                              </p:val>
                                            </p:tav>
                                          </p:tavLst>
                                        </p:anim>
                                      </p:childTnLst>
                                    </p:cTn>
                                  </p:par>
                                </p:childTnLst>
                              </p:cTn>
                            </p:par>
                            <p:par>
                              <p:cTn id="48" fill="hold">
                                <p:stCondLst>
                                  <p:cond delay="4000"/>
                                </p:stCondLst>
                                <p:childTnLst>
                                  <p:par>
                                    <p:cTn id="49" presetID="35" presetClass="entr" presetSubtype="0" fill="hold" nodeType="afterEffect">
                                      <p:stCondLst>
                                        <p:cond delay="0"/>
                                      </p:stCondLst>
                                      <p:childTnLst>
                                        <p:set>
                                          <p:cBhvr>
                                            <p:cTn id="50" dur="1" fill="hold">
                                              <p:stCondLst>
                                                <p:cond delay="0"/>
                                              </p:stCondLst>
                                            </p:cTn>
                                            <p:tgtEl>
                                              <p:spTgt spid="105"/>
                                            </p:tgtEl>
                                            <p:attrNameLst>
                                              <p:attrName>style.visibility</p:attrName>
                                            </p:attrNameLst>
                                          </p:cBhvr>
                                          <p:to>
                                            <p:strVal val="visible"/>
                                          </p:to>
                                        </p:set>
                                        <p:animEffect transition="in" filter="fade">
                                          <p:cBhvr>
                                            <p:cTn id="51" dur="1000"/>
                                            <p:tgtEl>
                                              <p:spTgt spid="105"/>
                                            </p:tgtEl>
                                          </p:cBhvr>
                                        </p:animEffect>
                                        <p:anim calcmode="lin" valueType="num">
                                          <p:cBhvr>
                                            <p:cTn id="52" dur="1000" fill="hold"/>
                                            <p:tgtEl>
                                              <p:spTgt spid="105"/>
                                            </p:tgtEl>
                                            <p:attrNameLst>
                                              <p:attrName>style.rotation</p:attrName>
                                            </p:attrNameLst>
                                          </p:cBhvr>
                                          <p:tavLst>
                                            <p:tav tm="0">
                                              <p:val>
                                                <p:fltVal val="720"/>
                                              </p:val>
                                            </p:tav>
                                            <p:tav tm="100000">
                                              <p:val>
                                                <p:fltVal val="0"/>
                                              </p:val>
                                            </p:tav>
                                          </p:tavLst>
                                        </p:anim>
                                        <p:anim calcmode="lin" valueType="num">
                                          <p:cBhvr>
                                            <p:cTn id="53" dur="1000" fill="hold"/>
                                            <p:tgtEl>
                                              <p:spTgt spid="105"/>
                                            </p:tgtEl>
                                            <p:attrNameLst>
                                              <p:attrName>ppt_h</p:attrName>
                                            </p:attrNameLst>
                                          </p:cBhvr>
                                          <p:tavLst>
                                            <p:tav tm="0">
                                              <p:val>
                                                <p:fltVal val="0"/>
                                              </p:val>
                                            </p:tav>
                                            <p:tav tm="100000">
                                              <p:val>
                                                <p:strVal val="#ppt_h"/>
                                              </p:val>
                                            </p:tav>
                                          </p:tavLst>
                                        </p:anim>
                                        <p:anim calcmode="lin" valueType="num">
                                          <p:cBhvr>
                                            <p:cTn id="54" dur="1000" fill="hold"/>
                                            <p:tgtEl>
                                              <p:spTgt spid="105"/>
                                            </p:tgtEl>
                                            <p:attrNameLst>
                                              <p:attrName>ppt_w</p:attrName>
                                            </p:attrNameLst>
                                          </p:cBhvr>
                                          <p:tavLst>
                                            <p:tav tm="0">
                                              <p:val>
                                                <p:fltVal val="0"/>
                                              </p:val>
                                            </p:tav>
                                            <p:tav tm="100000">
                                              <p:val>
                                                <p:strVal val="#ppt_w"/>
                                              </p:val>
                                            </p:tav>
                                          </p:tavLst>
                                        </p:anim>
                                      </p:childTnLst>
                                    </p:cTn>
                                  </p:par>
                                </p:childTnLst>
                              </p:cTn>
                            </p:par>
                            <p:par>
                              <p:cTn id="55" fill="hold">
                                <p:stCondLst>
                                  <p:cond delay="5000"/>
                                </p:stCondLst>
                                <p:childTnLst>
                                  <p:par>
                                    <p:cTn id="56" presetID="16" presetClass="entr" presetSubtype="21" fill="hold" nodeType="after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barn(inVertical)">
                                          <p:cBhvr>
                                            <p:cTn id="58" dur="500"/>
                                            <p:tgtEl>
                                              <p:spTgt spid="29"/>
                                            </p:tgtEl>
                                          </p:cBhvr>
                                        </p:animEffect>
                                      </p:childTnLst>
                                    </p:cTn>
                                  </p:par>
                                  <p:par>
                                    <p:cTn id="59" presetID="16" presetClass="entr" presetSubtype="21"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animEffect transition="in" filter="barn(inVertical)">
                                          <p:cBhvr>
                                            <p:cTn id="61" dur="500"/>
                                            <p:tgtEl>
                                              <p:spTgt spid="122"/>
                                            </p:tgtEl>
                                          </p:cBhvr>
                                        </p:animEffect>
                                      </p:childTnLst>
                                    </p:cTn>
                                  </p:par>
                                  <p:par>
                                    <p:cTn id="62" presetID="16" presetClass="entr" presetSubtype="21" fill="hold" nodeType="withEffect">
                                      <p:stCondLst>
                                        <p:cond delay="0"/>
                                      </p:stCondLst>
                                      <p:childTnLst>
                                        <p:set>
                                          <p:cBhvr>
                                            <p:cTn id="63" dur="1" fill="hold">
                                              <p:stCondLst>
                                                <p:cond delay="0"/>
                                              </p:stCondLst>
                                            </p:cTn>
                                            <p:tgtEl>
                                              <p:spTgt spid="128"/>
                                            </p:tgtEl>
                                            <p:attrNameLst>
                                              <p:attrName>style.visibility</p:attrName>
                                            </p:attrNameLst>
                                          </p:cBhvr>
                                          <p:to>
                                            <p:strVal val="visible"/>
                                          </p:to>
                                        </p:set>
                                        <p:animEffect transition="in" filter="barn(inVertical)">
                                          <p:cBhvr>
                                            <p:cTn id="64" dur="500"/>
                                            <p:tgtEl>
                                              <p:spTgt spid="128"/>
                                            </p:tgtEl>
                                          </p:cBhvr>
                                        </p:animEffect>
                                      </p:childTnLst>
                                    </p:cTn>
                                  </p:par>
                                  <p:par>
                                    <p:cTn id="65" presetID="16" presetClass="entr" presetSubtype="21" fill="hold" nodeType="withEffect">
                                      <p:stCondLst>
                                        <p:cond delay="0"/>
                                      </p:stCondLst>
                                      <p:childTnLst>
                                        <p:set>
                                          <p:cBhvr>
                                            <p:cTn id="66" dur="1" fill="hold">
                                              <p:stCondLst>
                                                <p:cond delay="0"/>
                                              </p:stCondLst>
                                            </p:cTn>
                                            <p:tgtEl>
                                              <p:spTgt spid="132"/>
                                            </p:tgtEl>
                                            <p:attrNameLst>
                                              <p:attrName>style.visibility</p:attrName>
                                            </p:attrNameLst>
                                          </p:cBhvr>
                                          <p:to>
                                            <p:strVal val="visible"/>
                                          </p:to>
                                        </p:set>
                                        <p:animEffect transition="in" filter="barn(inVertical)">
                                          <p:cBhvr>
                                            <p:cTn id="67" dur="500"/>
                                            <p:tgtEl>
                                              <p:spTgt spid="132"/>
                                            </p:tgtEl>
                                          </p:cBhvr>
                                        </p:animEffect>
                                      </p:childTnLst>
                                    </p:cTn>
                                  </p:par>
                                </p:childTnLst>
                              </p:cTn>
                            </p:par>
                            <p:par>
                              <p:cTn id="68" fill="hold">
                                <p:stCondLst>
                                  <p:cond delay="5500"/>
                                </p:stCondLst>
                                <p:childTnLst>
                                  <p:par>
                                    <p:cTn id="69" presetID="42" presetClass="entr" presetSubtype="0" fill="hold" grpId="0" nodeType="afterEffect">
                                      <p:stCondLst>
                                        <p:cond delay="0"/>
                                      </p:stCondLst>
                                      <p:childTnLst>
                                        <p:set>
                                          <p:cBhvr>
                                            <p:cTn id="70" dur="1" fill="hold">
                                              <p:stCondLst>
                                                <p:cond delay="0"/>
                                              </p:stCondLst>
                                            </p:cTn>
                                            <p:tgtEl>
                                              <p:spTgt spid="136"/>
                                            </p:tgtEl>
                                            <p:attrNameLst>
                                              <p:attrName>style.visibility</p:attrName>
                                            </p:attrNameLst>
                                          </p:cBhvr>
                                          <p:to>
                                            <p:strVal val="visible"/>
                                          </p:to>
                                        </p:set>
                                        <p:animEffect transition="in" filter="fade">
                                          <p:cBhvr>
                                            <p:cTn id="71" dur="250"/>
                                            <p:tgtEl>
                                              <p:spTgt spid="136"/>
                                            </p:tgtEl>
                                          </p:cBhvr>
                                        </p:animEffect>
                                        <p:anim calcmode="lin" valueType="num">
                                          <p:cBhvr>
                                            <p:cTn id="72" dur="250" fill="hold"/>
                                            <p:tgtEl>
                                              <p:spTgt spid="136"/>
                                            </p:tgtEl>
                                            <p:attrNameLst>
                                              <p:attrName>ppt_x</p:attrName>
                                            </p:attrNameLst>
                                          </p:cBhvr>
                                          <p:tavLst>
                                            <p:tav tm="0">
                                              <p:val>
                                                <p:strVal val="#ppt_x"/>
                                              </p:val>
                                            </p:tav>
                                            <p:tav tm="100000">
                                              <p:val>
                                                <p:strVal val="#ppt_x"/>
                                              </p:val>
                                            </p:tav>
                                          </p:tavLst>
                                        </p:anim>
                                        <p:anim calcmode="lin" valueType="num">
                                          <p:cBhvr>
                                            <p:cTn id="73" dur="250" fill="hold"/>
                                            <p:tgtEl>
                                              <p:spTgt spid="136"/>
                                            </p:tgtEl>
                                            <p:attrNameLst>
                                              <p:attrName>ppt_y</p:attrName>
                                            </p:attrNameLst>
                                          </p:cBhvr>
                                          <p:tavLst>
                                            <p:tav tm="0">
                                              <p:val>
                                                <p:strVal val="#ppt_y+.1"/>
                                              </p:val>
                                            </p:tav>
                                            <p:tav tm="100000">
                                              <p:val>
                                                <p:strVal val="#ppt_y"/>
                                              </p:val>
                                            </p:tav>
                                          </p:tavLst>
                                        </p:anim>
                                      </p:childTnLst>
                                    </p:cTn>
                                  </p:par>
                                </p:childTnLst>
                              </p:cTn>
                            </p:par>
                            <p:par>
                              <p:cTn id="74" fill="hold">
                                <p:stCondLst>
                                  <p:cond delay="5750"/>
                                </p:stCondLst>
                                <p:childTnLst>
                                  <p:par>
                                    <p:cTn id="75" presetID="42" presetClass="entr" presetSubtype="0" fill="hold" grpId="0" nodeType="afterEffect">
                                      <p:stCondLst>
                                        <p:cond delay="0"/>
                                      </p:stCondLst>
                                      <p:childTnLst>
                                        <p:set>
                                          <p:cBhvr>
                                            <p:cTn id="76" dur="1" fill="hold">
                                              <p:stCondLst>
                                                <p:cond delay="0"/>
                                              </p:stCondLst>
                                            </p:cTn>
                                            <p:tgtEl>
                                              <p:spTgt spid="137"/>
                                            </p:tgtEl>
                                            <p:attrNameLst>
                                              <p:attrName>style.visibility</p:attrName>
                                            </p:attrNameLst>
                                          </p:cBhvr>
                                          <p:to>
                                            <p:strVal val="visible"/>
                                          </p:to>
                                        </p:set>
                                        <p:animEffect transition="in" filter="fade">
                                          <p:cBhvr>
                                            <p:cTn id="77" dur="1000"/>
                                            <p:tgtEl>
                                              <p:spTgt spid="137"/>
                                            </p:tgtEl>
                                          </p:cBhvr>
                                        </p:animEffect>
                                        <p:anim calcmode="lin" valueType="num">
                                          <p:cBhvr>
                                            <p:cTn id="78" dur="1000" fill="hold"/>
                                            <p:tgtEl>
                                              <p:spTgt spid="137"/>
                                            </p:tgtEl>
                                            <p:attrNameLst>
                                              <p:attrName>ppt_x</p:attrName>
                                            </p:attrNameLst>
                                          </p:cBhvr>
                                          <p:tavLst>
                                            <p:tav tm="0">
                                              <p:val>
                                                <p:strVal val="#ppt_x"/>
                                              </p:val>
                                            </p:tav>
                                            <p:tav tm="100000">
                                              <p:val>
                                                <p:strVal val="#ppt_x"/>
                                              </p:val>
                                            </p:tav>
                                          </p:tavLst>
                                        </p:anim>
                                        <p:anim calcmode="lin" valueType="num">
                                          <p:cBhvr>
                                            <p:cTn id="79" dur="1000" fill="hold"/>
                                            <p:tgtEl>
                                              <p:spTgt spid="137"/>
                                            </p:tgtEl>
                                            <p:attrNameLst>
                                              <p:attrName>ppt_y</p:attrName>
                                            </p:attrNameLst>
                                          </p:cBhvr>
                                          <p:tavLst>
                                            <p:tav tm="0">
                                              <p:val>
                                                <p:strVal val="#ppt_y+.1"/>
                                              </p:val>
                                            </p:tav>
                                            <p:tav tm="100000">
                                              <p:val>
                                                <p:strVal val="#ppt_y"/>
                                              </p:val>
                                            </p:tav>
                                          </p:tavLst>
                                        </p:anim>
                                      </p:childTnLst>
                                    </p:cTn>
                                  </p:par>
                                </p:childTnLst>
                              </p:cTn>
                            </p:par>
                            <p:par>
                              <p:cTn id="80" fill="hold">
                                <p:stCondLst>
                                  <p:cond delay="6750"/>
                                </p:stCondLst>
                                <p:childTnLst>
                                  <p:par>
                                    <p:cTn id="81" presetID="42" presetClass="entr" presetSubtype="0" fill="hold" grpId="0" nodeType="afterEffect">
                                      <p:stCondLst>
                                        <p:cond delay="0"/>
                                      </p:stCondLst>
                                      <p:childTnLst>
                                        <p:set>
                                          <p:cBhvr>
                                            <p:cTn id="82" dur="1" fill="hold">
                                              <p:stCondLst>
                                                <p:cond delay="0"/>
                                              </p:stCondLst>
                                            </p:cTn>
                                            <p:tgtEl>
                                              <p:spTgt spid="138"/>
                                            </p:tgtEl>
                                            <p:attrNameLst>
                                              <p:attrName>style.visibility</p:attrName>
                                            </p:attrNameLst>
                                          </p:cBhvr>
                                          <p:to>
                                            <p:strVal val="visible"/>
                                          </p:to>
                                        </p:set>
                                        <p:animEffect transition="in" filter="fade">
                                          <p:cBhvr>
                                            <p:cTn id="83" dur="1000"/>
                                            <p:tgtEl>
                                              <p:spTgt spid="138"/>
                                            </p:tgtEl>
                                          </p:cBhvr>
                                        </p:animEffect>
                                        <p:anim calcmode="lin" valueType="num">
                                          <p:cBhvr>
                                            <p:cTn id="84" dur="1000" fill="hold"/>
                                            <p:tgtEl>
                                              <p:spTgt spid="138"/>
                                            </p:tgtEl>
                                            <p:attrNameLst>
                                              <p:attrName>ppt_x</p:attrName>
                                            </p:attrNameLst>
                                          </p:cBhvr>
                                          <p:tavLst>
                                            <p:tav tm="0">
                                              <p:val>
                                                <p:strVal val="#ppt_x"/>
                                              </p:val>
                                            </p:tav>
                                            <p:tav tm="100000">
                                              <p:val>
                                                <p:strVal val="#ppt_x"/>
                                              </p:val>
                                            </p:tav>
                                          </p:tavLst>
                                        </p:anim>
                                        <p:anim calcmode="lin" valueType="num">
                                          <p:cBhvr>
                                            <p:cTn id="85" dur="1000" fill="hold"/>
                                            <p:tgtEl>
                                              <p:spTgt spid="138"/>
                                            </p:tgtEl>
                                            <p:attrNameLst>
                                              <p:attrName>ppt_y</p:attrName>
                                            </p:attrNameLst>
                                          </p:cBhvr>
                                          <p:tavLst>
                                            <p:tav tm="0">
                                              <p:val>
                                                <p:strVal val="#ppt_y+.1"/>
                                              </p:val>
                                            </p:tav>
                                            <p:tav tm="100000">
                                              <p:val>
                                                <p:strVal val="#ppt_y"/>
                                              </p:val>
                                            </p:tav>
                                          </p:tavLst>
                                        </p:anim>
                                      </p:childTnLst>
                                    </p:cTn>
                                  </p:par>
                                </p:childTnLst>
                              </p:cTn>
                            </p:par>
                            <p:par>
                              <p:cTn id="86" fill="hold">
                                <p:stCondLst>
                                  <p:cond delay="7750"/>
                                </p:stCondLst>
                                <p:childTnLst>
                                  <p:par>
                                    <p:cTn id="87" presetID="42" presetClass="entr" presetSubtype="0" fill="hold" grpId="0" nodeType="afterEffect">
                                      <p:stCondLst>
                                        <p:cond delay="0"/>
                                      </p:stCondLst>
                                      <p:childTnLst>
                                        <p:set>
                                          <p:cBhvr>
                                            <p:cTn id="88" dur="1" fill="hold">
                                              <p:stCondLst>
                                                <p:cond delay="0"/>
                                              </p:stCondLst>
                                            </p:cTn>
                                            <p:tgtEl>
                                              <p:spTgt spid="139"/>
                                            </p:tgtEl>
                                            <p:attrNameLst>
                                              <p:attrName>style.visibility</p:attrName>
                                            </p:attrNameLst>
                                          </p:cBhvr>
                                          <p:to>
                                            <p:strVal val="visible"/>
                                          </p:to>
                                        </p:set>
                                        <p:animEffect transition="in" filter="fade">
                                          <p:cBhvr>
                                            <p:cTn id="89" dur="1000"/>
                                            <p:tgtEl>
                                              <p:spTgt spid="139"/>
                                            </p:tgtEl>
                                          </p:cBhvr>
                                        </p:animEffect>
                                        <p:anim calcmode="lin" valueType="num">
                                          <p:cBhvr>
                                            <p:cTn id="90" dur="1000" fill="hold"/>
                                            <p:tgtEl>
                                              <p:spTgt spid="139"/>
                                            </p:tgtEl>
                                            <p:attrNameLst>
                                              <p:attrName>ppt_x</p:attrName>
                                            </p:attrNameLst>
                                          </p:cBhvr>
                                          <p:tavLst>
                                            <p:tav tm="0">
                                              <p:val>
                                                <p:strVal val="#ppt_x"/>
                                              </p:val>
                                            </p:tav>
                                            <p:tav tm="100000">
                                              <p:val>
                                                <p:strVal val="#ppt_x"/>
                                              </p:val>
                                            </p:tav>
                                          </p:tavLst>
                                        </p:anim>
                                        <p:anim calcmode="lin" valueType="num">
                                          <p:cBhvr>
                                            <p:cTn id="91" dur="1000" fill="hold"/>
                                            <p:tgtEl>
                                              <p:spTgt spid="139"/>
                                            </p:tgtEl>
                                            <p:attrNameLst>
                                              <p:attrName>ppt_y</p:attrName>
                                            </p:attrNameLst>
                                          </p:cBhvr>
                                          <p:tavLst>
                                            <p:tav tm="0">
                                              <p:val>
                                                <p:strVal val="#ppt_y+.1"/>
                                              </p:val>
                                            </p:tav>
                                            <p:tav tm="100000">
                                              <p:val>
                                                <p:strVal val="#ppt_y"/>
                                              </p:val>
                                            </p:tav>
                                          </p:tavLst>
                                        </p:anim>
                                      </p:childTnLst>
                                    </p:cTn>
                                  </p:par>
                                  <p:par>
                                    <p:cTn id="92" presetID="1" presetClass="entr" presetSubtype="0" fill="hold" grpId="0" nodeType="withEffect">
                                      <p:stCondLst>
                                        <p:cond delay="1000"/>
                                      </p:stCondLst>
                                      <p:childTnLst>
                                        <p:set>
                                          <p:cBhvr>
                                            <p:cTn id="93" dur="1" fill="hold">
                                              <p:stCondLst>
                                                <p:cond delay="9"/>
                                              </p:stCondLst>
                                            </p:cTn>
                                            <p:tgtEl>
                                              <p:spTgt spid="140"/>
                                            </p:tgtEl>
                                            <p:attrNameLst>
                                              <p:attrName>style.visibility</p:attrName>
                                            </p:attrNameLst>
                                          </p:cBhvr>
                                          <p:to>
                                            <p:strVal val="visible"/>
                                          </p:to>
                                        </p:set>
                                      </p:childTnLst>
                                    </p:cTn>
                                  </p:par>
                                  <p:par>
                                    <p:cTn id="94" presetID="1" presetClass="entr" presetSubtype="0" fill="hold" grpId="0" nodeType="withEffect">
                                      <p:stCondLst>
                                        <p:cond delay="1000"/>
                                      </p:stCondLst>
                                      <p:childTnLst>
                                        <p:set>
                                          <p:cBhvr>
                                            <p:cTn id="95" dur="1" fill="hold">
                                              <p:stCondLst>
                                                <p:cond delay="0"/>
                                              </p:stCondLst>
                                            </p:cTn>
                                            <p:tgtEl>
                                              <p:spTgt spid="141"/>
                                            </p:tgtEl>
                                            <p:attrNameLst>
                                              <p:attrName>style.visibility</p:attrName>
                                            </p:attrNameLst>
                                          </p:cBhvr>
                                          <p:to>
                                            <p:strVal val="visible"/>
                                          </p:to>
                                        </p:set>
                                      </p:childTnLst>
                                    </p:cTn>
                                  </p:par>
                                  <p:par>
                                    <p:cTn id="96" presetID="1" presetClass="entr" presetSubtype="0" fill="hold" grpId="0" nodeType="withEffect">
                                      <p:stCondLst>
                                        <p:cond delay="1000"/>
                                      </p:stCondLst>
                                      <p:childTnLst>
                                        <p:set>
                                          <p:cBhvr>
                                            <p:cTn id="97" dur="1" fill="hold">
                                              <p:stCondLst>
                                                <p:cond delay="0"/>
                                              </p:stCondLst>
                                            </p:cTn>
                                            <p:tgtEl>
                                              <p:spTgt spid="142"/>
                                            </p:tgtEl>
                                            <p:attrNameLst>
                                              <p:attrName>style.visibility</p:attrName>
                                            </p:attrNameLst>
                                          </p:cBhvr>
                                          <p:to>
                                            <p:strVal val="visible"/>
                                          </p:to>
                                        </p:set>
                                      </p:childTnLst>
                                    </p:cTn>
                                  </p:par>
                                  <p:par>
                                    <p:cTn id="98" presetID="1" presetClass="entr" presetSubtype="0" fill="hold" grpId="0" nodeType="withEffect">
                                      <p:stCondLst>
                                        <p:cond delay="1000"/>
                                      </p:stCondLst>
                                      <p:childTnLst>
                                        <p:set>
                                          <p:cBhvr>
                                            <p:cTn id="99"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24" grpId="0"/>
          <p:bldP spid="131" grpId="0"/>
          <p:bldP spid="136" grpId="0" animBg="1"/>
          <p:bldP spid="137" grpId="0" animBg="1"/>
          <p:bldP spid="138" grpId="0" animBg="1"/>
          <p:bldP spid="139" grpId="0" animBg="1"/>
          <p:bldP spid="140" grpId="0"/>
          <p:bldP spid="141" grpId="0"/>
          <p:bldP spid="142" grpId="0"/>
          <p:bldP spid="143"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79" name="Freeform 9">
            <a:extLst>
              <a:ext uri="{FF2B5EF4-FFF2-40B4-BE49-F238E27FC236}">
                <a16:creationId xmlns:a16="http://schemas.microsoft.com/office/drawing/2014/main" id="{A4C5B186-0432-4D56-BA65-69492178B807}"/>
              </a:ext>
            </a:extLst>
          </p:cNvPr>
          <p:cNvSpPr>
            <a:spLocks noChangeAspect="1"/>
          </p:cNvSpPr>
          <p:nvPr/>
        </p:nvSpPr>
        <p:spPr>
          <a:xfrm rot="10800000">
            <a:off x="6490951" y="331467"/>
            <a:ext cx="5701047" cy="968766"/>
          </a:xfrm>
          <a:custGeom>
            <a:avLst/>
            <a:gdLst>
              <a:gd name="connsiteX0" fmla="*/ 0 w 5108222"/>
              <a:gd name="connsiteY0" fmla="*/ 0 h 914400"/>
              <a:gd name="connsiteX1" fmla="*/ 4651022 w 5108222"/>
              <a:gd name="connsiteY1" fmla="*/ 0 h 914400"/>
              <a:gd name="connsiteX2" fmla="*/ 5108222 w 5108222"/>
              <a:gd name="connsiteY2" fmla="*/ 457200 h 914400"/>
              <a:gd name="connsiteX3" fmla="*/ 4651022 w 5108222"/>
              <a:gd name="connsiteY3" fmla="*/ 914400 h 914400"/>
              <a:gd name="connsiteX4" fmla="*/ 0 w 5108222"/>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222" h="914400">
                <a:moveTo>
                  <a:pt x="0" y="0"/>
                </a:moveTo>
                <a:lnTo>
                  <a:pt x="4651022" y="0"/>
                </a:lnTo>
                <a:cubicBezTo>
                  <a:pt x="4903527" y="0"/>
                  <a:pt x="5108222" y="204695"/>
                  <a:pt x="5108222" y="457200"/>
                </a:cubicBezTo>
                <a:cubicBezTo>
                  <a:pt x="5108222" y="709705"/>
                  <a:pt x="4903527" y="914400"/>
                  <a:pt x="4651022" y="914400"/>
                </a:cubicBezTo>
                <a:lnTo>
                  <a:pt x="0" y="914400"/>
                </a:lnTo>
                <a:close/>
              </a:path>
            </a:pathLst>
          </a:cu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4AC36AE-2C5C-45FC-BCD1-5F61F661E918}"/>
              </a:ext>
            </a:extLst>
          </p:cNvPr>
          <p:cNvSpPr/>
          <p:nvPr/>
        </p:nvSpPr>
        <p:spPr>
          <a:xfrm>
            <a:off x="6668283" y="592825"/>
            <a:ext cx="6576812" cy="446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Adobe Devanagari" panose="02040503050201020203" pitchFamily="18" charset="0"/>
                <a:cs typeface="Adobe Devanagari" panose="02040503050201020203" pitchFamily="18" charset="0"/>
              </a:rPr>
              <a:t>Microéconomie post-</a:t>
            </a:r>
            <a:r>
              <a:rPr lang="fr-FR" sz="2400" dirty="0" err="1">
                <a:latin typeface="Adobe Devanagari" panose="02040503050201020203" pitchFamily="18" charset="0"/>
                <a:cs typeface="Adobe Devanagari" panose="02040503050201020203" pitchFamily="18" charset="0"/>
              </a:rPr>
              <a:t>keynesienne</a:t>
            </a:r>
            <a:endParaRPr lang="fr-FR" sz="2400" dirty="0">
              <a:latin typeface="Adobe Devanagari" panose="02040503050201020203" pitchFamily="18" charset="0"/>
              <a:cs typeface="Adobe Devanagari" panose="02040503050201020203" pitchFamily="18" charset="0"/>
            </a:endParaRPr>
          </a:p>
        </p:txBody>
      </p:sp>
      <p:grpSp>
        <p:nvGrpSpPr>
          <p:cNvPr id="19" name="Groupe 18">
            <a:extLst>
              <a:ext uri="{FF2B5EF4-FFF2-40B4-BE49-F238E27FC236}">
                <a16:creationId xmlns:a16="http://schemas.microsoft.com/office/drawing/2014/main" id="{04660B5C-261C-4059-B21B-0DCBA0247F40}"/>
              </a:ext>
            </a:extLst>
          </p:cNvPr>
          <p:cNvGrpSpPr/>
          <p:nvPr/>
        </p:nvGrpSpPr>
        <p:grpSpPr>
          <a:xfrm>
            <a:off x="6765738" y="331466"/>
            <a:ext cx="1068985" cy="941382"/>
            <a:chOff x="3667392" y="3886200"/>
            <a:chExt cx="1068985" cy="914400"/>
          </a:xfrm>
        </p:grpSpPr>
        <p:sp>
          <p:nvSpPr>
            <p:cNvPr id="29" name="Freeform 9">
              <a:extLst>
                <a:ext uri="{FF2B5EF4-FFF2-40B4-BE49-F238E27FC236}">
                  <a16:creationId xmlns:a16="http://schemas.microsoft.com/office/drawing/2014/main" id="{51F03D7D-D5E1-496C-B987-0AC2A71362FC}"/>
                </a:ext>
              </a:extLst>
            </p:cNvPr>
            <p:cNvSpPr>
              <a:spLocks noChangeAspect="1"/>
            </p:cNvSpPr>
            <p:nvPr/>
          </p:nvSpPr>
          <p:spPr>
            <a:xfrm rot="10800000">
              <a:off x="3864428" y="3886200"/>
              <a:ext cx="674915" cy="914400"/>
            </a:xfrm>
            <a:prstGeom prst="rect">
              <a:avLst/>
            </a:pr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4">
              <a:extLst>
                <a:ext uri="{FF2B5EF4-FFF2-40B4-BE49-F238E27FC236}">
                  <a16:creationId xmlns:a16="http://schemas.microsoft.com/office/drawing/2014/main" id="{0F084319-65E7-4A02-89FA-FD086D90E857}"/>
                </a:ext>
              </a:extLst>
            </p:cNvPr>
            <p:cNvSpPr txBox="1"/>
            <p:nvPr/>
          </p:nvSpPr>
          <p:spPr>
            <a:xfrm>
              <a:off x="3667392" y="3989457"/>
              <a:ext cx="1068985" cy="707886"/>
            </a:xfrm>
            <a:prstGeom prst="rect">
              <a:avLst/>
            </a:prstGeom>
            <a:noFill/>
            <a:ln>
              <a:noFill/>
            </a:ln>
          </p:spPr>
          <p:txBody>
            <a:bodyPr wrap="square" rtlCol="0">
              <a:spAutoFit/>
            </a:bodyPr>
            <a:lstStyle/>
            <a:p>
              <a:pPr algn="ctr"/>
              <a:r>
                <a:rPr lang="en-US" sz="4000" b="1" dirty="0">
                  <a:solidFill>
                    <a:srgbClr val="66D1BD"/>
                  </a:solidFill>
                  <a:latin typeface="Agency FB" panose="020B0503020202020204" pitchFamily="34" charset="0"/>
                </a:rPr>
                <a:t>01</a:t>
              </a:r>
            </a:p>
          </p:txBody>
        </p:sp>
      </p:grpSp>
      <p:grpSp>
        <p:nvGrpSpPr>
          <p:cNvPr id="20" name="Groupe 19">
            <a:extLst>
              <a:ext uri="{FF2B5EF4-FFF2-40B4-BE49-F238E27FC236}">
                <a16:creationId xmlns:a16="http://schemas.microsoft.com/office/drawing/2014/main" id="{79E48EE4-B517-4BE9-915C-31D2C20C1343}"/>
              </a:ext>
            </a:extLst>
          </p:cNvPr>
          <p:cNvGrpSpPr/>
          <p:nvPr/>
        </p:nvGrpSpPr>
        <p:grpSpPr>
          <a:xfrm>
            <a:off x="6834500" y="345158"/>
            <a:ext cx="1068985" cy="941382"/>
            <a:chOff x="4990814" y="3886200"/>
            <a:chExt cx="1068985" cy="914400"/>
          </a:xfrm>
        </p:grpSpPr>
        <p:sp>
          <p:nvSpPr>
            <p:cNvPr id="30" name="Freeform 9">
              <a:extLst>
                <a:ext uri="{FF2B5EF4-FFF2-40B4-BE49-F238E27FC236}">
                  <a16:creationId xmlns:a16="http://schemas.microsoft.com/office/drawing/2014/main" id="{B930D9ED-C062-4088-A0EB-D10C0F7E5F41}"/>
                </a:ext>
              </a:extLst>
            </p:cNvPr>
            <p:cNvSpPr>
              <a:spLocks noChangeAspect="1"/>
            </p:cNvSpPr>
            <p:nvPr/>
          </p:nvSpPr>
          <p:spPr>
            <a:xfrm rot="10800000">
              <a:off x="5138056" y="3886200"/>
              <a:ext cx="674915" cy="914400"/>
            </a:xfrm>
            <a:prstGeom prst="rect">
              <a:avLst/>
            </a:pr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14">
              <a:extLst>
                <a:ext uri="{FF2B5EF4-FFF2-40B4-BE49-F238E27FC236}">
                  <a16:creationId xmlns:a16="http://schemas.microsoft.com/office/drawing/2014/main" id="{F4E338FA-504B-41B6-B323-1FBC9ECF2BA7}"/>
                </a:ext>
              </a:extLst>
            </p:cNvPr>
            <p:cNvSpPr txBox="1"/>
            <p:nvPr/>
          </p:nvSpPr>
          <p:spPr>
            <a:xfrm>
              <a:off x="4990814" y="3999969"/>
              <a:ext cx="1068985" cy="707886"/>
            </a:xfrm>
            <a:prstGeom prst="rect">
              <a:avLst/>
            </a:prstGeom>
            <a:noFill/>
            <a:ln>
              <a:noFill/>
            </a:ln>
          </p:spPr>
          <p:txBody>
            <a:bodyPr wrap="square" rtlCol="0">
              <a:spAutoFit/>
            </a:bodyPr>
            <a:lstStyle/>
            <a:p>
              <a:pPr algn="ctr"/>
              <a:r>
                <a:rPr lang="en-US" sz="4000" b="1" dirty="0">
                  <a:solidFill>
                    <a:srgbClr val="66D1BD"/>
                  </a:solidFill>
                  <a:latin typeface="Agency FB" panose="020B0503020202020204" pitchFamily="34" charset="0"/>
                </a:rPr>
                <a:t>02</a:t>
              </a:r>
            </a:p>
          </p:txBody>
        </p:sp>
      </p:grpSp>
      <p:grpSp>
        <p:nvGrpSpPr>
          <p:cNvPr id="21" name="Groupe 20">
            <a:extLst>
              <a:ext uri="{FF2B5EF4-FFF2-40B4-BE49-F238E27FC236}">
                <a16:creationId xmlns:a16="http://schemas.microsoft.com/office/drawing/2014/main" id="{23C35C72-5349-420D-B9F9-81151E863AB0}"/>
              </a:ext>
            </a:extLst>
          </p:cNvPr>
          <p:cNvGrpSpPr/>
          <p:nvPr/>
        </p:nvGrpSpPr>
        <p:grpSpPr>
          <a:xfrm>
            <a:off x="6834500" y="338312"/>
            <a:ext cx="1068985" cy="941382"/>
            <a:chOff x="6263597" y="3886200"/>
            <a:chExt cx="1068985" cy="914400"/>
          </a:xfrm>
        </p:grpSpPr>
        <p:sp>
          <p:nvSpPr>
            <p:cNvPr id="31" name="Freeform 9">
              <a:extLst>
                <a:ext uri="{FF2B5EF4-FFF2-40B4-BE49-F238E27FC236}">
                  <a16:creationId xmlns:a16="http://schemas.microsoft.com/office/drawing/2014/main" id="{08C22984-45CB-4B6A-83A1-E70A0477ADB2}"/>
                </a:ext>
              </a:extLst>
            </p:cNvPr>
            <p:cNvSpPr>
              <a:spLocks noChangeAspect="1"/>
            </p:cNvSpPr>
            <p:nvPr/>
          </p:nvSpPr>
          <p:spPr>
            <a:xfrm rot="10800000">
              <a:off x="6411685" y="3886200"/>
              <a:ext cx="674915" cy="914400"/>
            </a:xfrm>
            <a:prstGeom prst="rect">
              <a:avLst/>
            </a:pr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14">
              <a:extLst>
                <a:ext uri="{FF2B5EF4-FFF2-40B4-BE49-F238E27FC236}">
                  <a16:creationId xmlns:a16="http://schemas.microsoft.com/office/drawing/2014/main" id="{40466660-D2E6-4881-B41A-0A07961FDAB7}"/>
                </a:ext>
              </a:extLst>
            </p:cNvPr>
            <p:cNvSpPr txBox="1"/>
            <p:nvPr/>
          </p:nvSpPr>
          <p:spPr>
            <a:xfrm>
              <a:off x="6263597" y="3979193"/>
              <a:ext cx="1068985" cy="707886"/>
            </a:xfrm>
            <a:prstGeom prst="rect">
              <a:avLst/>
            </a:prstGeom>
            <a:noFill/>
            <a:ln>
              <a:noFill/>
            </a:ln>
          </p:spPr>
          <p:txBody>
            <a:bodyPr wrap="square" rtlCol="0">
              <a:spAutoFit/>
            </a:bodyPr>
            <a:lstStyle/>
            <a:p>
              <a:pPr algn="ctr"/>
              <a:r>
                <a:rPr lang="en-US" sz="4000" b="1" dirty="0">
                  <a:solidFill>
                    <a:srgbClr val="66D1BD"/>
                  </a:solidFill>
                  <a:latin typeface="Agency FB" panose="020B0503020202020204" pitchFamily="34" charset="0"/>
                </a:rPr>
                <a:t>03</a:t>
              </a:r>
            </a:p>
          </p:txBody>
        </p:sp>
      </p:grpSp>
    </p:spTree>
    <p:extLst>
      <p:ext uri="{BB962C8B-B14F-4D97-AF65-F5344CB8AC3E}">
        <p14:creationId xmlns:p14="http://schemas.microsoft.com/office/powerpoint/2010/main" val="223251764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179"/>
                                        </p:tgtEl>
                                        <p:attrNameLst>
                                          <p:attrName>style.visibility</p:attrName>
                                        </p:attrNameLst>
                                      </p:cBhvr>
                                      <p:to>
                                        <p:strVal val="visible"/>
                                      </p:to>
                                    </p:set>
                                    <p:anim calcmode="lin" valueType="num">
                                      <p:cBhvr additive="base">
                                        <p:cTn id="7" dur="500" fill="hold"/>
                                        <p:tgtEl>
                                          <p:spTgt spid="179"/>
                                        </p:tgtEl>
                                        <p:attrNameLst>
                                          <p:attrName>ppt_x</p:attrName>
                                        </p:attrNameLst>
                                      </p:cBhvr>
                                      <p:tavLst>
                                        <p:tav tm="0">
                                          <p:val>
                                            <p:strVal val="1+#ppt_w/2"/>
                                          </p:val>
                                        </p:tav>
                                        <p:tav tm="100000">
                                          <p:val>
                                            <p:strVal val="#ppt_x"/>
                                          </p:val>
                                        </p:tav>
                                      </p:tavLst>
                                    </p:anim>
                                    <p:anim calcmode="lin" valueType="num">
                                      <p:cBhvr additive="base">
                                        <p:cTn id="8" dur="500" fill="hold"/>
                                        <p:tgtEl>
                                          <p:spTgt spid="1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1000"/>
                                  </p:stCondLst>
                                  <p:childTnLst>
                                    <p:set>
                                      <p:cBhvr>
                                        <p:cTn id="12" dur="1" fill="hold">
                                          <p:stCondLst>
                                            <p:cond delay="9"/>
                                          </p:stCondLst>
                                        </p:cTn>
                                        <p:tgtEl>
                                          <p:spTgt spid="19"/>
                                        </p:tgtEl>
                                        <p:attrNameLst>
                                          <p:attrName>style.visibility</p:attrName>
                                        </p:attrNameLst>
                                      </p:cBhvr>
                                      <p:to>
                                        <p:strVal val="hidden"/>
                                      </p:to>
                                    </p:set>
                                  </p:childTnLst>
                                </p:cTn>
                              </p:par>
                            </p:childTnLst>
                          </p:cTn>
                        </p:par>
                        <p:par>
                          <p:cTn id="13" fill="hold">
                            <p:stCondLst>
                              <p:cond delay="1010"/>
                            </p:stCondLst>
                            <p:childTnLst>
                              <p:par>
                                <p:cTn id="14" presetID="1" presetClass="exit" presetSubtype="0" fill="hold" nodeType="afterEffect">
                                  <p:stCondLst>
                                    <p:cond delay="1000"/>
                                  </p:stCondLst>
                                  <p:childTnLst>
                                    <p:set>
                                      <p:cBhvr>
                                        <p:cTn id="15" dur="1" fill="hold">
                                          <p:stCondLst>
                                            <p:cond delay="0"/>
                                          </p:stCondLst>
                                        </p:cTn>
                                        <p:tgtEl>
                                          <p:spTgt spid="2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rrow: Pentagon 15">
            <a:extLst>
              <a:ext uri="{FF2B5EF4-FFF2-40B4-BE49-F238E27FC236}">
                <a16:creationId xmlns:a16="http://schemas.microsoft.com/office/drawing/2014/main" id="{8B659E3B-C3B7-4341-AC6F-1A3A5F0A7285}"/>
              </a:ext>
            </a:extLst>
          </p:cNvPr>
          <p:cNvSpPr/>
          <p:nvPr/>
        </p:nvSpPr>
        <p:spPr>
          <a:xfrm rot="10800000">
            <a:off x="8241760" y="1039116"/>
            <a:ext cx="5943600" cy="1218949"/>
          </a:xfrm>
          <a:prstGeom prst="homePlate">
            <a:avLst/>
          </a:prstGeom>
          <a:gradFill flip="none" rotWithShape="1">
            <a:gsLst>
              <a:gs pos="0">
                <a:schemeClr val="tx1">
                  <a:alpha val="0"/>
                </a:schemeClr>
              </a:gs>
              <a:gs pos="25000">
                <a:srgbClr val="000000">
                  <a:alpha val="20000"/>
                </a:srgbClr>
              </a:gs>
              <a:gs pos="50000">
                <a:schemeClr val="tx1">
                  <a:alpha val="50000"/>
                </a:schemeClr>
              </a:gs>
              <a:gs pos="100000">
                <a:schemeClr val="tx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36778" y="773873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5996780" y="-6507539"/>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324810" y="5828144"/>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5">
            <a:duotone>
              <a:prstClr val="black"/>
              <a:srgbClr val="D9C3A5">
                <a:tint val="50000"/>
                <a:satMod val="180000"/>
              </a:srgbClr>
            </a:duotone>
          </a:blip>
          <a:stretch>
            <a:fillRect/>
          </a:stretch>
        </p:blipFill>
        <p:spPr>
          <a:xfrm flipH="1">
            <a:off x="7694517" y="7930237"/>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6">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6">
            <a:biLevel thresh="50000"/>
          </a:blip>
          <a:stretch>
            <a:fillRect/>
          </a:stretch>
        </p:blipFill>
        <p:spPr>
          <a:xfrm>
            <a:off x="9024120" y="7877479"/>
            <a:ext cx="479873" cy="479873"/>
          </a:xfrm>
          <a:prstGeom prst="rect">
            <a:avLst/>
          </a:prstGeom>
        </p:spPr>
      </p:pic>
      <p:pic>
        <p:nvPicPr>
          <p:cNvPr id="12" name="Image 11">
            <a:extLst>
              <a:ext uri="{FF2B5EF4-FFF2-40B4-BE49-F238E27FC236}">
                <a16:creationId xmlns:a16="http://schemas.microsoft.com/office/drawing/2014/main" id="{DD8F0433-CE9D-4CD8-A720-9DD23C8E2413}"/>
              </a:ext>
            </a:extLst>
          </p:cNvPr>
          <p:cNvPicPr>
            <a:picLocks noChangeAspect="1"/>
          </p:cNvPicPr>
          <p:nvPr/>
        </p:nvPicPr>
        <p:blipFill>
          <a:blip r:embed="rId5">
            <a:duotone>
              <a:schemeClr val="bg2">
                <a:shade val="45000"/>
                <a:satMod val="135000"/>
              </a:schemeClr>
              <a:prstClr val="white"/>
            </a:duotone>
          </a:blip>
          <a:stretch>
            <a:fillRect/>
          </a:stretch>
        </p:blipFill>
        <p:spPr>
          <a:xfrm flipH="1">
            <a:off x="7719064" y="6242144"/>
            <a:ext cx="522696" cy="500295"/>
          </a:xfrm>
          <a:prstGeom prst="rect">
            <a:avLst/>
          </a:prstGeom>
        </p:spPr>
      </p:pic>
      <p:grpSp>
        <p:nvGrpSpPr>
          <p:cNvPr id="21" name="Group 31">
            <a:extLst>
              <a:ext uri="{FF2B5EF4-FFF2-40B4-BE49-F238E27FC236}">
                <a16:creationId xmlns:a16="http://schemas.microsoft.com/office/drawing/2014/main" id="{2A0BC1BD-4FAA-4B33-AAC8-A637F087B7A6}"/>
              </a:ext>
            </a:extLst>
          </p:cNvPr>
          <p:cNvGrpSpPr/>
          <p:nvPr/>
        </p:nvGrpSpPr>
        <p:grpSpPr>
          <a:xfrm>
            <a:off x="3326048" y="7748172"/>
            <a:ext cx="828000" cy="828000"/>
            <a:chOff x="-828000" y="503294"/>
            <a:chExt cx="828000" cy="828000"/>
          </a:xfrm>
        </p:grpSpPr>
        <p:sp>
          <p:nvSpPr>
            <p:cNvPr id="22" name="Oval 32">
              <a:extLst>
                <a:ext uri="{FF2B5EF4-FFF2-40B4-BE49-F238E27FC236}">
                  <a16:creationId xmlns:a16="http://schemas.microsoft.com/office/drawing/2014/main" id="{5F96FA50-1577-497D-947D-663365F2C1F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3" name="Graphic 33" descr="Lightbulb">
              <a:extLst>
                <a:ext uri="{FF2B5EF4-FFF2-40B4-BE49-F238E27FC236}">
                  <a16:creationId xmlns:a16="http://schemas.microsoft.com/office/drawing/2014/main" id="{2C234A17-A671-43DC-B3CF-1B13B83E86F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417" y="634043"/>
              <a:ext cx="618834" cy="618834"/>
            </a:xfrm>
            <a:prstGeom prst="rect">
              <a:avLst/>
            </a:prstGeom>
          </p:spPr>
        </p:pic>
      </p:grpSp>
      <p:pic>
        <p:nvPicPr>
          <p:cNvPr id="3" name="Graphic 18" descr="Lightbulb">
            <a:hlinkClick r:id="rId9" action="ppaction://hlinksldjump"/>
            <a:extLst>
              <a:ext uri="{FF2B5EF4-FFF2-40B4-BE49-F238E27FC236}">
                <a16:creationId xmlns:a16="http://schemas.microsoft.com/office/drawing/2014/main" id="{5EFAA217-0183-4A65-B25C-441DB1614F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35214" y="6242144"/>
            <a:ext cx="618834" cy="618834"/>
          </a:xfrm>
          <a:prstGeom prst="rect">
            <a:avLst/>
          </a:prstGeom>
        </p:spPr>
      </p:pic>
      <p:grpSp>
        <p:nvGrpSpPr>
          <p:cNvPr id="26" name="Group 33">
            <a:extLst>
              <a:ext uri="{FF2B5EF4-FFF2-40B4-BE49-F238E27FC236}">
                <a16:creationId xmlns:a16="http://schemas.microsoft.com/office/drawing/2014/main" id="{92295FAF-55D9-4C57-829F-1AB0023D4C89}"/>
              </a:ext>
            </a:extLst>
          </p:cNvPr>
          <p:cNvGrpSpPr/>
          <p:nvPr/>
        </p:nvGrpSpPr>
        <p:grpSpPr>
          <a:xfrm>
            <a:off x="4654971" y="7766384"/>
            <a:ext cx="827568" cy="828000"/>
            <a:chOff x="-842559" y="5561839"/>
            <a:chExt cx="827568" cy="828000"/>
          </a:xfrm>
        </p:grpSpPr>
        <p:sp>
          <p:nvSpPr>
            <p:cNvPr id="27" name="Oval 34">
              <a:extLst>
                <a:ext uri="{FF2B5EF4-FFF2-40B4-BE49-F238E27FC236}">
                  <a16:creationId xmlns:a16="http://schemas.microsoft.com/office/drawing/2014/main" id="{0E696C36-FBF3-44F9-84C5-A6FFFBC13D79}"/>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8" name="Graphic 35" descr="Users">
              <a:extLst>
                <a:ext uri="{FF2B5EF4-FFF2-40B4-BE49-F238E27FC236}">
                  <a16:creationId xmlns:a16="http://schemas.microsoft.com/office/drawing/2014/main" id="{44F0D7EF-369F-4767-8AC1-15C933B003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7564" y="5614879"/>
              <a:ext cx="721920" cy="721920"/>
            </a:xfrm>
            <a:prstGeom prst="rect">
              <a:avLst/>
            </a:prstGeom>
          </p:spPr>
        </p:pic>
      </p:grpSp>
      <p:pic>
        <p:nvPicPr>
          <p:cNvPr id="4" name="Graphic 80" descr="Users">
            <a:hlinkClick r:id="rId14" action="ppaction://hlinksldjump"/>
            <a:extLst>
              <a:ext uri="{FF2B5EF4-FFF2-40B4-BE49-F238E27FC236}">
                <a16:creationId xmlns:a16="http://schemas.microsoft.com/office/drawing/2014/main" id="{5D5590E9-434C-414E-94EA-E6CA9A3023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707796" y="6189063"/>
            <a:ext cx="721920" cy="721920"/>
          </a:xfrm>
          <a:prstGeom prst="rect">
            <a:avLst/>
          </a:prstGeom>
        </p:spPr>
      </p:pic>
      <p:sp>
        <p:nvSpPr>
          <p:cNvPr id="24" name="TextBox 9">
            <a:extLst>
              <a:ext uri="{FF2B5EF4-FFF2-40B4-BE49-F238E27FC236}">
                <a16:creationId xmlns:a16="http://schemas.microsoft.com/office/drawing/2014/main" id="{1E8BF3E2-9B08-40DA-ABC8-3EE5C3A721FD}"/>
              </a:ext>
            </a:extLst>
          </p:cNvPr>
          <p:cNvSpPr txBox="1"/>
          <p:nvPr/>
        </p:nvSpPr>
        <p:spPr>
          <a:xfrm>
            <a:off x="2606518" y="79739"/>
            <a:ext cx="6506909" cy="461665"/>
          </a:xfrm>
          <a:prstGeom prst="rect">
            <a:avLst/>
          </a:prstGeom>
          <a:noFill/>
        </p:spPr>
        <p:txBody>
          <a:bodyPr wrap="non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MICROECONOMIE POST-KEYNESIENNE</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25" name="Straight Connector 15">
            <a:extLst>
              <a:ext uri="{FF2B5EF4-FFF2-40B4-BE49-F238E27FC236}">
                <a16:creationId xmlns:a16="http://schemas.microsoft.com/office/drawing/2014/main" id="{8256CBDD-2417-4A4C-A4BC-80797B1D120C}"/>
              </a:ext>
            </a:extLst>
          </p:cNvPr>
          <p:cNvCxnSpPr>
            <a:cxnSpLocks/>
          </p:cNvCxnSpPr>
          <p:nvPr/>
        </p:nvCxnSpPr>
        <p:spPr>
          <a:xfrm>
            <a:off x="3189514" y="541404"/>
            <a:ext cx="537754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0486546-2FB9-4D1A-9261-C7966CDF9CA0}"/>
              </a:ext>
            </a:extLst>
          </p:cNvPr>
          <p:cNvSpPr/>
          <p:nvPr/>
        </p:nvSpPr>
        <p:spPr>
          <a:xfrm>
            <a:off x="2112085" y="2778451"/>
            <a:ext cx="8640682" cy="1323439"/>
          </a:xfrm>
          <a:prstGeom prst="rect">
            <a:avLst/>
          </a:prstGeom>
        </p:spPr>
        <p:txBody>
          <a:bodyPr wrap="square">
            <a:spAutoFit/>
          </a:bodyPr>
          <a:lstStyle/>
          <a:p>
            <a:pPr algn="just"/>
            <a:r>
              <a:rPr lang="fr-FR" sz="2000" dirty="0">
                <a:latin typeface="Bahnschrift" panose="020B0502040204020203" pitchFamily="34" charset="0"/>
              </a:rPr>
              <a:t>On est plus dans une optique de « </a:t>
            </a:r>
            <a:r>
              <a:rPr lang="fr-FR" sz="2000" dirty="0" err="1">
                <a:latin typeface="Bahnschrift" panose="020B0502040204020203" pitchFamily="34" charset="0"/>
              </a:rPr>
              <a:t>price</a:t>
            </a:r>
            <a:r>
              <a:rPr lang="fr-FR" sz="2000" dirty="0">
                <a:latin typeface="Bahnschrift" panose="020B0502040204020203" pitchFamily="34" charset="0"/>
              </a:rPr>
              <a:t> </a:t>
            </a:r>
            <a:r>
              <a:rPr lang="fr-FR" sz="2000" dirty="0" err="1">
                <a:latin typeface="Bahnschrift" panose="020B0502040204020203" pitchFamily="34" charset="0"/>
              </a:rPr>
              <a:t>taker</a:t>
            </a:r>
            <a:r>
              <a:rPr lang="fr-FR" sz="2000" dirty="0">
                <a:latin typeface="Bahnschrift" panose="020B0502040204020203" pitchFamily="34" charset="0"/>
              </a:rPr>
              <a:t> » mais plutôt de </a:t>
            </a:r>
            <a:r>
              <a:rPr lang="fr-FR" sz="2000" dirty="0">
                <a:solidFill>
                  <a:schemeClr val="accent4"/>
                </a:solidFill>
                <a:latin typeface="Bahnschrift" panose="020B0502040204020203" pitchFamily="34" charset="0"/>
              </a:rPr>
              <a:t>« </a:t>
            </a:r>
            <a:r>
              <a:rPr lang="fr-FR" sz="2000" dirty="0" err="1">
                <a:solidFill>
                  <a:schemeClr val="accent4"/>
                </a:solidFill>
                <a:latin typeface="Bahnschrift" panose="020B0502040204020203" pitchFamily="34" charset="0"/>
              </a:rPr>
              <a:t>cost</a:t>
            </a:r>
            <a:r>
              <a:rPr lang="fr-FR" sz="2000" dirty="0">
                <a:solidFill>
                  <a:schemeClr val="accent4"/>
                </a:solidFill>
                <a:latin typeface="Bahnschrift" panose="020B0502040204020203" pitchFamily="34" charset="0"/>
              </a:rPr>
              <a:t> plus </a:t>
            </a:r>
            <a:r>
              <a:rPr lang="fr-FR" sz="2000" dirty="0" err="1">
                <a:solidFill>
                  <a:schemeClr val="accent4"/>
                </a:solidFill>
                <a:latin typeface="Bahnschrift" panose="020B0502040204020203" pitchFamily="34" charset="0"/>
              </a:rPr>
              <a:t>prizing</a:t>
            </a:r>
            <a:r>
              <a:rPr lang="fr-FR" sz="2000" dirty="0">
                <a:solidFill>
                  <a:schemeClr val="accent4"/>
                </a:solidFill>
                <a:latin typeface="Bahnschrift" panose="020B0502040204020203" pitchFamily="34" charset="0"/>
              </a:rPr>
              <a:t> »</a:t>
            </a:r>
            <a:r>
              <a:rPr lang="fr-FR" sz="2000" dirty="0">
                <a:latin typeface="Bahnschrift" panose="020B0502040204020203" pitchFamily="34" charset="0"/>
              </a:rPr>
              <a:t>. Les prix sont déterminés en fixant un taux de marge </a:t>
            </a:r>
            <a:r>
              <a:rPr lang="fr-FR" sz="2000" dirty="0" err="1">
                <a:latin typeface="Bahnschrift" panose="020B0502040204020203" pitchFamily="34" charset="0"/>
              </a:rPr>
              <a:t>burte</a:t>
            </a:r>
            <a:r>
              <a:rPr lang="fr-FR" sz="2000" dirty="0">
                <a:latin typeface="Bahnschrift" panose="020B0502040204020203" pitchFamily="34" charset="0"/>
              </a:rPr>
              <a:t> exprimé en pourcentage du coût de base, pour couvrir les frais généraux d’amortissement et le profit net. </a:t>
            </a:r>
          </a:p>
        </p:txBody>
      </p:sp>
      <p:sp>
        <p:nvSpPr>
          <p:cNvPr id="37" name="Rectangle 36">
            <a:extLst>
              <a:ext uri="{FF2B5EF4-FFF2-40B4-BE49-F238E27FC236}">
                <a16:creationId xmlns:a16="http://schemas.microsoft.com/office/drawing/2014/main" id="{7CD98CE3-8D77-4455-8777-A22409FCAA33}"/>
              </a:ext>
            </a:extLst>
          </p:cNvPr>
          <p:cNvSpPr/>
          <p:nvPr/>
        </p:nvSpPr>
        <p:spPr>
          <a:xfrm>
            <a:off x="2112085" y="4502001"/>
            <a:ext cx="8640682" cy="1015663"/>
          </a:xfrm>
          <a:prstGeom prst="rect">
            <a:avLst/>
          </a:prstGeom>
        </p:spPr>
        <p:txBody>
          <a:bodyPr wrap="square">
            <a:spAutoFit/>
          </a:bodyPr>
          <a:lstStyle/>
          <a:p>
            <a:pPr algn="just"/>
            <a:r>
              <a:rPr lang="fr-FR" sz="2000" dirty="0">
                <a:latin typeface="Bahnschrift" panose="020B0502040204020203" pitchFamily="34" charset="0"/>
              </a:rPr>
              <a:t>ROBINSON : Le taux de salaire monétaire est le principal déterminant des coûts de base et le niveau des prix varie plus ou moins proportionnellement au niveau des salaires  </a:t>
            </a:r>
          </a:p>
        </p:txBody>
      </p:sp>
      <p:sp>
        <p:nvSpPr>
          <p:cNvPr id="39" name="Arrow: Pentagon 13">
            <a:extLst>
              <a:ext uri="{FF2B5EF4-FFF2-40B4-BE49-F238E27FC236}">
                <a16:creationId xmlns:a16="http://schemas.microsoft.com/office/drawing/2014/main" id="{B5929F6B-2405-4EB0-8E76-97EE5120178D}"/>
              </a:ext>
            </a:extLst>
          </p:cNvPr>
          <p:cNvSpPr/>
          <p:nvPr/>
        </p:nvSpPr>
        <p:spPr>
          <a:xfrm>
            <a:off x="-602889" y="1067038"/>
            <a:ext cx="5764667" cy="1007572"/>
          </a:xfrm>
          <a:prstGeom prst="homePlate">
            <a:avLst/>
          </a:prstGeom>
          <a:gradFill flip="none" rotWithShape="1">
            <a:gsLst>
              <a:gs pos="25000">
                <a:srgbClr val="000000">
                  <a:alpha val="20000"/>
                </a:srgbClr>
              </a:gs>
              <a:gs pos="0">
                <a:schemeClr val="tx1">
                  <a:alpha val="0"/>
                </a:schemeClr>
              </a:gs>
              <a:gs pos="50000">
                <a:schemeClr val="tx1">
                  <a:alpha val="50000"/>
                </a:schemeClr>
              </a:gs>
              <a:gs pos="100000">
                <a:schemeClr val="tx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41">
            <a:extLst>
              <a:ext uri="{FF2B5EF4-FFF2-40B4-BE49-F238E27FC236}">
                <a16:creationId xmlns:a16="http://schemas.microsoft.com/office/drawing/2014/main" id="{EAA381CA-0D47-434A-9353-BB46CA2C1968}"/>
              </a:ext>
            </a:extLst>
          </p:cNvPr>
          <p:cNvSpPr/>
          <p:nvPr/>
        </p:nvSpPr>
        <p:spPr>
          <a:xfrm>
            <a:off x="2099404" y="1003069"/>
            <a:ext cx="8450811" cy="1323439"/>
          </a:xfrm>
          <a:custGeom>
            <a:avLst/>
            <a:gdLst>
              <a:gd name="connsiteX0" fmla="*/ 2903502 w 4500082"/>
              <a:gd name="connsiteY0" fmla="*/ 0 h 1876169"/>
              <a:gd name="connsiteX1" fmla="*/ 4187381 w 4500082"/>
              <a:gd name="connsiteY1" fmla="*/ 0 h 1876169"/>
              <a:gd name="connsiteX2" fmla="*/ 4187391 w 4500082"/>
              <a:gd name="connsiteY2" fmla="*/ 1 h 1876169"/>
              <a:gd name="connsiteX3" fmla="*/ 4381499 w 4500082"/>
              <a:gd name="connsiteY3" fmla="*/ 1 h 1876169"/>
              <a:gd name="connsiteX4" fmla="*/ 4495801 w 4500082"/>
              <a:gd name="connsiteY4" fmla="*/ 114303 h 1876169"/>
              <a:gd name="connsiteX5" fmla="*/ 4495801 w 4500082"/>
              <a:gd name="connsiteY5" fmla="*/ 291496 h 1876169"/>
              <a:gd name="connsiteX6" fmla="*/ 4500082 w 4500082"/>
              <a:gd name="connsiteY6" fmla="*/ 312701 h 1876169"/>
              <a:gd name="connsiteX7" fmla="*/ 4500082 w 4500082"/>
              <a:gd name="connsiteY7" fmla="*/ 1304671 h 1876169"/>
              <a:gd name="connsiteX8" fmla="*/ 4500082 w 4500082"/>
              <a:gd name="connsiteY8" fmla="*/ 1563467 h 1876169"/>
              <a:gd name="connsiteX9" fmla="*/ 4500082 w 4500082"/>
              <a:gd name="connsiteY9" fmla="*/ 1761867 h 1876169"/>
              <a:gd name="connsiteX10" fmla="*/ 4385780 w 4500082"/>
              <a:gd name="connsiteY10" fmla="*/ 1876169 h 1876169"/>
              <a:gd name="connsiteX11" fmla="*/ 114302 w 4500082"/>
              <a:gd name="connsiteY11" fmla="*/ 1876169 h 1876169"/>
              <a:gd name="connsiteX12" fmla="*/ 0 w 4500082"/>
              <a:gd name="connsiteY12" fmla="*/ 1761867 h 1876169"/>
              <a:gd name="connsiteX13" fmla="*/ 0 w 4500082"/>
              <a:gd name="connsiteY13" fmla="*/ 1304671 h 1876169"/>
              <a:gd name="connsiteX14" fmla="*/ 1 w 4500082"/>
              <a:gd name="connsiteY14" fmla="*/ 1304666 h 1876169"/>
              <a:gd name="connsiteX15" fmla="*/ 1 w 4500082"/>
              <a:gd name="connsiteY15" fmla="*/ 571499 h 1876169"/>
              <a:gd name="connsiteX16" fmla="*/ 1 w 4500082"/>
              <a:gd name="connsiteY16" fmla="*/ 520705 h 1876169"/>
              <a:gd name="connsiteX17" fmla="*/ 1 w 4500082"/>
              <a:gd name="connsiteY17" fmla="*/ 114303 h 1876169"/>
              <a:gd name="connsiteX18" fmla="*/ 114303 w 4500082"/>
              <a:gd name="connsiteY18" fmla="*/ 1 h 1876169"/>
              <a:gd name="connsiteX19" fmla="*/ 2903492 w 4500082"/>
              <a:gd name="connsiteY19" fmla="*/ 1 h 18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00082" h="1876169">
                <a:moveTo>
                  <a:pt x="2903502" y="0"/>
                </a:moveTo>
                <a:lnTo>
                  <a:pt x="4187381" y="0"/>
                </a:lnTo>
                <a:lnTo>
                  <a:pt x="4187391" y="1"/>
                </a:lnTo>
                <a:lnTo>
                  <a:pt x="4381499" y="1"/>
                </a:lnTo>
                <a:cubicBezTo>
                  <a:pt x="4444626" y="1"/>
                  <a:pt x="4495801" y="51176"/>
                  <a:pt x="4495801" y="114303"/>
                </a:cubicBezTo>
                <a:lnTo>
                  <a:pt x="4495801" y="291496"/>
                </a:lnTo>
                <a:lnTo>
                  <a:pt x="4500082" y="312701"/>
                </a:lnTo>
                <a:lnTo>
                  <a:pt x="4500082" y="1304671"/>
                </a:lnTo>
                <a:lnTo>
                  <a:pt x="4500082" y="1563467"/>
                </a:lnTo>
                <a:lnTo>
                  <a:pt x="4500082" y="1761867"/>
                </a:lnTo>
                <a:cubicBezTo>
                  <a:pt x="4500082" y="1824994"/>
                  <a:pt x="4448907" y="1876169"/>
                  <a:pt x="4385780" y="1876169"/>
                </a:cubicBezTo>
                <a:lnTo>
                  <a:pt x="114302" y="1876169"/>
                </a:lnTo>
                <a:cubicBezTo>
                  <a:pt x="51175" y="1876169"/>
                  <a:pt x="0" y="1824994"/>
                  <a:pt x="0" y="1761867"/>
                </a:cubicBezTo>
                <a:lnTo>
                  <a:pt x="0" y="1304671"/>
                </a:lnTo>
                <a:lnTo>
                  <a:pt x="1" y="1304666"/>
                </a:lnTo>
                <a:lnTo>
                  <a:pt x="1" y="571499"/>
                </a:lnTo>
                <a:lnTo>
                  <a:pt x="1" y="520705"/>
                </a:lnTo>
                <a:lnTo>
                  <a:pt x="1" y="114303"/>
                </a:lnTo>
                <a:cubicBezTo>
                  <a:pt x="1" y="51176"/>
                  <a:pt x="51176" y="1"/>
                  <a:pt x="114303" y="1"/>
                </a:cubicBezTo>
                <a:lnTo>
                  <a:pt x="2903492" y="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2473680-71B5-4ED4-A392-38C4E3469AD6}"/>
              </a:ext>
            </a:extLst>
          </p:cNvPr>
          <p:cNvSpPr/>
          <p:nvPr/>
        </p:nvSpPr>
        <p:spPr>
          <a:xfrm>
            <a:off x="2147995" y="1747496"/>
            <a:ext cx="8450811" cy="461665"/>
          </a:xfrm>
          <a:prstGeom prst="rect">
            <a:avLst/>
          </a:prstGeom>
        </p:spPr>
        <p:txBody>
          <a:bodyPr wrap="square">
            <a:spAutoFit/>
          </a:bodyPr>
          <a:lstStyle/>
          <a:p>
            <a:pPr marL="342900" indent="-342900" algn="ctr">
              <a:buFont typeface="Wingdings" panose="05000000000000000000" pitchFamily="2" charset="2"/>
              <a:buChar char="ü"/>
            </a:pPr>
            <a:r>
              <a:rPr lang="fr-FR" sz="2400" dirty="0">
                <a:latin typeface="Bahnschrift" panose="020B0502040204020203" pitchFamily="34" charset="0"/>
              </a:rPr>
              <a:t>Réflexion autour du prix (théorie keynésienne des prix)</a:t>
            </a:r>
          </a:p>
        </p:txBody>
      </p:sp>
      <p:sp>
        <p:nvSpPr>
          <p:cNvPr id="33" name="Rectangle 32">
            <a:extLst>
              <a:ext uri="{FF2B5EF4-FFF2-40B4-BE49-F238E27FC236}">
                <a16:creationId xmlns:a16="http://schemas.microsoft.com/office/drawing/2014/main" id="{582965EA-42F1-4CEE-A8BF-6848659FAFB7}"/>
              </a:ext>
            </a:extLst>
          </p:cNvPr>
          <p:cNvSpPr/>
          <p:nvPr/>
        </p:nvSpPr>
        <p:spPr>
          <a:xfrm>
            <a:off x="1816882" y="1187012"/>
            <a:ext cx="9231087" cy="461665"/>
          </a:xfrm>
          <a:prstGeom prst="rect">
            <a:avLst/>
          </a:prstGeom>
        </p:spPr>
        <p:txBody>
          <a:bodyPr wrap="square">
            <a:spAutoFit/>
          </a:bodyPr>
          <a:lstStyle/>
          <a:p>
            <a:pPr marL="342900" indent="-342900" algn="ctr">
              <a:buFont typeface="Wingdings" panose="05000000000000000000" pitchFamily="2" charset="2"/>
              <a:buChar char="ü"/>
            </a:pPr>
            <a:r>
              <a:rPr lang="fr-FR" sz="2400" dirty="0">
                <a:latin typeface="Bahnschrift" panose="020B0502040204020203" pitchFamily="34" charset="0"/>
              </a:rPr>
              <a:t>Microéconomie -- l’apanage des néoclassiques</a:t>
            </a:r>
          </a:p>
        </p:txBody>
      </p:sp>
    </p:spTree>
    <p:extLst>
      <p:ext uri="{BB962C8B-B14F-4D97-AF65-F5344CB8AC3E}">
        <p14:creationId xmlns:p14="http://schemas.microsoft.com/office/powerpoint/2010/main" val="26235873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50000">
                                          <p:cBhvr additive="base">
                                            <p:cTn id="7" dur="500" fill="hold"/>
                                            <p:tgtEl>
                                              <p:spTgt spid="24"/>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childTnLst>
                                    </p:cTn>
                                  </p:par>
                                  <p:par>
                                    <p:cTn id="20" presetID="2" presetClass="entr" presetSubtype="8"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0-#ppt_w/2"/>
                                              </p:val>
                                            </p:tav>
                                            <p:tav tm="100000">
                                              <p:val>
                                                <p:strVal val="#ppt_x"/>
                                              </p:val>
                                            </p:tav>
                                          </p:tavLst>
                                        </p:anim>
                                        <p:anim calcmode="lin" valueType="num">
                                          <p:cBhvr additive="base">
                                            <p:cTn id="23" dur="500" fill="hold"/>
                                            <p:tgtEl>
                                              <p:spTgt spid="39"/>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1000"/>
                                            <p:tgtEl>
                                              <p:spTgt spid="40"/>
                                            </p:tgtEl>
                                          </p:cBhvr>
                                        </p:animEffect>
                                        <p:anim calcmode="lin" valueType="num">
                                          <p:cBhvr>
                                            <p:cTn id="28" dur="1000" fill="hold"/>
                                            <p:tgtEl>
                                              <p:spTgt spid="40"/>
                                            </p:tgtEl>
                                            <p:attrNameLst>
                                              <p:attrName>ppt_x</p:attrName>
                                            </p:attrNameLst>
                                          </p:cBhvr>
                                          <p:tavLst>
                                            <p:tav tm="0">
                                              <p:val>
                                                <p:strVal val="#ppt_x"/>
                                              </p:val>
                                            </p:tav>
                                            <p:tav tm="100000">
                                              <p:val>
                                                <p:strVal val="#ppt_x"/>
                                              </p:val>
                                            </p:tav>
                                          </p:tavLst>
                                        </p:anim>
                                        <p:anim calcmode="lin" valueType="num">
                                          <p:cBhvr>
                                            <p:cTn id="29" dur="1000" fill="hold"/>
                                            <p:tgtEl>
                                              <p:spTgt spid="40"/>
                                            </p:tgtEl>
                                            <p:attrNameLst>
                                              <p:attrName>ppt_y</p:attrName>
                                            </p:attrNameLst>
                                          </p:cBhvr>
                                          <p:tavLst>
                                            <p:tav tm="0">
                                              <p:val>
                                                <p:strVal val="#ppt_y+.1"/>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additive="base">
                                            <p:cTn id="32" dur="500" fill="hold"/>
                                            <p:tgtEl>
                                              <p:spTgt spid="42"/>
                                            </p:tgtEl>
                                            <p:attrNameLst>
                                              <p:attrName>ppt_x</p:attrName>
                                            </p:attrNameLst>
                                          </p:cBhvr>
                                          <p:tavLst>
                                            <p:tav tm="0">
                                              <p:val>
                                                <p:strVal val="1+#ppt_w/2"/>
                                              </p:val>
                                            </p:tav>
                                            <p:tav tm="100000">
                                              <p:val>
                                                <p:strVal val="#ppt_x"/>
                                              </p:val>
                                            </p:tav>
                                          </p:tavLst>
                                        </p:anim>
                                        <p:anim calcmode="lin" valueType="num">
                                          <p:cBhvr additive="base">
                                            <p:cTn id="33"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4" grpId="0"/>
          <p:bldP spid="36" grpId="0"/>
          <p:bldP spid="37" grpId="0"/>
          <p:bldP spid="39" grpId="0" animBg="1"/>
          <p:bldP spid="40" grpId="0" animBg="1"/>
          <p:bldP spid="34"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childTnLst>
                                    </p:cTn>
                                  </p:par>
                                  <p:par>
                                    <p:cTn id="20" presetID="2" presetClass="entr" presetSubtype="8"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0-#ppt_w/2"/>
                                              </p:val>
                                            </p:tav>
                                            <p:tav tm="100000">
                                              <p:val>
                                                <p:strVal val="#ppt_x"/>
                                              </p:val>
                                            </p:tav>
                                          </p:tavLst>
                                        </p:anim>
                                        <p:anim calcmode="lin" valueType="num">
                                          <p:cBhvr additive="base">
                                            <p:cTn id="23" dur="500" fill="hold"/>
                                            <p:tgtEl>
                                              <p:spTgt spid="39"/>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1000"/>
                                            <p:tgtEl>
                                              <p:spTgt spid="40"/>
                                            </p:tgtEl>
                                          </p:cBhvr>
                                        </p:animEffect>
                                        <p:anim calcmode="lin" valueType="num">
                                          <p:cBhvr>
                                            <p:cTn id="28" dur="1000" fill="hold"/>
                                            <p:tgtEl>
                                              <p:spTgt spid="40"/>
                                            </p:tgtEl>
                                            <p:attrNameLst>
                                              <p:attrName>ppt_x</p:attrName>
                                            </p:attrNameLst>
                                          </p:cBhvr>
                                          <p:tavLst>
                                            <p:tav tm="0">
                                              <p:val>
                                                <p:strVal val="#ppt_x"/>
                                              </p:val>
                                            </p:tav>
                                            <p:tav tm="100000">
                                              <p:val>
                                                <p:strVal val="#ppt_x"/>
                                              </p:val>
                                            </p:tav>
                                          </p:tavLst>
                                        </p:anim>
                                        <p:anim calcmode="lin" valueType="num">
                                          <p:cBhvr>
                                            <p:cTn id="29" dur="1000" fill="hold"/>
                                            <p:tgtEl>
                                              <p:spTgt spid="40"/>
                                            </p:tgtEl>
                                            <p:attrNameLst>
                                              <p:attrName>ppt_y</p:attrName>
                                            </p:attrNameLst>
                                          </p:cBhvr>
                                          <p:tavLst>
                                            <p:tav tm="0">
                                              <p:val>
                                                <p:strVal val="#ppt_y+.1"/>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additive="base">
                                            <p:cTn id="32" dur="500" fill="hold"/>
                                            <p:tgtEl>
                                              <p:spTgt spid="42"/>
                                            </p:tgtEl>
                                            <p:attrNameLst>
                                              <p:attrName>ppt_x</p:attrName>
                                            </p:attrNameLst>
                                          </p:cBhvr>
                                          <p:tavLst>
                                            <p:tav tm="0">
                                              <p:val>
                                                <p:strVal val="1+#ppt_w/2"/>
                                              </p:val>
                                            </p:tav>
                                            <p:tav tm="100000">
                                              <p:val>
                                                <p:strVal val="#ppt_x"/>
                                              </p:val>
                                            </p:tav>
                                          </p:tavLst>
                                        </p:anim>
                                        <p:anim calcmode="lin" valueType="num">
                                          <p:cBhvr additive="base">
                                            <p:cTn id="33"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4" grpId="0"/>
          <p:bldP spid="36" grpId="0"/>
          <p:bldP spid="37" grpId="0"/>
          <p:bldP spid="39" grpId="0" animBg="1"/>
          <p:bldP spid="40" grpId="0" animBg="1"/>
          <p:bldP spid="34" grpId="0"/>
          <p:bldP spid="33"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36778" y="773873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5996780" y="-6507539"/>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324810" y="5828144"/>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5">
            <a:duotone>
              <a:prstClr val="black"/>
              <a:srgbClr val="D9C3A5">
                <a:tint val="50000"/>
                <a:satMod val="180000"/>
              </a:srgbClr>
            </a:duotone>
          </a:blip>
          <a:stretch>
            <a:fillRect/>
          </a:stretch>
        </p:blipFill>
        <p:spPr>
          <a:xfrm flipH="1">
            <a:off x="7694517" y="7930237"/>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6">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6">
            <a:biLevel thresh="50000"/>
          </a:blip>
          <a:stretch>
            <a:fillRect/>
          </a:stretch>
        </p:blipFill>
        <p:spPr>
          <a:xfrm>
            <a:off x="9024120" y="7877479"/>
            <a:ext cx="479873" cy="479873"/>
          </a:xfrm>
          <a:prstGeom prst="rect">
            <a:avLst/>
          </a:prstGeom>
        </p:spPr>
      </p:pic>
      <p:pic>
        <p:nvPicPr>
          <p:cNvPr id="12" name="Image 11">
            <a:extLst>
              <a:ext uri="{FF2B5EF4-FFF2-40B4-BE49-F238E27FC236}">
                <a16:creationId xmlns:a16="http://schemas.microsoft.com/office/drawing/2014/main" id="{DD8F0433-CE9D-4CD8-A720-9DD23C8E2413}"/>
              </a:ext>
            </a:extLst>
          </p:cNvPr>
          <p:cNvPicPr>
            <a:picLocks noChangeAspect="1"/>
          </p:cNvPicPr>
          <p:nvPr/>
        </p:nvPicPr>
        <p:blipFill>
          <a:blip r:embed="rId5">
            <a:duotone>
              <a:schemeClr val="bg2">
                <a:shade val="45000"/>
                <a:satMod val="135000"/>
              </a:schemeClr>
              <a:prstClr val="white"/>
            </a:duotone>
          </a:blip>
          <a:stretch>
            <a:fillRect/>
          </a:stretch>
        </p:blipFill>
        <p:spPr>
          <a:xfrm flipH="1">
            <a:off x="7719064" y="6242144"/>
            <a:ext cx="522696" cy="500295"/>
          </a:xfrm>
          <a:prstGeom prst="rect">
            <a:avLst/>
          </a:prstGeom>
        </p:spPr>
      </p:pic>
      <p:grpSp>
        <p:nvGrpSpPr>
          <p:cNvPr id="21" name="Group 31">
            <a:extLst>
              <a:ext uri="{FF2B5EF4-FFF2-40B4-BE49-F238E27FC236}">
                <a16:creationId xmlns:a16="http://schemas.microsoft.com/office/drawing/2014/main" id="{2A0BC1BD-4FAA-4B33-AAC8-A637F087B7A6}"/>
              </a:ext>
            </a:extLst>
          </p:cNvPr>
          <p:cNvGrpSpPr/>
          <p:nvPr/>
        </p:nvGrpSpPr>
        <p:grpSpPr>
          <a:xfrm>
            <a:off x="3326048" y="7748172"/>
            <a:ext cx="828000" cy="828000"/>
            <a:chOff x="-828000" y="503294"/>
            <a:chExt cx="828000" cy="828000"/>
          </a:xfrm>
        </p:grpSpPr>
        <p:sp>
          <p:nvSpPr>
            <p:cNvPr id="22" name="Oval 32">
              <a:extLst>
                <a:ext uri="{FF2B5EF4-FFF2-40B4-BE49-F238E27FC236}">
                  <a16:creationId xmlns:a16="http://schemas.microsoft.com/office/drawing/2014/main" id="{5F96FA50-1577-497D-947D-663365F2C1F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3" name="Graphic 33" descr="Lightbulb">
              <a:extLst>
                <a:ext uri="{FF2B5EF4-FFF2-40B4-BE49-F238E27FC236}">
                  <a16:creationId xmlns:a16="http://schemas.microsoft.com/office/drawing/2014/main" id="{2C234A17-A671-43DC-B3CF-1B13B83E86F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417" y="634043"/>
              <a:ext cx="618834" cy="618834"/>
            </a:xfrm>
            <a:prstGeom prst="rect">
              <a:avLst/>
            </a:prstGeom>
          </p:spPr>
        </p:pic>
      </p:grpSp>
      <p:pic>
        <p:nvPicPr>
          <p:cNvPr id="3" name="Graphic 18" descr="Lightbulb">
            <a:hlinkClick r:id="rId9" action="ppaction://hlinksldjump"/>
            <a:extLst>
              <a:ext uri="{FF2B5EF4-FFF2-40B4-BE49-F238E27FC236}">
                <a16:creationId xmlns:a16="http://schemas.microsoft.com/office/drawing/2014/main" id="{5EFAA217-0183-4A65-B25C-441DB1614F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35214" y="6242144"/>
            <a:ext cx="618834" cy="618834"/>
          </a:xfrm>
          <a:prstGeom prst="rect">
            <a:avLst/>
          </a:prstGeom>
        </p:spPr>
      </p:pic>
      <p:grpSp>
        <p:nvGrpSpPr>
          <p:cNvPr id="26" name="Group 33">
            <a:extLst>
              <a:ext uri="{FF2B5EF4-FFF2-40B4-BE49-F238E27FC236}">
                <a16:creationId xmlns:a16="http://schemas.microsoft.com/office/drawing/2014/main" id="{92295FAF-55D9-4C57-829F-1AB0023D4C89}"/>
              </a:ext>
            </a:extLst>
          </p:cNvPr>
          <p:cNvGrpSpPr/>
          <p:nvPr/>
        </p:nvGrpSpPr>
        <p:grpSpPr>
          <a:xfrm>
            <a:off x="4654971" y="7766384"/>
            <a:ext cx="827568" cy="828000"/>
            <a:chOff x="-842559" y="5561839"/>
            <a:chExt cx="827568" cy="828000"/>
          </a:xfrm>
        </p:grpSpPr>
        <p:sp>
          <p:nvSpPr>
            <p:cNvPr id="27" name="Oval 34">
              <a:extLst>
                <a:ext uri="{FF2B5EF4-FFF2-40B4-BE49-F238E27FC236}">
                  <a16:creationId xmlns:a16="http://schemas.microsoft.com/office/drawing/2014/main" id="{0E696C36-FBF3-44F9-84C5-A6FFFBC13D79}"/>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8" name="Graphic 35" descr="Users">
              <a:extLst>
                <a:ext uri="{FF2B5EF4-FFF2-40B4-BE49-F238E27FC236}">
                  <a16:creationId xmlns:a16="http://schemas.microsoft.com/office/drawing/2014/main" id="{44F0D7EF-369F-4767-8AC1-15C933B003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7564" y="5614879"/>
              <a:ext cx="721920" cy="721920"/>
            </a:xfrm>
            <a:prstGeom prst="rect">
              <a:avLst/>
            </a:prstGeom>
          </p:spPr>
        </p:pic>
      </p:grpSp>
      <p:pic>
        <p:nvPicPr>
          <p:cNvPr id="4" name="Graphic 80" descr="Users">
            <a:hlinkClick r:id="rId14" action="ppaction://hlinksldjump"/>
            <a:extLst>
              <a:ext uri="{FF2B5EF4-FFF2-40B4-BE49-F238E27FC236}">
                <a16:creationId xmlns:a16="http://schemas.microsoft.com/office/drawing/2014/main" id="{5D5590E9-434C-414E-94EA-E6CA9A3023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707796" y="6189063"/>
            <a:ext cx="721920" cy="721920"/>
          </a:xfrm>
          <a:prstGeom prst="rect">
            <a:avLst/>
          </a:prstGeom>
        </p:spPr>
      </p:pic>
      <p:sp>
        <p:nvSpPr>
          <p:cNvPr id="24" name="TextBox 9">
            <a:extLst>
              <a:ext uri="{FF2B5EF4-FFF2-40B4-BE49-F238E27FC236}">
                <a16:creationId xmlns:a16="http://schemas.microsoft.com/office/drawing/2014/main" id="{1E8BF3E2-9B08-40DA-ABC8-3EE5C3A721FD}"/>
              </a:ext>
            </a:extLst>
          </p:cNvPr>
          <p:cNvSpPr txBox="1"/>
          <p:nvPr/>
        </p:nvSpPr>
        <p:spPr>
          <a:xfrm>
            <a:off x="2606518" y="79739"/>
            <a:ext cx="6506909" cy="461665"/>
          </a:xfrm>
          <a:prstGeom prst="rect">
            <a:avLst/>
          </a:prstGeom>
          <a:noFill/>
        </p:spPr>
        <p:txBody>
          <a:bodyPr wrap="non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MICROECONOMIE POST-KEYNESIENNE</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25" name="Straight Connector 15">
            <a:extLst>
              <a:ext uri="{FF2B5EF4-FFF2-40B4-BE49-F238E27FC236}">
                <a16:creationId xmlns:a16="http://schemas.microsoft.com/office/drawing/2014/main" id="{8256CBDD-2417-4A4C-A4BC-80797B1D120C}"/>
              </a:ext>
            </a:extLst>
          </p:cNvPr>
          <p:cNvCxnSpPr>
            <a:cxnSpLocks/>
          </p:cNvCxnSpPr>
          <p:nvPr/>
        </p:nvCxnSpPr>
        <p:spPr>
          <a:xfrm>
            <a:off x="3189514" y="541404"/>
            <a:ext cx="537754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Freeform: Shape 41">
            <a:extLst>
              <a:ext uri="{FF2B5EF4-FFF2-40B4-BE49-F238E27FC236}">
                <a16:creationId xmlns:a16="http://schemas.microsoft.com/office/drawing/2014/main" id="{FA3002FE-51FE-4E12-8619-A10524F8DBE0}"/>
              </a:ext>
            </a:extLst>
          </p:cNvPr>
          <p:cNvSpPr/>
          <p:nvPr/>
        </p:nvSpPr>
        <p:spPr>
          <a:xfrm>
            <a:off x="1378989" y="1915786"/>
            <a:ext cx="10330543" cy="1741671"/>
          </a:xfrm>
          <a:custGeom>
            <a:avLst/>
            <a:gdLst>
              <a:gd name="connsiteX0" fmla="*/ 2903502 w 4500082"/>
              <a:gd name="connsiteY0" fmla="*/ 0 h 1876169"/>
              <a:gd name="connsiteX1" fmla="*/ 4187381 w 4500082"/>
              <a:gd name="connsiteY1" fmla="*/ 0 h 1876169"/>
              <a:gd name="connsiteX2" fmla="*/ 4187391 w 4500082"/>
              <a:gd name="connsiteY2" fmla="*/ 1 h 1876169"/>
              <a:gd name="connsiteX3" fmla="*/ 4381499 w 4500082"/>
              <a:gd name="connsiteY3" fmla="*/ 1 h 1876169"/>
              <a:gd name="connsiteX4" fmla="*/ 4495801 w 4500082"/>
              <a:gd name="connsiteY4" fmla="*/ 114303 h 1876169"/>
              <a:gd name="connsiteX5" fmla="*/ 4495801 w 4500082"/>
              <a:gd name="connsiteY5" fmla="*/ 291496 h 1876169"/>
              <a:gd name="connsiteX6" fmla="*/ 4500082 w 4500082"/>
              <a:gd name="connsiteY6" fmla="*/ 312701 h 1876169"/>
              <a:gd name="connsiteX7" fmla="*/ 4500082 w 4500082"/>
              <a:gd name="connsiteY7" fmla="*/ 1304671 h 1876169"/>
              <a:gd name="connsiteX8" fmla="*/ 4500082 w 4500082"/>
              <a:gd name="connsiteY8" fmla="*/ 1563467 h 1876169"/>
              <a:gd name="connsiteX9" fmla="*/ 4500082 w 4500082"/>
              <a:gd name="connsiteY9" fmla="*/ 1761867 h 1876169"/>
              <a:gd name="connsiteX10" fmla="*/ 4385780 w 4500082"/>
              <a:gd name="connsiteY10" fmla="*/ 1876169 h 1876169"/>
              <a:gd name="connsiteX11" fmla="*/ 114302 w 4500082"/>
              <a:gd name="connsiteY11" fmla="*/ 1876169 h 1876169"/>
              <a:gd name="connsiteX12" fmla="*/ 0 w 4500082"/>
              <a:gd name="connsiteY12" fmla="*/ 1761867 h 1876169"/>
              <a:gd name="connsiteX13" fmla="*/ 0 w 4500082"/>
              <a:gd name="connsiteY13" fmla="*/ 1304671 h 1876169"/>
              <a:gd name="connsiteX14" fmla="*/ 1 w 4500082"/>
              <a:gd name="connsiteY14" fmla="*/ 1304666 h 1876169"/>
              <a:gd name="connsiteX15" fmla="*/ 1 w 4500082"/>
              <a:gd name="connsiteY15" fmla="*/ 571499 h 1876169"/>
              <a:gd name="connsiteX16" fmla="*/ 1 w 4500082"/>
              <a:gd name="connsiteY16" fmla="*/ 520705 h 1876169"/>
              <a:gd name="connsiteX17" fmla="*/ 1 w 4500082"/>
              <a:gd name="connsiteY17" fmla="*/ 114303 h 1876169"/>
              <a:gd name="connsiteX18" fmla="*/ 114303 w 4500082"/>
              <a:gd name="connsiteY18" fmla="*/ 1 h 1876169"/>
              <a:gd name="connsiteX19" fmla="*/ 2903492 w 4500082"/>
              <a:gd name="connsiteY19" fmla="*/ 1 h 18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00082" h="1876169">
                <a:moveTo>
                  <a:pt x="2903502" y="0"/>
                </a:moveTo>
                <a:lnTo>
                  <a:pt x="4187381" y="0"/>
                </a:lnTo>
                <a:lnTo>
                  <a:pt x="4187391" y="1"/>
                </a:lnTo>
                <a:lnTo>
                  <a:pt x="4381499" y="1"/>
                </a:lnTo>
                <a:cubicBezTo>
                  <a:pt x="4444626" y="1"/>
                  <a:pt x="4495801" y="51176"/>
                  <a:pt x="4495801" y="114303"/>
                </a:cubicBezTo>
                <a:lnTo>
                  <a:pt x="4495801" y="291496"/>
                </a:lnTo>
                <a:lnTo>
                  <a:pt x="4500082" y="312701"/>
                </a:lnTo>
                <a:lnTo>
                  <a:pt x="4500082" y="1304671"/>
                </a:lnTo>
                <a:lnTo>
                  <a:pt x="4500082" y="1563467"/>
                </a:lnTo>
                <a:lnTo>
                  <a:pt x="4500082" y="1761867"/>
                </a:lnTo>
                <a:cubicBezTo>
                  <a:pt x="4500082" y="1824994"/>
                  <a:pt x="4448907" y="1876169"/>
                  <a:pt x="4385780" y="1876169"/>
                </a:cubicBezTo>
                <a:lnTo>
                  <a:pt x="114302" y="1876169"/>
                </a:lnTo>
                <a:cubicBezTo>
                  <a:pt x="51175" y="1876169"/>
                  <a:pt x="0" y="1824994"/>
                  <a:pt x="0" y="1761867"/>
                </a:cubicBezTo>
                <a:lnTo>
                  <a:pt x="0" y="1304671"/>
                </a:lnTo>
                <a:lnTo>
                  <a:pt x="1" y="1304666"/>
                </a:lnTo>
                <a:lnTo>
                  <a:pt x="1" y="571499"/>
                </a:lnTo>
                <a:lnTo>
                  <a:pt x="1" y="520705"/>
                </a:lnTo>
                <a:lnTo>
                  <a:pt x="1" y="114303"/>
                </a:lnTo>
                <a:cubicBezTo>
                  <a:pt x="1" y="51176"/>
                  <a:pt x="51176" y="1"/>
                  <a:pt x="114303" y="1"/>
                </a:cubicBezTo>
                <a:lnTo>
                  <a:pt x="2903492" y="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e 30">
            <a:extLst>
              <a:ext uri="{FF2B5EF4-FFF2-40B4-BE49-F238E27FC236}">
                <a16:creationId xmlns:a16="http://schemas.microsoft.com/office/drawing/2014/main" id="{12C3964A-0E65-4DEF-9D18-F10236EB4FA9}"/>
              </a:ext>
            </a:extLst>
          </p:cNvPr>
          <p:cNvGrpSpPr/>
          <p:nvPr/>
        </p:nvGrpSpPr>
        <p:grpSpPr>
          <a:xfrm>
            <a:off x="4994189" y="1916030"/>
            <a:ext cx="2661241" cy="453806"/>
            <a:chOff x="4856810" y="3914889"/>
            <a:chExt cx="2132362" cy="470216"/>
          </a:xfrm>
        </p:grpSpPr>
        <p:sp>
          <p:nvSpPr>
            <p:cNvPr id="32" name="Trapezoid 33">
              <a:extLst>
                <a:ext uri="{FF2B5EF4-FFF2-40B4-BE49-F238E27FC236}">
                  <a16:creationId xmlns:a16="http://schemas.microsoft.com/office/drawing/2014/main" id="{D38134BA-2734-49E9-918B-787DC9552204}"/>
                </a:ext>
              </a:extLst>
            </p:cNvPr>
            <p:cNvSpPr/>
            <p:nvPr/>
          </p:nvSpPr>
          <p:spPr>
            <a:xfrm rot="10800000">
              <a:off x="4856810" y="3914889"/>
              <a:ext cx="2132362" cy="470216"/>
            </a:xfrm>
            <a:custGeom>
              <a:avLst/>
              <a:gdLst>
                <a:gd name="connsiteX0" fmla="*/ 0 w 377819"/>
                <a:gd name="connsiteY0" fmla="*/ 278287 h 278287"/>
                <a:gd name="connsiteX1" fmla="*/ 69572 w 377819"/>
                <a:gd name="connsiteY1" fmla="*/ 0 h 278287"/>
                <a:gd name="connsiteX2" fmla="*/ 308247 w 377819"/>
                <a:gd name="connsiteY2" fmla="*/ 0 h 278287"/>
                <a:gd name="connsiteX3" fmla="*/ 377819 w 377819"/>
                <a:gd name="connsiteY3" fmla="*/ 278287 h 278287"/>
                <a:gd name="connsiteX4" fmla="*/ 0 w 377819"/>
                <a:gd name="connsiteY4" fmla="*/ 278287 h 278287"/>
                <a:gd name="connsiteX0" fmla="*/ 0 w 377819"/>
                <a:gd name="connsiteY0" fmla="*/ 310037 h 310037"/>
                <a:gd name="connsiteX1" fmla="*/ 69572 w 377819"/>
                <a:gd name="connsiteY1" fmla="*/ 0 h 310037"/>
                <a:gd name="connsiteX2" fmla="*/ 308247 w 377819"/>
                <a:gd name="connsiteY2" fmla="*/ 31750 h 310037"/>
                <a:gd name="connsiteX3" fmla="*/ 377819 w 377819"/>
                <a:gd name="connsiteY3" fmla="*/ 310037 h 310037"/>
                <a:gd name="connsiteX4" fmla="*/ 0 w 377819"/>
                <a:gd name="connsiteY4" fmla="*/ 310037 h 31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819" h="310037">
                  <a:moveTo>
                    <a:pt x="0" y="310037"/>
                  </a:moveTo>
                  <a:lnTo>
                    <a:pt x="69572" y="0"/>
                  </a:lnTo>
                  <a:lnTo>
                    <a:pt x="308247" y="31750"/>
                  </a:lnTo>
                  <a:lnTo>
                    <a:pt x="377819" y="310037"/>
                  </a:lnTo>
                  <a:lnTo>
                    <a:pt x="0" y="310037"/>
                  </a:lnTo>
                  <a:close/>
                </a:path>
              </a:pathLst>
            </a:custGeom>
            <a:solidFill>
              <a:srgbClr val="36B8E3"/>
            </a:solidFill>
            <a:ln>
              <a:noFill/>
            </a:ln>
            <a:effectLst>
              <a:outerShdw blurRad="1905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44">
              <a:extLst>
                <a:ext uri="{FF2B5EF4-FFF2-40B4-BE49-F238E27FC236}">
                  <a16:creationId xmlns:a16="http://schemas.microsoft.com/office/drawing/2014/main" id="{2FDB9AF8-2355-4D30-AA7F-DCC04A08B95B}"/>
                </a:ext>
              </a:extLst>
            </p:cNvPr>
            <p:cNvSpPr txBox="1"/>
            <p:nvPr/>
          </p:nvSpPr>
          <p:spPr>
            <a:xfrm>
              <a:off x="5295485" y="3933145"/>
              <a:ext cx="1112132" cy="353013"/>
            </a:xfrm>
            <a:prstGeom prst="rect">
              <a:avLst/>
            </a:prstGeom>
            <a:noFill/>
          </p:spPr>
          <p:txBody>
            <a:bodyPr wrap="square" rtlCol="0">
              <a:spAutoFit/>
            </a:bodyPr>
            <a:lstStyle/>
            <a:p>
              <a:pPr defTabSz="1219170">
                <a:spcBef>
                  <a:spcPct val="20000"/>
                </a:spcBef>
                <a:defRPr/>
              </a:pPr>
              <a:r>
                <a:rPr lang="en-US" sz="2000" dirty="0">
                  <a:solidFill>
                    <a:srgbClr val="0967B9"/>
                  </a:solidFill>
                  <a:latin typeface="Bernard MT Condensed" panose="02050806060905020404" pitchFamily="18" charset="0"/>
                </a:rPr>
                <a:t>Perspectives</a:t>
              </a:r>
              <a:endParaRPr lang="en-US" sz="200" b="1" dirty="0">
                <a:solidFill>
                  <a:srgbClr val="56595E"/>
                </a:solidFill>
                <a:latin typeface="Candara" panose="020E0502030303020204" pitchFamily="34" charset="0"/>
              </a:endParaRPr>
            </a:p>
          </p:txBody>
        </p:sp>
      </p:grpSp>
      <p:sp>
        <p:nvSpPr>
          <p:cNvPr id="38" name="Rectangle 37">
            <a:extLst>
              <a:ext uri="{FF2B5EF4-FFF2-40B4-BE49-F238E27FC236}">
                <a16:creationId xmlns:a16="http://schemas.microsoft.com/office/drawing/2014/main" id="{BB94C245-1336-4389-A5D8-3351C68D5854}"/>
              </a:ext>
            </a:extLst>
          </p:cNvPr>
          <p:cNvSpPr/>
          <p:nvPr/>
        </p:nvSpPr>
        <p:spPr>
          <a:xfrm>
            <a:off x="970530" y="2568066"/>
            <a:ext cx="9324831" cy="400110"/>
          </a:xfrm>
          <a:prstGeom prst="rect">
            <a:avLst/>
          </a:prstGeom>
        </p:spPr>
        <p:txBody>
          <a:bodyPr wrap="square">
            <a:spAutoFit/>
          </a:bodyPr>
          <a:lstStyle/>
          <a:p>
            <a:pPr marL="285750" indent="-285750" algn="ctr">
              <a:buFont typeface="Wingdings" panose="05000000000000000000" pitchFamily="2" charset="2"/>
              <a:buChar char="Ø"/>
            </a:pPr>
            <a:r>
              <a:rPr lang="fr-FR" sz="2000" dirty="0">
                <a:latin typeface="Bahnschrift" panose="020B0502040204020203" pitchFamily="34" charset="0"/>
              </a:rPr>
              <a:t>Basé sur l’analyse de Woods (1975) </a:t>
            </a:r>
          </a:p>
        </p:txBody>
      </p:sp>
      <p:sp>
        <p:nvSpPr>
          <p:cNvPr id="41" name="Rectangle 40">
            <a:extLst>
              <a:ext uri="{FF2B5EF4-FFF2-40B4-BE49-F238E27FC236}">
                <a16:creationId xmlns:a16="http://schemas.microsoft.com/office/drawing/2014/main" id="{34F76F13-84E7-4D04-A635-99EAAAED06CA}"/>
              </a:ext>
            </a:extLst>
          </p:cNvPr>
          <p:cNvSpPr/>
          <p:nvPr/>
        </p:nvSpPr>
        <p:spPr>
          <a:xfrm>
            <a:off x="1686976" y="3055795"/>
            <a:ext cx="9324831" cy="400110"/>
          </a:xfrm>
          <a:prstGeom prst="rect">
            <a:avLst/>
          </a:prstGeom>
        </p:spPr>
        <p:txBody>
          <a:bodyPr wrap="square">
            <a:spAutoFit/>
          </a:bodyPr>
          <a:lstStyle/>
          <a:p>
            <a:pPr marL="285750" indent="-285750" algn="ctr">
              <a:buFont typeface="Wingdings" panose="05000000000000000000" pitchFamily="2" charset="2"/>
              <a:buChar char="Ø"/>
            </a:pPr>
            <a:r>
              <a:rPr lang="fr-FR" sz="2000" dirty="0">
                <a:latin typeface="Bahnschrift" panose="020B0502040204020203" pitchFamily="34" charset="0"/>
              </a:rPr>
              <a:t>Répondre à la question de manque de fondements microéconomiques</a:t>
            </a:r>
          </a:p>
        </p:txBody>
      </p:sp>
    </p:spTree>
    <p:extLst>
      <p:ext uri="{BB962C8B-B14F-4D97-AF65-F5344CB8AC3E}">
        <p14:creationId xmlns:p14="http://schemas.microsoft.com/office/powerpoint/2010/main" val="28977483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50000">
                                          <p:cBhvr additive="base">
                                            <p:cTn id="7" dur="500" fill="hold"/>
                                            <p:tgtEl>
                                              <p:spTgt spid="24"/>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1000"/>
                                            <p:tgtEl>
                                              <p:spTgt spid="30"/>
                                            </p:tgtEl>
                                          </p:cBhvr>
                                        </p:animEffect>
                                        <p:anim calcmode="lin" valueType="num">
                                          <p:cBhvr>
                                            <p:cTn id="16" dur="1000" fill="hold"/>
                                            <p:tgtEl>
                                              <p:spTgt spid="30"/>
                                            </p:tgtEl>
                                            <p:attrNameLst>
                                              <p:attrName>ppt_x</p:attrName>
                                            </p:attrNameLst>
                                          </p:cBhvr>
                                          <p:tavLst>
                                            <p:tav tm="0">
                                              <p:val>
                                                <p:strVal val="#ppt_x"/>
                                              </p:val>
                                            </p:tav>
                                            <p:tav tm="100000">
                                              <p:val>
                                                <p:strVal val="#ppt_x"/>
                                              </p:val>
                                            </p:tav>
                                          </p:tavLst>
                                        </p:anim>
                                        <p:anim calcmode="lin" valueType="num">
                                          <p:cBhvr>
                                            <p:cTn id="17" dur="1000" fill="hold"/>
                                            <p:tgtEl>
                                              <p:spTgt spid="30"/>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1000"/>
                                            <p:tgtEl>
                                              <p:spTgt spid="31"/>
                                            </p:tgtEl>
                                          </p:cBhvr>
                                        </p:animEffect>
                                        <p:anim calcmode="lin" valueType="num">
                                          <p:cBhvr>
                                            <p:cTn id="21" dur="1000" fill="hold"/>
                                            <p:tgtEl>
                                              <p:spTgt spid="31"/>
                                            </p:tgtEl>
                                            <p:attrNameLst>
                                              <p:attrName>ppt_x</p:attrName>
                                            </p:attrNameLst>
                                          </p:cBhvr>
                                          <p:tavLst>
                                            <p:tav tm="0">
                                              <p:val>
                                                <p:strVal val="#ppt_x"/>
                                              </p:val>
                                            </p:tav>
                                            <p:tav tm="100000">
                                              <p:val>
                                                <p:strVal val="#ppt_x"/>
                                              </p:val>
                                            </p:tav>
                                          </p:tavLst>
                                        </p:anim>
                                        <p:anim calcmode="lin" valueType="num">
                                          <p:cBhvr>
                                            <p:cTn id="22" dur="1000" fill="hold"/>
                                            <p:tgtEl>
                                              <p:spTgt spid="31"/>
                                            </p:tgtEl>
                                            <p:attrNameLst>
                                              <p:attrName>ppt_y</p:attrName>
                                            </p:attrNameLst>
                                          </p:cBhvr>
                                          <p:tavLst>
                                            <p:tav tm="0">
                                              <p:val>
                                                <p:strVal val="#ppt_y-.1"/>
                                              </p:val>
                                            </p:tav>
                                            <p:tav tm="100000">
                                              <p:val>
                                                <p:strVal val="#ppt_y"/>
                                              </p:val>
                                            </p:tav>
                                          </p:tavLst>
                                        </p:anim>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0" grpId="0" animBg="1"/>
          <p:bldP spid="38"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1000"/>
                                            <p:tgtEl>
                                              <p:spTgt spid="30"/>
                                            </p:tgtEl>
                                          </p:cBhvr>
                                        </p:animEffect>
                                        <p:anim calcmode="lin" valueType="num">
                                          <p:cBhvr>
                                            <p:cTn id="16" dur="1000" fill="hold"/>
                                            <p:tgtEl>
                                              <p:spTgt spid="30"/>
                                            </p:tgtEl>
                                            <p:attrNameLst>
                                              <p:attrName>ppt_x</p:attrName>
                                            </p:attrNameLst>
                                          </p:cBhvr>
                                          <p:tavLst>
                                            <p:tav tm="0">
                                              <p:val>
                                                <p:strVal val="#ppt_x"/>
                                              </p:val>
                                            </p:tav>
                                            <p:tav tm="100000">
                                              <p:val>
                                                <p:strVal val="#ppt_x"/>
                                              </p:val>
                                            </p:tav>
                                          </p:tavLst>
                                        </p:anim>
                                        <p:anim calcmode="lin" valueType="num">
                                          <p:cBhvr>
                                            <p:cTn id="17" dur="1000" fill="hold"/>
                                            <p:tgtEl>
                                              <p:spTgt spid="30"/>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1000"/>
                                            <p:tgtEl>
                                              <p:spTgt spid="31"/>
                                            </p:tgtEl>
                                          </p:cBhvr>
                                        </p:animEffect>
                                        <p:anim calcmode="lin" valueType="num">
                                          <p:cBhvr>
                                            <p:cTn id="21" dur="1000" fill="hold"/>
                                            <p:tgtEl>
                                              <p:spTgt spid="31"/>
                                            </p:tgtEl>
                                            <p:attrNameLst>
                                              <p:attrName>ppt_x</p:attrName>
                                            </p:attrNameLst>
                                          </p:cBhvr>
                                          <p:tavLst>
                                            <p:tav tm="0">
                                              <p:val>
                                                <p:strVal val="#ppt_x"/>
                                              </p:val>
                                            </p:tav>
                                            <p:tav tm="100000">
                                              <p:val>
                                                <p:strVal val="#ppt_x"/>
                                              </p:val>
                                            </p:tav>
                                          </p:tavLst>
                                        </p:anim>
                                        <p:anim calcmode="lin" valueType="num">
                                          <p:cBhvr>
                                            <p:cTn id="22" dur="1000" fill="hold"/>
                                            <p:tgtEl>
                                              <p:spTgt spid="31"/>
                                            </p:tgtEl>
                                            <p:attrNameLst>
                                              <p:attrName>ppt_y</p:attrName>
                                            </p:attrNameLst>
                                          </p:cBhvr>
                                          <p:tavLst>
                                            <p:tav tm="0">
                                              <p:val>
                                                <p:strVal val="#ppt_y-.1"/>
                                              </p:val>
                                            </p:tav>
                                            <p:tav tm="100000">
                                              <p:val>
                                                <p:strVal val="#ppt_y"/>
                                              </p:val>
                                            </p:tav>
                                          </p:tavLst>
                                        </p:anim>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0" grpId="0" animBg="1"/>
          <p:bldP spid="38" grpId="0"/>
          <p:bldP spid="41"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32B3AA8-18FD-42AD-B836-0E28E9078DB4}"/>
              </a:ext>
            </a:extLst>
          </p:cNvPr>
          <p:cNvSpPr/>
          <p:nvPr/>
        </p:nvSpPr>
        <p:spPr>
          <a:xfrm>
            <a:off x="6385009" y="863032"/>
            <a:ext cx="141514" cy="4261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36778" y="773873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5996780" y="-6507539"/>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324810" y="5828144"/>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5">
            <a:duotone>
              <a:prstClr val="black"/>
              <a:srgbClr val="D9C3A5">
                <a:tint val="50000"/>
                <a:satMod val="180000"/>
              </a:srgbClr>
            </a:duotone>
          </a:blip>
          <a:stretch>
            <a:fillRect/>
          </a:stretch>
        </p:blipFill>
        <p:spPr>
          <a:xfrm flipH="1">
            <a:off x="7694517" y="7930237"/>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6">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6">
            <a:biLevel thresh="50000"/>
          </a:blip>
          <a:stretch>
            <a:fillRect/>
          </a:stretch>
        </p:blipFill>
        <p:spPr>
          <a:xfrm>
            <a:off x="9024120" y="7877479"/>
            <a:ext cx="479873" cy="479873"/>
          </a:xfrm>
          <a:prstGeom prst="rect">
            <a:avLst/>
          </a:prstGeom>
        </p:spPr>
      </p:pic>
      <p:pic>
        <p:nvPicPr>
          <p:cNvPr id="12" name="Image 11">
            <a:extLst>
              <a:ext uri="{FF2B5EF4-FFF2-40B4-BE49-F238E27FC236}">
                <a16:creationId xmlns:a16="http://schemas.microsoft.com/office/drawing/2014/main" id="{DD8F0433-CE9D-4CD8-A720-9DD23C8E2413}"/>
              </a:ext>
            </a:extLst>
          </p:cNvPr>
          <p:cNvPicPr>
            <a:picLocks noChangeAspect="1"/>
          </p:cNvPicPr>
          <p:nvPr/>
        </p:nvPicPr>
        <p:blipFill>
          <a:blip r:embed="rId5">
            <a:duotone>
              <a:schemeClr val="bg2">
                <a:shade val="45000"/>
                <a:satMod val="135000"/>
              </a:schemeClr>
              <a:prstClr val="white"/>
            </a:duotone>
          </a:blip>
          <a:stretch>
            <a:fillRect/>
          </a:stretch>
        </p:blipFill>
        <p:spPr>
          <a:xfrm flipH="1">
            <a:off x="7719064" y="6242144"/>
            <a:ext cx="522696" cy="500295"/>
          </a:xfrm>
          <a:prstGeom prst="rect">
            <a:avLst/>
          </a:prstGeom>
        </p:spPr>
      </p:pic>
      <p:grpSp>
        <p:nvGrpSpPr>
          <p:cNvPr id="21" name="Group 31">
            <a:extLst>
              <a:ext uri="{FF2B5EF4-FFF2-40B4-BE49-F238E27FC236}">
                <a16:creationId xmlns:a16="http://schemas.microsoft.com/office/drawing/2014/main" id="{2A0BC1BD-4FAA-4B33-AAC8-A637F087B7A6}"/>
              </a:ext>
            </a:extLst>
          </p:cNvPr>
          <p:cNvGrpSpPr/>
          <p:nvPr/>
        </p:nvGrpSpPr>
        <p:grpSpPr>
          <a:xfrm>
            <a:off x="3326048" y="7748172"/>
            <a:ext cx="828000" cy="828000"/>
            <a:chOff x="-828000" y="503294"/>
            <a:chExt cx="828000" cy="828000"/>
          </a:xfrm>
        </p:grpSpPr>
        <p:sp>
          <p:nvSpPr>
            <p:cNvPr id="22" name="Oval 32">
              <a:extLst>
                <a:ext uri="{FF2B5EF4-FFF2-40B4-BE49-F238E27FC236}">
                  <a16:creationId xmlns:a16="http://schemas.microsoft.com/office/drawing/2014/main" id="{5F96FA50-1577-497D-947D-663365F2C1F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3" name="Graphic 33" descr="Lightbulb">
              <a:extLst>
                <a:ext uri="{FF2B5EF4-FFF2-40B4-BE49-F238E27FC236}">
                  <a16:creationId xmlns:a16="http://schemas.microsoft.com/office/drawing/2014/main" id="{2C234A17-A671-43DC-B3CF-1B13B83E86F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417" y="634043"/>
              <a:ext cx="618834" cy="618834"/>
            </a:xfrm>
            <a:prstGeom prst="rect">
              <a:avLst/>
            </a:prstGeom>
          </p:spPr>
        </p:pic>
      </p:grpSp>
      <p:pic>
        <p:nvPicPr>
          <p:cNvPr id="3" name="Graphic 18" descr="Lightbulb">
            <a:hlinkClick r:id="rId9" action="ppaction://hlinksldjump"/>
            <a:extLst>
              <a:ext uri="{FF2B5EF4-FFF2-40B4-BE49-F238E27FC236}">
                <a16:creationId xmlns:a16="http://schemas.microsoft.com/office/drawing/2014/main" id="{5EFAA217-0183-4A65-B25C-441DB1614F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35214" y="6242144"/>
            <a:ext cx="618834" cy="618834"/>
          </a:xfrm>
          <a:prstGeom prst="rect">
            <a:avLst/>
          </a:prstGeom>
        </p:spPr>
      </p:pic>
      <p:grpSp>
        <p:nvGrpSpPr>
          <p:cNvPr id="26" name="Group 33">
            <a:extLst>
              <a:ext uri="{FF2B5EF4-FFF2-40B4-BE49-F238E27FC236}">
                <a16:creationId xmlns:a16="http://schemas.microsoft.com/office/drawing/2014/main" id="{92295FAF-55D9-4C57-829F-1AB0023D4C89}"/>
              </a:ext>
            </a:extLst>
          </p:cNvPr>
          <p:cNvGrpSpPr/>
          <p:nvPr/>
        </p:nvGrpSpPr>
        <p:grpSpPr>
          <a:xfrm>
            <a:off x="4654971" y="7766384"/>
            <a:ext cx="827568" cy="828000"/>
            <a:chOff x="-842559" y="5561839"/>
            <a:chExt cx="827568" cy="828000"/>
          </a:xfrm>
        </p:grpSpPr>
        <p:sp>
          <p:nvSpPr>
            <p:cNvPr id="27" name="Oval 34">
              <a:extLst>
                <a:ext uri="{FF2B5EF4-FFF2-40B4-BE49-F238E27FC236}">
                  <a16:creationId xmlns:a16="http://schemas.microsoft.com/office/drawing/2014/main" id="{0E696C36-FBF3-44F9-84C5-A6FFFBC13D79}"/>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8" name="Graphic 35" descr="Users">
              <a:extLst>
                <a:ext uri="{FF2B5EF4-FFF2-40B4-BE49-F238E27FC236}">
                  <a16:creationId xmlns:a16="http://schemas.microsoft.com/office/drawing/2014/main" id="{44F0D7EF-369F-4767-8AC1-15C933B003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7564" y="5614879"/>
              <a:ext cx="721920" cy="721920"/>
            </a:xfrm>
            <a:prstGeom prst="rect">
              <a:avLst/>
            </a:prstGeom>
          </p:spPr>
        </p:pic>
      </p:grpSp>
      <p:pic>
        <p:nvPicPr>
          <p:cNvPr id="4" name="Graphic 80" descr="Users">
            <a:hlinkClick r:id="rId14" action="ppaction://hlinksldjump"/>
            <a:extLst>
              <a:ext uri="{FF2B5EF4-FFF2-40B4-BE49-F238E27FC236}">
                <a16:creationId xmlns:a16="http://schemas.microsoft.com/office/drawing/2014/main" id="{5D5590E9-434C-414E-94EA-E6CA9A3023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707796" y="6189063"/>
            <a:ext cx="721920" cy="721920"/>
          </a:xfrm>
          <a:prstGeom prst="rect">
            <a:avLst/>
          </a:prstGeom>
        </p:spPr>
      </p:pic>
      <p:sp>
        <p:nvSpPr>
          <p:cNvPr id="24" name="TextBox 9">
            <a:extLst>
              <a:ext uri="{FF2B5EF4-FFF2-40B4-BE49-F238E27FC236}">
                <a16:creationId xmlns:a16="http://schemas.microsoft.com/office/drawing/2014/main" id="{1E8BF3E2-9B08-40DA-ABC8-3EE5C3A721FD}"/>
              </a:ext>
            </a:extLst>
          </p:cNvPr>
          <p:cNvSpPr txBox="1"/>
          <p:nvPr/>
        </p:nvSpPr>
        <p:spPr>
          <a:xfrm>
            <a:off x="2890184" y="67721"/>
            <a:ext cx="6506909" cy="461665"/>
          </a:xfrm>
          <a:prstGeom prst="rect">
            <a:avLst/>
          </a:prstGeom>
          <a:noFill/>
        </p:spPr>
        <p:txBody>
          <a:bodyPr wrap="non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MICROECONOMIE POST-KEYNESIENNE</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25" name="Straight Connector 15">
            <a:extLst>
              <a:ext uri="{FF2B5EF4-FFF2-40B4-BE49-F238E27FC236}">
                <a16:creationId xmlns:a16="http://schemas.microsoft.com/office/drawing/2014/main" id="{8256CBDD-2417-4A4C-A4BC-80797B1D120C}"/>
              </a:ext>
            </a:extLst>
          </p:cNvPr>
          <p:cNvCxnSpPr>
            <a:cxnSpLocks/>
          </p:cNvCxnSpPr>
          <p:nvPr/>
        </p:nvCxnSpPr>
        <p:spPr>
          <a:xfrm>
            <a:off x="3473180" y="529386"/>
            <a:ext cx="537754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Box 9">
            <a:extLst>
              <a:ext uri="{FF2B5EF4-FFF2-40B4-BE49-F238E27FC236}">
                <a16:creationId xmlns:a16="http://schemas.microsoft.com/office/drawing/2014/main" id="{0680895A-908E-401C-91DC-018986F2E444}"/>
              </a:ext>
            </a:extLst>
          </p:cNvPr>
          <p:cNvSpPr txBox="1"/>
          <p:nvPr/>
        </p:nvSpPr>
        <p:spPr>
          <a:xfrm>
            <a:off x="1965591" y="527043"/>
            <a:ext cx="9235246" cy="461665"/>
          </a:xfrm>
          <a:prstGeom prst="rect">
            <a:avLst/>
          </a:prstGeom>
          <a:noFill/>
        </p:spPr>
        <p:txBody>
          <a:bodyPr wrap="squar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Perspectives</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31" name="Straight Connector 15">
            <a:extLst>
              <a:ext uri="{FF2B5EF4-FFF2-40B4-BE49-F238E27FC236}">
                <a16:creationId xmlns:a16="http://schemas.microsoft.com/office/drawing/2014/main" id="{F421E7CE-31D5-4E02-ABBA-11FFEED9E3CA}"/>
              </a:ext>
            </a:extLst>
          </p:cNvPr>
          <p:cNvCxnSpPr>
            <a:cxnSpLocks/>
          </p:cNvCxnSpPr>
          <p:nvPr/>
        </p:nvCxnSpPr>
        <p:spPr>
          <a:xfrm flipV="1">
            <a:off x="5530580" y="825509"/>
            <a:ext cx="2111829" cy="105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E3D444E-8E13-4F5A-9134-A65A62FF8091}"/>
              </a:ext>
            </a:extLst>
          </p:cNvPr>
          <p:cNvSpPr/>
          <p:nvPr/>
        </p:nvSpPr>
        <p:spPr>
          <a:xfrm>
            <a:off x="634673" y="2347302"/>
            <a:ext cx="6096000" cy="646331"/>
          </a:xfrm>
          <a:prstGeom prst="rect">
            <a:avLst/>
          </a:prstGeom>
        </p:spPr>
        <p:txBody>
          <a:bodyPr>
            <a:spAutoFit/>
          </a:bodyPr>
          <a:lstStyle/>
          <a:p>
            <a:r>
              <a:rPr lang="fr-FR" dirty="0">
                <a:solidFill>
                  <a:schemeClr val="bg1"/>
                </a:solidFill>
                <a:latin typeface="Adobe Devanagari" panose="02040503050201020203" pitchFamily="18" charset="0"/>
                <a:cs typeface="Adobe Devanagari" panose="02040503050201020203" pitchFamily="18" charset="0"/>
              </a:rPr>
              <a:t>le renforcement de la concurrence ne conduit pas</a:t>
            </a:r>
          </a:p>
          <a:p>
            <a:r>
              <a:rPr lang="fr-FR" dirty="0">
                <a:solidFill>
                  <a:schemeClr val="bg1"/>
                </a:solidFill>
                <a:latin typeface="Adobe Devanagari" panose="02040503050201020203" pitchFamily="18" charset="0"/>
                <a:cs typeface="Adobe Devanagari" panose="02040503050201020203" pitchFamily="18" charset="0"/>
              </a:rPr>
              <a:t>nécessairement à une baisse des marges de profit</a:t>
            </a:r>
          </a:p>
        </p:txBody>
      </p:sp>
      <p:grpSp>
        <p:nvGrpSpPr>
          <p:cNvPr id="38" name="Group 34">
            <a:extLst>
              <a:ext uri="{FF2B5EF4-FFF2-40B4-BE49-F238E27FC236}">
                <a16:creationId xmlns:a16="http://schemas.microsoft.com/office/drawing/2014/main" id="{AE75968C-6CAF-4F5C-B058-EC50FED3C85C}"/>
              </a:ext>
            </a:extLst>
          </p:cNvPr>
          <p:cNvGrpSpPr/>
          <p:nvPr/>
        </p:nvGrpSpPr>
        <p:grpSpPr>
          <a:xfrm>
            <a:off x="1884344" y="1119638"/>
            <a:ext cx="1097280" cy="1097280"/>
            <a:chOff x="3583823" y="1743782"/>
            <a:chExt cx="1097280" cy="1097280"/>
          </a:xfrm>
        </p:grpSpPr>
        <p:sp>
          <p:nvSpPr>
            <p:cNvPr id="41" name="Oval 3">
              <a:extLst>
                <a:ext uri="{FF2B5EF4-FFF2-40B4-BE49-F238E27FC236}">
                  <a16:creationId xmlns:a16="http://schemas.microsoft.com/office/drawing/2014/main" id="{176CED56-3C87-4F47-B59D-6226A7AC9E96}"/>
                </a:ext>
              </a:extLst>
            </p:cNvPr>
            <p:cNvSpPr>
              <a:spLocks noChangeAspect="1"/>
            </p:cNvSpPr>
            <p:nvPr/>
          </p:nvSpPr>
          <p:spPr>
            <a:xfrm>
              <a:off x="3583823" y="1743782"/>
              <a:ext cx="1097280" cy="1097280"/>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lin ang="2700000" scaled="1"/>
              <a:tileRect/>
            </a:gradFill>
            <a:ln>
              <a:noFill/>
            </a:ln>
            <a:effectLst>
              <a:outerShdw blurRad="127000" dist="127000" algn="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28">
              <a:extLst>
                <a:ext uri="{FF2B5EF4-FFF2-40B4-BE49-F238E27FC236}">
                  <a16:creationId xmlns:a16="http://schemas.microsoft.com/office/drawing/2014/main" id="{2AEA0FFD-8303-4309-B284-C0D4028BAE7F}"/>
                </a:ext>
              </a:extLst>
            </p:cNvPr>
            <p:cNvSpPr>
              <a:spLocks noChangeAspect="1"/>
            </p:cNvSpPr>
            <p:nvPr/>
          </p:nvSpPr>
          <p:spPr>
            <a:xfrm>
              <a:off x="3675263" y="1836506"/>
              <a:ext cx="914400" cy="914400"/>
            </a:xfrm>
            <a:prstGeom prst="ellipse">
              <a:avLst/>
            </a:prstGeom>
            <a:solidFill>
              <a:schemeClr val="accent4"/>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34">
            <a:extLst>
              <a:ext uri="{FF2B5EF4-FFF2-40B4-BE49-F238E27FC236}">
                <a16:creationId xmlns:a16="http://schemas.microsoft.com/office/drawing/2014/main" id="{5F6EDAF2-BCB3-4CD7-AC1F-C31114165AF8}"/>
              </a:ext>
            </a:extLst>
          </p:cNvPr>
          <p:cNvGrpSpPr/>
          <p:nvPr/>
        </p:nvGrpSpPr>
        <p:grpSpPr>
          <a:xfrm>
            <a:off x="8884915" y="870313"/>
            <a:ext cx="1097280" cy="1097280"/>
            <a:chOff x="3583823" y="1743782"/>
            <a:chExt cx="1097280" cy="1097280"/>
          </a:xfrm>
        </p:grpSpPr>
        <p:sp>
          <p:nvSpPr>
            <p:cNvPr id="45" name="Oval 3">
              <a:extLst>
                <a:ext uri="{FF2B5EF4-FFF2-40B4-BE49-F238E27FC236}">
                  <a16:creationId xmlns:a16="http://schemas.microsoft.com/office/drawing/2014/main" id="{FCF85DEB-61C7-4B74-B56A-00FE88BEDCBA}"/>
                </a:ext>
              </a:extLst>
            </p:cNvPr>
            <p:cNvSpPr>
              <a:spLocks noChangeAspect="1"/>
            </p:cNvSpPr>
            <p:nvPr/>
          </p:nvSpPr>
          <p:spPr>
            <a:xfrm>
              <a:off x="3583823" y="1743782"/>
              <a:ext cx="1097280" cy="1097280"/>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lin ang="2700000" scaled="1"/>
              <a:tileRect/>
            </a:gradFill>
            <a:ln>
              <a:noFill/>
            </a:ln>
            <a:effectLst>
              <a:outerShdw blurRad="127000" dist="127000" algn="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28">
              <a:extLst>
                <a:ext uri="{FF2B5EF4-FFF2-40B4-BE49-F238E27FC236}">
                  <a16:creationId xmlns:a16="http://schemas.microsoft.com/office/drawing/2014/main" id="{87542C68-E079-4058-A547-7115261D4798}"/>
                </a:ext>
              </a:extLst>
            </p:cNvPr>
            <p:cNvSpPr>
              <a:spLocks noChangeAspect="1"/>
            </p:cNvSpPr>
            <p:nvPr/>
          </p:nvSpPr>
          <p:spPr>
            <a:xfrm>
              <a:off x="3675263" y="1836506"/>
              <a:ext cx="914400" cy="914400"/>
            </a:xfrm>
            <a:prstGeom prst="ellipse">
              <a:avLst/>
            </a:prstGeom>
            <a:solidFill>
              <a:schemeClr val="accent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grpSp>
      <p:sp>
        <p:nvSpPr>
          <p:cNvPr id="15" name="Rectangle 14">
            <a:extLst>
              <a:ext uri="{FF2B5EF4-FFF2-40B4-BE49-F238E27FC236}">
                <a16:creationId xmlns:a16="http://schemas.microsoft.com/office/drawing/2014/main" id="{1BDAFE06-26E2-4DF3-A2BB-54AF25FF5FEC}"/>
              </a:ext>
            </a:extLst>
          </p:cNvPr>
          <p:cNvSpPr/>
          <p:nvPr/>
        </p:nvSpPr>
        <p:spPr>
          <a:xfrm>
            <a:off x="7151836" y="2126762"/>
            <a:ext cx="5039463" cy="646331"/>
          </a:xfrm>
          <a:prstGeom prst="rect">
            <a:avLst/>
          </a:prstGeom>
        </p:spPr>
        <p:txBody>
          <a:bodyPr wrap="square">
            <a:spAutoFit/>
          </a:bodyPr>
          <a:lstStyle/>
          <a:p>
            <a:r>
              <a:rPr lang="fr-FR" dirty="0">
                <a:solidFill>
                  <a:schemeClr val="bg1"/>
                </a:solidFill>
                <a:latin typeface="Adobe Devanagari" panose="02040503050201020203" pitchFamily="18" charset="0"/>
                <a:cs typeface="Adobe Devanagari" panose="02040503050201020203" pitchFamily="18" charset="0"/>
              </a:rPr>
              <a:t>La concurrence ne fait que redistribuer les profits entre les entreprises présentes sur le marché </a:t>
            </a:r>
          </a:p>
        </p:txBody>
      </p:sp>
      <p:grpSp>
        <p:nvGrpSpPr>
          <p:cNvPr id="49" name="Group 34">
            <a:extLst>
              <a:ext uri="{FF2B5EF4-FFF2-40B4-BE49-F238E27FC236}">
                <a16:creationId xmlns:a16="http://schemas.microsoft.com/office/drawing/2014/main" id="{6857679E-DC8F-4022-A3D8-01EA0ADC2D42}"/>
              </a:ext>
            </a:extLst>
          </p:cNvPr>
          <p:cNvGrpSpPr/>
          <p:nvPr/>
        </p:nvGrpSpPr>
        <p:grpSpPr>
          <a:xfrm>
            <a:off x="1915517" y="3354400"/>
            <a:ext cx="1097280" cy="1097280"/>
            <a:chOff x="3583823" y="1743782"/>
            <a:chExt cx="1097280" cy="1097280"/>
          </a:xfrm>
        </p:grpSpPr>
        <p:sp>
          <p:nvSpPr>
            <p:cNvPr id="50" name="Oval 3">
              <a:extLst>
                <a:ext uri="{FF2B5EF4-FFF2-40B4-BE49-F238E27FC236}">
                  <a16:creationId xmlns:a16="http://schemas.microsoft.com/office/drawing/2014/main" id="{FFB9DC20-D1E4-4ED2-81F5-3C1FA5C7B176}"/>
                </a:ext>
              </a:extLst>
            </p:cNvPr>
            <p:cNvSpPr>
              <a:spLocks noChangeAspect="1"/>
            </p:cNvSpPr>
            <p:nvPr/>
          </p:nvSpPr>
          <p:spPr>
            <a:xfrm>
              <a:off x="3583823" y="1743782"/>
              <a:ext cx="1097280" cy="1097280"/>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lin ang="2700000" scaled="1"/>
              <a:tileRect/>
            </a:gradFill>
            <a:ln>
              <a:noFill/>
            </a:ln>
            <a:effectLst>
              <a:outerShdw blurRad="127000" dist="127000" algn="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28">
              <a:extLst>
                <a:ext uri="{FF2B5EF4-FFF2-40B4-BE49-F238E27FC236}">
                  <a16:creationId xmlns:a16="http://schemas.microsoft.com/office/drawing/2014/main" id="{14960472-F9AB-4A91-8B08-54A3EFCC51C1}"/>
                </a:ext>
              </a:extLst>
            </p:cNvPr>
            <p:cNvSpPr>
              <a:spLocks noChangeAspect="1"/>
            </p:cNvSpPr>
            <p:nvPr/>
          </p:nvSpPr>
          <p:spPr>
            <a:xfrm>
              <a:off x="3675263" y="1836506"/>
              <a:ext cx="914400" cy="914400"/>
            </a:xfrm>
            <a:prstGeom prst="ellipse">
              <a:avLst/>
            </a:prstGeom>
            <a:solidFill>
              <a:schemeClr val="accent4"/>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Rectangle 18">
            <a:extLst>
              <a:ext uri="{FF2B5EF4-FFF2-40B4-BE49-F238E27FC236}">
                <a16:creationId xmlns:a16="http://schemas.microsoft.com/office/drawing/2014/main" id="{B3839006-75DB-468F-8D59-24B83969E4A3}"/>
              </a:ext>
            </a:extLst>
          </p:cNvPr>
          <p:cNvSpPr/>
          <p:nvPr/>
        </p:nvSpPr>
        <p:spPr>
          <a:xfrm>
            <a:off x="657280" y="4707466"/>
            <a:ext cx="4140080" cy="646331"/>
          </a:xfrm>
          <a:prstGeom prst="rect">
            <a:avLst/>
          </a:prstGeom>
        </p:spPr>
        <p:txBody>
          <a:bodyPr wrap="square">
            <a:spAutoFit/>
          </a:bodyPr>
          <a:lstStyle/>
          <a:p>
            <a:pPr algn="just"/>
            <a:r>
              <a:rPr lang="fr-FR" dirty="0">
                <a:solidFill>
                  <a:schemeClr val="bg1"/>
                </a:solidFill>
                <a:latin typeface="Adobe Devanagari" panose="02040503050201020203" pitchFamily="18" charset="0"/>
                <a:cs typeface="Adobe Devanagari" panose="02040503050201020203" pitchFamily="18" charset="0"/>
              </a:rPr>
              <a:t>les politiques de concurrence peuvent malgré tout conduire à une baisse des prix</a:t>
            </a:r>
          </a:p>
        </p:txBody>
      </p:sp>
      <p:grpSp>
        <p:nvGrpSpPr>
          <p:cNvPr id="54" name="Group 34">
            <a:extLst>
              <a:ext uri="{FF2B5EF4-FFF2-40B4-BE49-F238E27FC236}">
                <a16:creationId xmlns:a16="http://schemas.microsoft.com/office/drawing/2014/main" id="{D51BF199-F5A4-43EB-8D4C-68CDE3188BB7}"/>
              </a:ext>
            </a:extLst>
          </p:cNvPr>
          <p:cNvGrpSpPr/>
          <p:nvPr/>
        </p:nvGrpSpPr>
        <p:grpSpPr>
          <a:xfrm>
            <a:off x="8759123" y="3415323"/>
            <a:ext cx="1097280" cy="1097280"/>
            <a:chOff x="3583823" y="1743782"/>
            <a:chExt cx="1097280" cy="1097280"/>
          </a:xfrm>
        </p:grpSpPr>
        <p:sp>
          <p:nvSpPr>
            <p:cNvPr id="55" name="Oval 3">
              <a:extLst>
                <a:ext uri="{FF2B5EF4-FFF2-40B4-BE49-F238E27FC236}">
                  <a16:creationId xmlns:a16="http://schemas.microsoft.com/office/drawing/2014/main" id="{73F8EFEE-745E-4552-9A62-3EB5A1AC51EA}"/>
                </a:ext>
              </a:extLst>
            </p:cNvPr>
            <p:cNvSpPr>
              <a:spLocks noChangeAspect="1"/>
            </p:cNvSpPr>
            <p:nvPr/>
          </p:nvSpPr>
          <p:spPr>
            <a:xfrm>
              <a:off x="3583823" y="1743782"/>
              <a:ext cx="1097280" cy="1097280"/>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lin ang="2700000" scaled="1"/>
              <a:tileRect/>
            </a:gradFill>
            <a:ln>
              <a:noFill/>
            </a:ln>
            <a:effectLst>
              <a:outerShdw blurRad="127000" dist="127000" algn="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28">
              <a:extLst>
                <a:ext uri="{FF2B5EF4-FFF2-40B4-BE49-F238E27FC236}">
                  <a16:creationId xmlns:a16="http://schemas.microsoft.com/office/drawing/2014/main" id="{B5F42A1A-C93F-4E87-9E2D-CD2652B54871}"/>
                </a:ext>
              </a:extLst>
            </p:cNvPr>
            <p:cNvSpPr>
              <a:spLocks noChangeAspect="1"/>
            </p:cNvSpPr>
            <p:nvPr/>
          </p:nvSpPr>
          <p:spPr>
            <a:xfrm>
              <a:off x="3675263" y="1836506"/>
              <a:ext cx="914400" cy="914400"/>
            </a:xfrm>
            <a:prstGeom prst="ellipse">
              <a:avLst/>
            </a:prstGeom>
            <a:solidFill>
              <a:schemeClr val="accent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19">
            <a:extLst>
              <a:ext uri="{FF2B5EF4-FFF2-40B4-BE49-F238E27FC236}">
                <a16:creationId xmlns:a16="http://schemas.microsoft.com/office/drawing/2014/main" id="{EEE6C12C-FA64-4ABF-91DD-918AC4A2B8E9}"/>
              </a:ext>
            </a:extLst>
          </p:cNvPr>
          <p:cNvSpPr/>
          <p:nvPr/>
        </p:nvSpPr>
        <p:spPr>
          <a:xfrm>
            <a:off x="7278176" y="4640688"/>
            <a:ext cx="4451634" cy="646331"/>
          </a:xfrm>
          <a:prstGeom prst="rect">
            <a:avLst/>
          </a:prstGeom>
        </p:spPr>
        <p:txBody>
          <a:bodyPr wrap="square">
            <a:spAutoFit/>
          </a:bodyPr>
          <a:lstStyle/>
          <a:p>
            <a:pPr algn="just"/>
            <a:r>
              <a:rPr lang="fr-FR" dirty="0">
                <a:solidFill>
                  <a:schemeClr val="bg1"/>
                </a:solidFill>
                <a:latin typeface="Adobe Devanagari" panose="02040503050201020203" pitchFamily="18" charset="0"/>
                <a:cs typeface="Adobe Devanagari" panose="02040503050201020203" pitchFamily="18" charset="0"/>
              </a:rPr>
              <a:t>Les entreprises doivent comprimer sévèrement les coûts de production, parmi lesquels les salaires</a:t>
            </a:r>
          </a:p>
        </p:txBody>
      </p:sp>
    </p:spTree>
    <p:extLst>
      <p:ext uri="{BB962C8B-B14F-4D97-AF65-F5344CB8AC3E}">
        <p14:creationId xmlns:p14="http://schemas.microsoft.com/office/powerpoint/2010/main" val="1569301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50000">
                                          <p:cBhvr additive="base">
                                            <p:cTn id="7" dur="500" fill="hold"/>
                                            <p:tgtEl>
                                              <p:spTgt spid="24"/>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14:presetBounceEnd="50000">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14:bounceEnd="50000">
                                          <p:cBhvr additive="base">
                                            <p:cTn id="16" dur="500" fill="hold"/>
                                            <p:tgtEl>
                                              <p:spTgt spid="30"/>
                                            </p:tgtEl>
                                            <p:attrNameLst>
                                              <p:attrName>ppt_x</p:attrName>
                                            </p:attrNameLst>
                                          </p:cBhvr>
                                          <p:tavLst>
                                            <p:tav tm="0">
                                              <p:val>
                                                <p:strVal val="0-#ppt_w/2"/>
                                              </p:val>
                                            </p:tav>
                                            <p:tav tm="100000">
                                              <p:val>
                                                <p:strVal val="#ppt_x"/>
                                              </p:val>
                                            </p:tav>
                                          </p:tavLst>
                                        </p:anim>
                                        <p:anim calcmode="lin" valueType="num" p14:bounceEnd="50000">
                                          <p:cBhvr additive="base">
                                            <p:cTn id="17" dur="500" fill="hold"/>
                                            <p:tgtEl>
                                              <p:spTgt spid="30"/>
                                            </p:tgtEl>
                                            <p:attrNameLst>
                                              <p:attrName>ppt_y</p:attrName>
                                            </p:attrNameLst>
                                          </p:cBhvr>
                                          <p:tavLst>
                                            <p:tav tm="0">
                                              <p:val>
                                                <p:strVal val="#ppt_y"/>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Vertical)">
                                          <p:cBhvr>
                                            <p:cTn id="23" dur="500"/>
                                            <p:tgtEl>
                                              <p:spTgt spid="16"/>
                                            </p:tgtEl>
                                          </p:cBhvr>
                                        </p:animEffect>
                                      </p:childTnLst>
                                    </p:cTn>
                                  </p:par>
                                </p:childTnLst>
                              </p:cTn>
                            </p:par>
                            <p:par>
                              <p:cTn id="24" fill="hold">
                                <p:stCondLst>
                                  <p:cond delay="500"/>
                                </p:stCondLst>
                                <p:childTnLst>
                                  <p:par>
                                    <p:cTn id="25" presetID="53" presetClass="entr" presetSubtype="528"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p:cTn id="27" dur="500" fill="hold"/>
                                            <p:tgtEl>
                                              <p:spTgt spid="38"/>
                                            </p:tgtEl>
                                            <p:attrNameLst>
                                              <p:attrName>ppt_w</p:attrName>
                                            </p:attrNameLst>
                                          </p:cBhvr>
                                          <p:tavLst>
                                            <p:tav tm="0">
                                              <p:val>
                                                <p:fltVal val="0"/>
                                              </p:val>
                                            </p:tav>
                                            <p:tav tm="100000">
                                              <p:val>
                                                <p:strVal val="#ppt_w"/>
                                              </p:val>
                                            </p:tav>
                                          </p:tavLst>
                                        </p:anim>
                                        <p:anim calcmode="lin" valueType="num">
                                          <p:cBhvr>
                                            <p:cTn id="28" dur="500" fill="hold"/>
                                            <p:tgtEl>
                                              <p:spTgt spid="38"/>
                                            </p:tgtEl>
                                            <p:attrNameLst>
                                              <p:attrName>ppt_h</p:attrName>
                                            </p:attrNameLst>
                                          </p:cBhvr>
                                          <p:tavLst>
                                            <p:tav tm="0">
                                              <p:val>
                                                <p:fltVal val="0"/>
                                              </p:val>
                                            </p:tav>
                                            <p:tav tm="100000">
                                              <p:val>
                                                <p:strVal val="#ppt_h"/>
                                              </p:val>
                                            </p:tav>
                                          </p:tavLst>
                                        </p:anim>
                                        <p:animEffect transition="in" filter="fade">
                                          <p:cBhvr>
                                            <p:cTn id="29" dur="500"/>
                                            <p:tgtEl>
                                              <p:spTgt spid="38"/>
                                            </p:tgtEl>
                                          </p:cBhvr>
                                        </p:animEffect>
                                        <p:anim calcmode="lin" valueType="num">
                                          <p:cBhvr>
                                            <p:cTn id="30" dur="500" fill="hold"/>
                                            <p:tgtEl>
                                              <p:spTgt spid="38"/>
                                            </p:tgtEl>
                                            <p:attrNameLst>
                                              <p:attrName>ppt_x</p:attrName>
                                            </p:attrNameLst>
                                          </p:cBhvr>
                                          <p:tavLst>
                                            <p:tav tm="0">
                                              <p:val>
                                                <p:fltVal val="0.5"/>
                                              </p:val>
                                            </p:tav>
                                            <p:tav tm="100000">
                                              <p:val>
                                                <p:strVal val="#ppt_x"/>
                                              </p:val>
                                            </p:tav>
                                          </p:tavLst>
                                        </p:anim>
                                        <p:anim calcmode="lin" valueType="num">
                                          <p:cBhvr>
                                            <p:cTn id="31" dur="500" fill="hold"/>
                                            <p:tgtEl>
                                              <p:spTgt spid="38"/>
                                            </p:tgtEl>
                                            <p:attrNameLst>
                                              <p:attrName>ppt_y</p:attrName>
                                            </p:attrNameLst>
                                          </p:cBhvr>
                                          <p:tavLst>
                                            <p:tav tm="0">
                                              <p:val>
                                                <p:fltVal val="0.5"/>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par>
                              <p:cTn id="37" fill="hold">
                                <p:stCondLst>
                                  <p:cond delay="500"/>
                                </p:stCondLst>
                                <p:childTnLst>
                                  <p:par>
                                    <p:cTn id="38" presetID="53" presetClass="entr" presetSubtype="528" fill="hold" nodeType="after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500" fill="hold"/>
                                            <p:tgtEl>
                                              <p:spTgt spid="44"/>
                                            </p:tgtEl>
                                            <p:attrNameLst>
                                              <p:attrName>ppt_w</p:attrName>
                                            </p:attrNameLst>
                                          </p:cBhvr>
                                          <p:tavLst>
                                            <p:tav tm="0">
                                              <p:val>
                                                <p:fltVal val="0"/>
                                              </p:val>
                                            </p:tav>
                                            <p:tav tm="100000">
                                              <p:val>
                                                <p:strVal val="#ppt_w"/>
                                              </p:val>
                                            </p:tav>
                                          </p:tavLst>
                                        </p:anim>
                                        <p:anim calcmode="lin" valueType="num">
                                          <p:cBhvr>
                                            <p:cTn id="41" dur="500" fill="hold"/>
                                            <p:tgtEl>
                                              <p:spTgt spid="44"/>
                                            </p:tgtEl>
                                            <p:attrNameLst>
                                              <p:attrName>ppt_h</p:attrName>
                                            </p:attrNameLst>
                                          </p:cBhvr>
                                          <p:tavLst>
                                            <p:tav tm="0">
                                              <p:val>
                                                <p:fltVal val="0"/>
                                              </p:val>
                                            </p:tav>
                                            <p:tav tm="100000">
                                              <p:val>
                                                <p:strVal val="#ppt_h"/>
                                              </p:val>
                                            </p:tav>
                                          </p:tavLst>
                                        </p:anim>
                                        <p:animEffect transition="in" filter="fade">
                                          <p:cBhvr>
                                            <p:cTn id="42" dur="500"/>
                                            <p:tgtEl>
                                              <p:spTgt spid="44"/>
                                            </p:tgtEl>
                                          </p:cBhvr>
                                        </p:animEffect>
                                        <p:anim calcmode="lin" valueType="num">
                                          <p:cBhvr>
                                            <p:cTn id="43" dur="500" fill="hold"/>
                                            <p:tgtEl>
                                              <p:spTgt spid="44"/>
                                            </p:tgtEl>
                                            <p:attrNameLst>
                                              <p:attrName>ppt_x</p:attrName>
                                            </p:attrNameLst>
                                          </p:cBhvr>
                                          <p:tavLst>
                                            <p:tav tm="0">
                                              <p:val>
                                                <p:fltVal val="0.5"/>
                                              </p:val>
                                            </p:tav>
                                            <p:tav tm="100000">
                                              <p:val>
                                                <p:strVal val="#ppt_x"/>
                                              </p:val>
                                            </p:tav>
                                          </p:tavLst>
                                        </p:anim>
                                        <p:anim calcmode="lin" valueType="num">
                                          <p:cBhvr>
                                            <p:cTn id="44" dur="500" fill="hold"/>
                                            <p:tgtEl>
                                              <p:spTgt spid="44"/>
                                            </p:tgtEl>
                                            <p:attrNameLst>
                                              <p:attrName>ppt_y</p:attrName>
                                            </p:attrNameLst>
                                          </p:cBhvr>
                                          <p:tavLst>
                                            <p:tav tm="0">
                                              <p:val>
                                                <p:fltVal val="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par>
                              <p:cTn id="50" fill="hold">
                                <p:stCondLst>
                                  <p:cond delay="500"/>
                                </p:stCondLst>
                                <p:childTnLst>
                                  <p:par>
                                    <p:cTn id="51" presetID="53" presetClass="entr" presetSubtype="528" fill="hold" nodeType="after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p:cTn id="53" dur="500" fill="hold"/>
                                            <p:tgtEl>
                                              <p:spTgt spid="49"/>
                                            </p:tgtEl>
                                            <p:attrNameLst>
                                              <p:attrName>ppt_w</p:attrName>
                                            </p:attrNameLst>
                                          </p:cBhvr>
                                          <p:tavLst>
                                            <p:tav tm="0">
                                              <p:val>
                                                <p:fltVal val="0"/>
                                              </p:val>
                                            </p:tav>
                                            <p:tav tm="100000">
                                              <p:val>
                                                <p:strVal val="#ppt_w"/>
                                              </p:val>
                                            </p:tav>
                                          </p:tavLst>
                                        </p:anim>
                                        <p:anim calcmode="lin" valueType="num">
                                          <p:cBhvr>
                                            <p:cTn id="54" dur="500" fill="hold"/>
                                            <p:tgtEl>
                                              <p:spTgt spid="49"/>
                                            </p:tgtEl>
                                            <p:attrNameLst>
                                              <p:attrName>ppt_h</p:attrName>
                                            </p:attrNameLst>
                                          </p:cBhvr>
                                          <p:tavLst>
                                            <p:tav tm="0">
                                              <p:val>
                                                <p:fltVal val="0"/>
                                              </p:val>
                                            </p:tav>
                                            <p:tav tm="100000">
                                              <p:val>
                                                <p:strVal val="#ppt_h"/>
                                              </p:val>
                                            </p:tav>
                                          </p:tavLst>
                                        </p:anim>
                                        <p:animEffect transition="in" filter="fade">
                                          <p:cBhvr>
                                            <p:cTn id="55" dur="500"/>
                                            <p:tgtEl>
                                              <p:spTgt spid="49"/>
                                            </p:tgtEl>
                                          </p:cBhvr>
                                        </p:animEffect>
                                        <p:anim calcmode="lin" valueType="num">
                                          <p:cBhvr>
                                            <p:cTn id="56" dur="500" fill="hold"/>
                                            <p:tgtEl>
                                              <p:spTgt spid="49"/>
                                            </p:tgtEl>
                                            <p:attrNameLst>
                                              <p:attrName>ppt_x</p:attrName>
                                            </p:attrNameLst>
                                          </p:cBhvr>
                                          <p:tavLst>
                                            <p:tav tm="0">
                                              <p:val>
                                                <p:fltVal val="0.5"/>
                                              </p:val>
                                            </p:tav>
                                            <p:tav tm="100000">
                                              <p:val>
                                                <p:strVal val="#ppt_x"/>
                                              </p:val>
                                            </p:tav>
                                          </p:tavLst>
                                        </p:anim>
                                        <p:anim calcmode="lin" valueType="num">
                                          <p:cBhvr>
                                            <p:cTn id="57" dur="500" fill="hold"/>
                                            <p:tgtEl>
                                              <p:spTgt spid="49"/>
                                            </p:tgtEl>
                                            <p:attrNameLst>
                                              <p:attrName>ppt_y</p:attrName>
                                            </p:attrNameLst>
                                          </p:cBhvr>
                                          <p:tavLst>
                                            <p:tav tm="0">
                                              <p:val>
                                                <p:fltVal val="0.5"/>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par>
                              <p:cTn id="63" fill="hold">
                                <p:stCondLst>
                                  <p:cond delay="500"/>
                                </p:stCondLst>
                                <p:childTnLst>
                                  <p:par>
                                    <p:cTn id="64" presetID="53" presetClass="entr" presetSubtype="528"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fltVal val="0"/>
                                              </p:val>
                                            </p:tav>
                                            <p:tav tm="100000">
                                              <p:val>
                                                <p:strVal val="#ppt_h"/>
                                              </p:val>
                                            </p:tav>
                                          </p:tavLst>
                                        </p:anim>
                                        <p:animEffect transition="in" filter="fade">
                                          <p:cBhvr>
                                            <p:cTn id="68" dur="500"/>
                                            <p:tgtEl>
                                              <p:spTgt spid="54"/>
                                            </p:tgtEl>
                                          </p:cBhvr>
                                        </p:animEffect>
                                        <p:anim calcmode="lin" valueType="num">
                                          <p:cBhvr>
                                            <p:cTn id="69" dur="500" fill="hold"/>
                                            <p:tgtEl>
                                              <p:spTgt spid="54"/>
                                            </p:tgtEl>
                                            <p:attrNameLst>
                                              <p:attrName>ppt_x</p:attrName>
                                            </p:attrNameLst>
                                          </p:cBhvr>
                                          <p:tavLst>
                                            <p:tav tm="0">
                                              <p:val>
                                                <p:fltVal val="0.5"/>
                                              </p:val>
                                            </p:tav>
                                            <p:tav tm="100000">
                                              <p:val>
                                                <p:strVal val="#ppt_x"/>
                                              </p:val>
                                            </p:tav>
                                          </p:tavLst>
                                        </p:anim>
                                        <p:anim calcmode="lin" valueType="num">
                                          <p:cBhvr>
                                            <p:cTn id="70" dur="500" fill="hold"/>
                                            <p:tgtEl>
                                              <p:spTgt spid="54"/>
                                            </p:tgtEl>
                                            <p:attrNameLst>
                                              <p:attrName>ppt_y</p:attrName>
                                            </p:attrNameLst>
                                          </p:cBhvr>
                                          <p:tavLst>
                                            <p:tav tm="0">
                                              <p:val>
                                                <p:fltVal val="0.5"/>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4" grpId="0"/>
          <p:bldP spid="30" grpId="0"/>
          <p:bldP spid="14" grpId="0"/>
          <p:bldP spid="15" grpId="0"/>
          <p:bldP spid="19"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0-#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Vertical)">
                                          <p:cBhvr>
                                            <p:cTn id="23" dur="500"/>
                                            <p:tgtEl>
                                              <p:spTgt spid="16"/>
                                            </p:tgtEl>
                                          </p:cBhvr>
                                        </p:animEffect>
                                      </p:childTnLst>
                                    </p:cTn>
                                  </p:par>
                                </p:childTnLst>
                              </p:cTn>
                            </p:par>
                            <p:par>
                              <p:cTn id="24" fill="hold">
                                <p:stCondLst>
                                  <p:cond delay="500"/>
                                </p:stCondLst>
                                <p:childTnLst>
                                  <p:par>
                                    <p:cTn id="25" presetID="53" presetClass="entr" presetSubtype="528"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p:cTn id="27" dur="500" fill="hold"/>
                                            <p:tgtEl>
                                              <p:spTgt spid="38"/>
                                            </p:tgtEl>
                                            <p:attrNameLst>
                                              <p:attrName>ppt_w</p:attrName>
                                            </p:attrNameLst>
                                          </p:cBhvr>
                                          <p:tavLst>
                                            <p:tav tm="0">
                                              <p:val>
                                                <p:fltVal val="0"/>
                                              </p:val>
                                            </p:tav>
                                            <p:tav tm="100000">
                                              <p:val>
                                                <p:strVal val="#ppt_w"/>
                                              </p:val>
                                            </p:tav>
                                          </p:tavLst>
                                        </p:anim>
                                        <p:anim calcmode="lin" valueType="num">
                                          <p:cBhvr>
                                            <p:cTn id="28" dur="500" fill="hold"/>
                                            <p:tgtEl>
                                              <p:spTgt spid="38"/>
                                            </p:tgtEl>
                                            <p:attrNameLst>
                                              <p:attrName>ppt_h</p:attrName>
                                            </p:attrNameLst>
                                          </p:cBhvr>
                                          <p:tavLst>
                                            <p:tav tm="0">
                                              <p:val>
                                                <p:fltVal val="0"/>
                                              </p:val>
                                            </p:tav>
                                            <p:tav tm="100000">
                                              <p:val>
                                                <p:strVal val="#ppt_h"/>
                                              </p:val>
                                            </p:tav>
                                          </p:tavLst>
                                        </p:anim>
                                        <p:animEffect transition="in" filter="fade">
                                          <p:cBhvr>
                                            <p:cTn id="29" dur="500"/>
                                            <p:tgtEl>
                                              <p:spTgt spid="38"/>
                                            </p:tgtEl>
                                          </p:cBhvr>
                                        </p:animEffect>
                                        <p:anim calcmode="lin" valueType="num">
                                          <p:cBhvr>
                                            <p:cTn id="30" dur="500" fill="hold"/>
                                            <p:tgtEl>
                                              <p:spTgt spid="38"/>
                                            </p:tgtEl>
                                            <p:attrNameLst>
                                              <p:attrName>ppt_x</p:attrName>
                                            </p:attrNameLst>
                                          </p:cBhvr>
                                          <p:tavLst>
                                            <p:tav tm="0">
                                              <p:val>
                                                <p:fltVal val="0.5"/>
                                              </p:val>
                                            </p:tav>
                                            <p:tav tm="100000">
                                              <p:val>
                                                <p:strVal val="#ppt_x"/>
                                              </p:val>
                                            </p:tav>
                                          </p:tavLst>
                                        </p:anim>
                                        <p:anim calcmode="lin" valueType="num">
                                          <p:cBhvr>
                                            <p:cTn id="31" dur="500" fill="hold"/>
                                            <p:tgtEl>
                                              <p:spTgt spid="38"/>
                                            </p:tgtEl>
                                            <p:attrNameLst>
                                              <p:attrName>ppt_y</p:attrName>
                                            </p:attrNameLst>
                                          </p:cBhvr>
                                          <p:tavLst>
                                            <p:tav tm="0">
                                              <p:val>
                                                <p:fltVal val="0.5"/>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par>
                              <p:cTn id="37" fill="hold">
                                <p:stCondLst>
                                  <p:cond delay="500"/>
                                </p:stCondLst>
                                <p:childTnLst>
                                  <p:par>
                                    <p:cTn id="38" presetID="53" presetClass="entr" presetSubtype="528" fill="hold" nodeType="after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500" fill="hold"/>
                                            <p:tgtEl>
                                              <p:spTgt spid="44"/>
                                            </p:tgtEl>
                                            <p:attrNameLst>
                                              <p:attrName>ppt_w</p:attrName>
                                            </p:attrNameLst>
                                          </p:cBhvr>
                                          <p:tavLst>
                                            <p:tav tm="0">
                                              <p:val>
                                                <p:fltVal val="0"/>
                                              </p:val>
                                            </p:tav>
                                            <p:tav tm="100000">
                                              <p:val>
                                                <p:strVal val="#ppt_w"/>
                                              </p:val>
                                            </p:tav>
                                          </p:tavLst>
                                        </p:anim>
                                        <p:anim calcmode="lin" valueType="num">
                                          <p:cBhvr>
                                            <p:cTn id="41" dur="500" fill="hold"/>
                                            <p:tgtEl>
                                              <p:spTgt spid="44"/>
                                            </p:tgtEl>
                                            <p:attrNameLst>
                                              <p:attrName>ppt_h</p:attrName>
                                            </p:attrNameLst>
                                          </p:cBhvr>
                                          <p:tavLst>
                                            <p:tav tm="0">
                                              <p:val>
                                                <p:fltVal val="0"/>
                                              </p:val>
                                            </p:tav>
                                            <p:tav tm="100000">
                                              <p:val>
                                                <p:strVal val="#ppt_h"/>
                                              </p:val>
                                            </p:tav>
                                          </p:tavLst>
                                        </p:anim>
                                        <p:animEffect transition="in" filter="fade">
                                          <p:cBhvr>
                                            <p:cTn id="42" dur="500"/>
                                            <p:tgtEl>
                                              <p:spTgt spid="44"/>
                                            </p:tgtEl>
                                          </p:cBhvr>
                                        </p:animEffect>
                                        <p:anim calcmode="lin" valueType="num">
                                          <p:cBhvr>
                                            <p:cTn id="43" dur="500" fill="hold"/>
                                            <p:tgtEl>
                                              <p:spTgt spid="44"/>
                                            </p:tgtEl>
                                            <p:attrNameLst>
                                              <p:attrName>ppt_x</p:attrName>
                                            </p:attrNameLst>
                                          </p:cBhvr>
                                          <p:tavLst>
                                            <p:tav tm="0">
                                              <p:val>
                                                <p:fltVal val="0.5"/>
                                              </p:val>
                                            </p:tav>
                                            <p:tav tm="100000">
                                              <p:val>
                                                <p:strVal val="#ppt_x"/>
                                              </p:val>
                                            </p:tav>
                                          </p:tavLst>
                                        </p:anim>
                                        <p:anim calcmode="lin" valueType="num">
                                          <p:cBhvr>
                                            <p:cTn id="44" dur="500" fill="hold"/>
                                            <p:tgtEl>
                                              <p:spTgt spid="44"/>
                                            </p:tgtEl>
                                            <p:attrNameLst>
                                              <p:attrName>ppt_y</p:attrName>
                                            </p:attrNameLst>
                                          </p:cBhvr>
                                          <p:tavLst>
                                            <p:tav tm="0">
                                              <p:val>
                                                <p:fltVal val="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par>
                              <p:cTn id="50" fill="hold">
                                <p:stCondLst>
                                  <p:cond delay="500"/>
                                </p:stCondLst>
                                <p:childTnLst>
                                  <p:par>
                                    <p:cTn id="51" presetID="53" presetClass="entr" presetSubtype="528" fill="hold" nodeType="after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p:cTn id="53" dur="500" fill="hold"/>
                                            <p:tgtEl>
                                              <p:spTgt spid="49"/>
                                            </p:tgtEl>
                                            <p:attrNameLst>
                                              <p:attrName>ppt_w</p:attrName>
                                            </p:attrNameLst>
                                          </p:cBhvr>
                                          <p:tavLst>
                                            <p:tav tm="0">
                                              <p:val>
                                                <p:fltVal val="0"/>
                                              </p:val>
                                            </p:tav>
                                            <p:tav tm="100000">
                                              <p:val>
                                                <p:strVal val="#ppt_w"/>
                                              </p:val>
                                            </p:tav>
                                          </p:tavLst>
                                        </p:anim>
                                        <p:anim calcmode="lin" valueType="num">
                                          <p:cBhvr>
                                            <p:cTn id="54" dur="500" fill="hold"/>
                                            <p:tgtEl>
                                              <p:spTgt spid="49"/>
                                            </p:tgtEl>
                                            <p:attrNameLst>
                                              <p:attrName>ppt_h</p:attrName>
                                            </p:attrNameLst>
                                          </p:cBhvr>
                                          <p:tavLst>
                                            <p:tav tm="0">
                                              <p:val>
                                                <p:fltVal val="0"/>
                                              </p:val>
                                            </p:tav>
                                            <p:tav tm="100000">
                                              <p:val>
                                                <p:strVal val="#ppt_h"/>
                                              </p:val>
                                            </p:tav>
                                          </p:tavLst>
                                        </p:anim>
                                        <p:animEffect transition="in" filter="fade">
                                          <p:cBhvr>
                                            <p:cTn id="55" dur="500"/>
                                            <p:tgtEl>
                                              <p:spTgt spid="49"/>
                                            </p:tgtEl>
                                          </p:cBhvr>
                                        </p:animEffect>
                                        <p:anim calcmode="lin" valueType="num">
                                          <p:cBhvr>
                                            <p:cTn id="56" dur="500" fill="hold"/>
                                            <p:tgtEl>
                                              <p:spTgt spid="49"/>
                                            </p:tgtEl>
                                            <p:attrNameLst>
                                              <p:attrName>ppt_x</p:attrName>
                                            </p:attrNameLst>
                                          </p:cBhvr>
                                          <p:tavLst>
                                            <p:tav tm="0">
                                              <p:val>
                                                <p:fltVal val="0.5"/>
                                              </p:val>
                                            </p:tav>
                                            <p:tav tm="100000">
                                              <p:val>
                                                <p:strVal val="#ppt_x"/>
                                              </p:val>
                                            </p:tav>
                                          </p:tavLst>
                                        </p:anim>
                                        <p:anim calcmode="lin" valueType="num">
                                          <p:cBhvr>
                                            <p:cTn id="57" dur="500" fill="hold"/>
                                            <p:tgtEl>
                                              <p:spTgt spid="49"/>
                                            </p:tgtEl>
                                            <p:attrNameLst>
                                              <p:attrName>ppt_y</p:attrName>
                                            </p:attrNameLst>
                                          </p:cBhvr>
                                          <p:tavLst>
                                            <p:tav tm="0">
                                              <p:val>
                                                <p:fltVal val="0.5"/>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par>
                              <p:cTn id="63" fill="hold">
                                <p:stCondLst>
                                  <p:cond delay="500"/>
                                </p:stCondLst>
                                <p:childTnLst>
                                  <p:par>
                                    <p:cTn id="64" presetID="53" presetClass="entr" presetSubtype="528"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fltVal val="0"/>
                                              </p:val>
                                            </p:tav>
                                            <p:tav tm="100000">
                                              <p:val>
                                                <p:strVal val="#ppt_h"/>
                                              </p:val>
                                            </p:tav>
                                          </p:tavLst>
                                        </p:anim>
                                        <p:animEffect transition="in" filter="fade">
                                          <p:cBhvr>
                                            <p:cTn id="68" dur="500"/>
                                            <p:tgtEl>
                                              <p:spTgt spid="54"/>
                                            </p:tgtEl>
                                          </p:cBhvr>
                                        </p:animEffect>
                                        <p:anim calcmode="lin" valueType="num">
                                          <p:cBhvr>
                                            <p:cTn id="69" dur="500" fill="hold"/>
                                            <p:tgtEl>
                                              <p:spTgt spid="54"/>
                                            </p:tgtEl>
                                            <p:attrNameLst>
                                              <p:attrName>ppt_x</p:attrName>
                                            </p:attrNameLst>
                                          </p:cBhvr>
                                          <p:tavLst>
                                            <p:tav tm="0">
                                              <p:val>
                                                <p:fltVal val="0.5"/>
                                              </p:val>
                                            </p:tav>
                                            <p:tav tm="100000">
                                              <p:val>
                                                <p:strVal val="#ppt_x"/>
                                              </p:val>
                                            </p:tav>
                                          </p:tavLst>
                                        </p:anim>
                                        <p:anim calcmode="lin" valueType="num">
                                          <p:cBhvr>
                                            <p:cTn id="70" dur="500" fill="hold"/>
                                            <p:tgtEl>
                                              <p:spTgt spid="54"/>
                                            </p:tgtEl>
                                            <p:attrNameLst>
                                              <p:attrName>ppt_y</p:attrName>
                                            </p:attrNameLst>
                                          </p:cBhvr>
                                          <p:tavLst>
                                            <p:tav tm="0">
                                              <p:val>
                                                <p:fltVal val="0.5"/>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4" grpId="0"/>
          <p:bldP spid="30" grpId="0"/>
          <p:bldP spid="14" grpId="0"/>
          <p:bldP spid="15" grpId="0"/>
          <p:bldP spid="19" grpId="0"/>
          <p:bldP spid="20"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Freeform 9">
            <a:extLst>
              <a:ext uri="{FF2B5EF4-FFF2-40B4-BE49-F238E27FC236}">
                <a16:creationId xmlns:a16="http://schemas.microsoft.com/office/drawing/2014/main" id="{A4C5B186-0432-4D56-BA65-69492178B807}"/>
              </a:ext>
            </a:extLst>
          </p:cNvPr>
          <p:cNvSpPr>
            <a:spLocks noChangeAspect="1"/>
          </p:cNvSpPr>
          <p:nvPr/>
        </p:nvSpPr>
        <p:spPr>
          <a:xfrm rot="10800000">
            <a:off x="5112912" y="331467"/>
            <a:ext cx="7079085" cy="968766"/>
          </a:xfrm>
          <a:custGeom>
            <a:avLst/>
            <a:gdLst>
              <a:gd name="connsiteX0" fmla="*/ 0 w 5108222"/>
              <a:gd name="connsiteY0" fmla="*/ 0 h 914400"/>
              <a:gd name="connsiteX1" fmla="*/ 4651022 w 5108222"/>
              <a:gd name="connsiteY1" fmla="*/ 0 h 914400"/>
              <a:gd name="connsiteX2" fmla="*/ 5108222 w 5108222"/>
              <a:gd name="connsiteY2" fmla="*/ 457200 h 914400"/>
              <a:gd name="connsiteX3" fmla="*/ 4651022 w 5108222"/>
              <a:gd name="connsiteY3" fmla="*/ 914400 h 914400"/>
              <a:gd name="connsiteX4" fmla="*/ 0 w 5108222"/>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222" h="914400">
                <a:moveTo>
                  <a:pt x="0" y="0"/>
                </a:moveTo>
                <a:lnTo>
                  <a:pt x="4651022" y="0"/>
                </a:lnTo>
                <a:cubicBezTo>
                  <a:pt x="4903527" y="0"/>
                  <a:pt x="5108222" y="204695"/>
                  <a:pt x="5108222" y="457200"/>
                </a:cubicBezTo>
                <a:cubicBezTo>
                  <a:pt x="5108222" y="709705"/>
                  <a:pt x="4903527" y="914400"/>
                  <a:pt x="4651022" y="914400"/>
                </a:cubicBezTo>
                <a:lnTo>
                  <a:pt x="0" y="914400"/>
                </a:lnTo>
                <a:close/>
              </a:path>
            </a:pathLst>
          </a:cu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4AC36AE-2C5C-45FC-BCD1-5F61F661E918}"/>
              </a:ext>
            </a:extLst>
          </p:cNvPr>
          <p:cNvSpPr/>
          <p:nvPr/>
        </p:nvSpPr>
        <p:spPr>
          <a:xfrm>
            <a:off x="6017897" y="600521"/>
            <a:ext cx="6576812" cy="446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Adobe Devanagari" panose="02040503050201020203" pitchFamily="18" charset="0"/>
                <a:cs typeface="Adobe Devanagari" panose="02040503050201020203" pitchFamily="18" charset="0"/>
              </a:rPr>
              <a:t>Délimitation par rapport aux autres courants</a:t>
            </a:r>
          </a:p>
        </p:txBody>
      </p:sp>
      <p:grpSp>
        <p:nvGrpSpPr>
          <p:cNvPr id="21" name="Groupe 20">
            <a:extLst>
              <a:ext uri="{FF2B5EF4-FFF2-40B4-BE49-F238E27FC236}">
                <a16:creationId xmlns:a16="http://schemas.microsoft.com/office/drawing/2014/main" id="{23C35C72-5349-420D-B9F9-81151E863AB0}"/>
              </a:ext>
            </a:extLst>
          </p:cNvPr>
          <p:cNvGrpSpPr/>
          <p:nvPr/>
        </p:nvGrpSpPr>
        <p:grpSpPr>
          <a:xfrm>
            <a:off x="5771069" y="348030"/>
            <a:ext cx="1068985" cy="941382"/>
            <a:chOff x="6263597" y="3886200"/>
            <a:chExt cx="1068985" cy="914400"/>
          </a:xfrm>
        </p:grpSpPr>
        <p:sp>
          <p:nvSpPr>
            <p:cNvPr id="31" name="Freeform 9">
              <a:extLst>
                <a:ext uri="{FF2B5EF4-FFF2-40B4-BE49-F238E27FC236}">
                  <a16:creationId xmlns:a16="http://schemas.microsoft.com/office/drawing/2014/main" id="{08C22984-45CB-4B6A-83A1-E70A0477ADB2}"/>
                </a:ext>
              </a:extLst>
            </p:cNvPr>
            <p:cNvSpPr>
              <a:spLocks noChangeAspect="1"/>
            </p:cNvSpPr>
            <p:nvPr/>
          </p:nvSpPr>
          <p:spPr>
            <a:xfrm rot="10800000">
              <a:off x="6411685" y="3886200"/>
              <a:ext cx="674915" cy="914400"/>
            </a:xfrm>
            <a:prstGeom prst="rect">
              <a:avLst/>
            </a:pr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14">
              <a:extLst>
                <a:ext uri="{FF2B5EF4-FFF2-40B4-BE49-F238E27FC236}">
                  <a16:creationId xmlns:a16="http://schemas.microsoft.com/office/drawing/2014/main" id="{40466660-D2E6-4881-B41A-0A07961FDAB7}"/>
                </a:ext>
              </a:extLst>
            </p:cNvPr>
            <p:cNvSpPr txBox="1"/>
            <p:nvPr/>
          </p:nvSpPr>
          <p:spPr>
            <a:xfrm>
              <a:off x="6263597" y="3979193"/>
              <a:ext cx="1068985" cy="707886"/>
            </a:xfrm>
            <a:prstGeom prst="rect">
              <a:avLst/>
            </a:prstGeom>
            <a:noFill/>
            <a:ln>
              <a:noFill/>
            </a:ln>
          </p:spPr>
          <p:txBody>
            <a:bodyPr wrap="square" rtlCol="0">
              <a:spAutoFit/>
            </a:bodyPr>
            <a:lstStyle/>
            <a:p>
              <a:pPr algn="ctr"/>
              <a:r>
                <a:rPr lang="en-US" sz="4000" b="1" dirty="0">
                  <a:solidFill>
                    <a:srgbClr val="66D1BD"/>
                  </a:solidFill>
                  <a:latin typeface="Agency FB" panose="020B0503020202020204" pitchFamily="34" charset="0"/>
                </a:rPr>
                <a:t>03</a:t>
              </a:r>
            </a:p>
          </p:txBody>
        </p:sp>
      </p:grpSp>
      <p:grpSp>
        <p:nvGrpSpPr>
          <p:cNvPr id="20" name="Groupe 19">
            <a:extLst>
              <a:ext uri="{FF2B5EF4-FFF2-40B4-BE49-F238E27FC236}">
                <a16:creationId xmlns:a16="http://schemas.microsoft.com/office/drawing/2014/main" id="{79E48EE4-B517-4BE9-915C-31D2C20C1343}"/>
              </a:ext>
            </a:extLst>
          </p:cNvPr>
          <p:cNvGrpSpPr/>
          <p:nvPr/>
        </p:nvGrpSpPr>
        <p:grpSpPr>
          <a:xfrm>
            <a:off x="5771069" y="348030"/>
            <a:ext cx="1068985" cy="941382"/>
            <a:chOff x="4990814" y="3886200"/>
            <a:chExt cx="1068985" cy="914400"/>
          </a:xfrm>
        </p:grpSpPr>
        <p:sp>
          <p:nvSpPr>
            <p:cNvPr id="30" name="Freeform 9">
              <a:extLst>
                <a:ext uri="{FF2B5EF4-FFF2-40B4-BE49-F238E27FC236}">
                  <a16:creationId xmlns:a16="http://schemas.microsoft.com/office/drawing/2014/main" id="{B930D9ED-C062-4088-A0EB-D10C0F7E5F41}"/>
                </a:ext>
              </a:extLst>
            </p:cNvPr>
            <p:cNvSpPr>
              <a:spLocks noChangeAspect="1"/>
            </p:cNvSpPr>
            <p:nvPr/>
          </p:nvSpPr>
          <p:spPr>
            <a:xfrm rot="10800000">
              <a:off x="5138056" y="3886200"/>
              <a:ext cx="674915" cy="914400"/>
            </a:xfrm>
            <a:prstGeom prst="rect">
              <a:avLst/>
            </a:pr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14">
              <a:extLst>
                <a:ext uri="{FF2B5EF4-FFF2-40B4-BE49-F238E27FC236}">
                  <a16:creationId xmlns:a16="http://schemas.microsoft.com/office/drawing/2014/main" id="{F4E338FA-504B-41B6-B323-1FBC9ECF2BA7}"/>
                </a:ext>
              </a:extLst>
            </p:cNvPr>
            <p:cNvSpPr txBox="1"/>
            <p:nvPr/>
          </p:nvSpPr>
          <p:spPr>
            <a:xfrm>
              <a:off x="4990814" y="3999969"/>
              <a:ext cx="1068985" cy="707886"/>
            </a:xfrm>
            <a:prstGeom prst="rect">
              <a:avLst/>
            </a:prstGeom>
            <a:noFill/>
            <a:ln>
              <a:noFill/>
            </a:ln>
          </p:spPr>
          <p:txBody>
            <a:bodyPr wrap="square" rtlCol="0">
              <a:spAutoFit/>
            </a:bodyPr>
            <a:lstStyle/>
            <a:p>
              <a:pPr algn="ctr"/>
              <a:r>
                <a:rPr lang="en-US" sz="4000" b="1" dirty="0">
                  <a:solidFill>
                    <a:srgbClr val="66D1BD"/>
                  </a:solidFill>
                  <a:latin typeface="Agency FB" panose="020B0503020202020204" pitchFamily="34" charset="0"/>
                </a:rPr>
                <a:t>02</a:t>
              </a:r>
            </a:p>
          </p:txBody>
        </p:sp>
      </p:grpSp>
      <p:grpSp>
        <p:nvGrpSpPr>
          <p:cNvPr id="19" name="Groupe 18">
            <a:extLst>
              <a:ext uri="{FF2B5EF4-FFF2-40B4-BE49-F238E27FC236}">
                <a16:creationId xmlns:a16="http://schemas.microsoft.com/office/drawing/2014/main" id="{04660B5C-261C-4059-B21B-0DCBA0247F40}"/>
              </a:ext>
            </a:extLst>
          </p:cNvPr>
          <p:cNvGrpSpPr/>
          <p:nvPr/>
        </p:nvGrpSpPr>
        <p:grpSpPr>
          <a:xfrm>
            <a:off x="5721275" y="358852"/>
            <a:ext cx="1068985" cy="941382"/>
            <a:chOff x="3667392" y="3886200"/>
            <a:chExt cx="1068985" cy="914400"/>
          </a:xfrm>
        </p:grpSpPr>
        <p:sp>
          <p:nvSpPr>
            <p:cNvPr id="29" name="Freeform 9">
              <a:extLst>
                <a:ext uri="{FF2B5EF4-FFF2-40B4-BE49-F238E27FC236}">
                  <a16:creationId xmlns:a16="http://schemas.microsoft.com/office/drawing/2014/main" id="{51F03D7D-D5E1-496C-B987-0AC2A71362FC}"/>
                </a:ext>
              </a:extLst>
            </p:cNvPr>
            <p:cNvSpPr>
              <a:spLocks noChangeAspect="1"/>
            </p:cNvSpPr>
            <p:nvPr/>
          </p:nvSpPr>
          <p:spPr>
            <a:xfrm rot="10800000">
              <a:off x="3864428" y="3886200"/>
              <a:ext cx="674915" cy="914400"/>
            </a:xfrm>
            <a:prstGeom prst="rect">
              <a:avLst/>
            </a:pr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4">
              <a:extLst>
                <a:ext uri="{FF2B5EF4-FFF2-40B4-BE49-F238E27FC236}">
                  <a16:creationId xmlns:a16="http://schemas.microsoft.com/office/drawing/2014/main" id="{0F084319-65E7-4A02-89FA-FD086D90E857}"/>
                </a:ext>
              </a:extLst>
            </p:cNvPr>
            <p:cNvSpPr txBox="1"/>
            <p:nvPr/>
          </p:nvSpPr>
          <p:spPr>
            <a:xfrm>
              <a:off x="3667392" y="3989457"/>
              <a:ext cx="1068985" cy="707886"/>
            </a:xfrm>
            <a:prstGeom prst="rect">
              <a:avLst/>
            </a:prstGeom>
            <a:noFill/>
            <a:ln>
              <a:noFill/>
            </a:ln>
          </p:spPr>
          <p:txBody>
            <a:bodyPr wrap="square" rtlCol="0">
              <a:spAutoFit/>
            </a:bodyPr>
            <a:lstStyle/>
            <a:p>
              <a:pPr algn="ctr"/>
              <a:r>
                <a:rPr lang="en-US" sz="4000" b="1" dirty="0">
                  <a:solidFill>
                    <a:srgbClr val="66D1BD"/>
                  </a:solidFill>
                  <a:latin typeface="Agency FB" panose="020B0503020202020204" pitchFamily="34" charset="0"/>
                </a:rPr>
                <a:t>01</a:t>
              </a:r>
            </a:p>
          </p:txBody>
        </p:sp>
      </p:grpSp>
      <p:grpSp>
        <p:nvGrpSpPr>
          <p:cNvPr id="13" name="Groupe 12">
            <a:extLst>
              <a:ext uri="{FF2B5EF4-FFF2-40B4-BE49-F238E27FC236}">
                <a16:creationId xmlns:a16="http://schemas.microsoft.com/office/drawing/2014/main" id="{FE88A939-4867-421A-AAF8-9D48DFCC66B6}"/>
              </a:ext>
            </a:extLst>
          </p:cNvPr>
          <p:cNvGrpSpPr/>
          <p:nvPr/>
        </p:nvGrpSpPr>
        <p:grpSpPr>
          <a:xfrm>
            <a:off x="5771069" y="331466"/>
            <a:ext cx="1068985" cy="941382"/>
            <a:chOff x="4990814" y="3886200"/>
            <a:chExt cx="1068985" cy="914400"/>
          </a:xfrm>
        </p:grpSpPr>
        <p:sp>
          <p:nvSpPr>
            <p:cNvPr id="14" name="Freeform 9">
              <a:extLst>
                <a:ext uri="{FF2B5EF4-FFF2-40B4-BE49-F238E27FC236}">
                  <a16:creationId xmlns:a16="http://schemas.microsoft.com/office/drawing/2014/main" id="{06A330AE-A089-43E1-8B40-9BEBD85DBF47}"/>
                </a:ext>
              </a:extLst>
            </p:cNvPr>
            <p:cNvSpPr>
              <a:spLocks noChangeAspect="1"/>
            </p:cNvSpPr>
            <p:nvPr/>
          </p:nvSpPr>
          <p:spPr>
            <a:xfrm rot="10800000">
              <a:off x="5138056" y="3886200"/>
              <a:ext cx="674915" cy="914400"/>
            </a:xfrm>
            <a:prstGeom prst="rect">
              <a:avLst/>
            </a:pr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3AD2507-7801-4493-B5CC-7BD2D8FE40ED}"/>
                </a:ext>
              </a:extLst>
            </p:cNvPr>
            <p:cNvSpPr txBox="1"/>
            <p:nvPr/>
          </p:nvSpPr>
          <p:spPr>
            <a:xfrm>
              <a:off x="4990814" y="3999969"/>
              <a:ext cx="1068985" cy="707886"/>
            </a:xfrm>
            <a:prstGeom prst="rect">
              <a:avLst/>
            </a:prstGeom>
            <a:noFill/>
            <a:ln>
              <a:noFill/>
            </a:ln>
          </p:spPr>
          <p:txBody>
            <a:bodyPr wrap="square" rtlCol="0">
              <a:spAutoFit/>
            </a:bodyPr>
            <a:lstStyle/>
            <a:p>
              <a:pPr algn="ctr"/>
              <a:r>
                <a:rPr lang="en-US" sz="4000" b="1" dirty="0">
                  <a:solidFill>
                    <a:srgbClr val="66D1BD"/>
                  </a:solidFill>
                  <a:latin typeface="Agency FB" panose="020B0503020202020204" pitchFamily="34" charset="0"/>
                </a:rPr>
                <a:t>04</a:t>
              </a:r>
            </a:p>
          </p:txBody>
        </p:sp>
      </p:grpSp>
    </p:spTree>
    <p:extLst>
      <p:ext uri="{BB962C8B-B14F-4D97-AF65-F5344CB8AC3E}">
        <p14:creationId xmlns:p14="http://schemas.microsoft.com/office/powerpoint/2010/main" val="31346674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179"/>
                                        </p:tgtEl>
                                        <p:attrNameLst>
                                          <p:attrName>style.visibility</p:attrName>
                                        </p:attrNameLst>
                                      </p:cBhvr>
                                      <p:to>
                                        <p:strVal val="visible"/>
                                      </p:to>
                                    </p:set>
                                    <p:anim calcmode="lin" valueType="num">
                                      <p:cBhvr additive="base">
                                        <p:cTn id="7" dur="500" fill="hold"/>
                                        <p:tgtEl>
                                          <p:spTgt spid="179"/>
                                        </p:tgtEl>
                                        <p:attrNameLst>
                                          <p:attrName>ppt_x</p:attrName>
                                        </p:attrNameLst>
                                      </p:cBhvr>
                                      <p:tavLst>
                                        <p:tav tm="0">
                                          <p:val>
                                            <p:strVal val="1+#ppt_w/2"/>
                                          </p:val>
                                        </p:tav>
                                        <p:tav tm="100000">
                                          <p:val>
                                            <p:strVal val="#ppt_x"/>
                                          </p:val>
                                        </p:tav>
                                      </p:tavLst>
                                    </p:anim>
                                    <p:anim calcmode="lin" valueType="num">
                                      <p:cBhvr additive="base">
                                        <p:cTn id="8" dur="500" fill="hold"/>
                                        <p:tgtEl>
                                          <p:spTgt spid="1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1000"/>
                                  </p:stCondLst>
                                  <p:childTnLst>
                                    <p:set>
                                      <p:cBhvr>
                                        <p:cTn id="12" dur="1" fill="hold">
                                          <p:stCondLst>
                                            <p:cond delay="9"/>
                                          </p:stCondLst>
                                        </p:cTn>
                                        <p:tgtEl>
                                          <p:spTgt spid="19"/>
                                        </p:tgtEl>
                                        <p:attrNameLst>
                                          <p:attrName>style.visibility</p:attrName>
                                        </p:attrNameLst>
                                      </p:cBhvr>
                                      <p:to>
                                        <p:strVal val="hidden"/>
                                      </p:to>
                                    </p:set>
                                  </p:childTnLst>
                                </p:cTn>
                              </p:par>
                            </p:childTnLst>
                          </p:cTn>
                        </p:par>
                        <p:par>
                          <p:cTn id="13" fill="hold">
                            <p:stCondLst>
                              <p:cond delay="1010"/>
                            </p:stCondLst>
                            <p:childTnLst>
                              <p:par>
                                <p:cTn id="14" presetID="1" presetClass="exit" presetSubtype="0" fill="hold" nodeType="afterEffect">
                                  <p:stCondLst>
                                    <p:cond delay="1000"/>
                                  </p:stCondLst>
                                  <p:childTnLst>
                                    <p:set>
                                      <p:cBhvr>
                                        <p:cTn id="15" dur="1" fill="hold">
                                          <p:stCondLst>
                                            <p:cond delay="0"/>
                                          </p:stCondLst>
                                        </p:cTn>
                                        <p:tgtEl>
                                          <p:spTgt spid="20"/>
                                        </p:tgtEl>
                                        <p:attrNameLst>
                                          <p:attrName>style.visibility</p:attrName>
                                        </p:attrNameLst>
                                      </p:cBhvr>
                                      <p:to>
                                        <p:strVal val="hidden"/>
                                      </p:to>
                                    </p:set>
                                  </p:childTnLst>
                                </p:cTn>
                              </p:par>
                            </p:childTnLst>
                          </p:cTn>
                        </p:par>
                        <p:par>
                          <p:cTn id="16" fill="hold">
                            <p:stCondLst>
                              <p:cond delay="2010"/>
                            </p:stCondLst>
                            <p:childTnLst>
                              <p:par>
                                <p:cTn id="17" presetID="1" presetClass="exit" presetSubtype="0" fill="hold" nodeType="afterEffect">
                                  <p:stCondLst>
                                    <p:cond delay="1000"/>
                                  </p:stCondLst>
                                  <p:childTnLst>
                                    <p:set>
                                      <p:cBhvr>
                                        <p:cTn id="18" dur="1" fill="hold">
                                          <p:stCondLst>
                                            <p:cond delay="0"/>
                                          </p:stCondLst>
                                        </p:cTn>
                                        <p:tgtEl>
                                          <p:spTgt spid="21"/>
                                        </p:tgtEl>
                                        <p:attrNameLst>
                                          <p:attrName>style.visibility</p:attrName>
                                        </p:attrNameLst>
                                      </p:cBhvr>
                                      <p:to>
                                        <p:strVal val="hidden"/>
                                      </p:to>
                                    </p:set>
                                  </p:childTnLst>
                                </p:cTn>
                              </p:par>
                            </p:childTnLst>
                          </p:cTn>
                        </p:par>
                        <p:par>
                          <p:cTn id="19" fill="hold">
                            <p:stCondLst>
                              <p:cond delay="3010"/>
                            </p:stCondLst>
                            <p:childTnLst>
                              <p:par>
                                <p:cTn id="20" presetID="1"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36778" y="773873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12373368" y="-6439767"/>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324811" y="7724599"/>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grpSp>
        <p:nvGrpSpPr>
          <p:cNvPr id="70" name="Group 69">
            <a:extLst>
              <a:ext uri="{FF2B5EF4-FFF2-40B4-BE49-F238E27FC236}">
                <a16:creationId xmlns:a16="http://schemas.microsoft.com/office/drawing/2014/main" id="{8715754F-3045-DA4B-B2A9-15B88EEAF8B2}"/>
              </a:ext>
            </a:extLst>
          </p:cNvPr>
          <p:cNvGrpSpPr/>
          <p:nvPr/>
        </p:nvGrpSpPr>
        <p:grpSpPr>
          <a:xfrm>
            <a:off x="4654972" y="7748172"/>
            <a:ext cx="827568" cy="828000"/>
            <a:chOff x="-842559" y="5561839"/>
            <a:chExt cx="827568" cy="828000"/>
          </a:xfrm>
        </p:grpSpPr>
        <p:sp>
          <p:nvSpPr>
            <p:cNvPr id="71" name="Oval 70">
              <a:extLst>
                <a:ext uri="{FF2B5EF4-FFF2-40B4-BE49-F238E27FC236}">
                  <a16:creationId xmlns:a16="http://schemas.microsoft.com/office/drawing/2014/main" id="{05FDCAF5-9C98-CA44-9849-B16E48628C00}"/>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72" name="Graphic 71" descr="Users">
              <a:extLst>
                <a:ext uri="{FF2B5EF4-FFF2-40B4-BE49-F238E27FC236}">
                  <a16:creationId xmlns:a16="http://schemas.microsoft.com/office/drawing/2014/main" id="{51D8C772-9E20-5E41-A663-9F8986C2E7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64" y="5614879"/>
              <a:ext cx="721920" cy="721920"/>
            </a:xfrm>
            <a:prstGeom prst="rect">
              <a:avLst/>
            </a:prstGeom>
          </p:spPr>
        </p:pic>
      </p:grpSp>
      <p:sp>
        <p:nvSpPr>
          <p:cNvPr id="76" name="Freeform 75">
            <a:extLst>
              <a:ext uri="{FF2B5EF4-FFF2-40B4-BE49-F238E27FC236}">
                <a16:creationId xmlns:a16="http://schemas.microsoft.com/office/drawing/2014/main" id="{A7181189-D4CB-4748-A2F2-9E601AF2DD72}"/>
              </a:ext>
            </a:extLst>
          </p:cNvPr>
          <p:cNvSpPr/>
          <p:nvPr/>
        </p:nvSpPr>
        <p:spPr>
          <a:xfrm flipH="1">
            <a:off x="-907517" y="-11157441"/>
            <a:ext cx="870314"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pic>
        <p:nvPicPr>
          <p:cNvPr id="78" name="Graphic 77" descr="Upward trend">
            <a:hlinkClick r:id="rId7" action="ppaction://hlinksldjump"/>
            <a:extLst>
              <a:ext uri="{FF2B5EF4-FFF2-40B4-BE49-F238E27FC236}">
                <a16:creationId xmlns:a16="http://schemas.microsoft.com/office/drawing/2014/main" id="{6B3E228B-8807-F340-A63F-9D9D353605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33186" y="6186124"/>
            <a:ext cx="612336" cy="612336"/>
          </a:xfrm>
          <a:prstGeom prst="rect">
            <a:avLst/>
          </a:prstGeom>
        </p:spPr>
      </p:pic>
      <p:pic>
        <p:nvPicPr>
          <p:cNvPr id="81" name="Graphic 80" descr="Users">
            <a:hlinkClick r:id="rId10" action="ppaction://hlinksldjump"/>
            <a:extLst>
              <a:ext uri="{FF2B5EF4-FFF2-40B4-BE49-F238E27FC236}">
                <a16:creationId xmlns:a16="http://schemas.microsoft.com/office/drawing/2014/main" id="{91581E61-D44A-9A4B-B225-DC06A4724A3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07796" y="6189063"/>
            <a:ext cx="721920" cy="721920"/>
          </a:xfrm>
          <a:prstGeom prst="rect">
            <a:avLst/>
          </a:prstGeom>
        </p:spPr>
      </p:pic>
      <p:sp>
        <p:nvSpPr>
          <p:cNvPr id="181" name="TextBox 9">
            <a:extLst>
              <a:ext uri="{FF2B5EF4-FFF2-40B4-BE49-F238E27FC236}">
                <a16:creationId xmlns:a16="http://schemas.microsoft.com/office/drawing/2014/main" id="{97C17B8F-1A27-44A6-ABC1-0EC3E1D2FA80}"/>
              </a:ext>
            </a:extLst>
          </p:cNvPr>
          <p:cNvSpPr txBox="1"/>
          <p:nvPr/>
        </p:nvSpPr>
        <p:spPr>
          <a:xfrm>
            <a:off x="5208977" y="79739"/>
            <a:ext cx="1301959" cy="584775"/>
          </a:xfrm>
          <a:prstGeom prst="rect">
            <a:avLst/>
          </a:prstGeom>
          <a:noFill/>
        </p:spPr>
        <p:txBody>
          <a:bodyPr wrap="none" rtlCol="0">
            <a:spAutoFit/>
          </a:bodyPr>
          <a:lstStyle/>
          <a:p>
            <a:pPr algn="ctr"/>
            <a:r>
              <a:rPr lang="fr-FR" sz="3200" b="1" spc="300" dirty="0">
                <a:solidFill>
                  <a:schemeClr val="bg1"/>
                </a:solidFill>
                <a:latin typeface="Adobe Devanagari" panose="02040503050201020203" pitchFamily="18" charset="0"/>
                <a:cs typeface="Adobe Devanagari" panose="02040503050201020203" pitchFamily="18" charset="0"/>
              </a:rPr>
              <a:t>PLAN</a:t>
            </a:r>
            <a:endParaRPr lang="en-LT" sz="3200" b="1" spc="300" dirty="0">
              <a:solidFill>
                <a:schemeClr val="bg1"/>
              </a:solidFill>
              <a:latin typeface="Adobe Devanagari" panose="02040503050201020203" pitchFamily="18" charset="0"/>
              <a:cs typeface="Adobe Devanagari" panose="02040503050201020203" pitchFamily="18" charset="0"/>
            </a:endParaRPr>
          </a:p>
        </p:txBody>
      </p:sp>
      <p:pic>
        <p:nvPicPr>
          <p:cNvPr id="5" name="Graphic 62" descr="Lightbulb">
            <a:extLst>
              <a:ext uri="{FF2B5EF4-FFF2-40B4-BE49-F238E27FC236}">
                <a16:creationId xmlns:a16="http://schemas.microsoft.com/office/drawing/2014/main" id="{241852EF-ED20-47DE-BFDE-ADF427605A4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364430" y="7801212"/>
            <a:ext cx="703036" cy="703036"/>
          </a:xfrm>
          <a:prstGeom prst="rect">
            <a:avLst/>
          </a:prstGeom>
        </p:spPr>
      </p:pic>
      <p:cxnSp>
        <p:nvCxnSpPr>
          <p:cNvPr id="184" name="Straight Connector 15">
            <a:extLst>
              <a:ext uri="{FF2B5EF4-FFF2-40B4-BE49-F238E27FC236}">
                <a16:creationId xmlns:a16="http://schemas.microsoft.com/office/drawing/2014/main" id="{80560905-6FE3-4FEC-ADA6-EF09A97F5A3C}"/>
              </a:ext>
            </a:extLst>
          </p:cNvPr>
          <p:cNvCxnSpPr>
            <a:cxnSpLocks/>
          </p:cNvCxnSpPr>
          <p:nvPr/>
        </p:nvCxnSpPr>
        <p:spPr>
          <a:xfrm>
            <a:off x="5372432" y="562468"/>
            <a:ext cx="96305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4" name="Straight Connector 8">
            <a:extLst>
              <a:ext uri="{FF2B5EF4-FFF2-40B4-BE49-F238E27FC236}">
                <a16:creationId xmlns:a16="http://schemas.microsoft.com/office/drawing/2014/main" id="{5B8B06D8-06E9-472F-A86A-EE0245FF8B7D}"/>
              </a:ext>
            </a:extLst>
          </p:cNvPr>
          <p:cNvCxnSpPr>
            <a:cxnSpLocks/>
          </p:cNvCxnSpPr>
          <p:nvPr/>
        </p:nvCxnSpPr>
        <p:spPr>
          <a:xfrm>
            <a:off x="5853959" y="687770"/>
            <a:ext cx="0" cy="618478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65" name="Group 38">
            <a:extLst>
              <a:ext uri="{FF2B5EF4-FFF2-40B4-BE49-F238E27FC236}">
                <a16:creationId xmlns:a16="http://schemas.microsoft.com/office/drawing/2014/main" id="{552D35AA-23B0-4B97-B4A8-D503D6D17C8D}"/>
              </a:ext>
            </a:extLst>
          </p:cNvPr>
          <p:cNvGrpSpPr/>
          <p:nvPr/>
        </p:nvGrpSpPr>
        <p:grpSpPr>
          <a:xfrm>
            <a:off x="4187209" y="1125809"/>
            <a:ext cx="5935594" cy="336550"/>
            <a:chOff x="4422221" y="3127375"/>
            <a:chExt cx="5935594" cy="336550"/>
          </a:xfrm>
        </p:grpSpPr>
        <p:cxnSp>
          <p:nvCxnSpPr>
            <p:cNvPr id="266" name="Straight Connector 39">
              <a:extLst>
                <a:ext uri="{FF2B5EF4-FFF2-40B4-BE49-F238E27FC236}">
                  <a16:creationId xmlns:a16="http://schemas.microsoft.com/office/drawing/2014/main" id="{F2021316-0EC0-436F-B189-DBD4CAEED8BA}"/>
                </a:ext>
              </a:extLst>
            </p:cNvPr>
            <p:cNvCxnSpPr>
              <a:cxnSpLocks/>
            </p:cNvCxnSpPr>
            <p:nvPr/>
          </p:nvCxnSpPr>
          <p:spPr>
            <a:xfrm flipH="1">
              <a:off x="4422221" y="3295567"/>
              <a:ext cx="5935594"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267" name="Oval 40">
              <a:extLst>
                <a:ext uri="{FF2B5EF4-FFF2-40B4-BE49-F238E27FC236}">
                  <a16:creationId xmlns:a16="http://schemas.microsoft.com/office/drawing/2014/main" id="{C9A61437-C357-413D-88F1-53D0554FD3D7}"/>
                </a:ext>
              </a:extLst>
            </p:cNvPr>
            <p:cNvSpPr/>
            <p:nvPr/>
          </p:nvSpPr>
          <p:spPr>
            <a:xfrm>
              <a:off x="5967483" y="3153880"/>
              <a:ext cx="283540" cy="283540"/>
            </a:xfrm>
            <a:prstGeom prst="ellipse">
              <a:avLst/>
            </a:prstGeom>
            <a:solidFill>
              <a:srgbClr val="89C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Circle: Hollow 41">
              <a:extLst>
                <a:ext uri="{FF2B5EF4-FFF2-40B4-BE49-F238E27FC236}">
                  <a16:creationId xmlns:a16="http://schemas.microsoft.com/office/drawing/2014/main" id="{FCDD2133-5236-4037-A350-7676037FBE11}"/>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9" name="Oval 42">
              <a:extLst>
                <a:ext uri="{FF2B5EF4-FFF2-40B4-BE49-F238E27FC236}">
                  <a16:creationId xmlns:a16="http://schemas.microsoft.com/office/drawing/2014/main" id="{E337C31F-5531-4025-942F-4192D608A731}"/>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2" name="TextBox 23">
            <a:extLst>
              <a:ext uri="{FF2B5EF4-FFF2-40B4-BE49-F238E27FC236}">
                <a16:creationId xmlns:a16="http://schemas.microsoft.com/office/drawing/2014/main" id="{EDF4BA16-5353-4AF8-995D-2FAA03DD946F}"/>
              </a:ext>
            </a:extLst>
          </p:cNvPr>
          <p:cNvSpPr txBox="1"/>
          <p:nvPr/>
        </p:nvSpPr>
        <p:spPr>
          <a:xfrm>
            <a:off x="5394477" y="919603"/>
            <a:ext cx="3302091" cy="461665"/>
          </a:xfrm>
          <a:prstGeom prst="rect">
            <a:avLst/>
          </a:prstGeom>
          <a:noFill/>
        </p:spPr>
        <p:txBody>
          <a:bodyPr wrap="square" rtlCol="0">
            <a:spAutoFit/>
          </a:bodyPr>
          <a:lstStyle/>
          <a:p>
            <a:pPr algn="ctr"/>
            <a:r>
              <a:rPr lang="en-US" sz="2400" b="1" dirty="0">
                <a:solidFill>
                  <a:srgbClr val="FFFFFF"/>
                </a:solidFill>
                <a:latin typeface="Adobe Devanagari" panose="02040503050201020203" pitchFamily="18" charset="0"/>
                <a:ea typeface="Tahoma" panose="020B0604030504040204" pitchFamily="34" charset="0"/>
                <a:cs typeface="Adobe Devanagari" panose="02040503050201020203" pitchFamily="18" charset="0"/>
              </a:rPr>
              <a:t>Introduction</a:t>
            </a:r>
          </a:p>
        </p:txBody>
      </p:sp>
      <p:cxnSp>
        <p:nvCxnSpPr>
          <p:cNvPr id="279" name="Straight Connector 10">
            <a:extLst>
              <a:ext uri="{FF2B5EF4-FFF2-40B4-BE49-F238E27FC236}">
                <a16:creationId xmlns:a16="http://schemas.microsoft.com/office/drawing/2014/main" id="{BFBAB5F9-74AE-476E-9CC7-BE78DD090BA7}"/>
              </a:ext>
            </a:extLst>
          </p:cNvPr>
          <p:cNvCxnSpPr>
            <a:cxnSpLocks/>
          </p:cNvCxnSpPr>
          <p:nvPr/>
        </p:nvCxnSpPr>
        <p:spPr>
          <a:xfrm flipH="1">
            <a:off x="4227967" y="3302824"/>
            <a:ext cx="6098439"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18" name="TextBox 14">
            <a:extLst>
              <a:ext uri="{FF2B5EF4-FFF2-40B4-BE49-F238E27FC236}">
                <a16:creationId xmlns:a16="http://schemas.microsoft.com/office/drawing/2014/main" id="{428610CB-F73E-4CAD-93C0-3A53CF01F1F5}"/>
              </a:ext>
            </a:extLst>
          </p:cNvPr>
          <p:cNvSpPr txBox="1"/>
          <p:nvPr/>
        </p:nvSpPr>
        <p:spPr>
          <a:xfrm>
            <a:off x="5922345" y="1630121"/>
            <a:ext cx="1068985" cy="707886"/>
          </a:xfrm>
          <a:prstGeom prst="rect">
            <a:avLst/>
          </a:prstGeom>
          <a:noFill/>
        </p:spPr>
        <p:txBody>
          <a:bodyPr wrap="square" rtlCol="0">
            <a:spAutoFit/>
          </a:bodyPr>
          <a:lstStyle/>
          <a:p>
            <a:pPr algn="ctr"/>
            <a:r>
              <a:rPr lang="en-US" sz="4000" b="1" dirty="0">
                <a:solidFill>
                  <a:srgbClr val="66D1BD"/>
                </a:solidFill>
                <a:latin typeface="Agency FB" panose="020B0503020202020204" pitchFamily="34" charset="0"/>
              </a:rPr>
              <a:t>02</a:t>
            </a:r>
          </a:p>
        </p:txBody>
      </p:sp>
      <p:sp>
        <p:nvSpPr>
          <p:cNvPr id="19" name="TextBox 23">
            <a:extLst>
              <a:ext uri="{FF2B5EF4-FFF2-40B4-BE49-F238E27FC236}">
                <a16:creationId xmlns:a16="http://schemas.microsoft.com/office/drawing/2014/main" id="{0A759E17-3A30-4D7F-BE2E-34FBE334E0D0}"/>
              </a:ext>
            </a:extLst>
          </p:cNvPr>
          <p:cNvSpPr txBox="1"/>
          <p:nvPr/>
        </p:nvSpPr>
        <p:spPr>
          <a:xfrm>
            <a:off x="1052543" y="1937763"/>
            <a:ext cx="4788164" cy="369332"/>
          </a:xfrm>
          <a:prstGeom prst="rect">
            <a:avLst/>
          </a:prstGeom>
          <a:noFill/>
        </p:spPr>
        <p:txBody>
          <a:bodyPr wrap="square" rtlCol="0">
            <a:spAutoFit/>
          </a:bodyPr>
          <a:lstStyle/>
          <a:p>
            <a:pPr algn="ctr"/>
            <a:r>
              <a:rPr lang="en-US" b="1" dirty="0" err="1">
                <a:solidFill>
                  <a:srgbClr val="FFFFFF"/>
                </a:solidFill>
                <a:latin typeface="Adobe Devanagari" panose="02040503050201020203" pitchFamily="18" charset="0"/>
                <a:ea typeface="Tahoma" panose="020B0604030504040204" pitchFamily="34" charset="0"/>
                <a:cs typeface="Adobe Devanagari" panose="02040503050201020203" pitchFamily="18" charset="0"/>
              </a:rPr>
              <a:t>Caractéristiques</a:t>
            </a:r>
            <a:r>
              <a:rPr lang="en-US" b="1" dirty="0">
                <a:solidFill>
                  <a:srgbClr val="FFFFFF"/>
                </a:solidFill>
                <a:latin typeface="Adobe Devanagari" panose="02040503050201020203" pitchFamily="18" charset="0"/>
                <a:ea typeface="Tahoma" panose="020B0604030504040204" pitchFamily="34" charset="0"/>
                <a:cs typeface="Adobe Devanagari" panose="02040503050201020203" pitchFamily="18" charset="0"/>
              </a:rPr>
              <a:t> de </a:t>
            </a:r>
            <a:r>
              <a:rPr lang="en-US" b="1" dirty="0" err="1">
                <a:solidFill>
                  <a:srgbClr val="FFFFFF"/>
                </a:solidFill>
                <a:latin typeface="Adobe Devanagari" panose="02040503050201020203" pitchFamily="18" charset="0"/>
                <a:ea typeface="Tahoma" panose="020B0604030504040204" pitchFamily="34" charset="0"/>
                <a:cs typeface="Adobe Devanagari" panose="02040503050201020203" pitchFamily="18" charset="0"/>
              </a:rPr>
              <a:t>l’approche</a:t>
            </a:r>
            <a:r>
              <a:rPr lang="en-US" b="1" dirty="0">
                <a:solidFill>
                  <a:srgbClr val="FFFFFF"/>
                </a:solidFill>
                <a:latin typeface="Adobe Devanagari" panose="02040503050201020203" pitchFamily="18" charset="0"/>
                <a:ea typeface="Tahoma" panose="020B0604030504040204" pitchFamily="34" charset="0"/>
                <a:cs typeface="Adobe Devanagari" panose="02040503050201020203" pitchFamily="18" charset="0"/>
              </a:rPr>
              <a:t> post-</a:t>
            </a:r>
            <a:r>
              <a:rPr lang="en-US" b="1" dirty="0" err="1">
                <a:solidFill>
                  <a:srgbClr val="FFFFFF"/>
                </a:solidFill>
                <a:latin typeface="Adobe Devanagari" panose="02040503050201020203" pitchFamily="18" charset="0"/>
                <a:ea typeface="Tahoma" panose="020B0604030504040204" pitchFamily="34" charset="0"/>
                <a:cs typeface="Adobe Devanagari" panose="02040503050201020203" pitchFamily="18" charset="0"/>
              </a:rPr>
              <a:t>keynesiennne</a:t>
            </a:r>
            <a:endParaRPr lang="en-US" b="1" dirty="0">
              <a:solidFill>
                <a:srgbClr val="FFFFFF"/>
              </a:solidFill>
              <a:latin typeface="Adobe Devanagari" panose="02040503050201020203" pitchFamily="18" charset="0"/>
              <a:ea typeface="Tahoma" panose="020B0604030504040204" pitchFamily="34" charset="0"/>
              <a:cs typeface="Adobe Devanagari" panose="02040503050201020203" pitchFamily="18" charset="0"/>
            </a:endParaRPr>
          </a:p>
        </p:txBody>
      </p:sp>
      <p:grpSp>
        <p:nvGrpSpPr>
          <p:cNvPr id="285" name="Group 38">
            <a:extLst>
              <a:ext uri="{FF2B5EF4-FFF2-40B4-BE49-F238E27FC236}">
                <a16:creationId xmlns:a16="http://schemas.microsoft.com/office/drawing/2014/main" id="{35FE336B-AA8E-43B1-B7F1-589C7331EFA5}"/>
              </a:ext>
            </a:extLst>
          </p:cNvPr>
          <p:cNvGrpSpPr/>
          <p:nvPr/>
        </p:nvGrpSpPr>
        <p:grpSpPr>
          <a:xfrm>
            <a:off x="1178748" y="3086110"/>
            <a:ext cx="6495682" cy="1288743"/>
            <a:chOff x="1417806" y="1832653"/>
            <a:chExt cx="6495682" cy="1288743"/>
          </a:xfrm>
        </p:grpSpPr>
        <p:cxnSp>
          <p:nvCxnSpPr>
            <p:cNvPr id="286" name="Straight Connector 39">
              <a:extLst>
                <a:ext uri="{FF2B5EF4-FFF2-40B4-BE49-F238E27FC236}">
                  <a16:creationId xmlns:a16="http://schemas.microsoft.com/office/drawing/2014/main" id="{92BF9FD2-3FF0-4DC4-9F99-C7AE7E7CEC9C}"/>
                </a:ext>
              </a:extLst>
            </p:cNvPr>
            <p:cNvCxnSpPr>
              <a:cxnSpLocks/>
            </p:cNvCxnSpPr>
            <p:nvPr/>
          </p:nvCxnSpPr>
          <p:spPr>
            <a:xfrm flipH="1" flipV="1">
              <a:off x="1417806" y="3119402"/>
              <a:ext cx="6495682" cy="1994"/>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287" name="Oval 40">
              <a:extLst>
                <a:ext uri="{FF2B5EF4-FFF2-40B4-BE49-F238E27FC236}">
                  <a16:creationId xmlns:a16="http://schemas.microsoft.com/office/drawing/2014/main" id="{FD2E891F-1C8F-4373-A5CC-060E399938E6}"/>
                </a:ext>
              </a:extLst>
            </p:cNvPr>
            <p:cNvSpPr/>
            <p:nvPr/>
          </p:nvSpPr>
          <p:spPr>
            <a:xfrm>
              <a:off x="5951247" y="1844887"/>
              <a:ext cx="283540" cy="283540"/>
            </a:xfrm>
            <a:prstGeom prst="ellipse">
              <a:avLst/>
            </a:prstGeom>
            <a:solidFill>
              <a:srgbClr val="89C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Circle: Hollow 41">
              <a:extLst>
                <a:ext uri="{FF2B5EF4-FFF2-40B4-BE49-F238E27FC236}">
                  <a16:creationId xmlns:a16="http://schemas.microsoft.com/office/drawing/2014/main" id="{0EA05D8E-0618-44C5-A28D-80927074919F}"/>
                </a:ext>
              </a:extLst>
            </p:cNvPr>
            <p:cNvSpPr/>
            <p:nvPr/>
          </p:nvSpPr>
          <p:spPr>
            <a:xfrm>
              <a:off x="5919035" y="1832653"/>
              <a:ext cx="336550" cy="299347"/>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9" name="Oval 42">
              <a:extLst>
                <a:ext uri="{FF2B5EF4-FFF2-40B4-BE49-F238E27FC236}">
                  <a16:creationId xmlns:a16="http://schemas.microsoft.com/office/drawing/2014/main" id="{BBB829F1-6218-40DB-AB44-13CFE2EE300F}"/>
                </a:ext>
              </a:extLst>
            </p:cNvPr>
            <p:cNvSpPr/>
            <p:nvPr/>
          </p:nvSpPr>
          <p:spPr>
            <a:xfrm>
              <a:off x="6009003" y="191357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14">
            <a:extLst>
              <a:ext uri="{FF2B5EF4-FFF2-40B4-BE49-F238E27FC236}">
                <a16:creationId xmlns:a16="http://schemas.microsoft.com/office/drawing/2014/main" id="{F150C2D9-AD87-4FFA-AA2E-23A32F74F351}"/>
              </a:ext>
            </a:extLst>
          </p:cNvPr>
          <p:cNvSpPr txBox="1"/>
          <p:nvPr/>
        </p:nvSpPr>
        <p:spPr>
          <a:xfrm>
            <a:off x="4816885" y="2653127"/>
            <a:ext cx="1068985" cy="707886"/>
          </a:xfrm>
          <a:prstGeom prst="rect">
            <a:avLst/>
          </a:prstGeom>
          <a:noFill/>
        </p:spPr>
        <p:txBody>
          <a:bodyPr wrap="square" rtlCol="0">
            <a:spAutoFit/>
          </a:bodyPr>
          <a:lstStyle/>
          <a:p>
            <a:pPr algn="ctr"/>
            <a:r>
              <a:rPr lang="en-US" sz="4000" b="1" dirty="0">
                <a:solidFill>
                  <a:srgbClr val="66D1BD"/>
                </a:solidFill>
                <a:latin typeface="Agency FB" panose="020B0503020202020204" pitchFamily="34" charset="0"/>
              </a:rPr>
              <a:t>03</a:t>
            </a:r>
          </a:p>
        </p:txBody>
      </p:sp>
      <p:grpSp>
        <p:nvGrpSpPr>
          <p:cNvPr id="291" name="Group 38">
            <a:extLst>
              <a:ext uri="{FF2B5EF4-FFF2-40B4-BE49-F238E27FC236}">
                <a16:creationId xmlns:a16="http://schemas.microsoft.com/office/drawing/2014/main" id="{A9F72021-C999-47B1-8888-A9E0F3D133D6}"/>
              </a:ext>
            </a:extLst>
          </p:cNvPr>
          <p:cNvGrpSpPr/>
          <p:nvPr/>
        </p:nvGrpSpPr>
        <p:grpSpPr>
          <a:xfrm>
            <a:off x="1178748" y="2081975"/>
            <a:ext cx="6495681" cy="336550"/>
            <a:chOff x="1413761" y="3127375"/>
            <a:chExt cx="6495681" cy="336550"/>
          </a:xfrm>
        </p:grpSpPr>
        <p:cxnSp>
          <p:nvCxnSpPr>
            <p:cNvPr id="292" name="Straight Connector 39">
              <a:extLst>
                <a:ext uri="{FF2B5EF4-FFF2-40B4-BE49-F238E27FC236}">
                  <a16:creationId xmlns:a16="http://schemas.microsoft.com/office/drawing/2014/main" id="{724FFE48-22C9-487A-9CD9-302785CF21E9}"/>
                </a:ext>
              </a:extLst>
            </p:cNvPr>
            <p:cNvCxnSpPr>
              <a:cxnSpLocks/>
            </p:cNvCxnSpPr>
            <p:nvPr/>
          </p:nvCxnSpPr>
          <p:spPr>
            <a:xfrm flipH="1">
              <a:off x="1413761" y="3295567"/>
              <a:ext cx="6495681"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293" name="Oval 40">
              <a:extLst>
                <a:ext uri="{FF2B5EF4-FFF2-40B4-BE49-F238E27FC236}">
                  <a16:creationId xmlns:a16="http://schemas.microsoft.com/office/drawing/2014/main" id="{7C358225-B549-452A-A7FB-2A7FF75F3F4B}"/>
                </a:ext>
              </a:extLst>
            </p:cNvPr>
            <p:cNvSpPr/>
            <p:nvPr/>
          </p:nvSpPr>
          <p:spPr>
            <a:xfrm>
              <a:off x="5967483" y="3153880"/>
              <a:ext cx="283540" cy="283540"/>
            </a:xfrm>
            <a:prstGeom prst="ellipse">
              <a:avLst/>
            </a:prstGeom>
            <a:solidFill>
              <a:srgbClr val="89C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dobe Devanagari" panose="02040503050201020203" pitchFamily="18" charset="0"/>
                <a:cs typeface="Adobe Devanagari" panose="02040503050201020203" pitchFamily="18" charset="0"/>
              </a:endParaRPr>
            </a:p>
          </p:txBody>
        </p:sp>
        <p:sp>
          <p:nvSpPr>
            <p:cNvPr id="294" name="Circle: Hollow 41">
              <a:extLst>
                <a:ext uri="{FF2B5EF4-FFF2-40B4-BE49-F238E27FC236}">
                  <a16:creationId xmlns:a16="http://schemas.microsoft.com/office/drawing/2014/main" id="{806A7AE9-6196-4A63-89CB-A54ABBBA18A9}"/>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Adobe Devanagari" panose="02040503050201020203" pitchFamily="18" charset="0"/>
                <a:cs typeface="Adobe Devanagari" panose="02040503050201020203" pitchFamily="18" charset="0"/>
              </a:endParaRPr>
            </a:p>
          </p:txBody>
        </p:sp>
        <p:sp>
          <p:nvSpPr>
            <p:cNvPr id="295" name="Oval 42">
              <a:extLst>
                <a:ext uri="{FF2B5EF4-FFF2-40B4-BE49-F238E27FC236}">
                  <a16:creationId xmlns:a16="http://schemas.microsoft.com/office/drawing/2014/main" id="{8E2837B3-1E69-4102-B5A1-3320693CB32C}"/>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dobe Devanagari" panose="02040503050201020203" pitchFamily="18" charset="0"/>
                <a:cs typeface="Adobe Devanagari" panose="02040503050201020203" pitchFamily="18" charset="0"/>
              </a:endParaRPr>
            </a:p>
          </p:txBody>
        </p:sp>
      </p:grpSp>
      <p:sp>
        <p:nvSpPr>
          <p:cNvPr id="25" name="TextBox 14">
            <a:extLst>
              <a:ext uri="{FF2B5EF4-FFF2-40B4-BE49-F238E27FC236}">
                <a16:creationId xmlns:a16="http://schemas.microsoft.com/office/drawing/2014/main" id="{3C6835E3-3464-4E11-96FD-CBAD98668363}"/>
              </a:ext>
            </a:extLst>
          </p:cNvPr>
          <p:cNvSpPr txBox="1"/>
          <p:nvPr/>
        </p:nvSpPr>
        <p:spPr>
          <a:xfrm>
            <a:off x="5732470" y="3718414"/>
            <a:ext cx="1068985" cy="707886"/>
          </a:xfrm>
          <a:prstGeom prst="rect">
            <a:avLst/>
          </a:prstGeom>
          <a:noFill/>
        </p:spPr>
        <p:txBody>
          <a:bodyPr wrap="square" rtlCol="0">
            <a:spAutoFit/>
          </a:bodyPr>
          <a:lstStyle/>
          <a:p>
            <a:pPr algn="ctr"/>
            <a:r>
              <a:rPr lang="en-US" sz="4000" b="1" dirty="0">
                <a:solidFill>
                  <a:srgbClr val="66D1BD"/>
                </a:solidFill>
                <a:latin typeface="Agency FB" panose="020B0503020202020204" pitchFamily="34" charset="0"/>
              </a:rPr>
              <a:t>04</a:t>
            </a:r>
          </a:p>
        </p:txBody>
      </p:sp>
      <p:sp>
        <p:nvSpPr>
          <p:cNvPr id="26" name="TextBox 23">
            <a:extLst>
              <a:ext uri="{FF2B5EF4-FFF2-40B4-BE49-F238E27FC236}">
                <a16:creationId xmlns:a16="http://schemas.microsoft.com/office/drawing/2014/main" id="{F317DFCB-9480-4AD4-9DD0-F063752F4454}"/>
              </a:ext>
            </a:extLst>
          </p:cNvPr>
          <p:cNvSpPr txBox="1"/>
          <p:nvPr/>
        </p:nvSpPr>
        <p:spPr>
          <a:xfrm>
            <a:off x="5556480" y="2913819"/>
            <a:ext cx="4788164" cy="400110"/>
          </a:xfrm>
          <a:prstGeom prst="rect">
            <a:avLst/>
          </a:prstGeom>
          <a:noFill/>
        </p:spPr>
        <p:txBody>
          <a:bodyPr wrap="square" rtlCol="0">
            <a:spAutoFit/>
          </a:bodyPr>
          <a:lstStyle/>
          <a:p>
            <a:pPr algn="ctr"/>
            <a:r>
              <a:rPr lang="en-US" sz="2000" b="1" dirty="0" err="1">
                <a:solidFill>
                  <a:srgbClr val="FFFFFF"/>
                </a:solidFill>
                <a:latin typeface="Adobe Devanagari" panose="02040503050201020203" pitchFamily="18" charset="0"/>
                <a:ea typeface="Tahoma" panose="020B0604030504040204" pitchFamily="34" charset="0"/>
                <a:cs typeface="Adobe Devanagari" panose="02040503050201020203" pitchFamily="18" charset="0"/>
              </a:rPr>
              <a:t>Microéconomie</a:t>
            </a:r>
            <a:r>
              <a:rPr lang="en-US" sz="2000" b="1" dirty="0">
                <a:solidFill>
                  <a:srgbClr val="FFFFFF"/>
                </a:solidFill>
                <a:latin typeface="Adobe Devanagari" panose="02040503050201020203" pitchFamily="18" charset="0"/>
                <a:ea typeface="Tahoma" panose="020B0604030504040204" pitchFamily="34" charset="0"/>
                <a:cs typeface="Adobe Devanagari" panose="02040503050201020203" pitchFamily="18" charset="0"/>
              </a:rPr>
              <a:t> Post-</a:t>
            </a:r>
            <a:r>
              <a:rPr lang="en-US" sz="2000" b="1" dirty="0" err="1">
                <a:solidFill>
                  <a:srgbClr val="FFFFFF"/>
                </a:solidFill>
                <a:latin typeface="Adobe Devanagari" panose="02040503050201020203" pitchFamily="18" charset="0"/>
                <a:ea typeface="Tahoma" panose="020B0604030504040204" pitchFamily="34" charset="0"/>
                <a:cs typeface="Adobe Devanagari" panose="02040503050201020203" pitchFamily="18" charset="0"/>
              </a:rPr>
              <a:t>keynésienne</a:t>
            </a:r>
            <a:endParaRPr lang="en-US" sz="2000" b="1" dirty="0">
              <a:solidFill>
                <a:srgbClr val="FFFFFF"/>
              </a:solidFill>
              <a:latin typeface="Adobe Devanagari" panose="02040503050201020203" pitchFamily="18" charset="0"/>
              <a:ea typeface="Tahoma" panose="020B0604030504040204" pitchFamily="34" charset="0"/>
              <a:cs typeface="Adobe Devanagari" panose="02040503050201020203" pitchFamily="18" charset="0"/>
            </a:endParaRPr>
          </a:p>
        </p:txBody>
      </p:sp>
      <p:sp>
        <p:nvSpPr>
          <p:cNvPr id="27" name="TextBox 23">
            <a:extLst>
              <a:ext uri="{FF2B5EF4-FFF2-40B4-BE49-F238E27FC236}">
                <a16:creationId xmlns:a16="http://schemas.microsoft.com/office/drawing/2014/main" id="{F85069F8-7640-47EA-97C7-D5AB12C11367}"/>
              </a:ext>
            </a:extLst>
          </p:cNvPr>
          <p:cNvSpPr txBox="1"/>
          <p:nvPr/>
        </p:nvSpPr>
        <p:spPr>
          <a:xfrm>
            <a:off x="1033010" y="4050057"/>
            <a:ext cx="4788164" cy="400110"/>
          </a:xfrm>
          <a:prstGeom prst="rect">
            <a:avLst/>
          </a:prstGeom>
          <a:noFill/>
        </p:spPr>
        <p:txBody>
          <a:bodyPr wrap="square" rtlCol="0">
            <a:spAutoFit/>
          </a:bodyPr>
          <a:lstStyle/>
          <a:p>
            <a:pPr algn="ctr"/>
            <a:r>
              <a:rPr lang="en-US" sz="2000" b="1" dirty="0" err="1">
                <a:solidFill>
                  <a:srgbClr val="FFFFFF"/>
                </a:solidFill>
                <a:latin typeface="Adobe Devanagari" panose="02040503050201020203" pitchFamily="18" charset="0"/>
                <a:ea typeface="Tahoma" panose="020B0604030504040204" pitchFamily="34" charset="0"/>
                <a:cs typeface="Adobe Devanagari" panose="02040503050201020203" pitchFamily="18" charset="0"/>
              </a:rPr>
              <a:t>Délimitation</a:t>
            </a:r>
            <a:r>
              <a:rPr lang="en-US" sz="2000" b="1" dirty="0">
                <a:solidFill>
                  <a:srgbClr val="FFFFFF"/>
                </a:solidFill>
                <a:latin typeface="Adobe Devanagari" panose="02040503050201020203" pitchFamily="18" charset="0"/>
                <a:ea typeface="Tahoma" panose="020B0604030504040204" pitchFamily="34" charset="0"/>
                <a:cs typeface="Adobe Devanagari" panose="02040503050201020203" pitchFamily="18" charset="0"/>
              </a:rPr>
              <a:t> par rapport au courant dominant</a:t>
            </a:r>
          </a:p>
        </p:txBody>
      </p:sp>
      <p:sp>
        <p:nvSpPr>
          <p:cNvPr id="30" name="Oval 40">
            <a:extLst>
              <a:ext uri="{FF2B5EF4-FFF2-40B4-BE49-F238E27FC236}">
                <a16:creationId xmlns:a16="http://schemas.microsoft.com/office/drawing/2014/main" id="{9911DBEB-AF23-4A48-AF5D-4580D0762A48}"/>
              </a:ext>
            </a:extLst>
          </p:cNvPr>
          <p:cNvSpPr/>
          <p:nvPr/>
        </p:nvSpPr>
        <p:spPr>
          <a:xfrm>
            <a:off x="5712189" y="4239325"/>
            <a:ext cx="283540" cy="283540"/>
          </a:xfrm>
          <a:prstGeom prst="ellipse">
            <a:avLst/>
          </a:prstGeom>
          <a:solidFill>
            <a:srgbClr val="89C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dobe Devanagari" panose="02040503050201020203" pitchFamily="18" charset="0"/>
              <a:cs typeface="Adobe Devanagari" panose="02040503050201020203" pitchFamily="18" charset="0"/>
            </a:endParaRPr>
          </a:p>
        </p:txBody>
      </p:sp>
      <p:sp>
        <p:nvSpPr>
          <p:cNvPr id="31" name="Oval 42">
            <a:extLst>
              <a:ext uri="{FF2B5EF4-FFF2-40B4-BE49-F238E27FC236}">
                <a16:creationId xmlns:a16="http://schemas.microsoft.com/office/drawing/2014/main" id="{2E7DFEC7-A079-4087-93B0-7D8F39DE8FF3}"/>
              </a:ext>
            </a:extLst>
          </p:cNvPr>
          <p:cNvSpPr/>
          <p:nvPr/>
        </p:nvSpPr>
        <p:spPr>
          <a:xfrm>
            <a:off x="5777759" y="4312534"/>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dobe Devanagari" panose="02040503050201020203" pitchFamily="18" charset="0"/>
              <a:cs typeface="Adobe Devanagari" panose="02040503050201020203" pitchFamily="18" charset="0"/>
            </a:endParaRPr>
          </a:p>
        </p:txBody>
      </p:sp>
      <p:sp>
        <p:nvSpPr>
          <p:cNvPr id="33" name="Circle: Hollow 41">
            <a:extLst>
              <a:ext uri="{FF2B5EF4-FFF2-40B4-BE49-F238E27FC236}">
                <a16:creationId xmlns:a16="http://schemas.microsoft.com/office/drawing/2014/main" id="{6FFA1918-4D24-4C44-9300-9BDF51555194}"/>
              </a:ext>
            </a:extLst>
          </p:cNvPr>
          <p:cNvSpPr/>
          <p:nvPr/>
        </p:nvSpPr>
        <p:spPr>
          <a:xfrm>
            <a:off x="5685684" y="4204584"/>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Adobe Devanagari" panose="02040503050201020203" pitchFamily="18" charset="0"/>
              <a:cs typeface="Adobe Devanagari" panose="02040503050201020203" pitchFamily="18" charset="0"/>
            </a:endParaRPr>
          </a:p>
        </p:txBody>
      </p:sp>
      <p:sp>
        <p:nvSpPr>
          <p:cNvPr id="34" name="TextBox 14">
            <a:extLst>
              <a:ext uri="{FF2B5EF4-FFF2-40B4-BE49-F238E27FC236}">
                <a16:creationId xmlns:a16="http://schemas.microsoft.com/office/drawing/2014/main" id="{D5E8CDEC-F6DB-4882-80E9-6BB01109B988}"/>
              </a:ext>
            </a:extLst>
          </p:cNvPr>
          <p:cNvSpPr txBox="1"/>
          <p:nvPr/>
        </p:nvSpPr>
        <p:spPr>
          <a:xfrm>
            <a:off x="4778348" y="650335"/>
            <a:ext cx="1068985" cy="707886"/>
          </a:xfrm>
          <a:prstGeom prst="rect">
            <a:avLst/>
          </a:prstGeom>
          <a:noFill/>
        </p:spPr>
        <p:txBody>
          <a:bodyPr wrap="square" rtlCol="0">
            <a:spAutoFit/>
          </a:bodyPr>
          <a:lstStyle/>
          <a:p>
            <a:pPr algn="ctr"/>
            <a:r>
              <a:rPr lang="en-US" sz="4000" b="1" dirty="0">
                <a:solidFill>
                  <a:srgbClr val="66D1BD"/>
                </a:solidFill>
                <a:latin typeface="Agency FB" panose="020B0503020202020204" pitchFamily="34" charset="0"/>
              </a:rPr>
              <a:t>01</a:t>
            </a:r>
          </a:p>
        </p:txBody>
      </p:sp>
      <p:pic>
        <p:nvPicPr>
          <p:cNvPr id="3" name="Graphic 18" descr="Lightbulb">
            <a:hlinkClick r:id="rId15" action="ppaction://hlinksldjump"/>
            <a:extLst>
              <a:ext uri="{FF2B5EF4-FFF2-40B4-BE49-F238E27FC236}">
                <a16:creationId xmlns:a16="http://schemas.microsoft.com/office/drawing/2014/main" id="{990241E4-3175-4E92-8392-4FFBD84FA6E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430611" y="6213994"/>
            <a:ext cx="593371" cy="618834"/>
          </a:xfrm>
          <a:prstGeom prst="rect">
            <a:avLst/>
          </a:prstGeom>
        </p:spPr>
      </p:pic>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18">
            <a:duotone>
              <a:prstClr val="black"/>
              <a:srgbClr val="D9C3A5">
                <a:tint val="50000"/>
                <a:satMod val="180000"/>
              </a:srgbClr>
            </a:duotone>
          </a:blip>
          <a:stretch>
            <a:fillRect/>
          </a:stretch>
        </p:blipFill>
        <p:spPr>
          <a:xfrm flipH="1">
            <a:off x="7694517" y="7930237"/>
            <a:ext cx="522696" cy="500295"/>
          </a:xfrm>
          <a:prstGeom prst="rect">
            <a:avLst/>
          </a:prstGeom>
        </p:spPr>
      </p:pic>
      <p:pic>
        <p:nvPicPr>
          <p:cNvPr id="7" name="Image 6">
            <a:extLst>
              <a:ext uri="{FF2B5EF4-FFF2-40B4-BE49-F238E27FC236}">
                <a16:creationId xmlns:a16="http://schemas.microsoft.com/office/drawing/2014/main" id="{E649D638-1C64-48BD-92DE-2D6B2A383640}"/>
              </a:ext>
            </a:extLst>
          </p:cNvPr>
          <p:cNvPicPr>
            <a:picLocks noChangeAspect="1"/>
          </p:cNvPicPr>
          <p:nvPr/>
        </p:nvPicPr>
        <p:blipFill>
          <a:blip r:embed="rId18">
            <a:duotone>
              <a:schemeClr val="bg2">
                <a:shade val="45000"/>
                <a:satMod val="135000"/>
              </a:schemeClr>
              <a:prstClr val="white"/>
            </a:duotone>
          </a:blip>
          <a:stretch>
            <a:fillRect/>
          </a:stretch>
        </p:blipFill>
        <p:spPr>
          <a:xfrm flipH="1">
            <a:off x="7719064" y="6242144"/>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19">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19">
            <a:biLevel thresh="50000"/>
          </a:blip>
          <a:stretch>
            <a:fillRect/>
          </a:stretch>
        </p:blipFill>
        <p:spPr>
          <a:xfrm>
            <a:off x="9024120" y="7877479"/>
            <a:ext cx="479873" cy="479873"/>
          </a:xfrm>
          <a:prstGeom prst="rect">
            <a:avLst/>
          </a:prstGeom>
        </p:spPr>
      </p:pic>
      <p:grpSp>
        <p:nvGrpSpPr>
          <p:cNvPr id="50" name="Group 31">
            <a:extLst>
              <a:ext uri="{FF2B5EF4-FFF2-40B4-BE49-F238E27FC236}">
                <a16:creationId xmlns:a16="http://schemas.microsoft.com/office/drawing/2014/main" id="{1748A7C0-F960-4D52-96FC-BBD7076A2F58}"/>
              </a:ext>
            </a:extLst>
          </p:cNvPr>
          <p:cNvGrpSpPr/>
          <p:nvPr/>
        </p:nvGrpSpPr>
        <p:grpSpPr>
          <a:xfrm>
            <a:off x="3326048" y="7748172"/>
            <a:ext cx="828000" cy="828000"/>
            <a:chOff x="-828000" y="503294"/>
            <a:chExt cx="828000" cy="828000"/>
          </a:xfrm>
        </p:grpSpPr>
        <p:sp>
          <p:nvSpPr>
            <p:cNvPr id="51" name="Oval 32">
              <a:extLst>
                <a:ext uri="{FF2B5EF4-FFF2-40B4-BE49-F238E27FC236}">
                  <a16:creationId xmlns:a16="http://schemas.microsoft.com/office/drawing/2014/main" id="{B305DEF0-5BD8-44A7-BD69-F31F02A278E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52" name="Graphic 33" descr="Lightbulb">
              <a:extLst>
                <a:ext uri="{FF2B5EF4-FFF2-40B4-BE49-F238E27FC236}">
                  <a16:creationId xmlns:a16="http://schemas.microsoft.com/office/drawing/2014/main" id="{4DBD1846-D1ED-44CC-9A62-5D0371773C8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3417" y="634043"/>
              <a:ext cx="618834" cy="618834"/>
            </a:xfrm>
            <a:prstGeom prst="rect">
              <a:avLst/>
            </a:prstGeom>
          </p:spPr>
        </p:pic>
      </p:grpSp>
      <p:grpSp>
        <p:nvGrpSpPr>
          <p:cNvPr id="54" name="Group 38">
            <a:extLst>
              <a:ext uri="{FF2B5EF4-FFF2-40B4-BE49-F238E27FC236}">
                <a16:creationId xmlns:a16="http://schemas.microsoft.com/office/drawing/2014/main" id="{282955CB-E8F2-4D68-B134-A6A66C7E4A6B}"/>
              </a:ext>
            </a:extLst>
          </p:cNvPr>
          <p:cNvGrpSpPr/>
          <p:nvPr/>
        </p:nvGrpSpPr>
        <p:grpSpPr>
          <a:xfrm>
            <a:off x="4155826" y="5174335"/>
            <a:ext cx="5935594" cy="336550"/>
            <a:chOff x="4422221" y="3127375"/>
            <a:chExt cx="5935594" cy="336550"/>
          </a:xfrm>
        </p:grpSpPr>
        <p:cxnSp>
          <p:nvCxnSpPr>
            <p:cNvPr id="55" name="Straight Connector 39">
              <a:extLst>
                <a:ext uri="{FF2B5EF4-FFF2-40B4-BE49-F238E27FC236}">
                  <a16:creationId xmlns:a16="http://schemas.microsoft.com/office/drawing/2014/main" id="{4BB08BA1-1069-43FD-8FC3-ABD6023F6401}"/>
                </a:ext>
              </a:extLst>
            </p:cNvPr>
            <p:cNvCxnSpPr>
              <a:cxnSpLocks/>
            </p:cNvCxnSpPr>
            <p:nvPr/>
          </p:nvCxnSpPr>
          <p:spPr>
            <a:xfrm flipH="1">
              <a:off x="4422221" y="3295567"/>
              <a:ext cx="5935594" cy="0"/>
            </a:xfrm>
            <a:prstGeom prst="line">
              <a:avLst/>
            </a:prstGeom>
            <a:ln w="317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56" name="Oval 40">
              <a:extLst>
                <a:ext uri="{FF2B5EF4-FFF2-40B4-BE49-F238E27FC236}">
                  <a16:creationId xmlns:a16="http://schemas.microsoft.com/office/drawing/2014/main" id="{1375AC06-A5C5-4E06-9A69-DBD98E70B1AC}"/>
                </a:ext>
              </a:extLst>
            </p:cNvPr>
            <p:cNvSpPr/>
            <p:nvPr/>
          </p:nvSpPr>
          <p:spPr>
            <a:xfrm>
              <a:off x="5967483" y="3153880"/>
              <a:ext cx="283540" cy="283540"/>
            </a:xfrm>
            <a:prstGeom prst="ellipse">
              <a:avLst/>
            </a:prstGeom>
            <a:solidFill>
              <a:srgbClr val="89C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ircle: Hollow 41">
              <a:extLst>
                <a:ext uri="{FF2B5EF4-FFF2-40B4-BE49-F238E27FC236}">
                  <a16:creationId xmlns:a16="http://schemas.microsoft.com/office/drawing/2014/main" id="{E3F871A4-1AB6-4BCE-865D-80664C33BA29}"/>
                </a:ext>
              </a:extLst>
            </p:cNvPr>
            <p:cNvSpPr/>
            <p:nvPr/>
          </p:nvSpPr>
          <p:spPr>
            <a:xfrm>
              <a:off x="5940978" y="3127375"/>
              <a:ext cx="336550" cy="336550"/>
            </a:xfrm>
            <a:prstGeom prst="donut">
              <a:avLst>
                <a:gd name="adj" fmla="val 706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42">
              <a:extLst>
                <a:ext uri="{FF2B5EF4-FFF2-40B4-BE49-F238E27FC236}">
                  <a16:creationId xmlns:a16="http://schemas.microsoft.com/office/drawing/2014/main" id="{A0EB725E-2205-4605-9B69-FE6765731E69}"/>
                </a:ext>
              </a:extLst>
            </p:cNvPr>
            <p:cNvSpPr/>
            <p:nvPr/>
          </p:nvSpPr>
          <p:spPr>
            <a:xfrm>
              <a:off x="6033053" y="3219450"/>
              <a:ext cx="152400" cy="1524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23">
            <a:extLst>
              <a:ext uri="{FF2B5EF4-FFF2-40B4-BE49-F238E27FC236}">
                <a16:creationId xmlns:a16="http://schemas.microsoft.com/office/drawing/2014/main" id="{91D810FE-3A18-418B-9DAF-FDB839CC90EE}"/>
              </a:ext>
            </a:extLst>
          </p:cNvPr>
          <p:cNvSpPr txBox="1"/>
          <p:nvPr/>
        </p:nvSpPr>
        <p:spPr>
          <a:xfrm>
            <a:off x="5283676" y="4968129"/>
            <a:ext cx="3302091" cy="461665"/>
          </a:xfrm>
          <a:prstGeom prst="rect">
            <a:avLst/>
          </a:prstGeom>
          <a:noFill/>
        </p:spPr>
        <p:txBody>
          <a:bodyPr wrap="square" rtlCol="0">
            <a:spAutoFit/>
          </a:bodyPr>
          <a:lstStyle/>
          <a:p>
            <a:pPr algn="ctr"/>
            <a:r>
              <a:rPr lang="en-US" sz="2400" b="1" dirty="0">
                <a:solidFill>
                  <a:srgbClr val="FFFFFF"/>
                </a:solidFill>
                <a:latin typeface="Adobe Devanagari" panose="02040503050201020203" pitchFamily="18" charset="0"/>
                <a:ea typeface="Tahoma" panose="020B0604030504040204" pitchFamily="34" charset="0"/>
                <a:cs typeface="Adobe Devanagari" panose="02040503050201020203" pitchFamily="18" charset="0"/>
              </a:rPr>
              <a:t>Conclusion</a:t>
            </a:r>
          </a:p>
        </p:txBody>
      </p:sp>
      <p:sp>
        <p:nvSpPr>
          <p:cNvPr id="8" name="TextBox 14">
            <a:extLst>
              <a:ext uri="{FF2B5EF4-FFF2-40B4-BE49-F238E27FC236}">
                <a16:creationId xmlns:a16="http://schemas.microsoft.com/office/drawing/2014/main" id="{FAB96ECD-6AD7-41D3-8114-F8D83F2B50B5}"/>
              </a:ext>
            </a:extLst>
          </p:cNvPr>
          <p:cNvSpPr txBox="1"/>
          <p:nvPr/>
        </p:nvSpPr>
        <p:spPr>
          <a:xfrm>
            <a:off x="4864300" y="4743794"/>
            <a:ext cx="1068985" cy="707886"/>
          </a:xfrm>
          <a:prstGeom prst="rect">
            <a:avLst/>
          </a:prstGeom>
          <a:noFill/>
        </p:spPr>
        <p:txBody>
          <a:bodyPr wrap="square" rtlCol="0">
            <a:spAutoFit/>
          </a:bodyPr>
          <a:lstStyle/>
          <a:p>
            <a:pPr algn="ctr"/>
            <a:r>
              <a:rPr lang="en-US" sz="4000" b="1" dirty="0">
                <a:solidFill>
                  <a:srgbClr val="66D1BD"/>
                </a:solidFill>
                <a:latin typeface="Agency FB" panose="020B0503020202020204" pitchFamily="34" charset="0"/>
              </a:rPr>
              <a:t>05</a:t>
            </a:r>
          </a:p>
        </p:txBody>
      </p:sp>
    </p:spTree>
    <p:extLst>
      <p:ext uri="{BB962C8B-B14F-4D97-AF65-F5344CB8AC3E}">
        <p14:creationId xmlns:p14="http://schemas.microsoft.com/office/powerpoint/2010/main" val="4348570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181"/>
                                            </p:tgtEl>
                                            <p:attrNameLst>
                                              <p:attrName>style.visibility</p:attrName>
                                            </p:attrNameLst>
                                          </p:cBhvr>
                                          <p:to>
                                            <p:strVal val="visible"/>
                                          </p:to>
                                        </p:set>
                                        <p:anim calcmode="lin" valueType="num" p14:bounceEnd="50000">
                                          <p:cBhvr additive="base">
                                            <p:cTn id="7" dur="500" fill="hold"/>
                                            <p:tgtEl>
                                              <p:spTgt spid="181"/>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18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84"/>
                                            </p:tgtEl>
                                            <p:attrNameLst>
                                              <p:attrName>style.visibility</p:attrName>
                                            </p:attrNameLst>
                                          </p:cBhvr>
                                          <p:to>
                                            <p:strVal val="visible"/>
                                          </p:to>
                                        </p:set>
                                        <p:animEffect transition="in" filter="fade">
                                          <p:cBhvr>
                                            <p:cTn id="11"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anim calcmode="lin" valueType="num">
                                          <p:cBhvr additive="base">
                                            <p:cTn id="7" dur="500" fill="hold"/>
                                            <p:tgtEl>
                                              <p:spTgt spid="181"/>
                                            </p:tgtEl>
                                            <p:attrNameLst>
                                              <p:attrName>ppt_x</p:attrName>
                                            </p:attrNameLst>
                                          </p:cBhvr>
                                          <p:tavLst>
                                            <p:tav tm="0">
                                              <p:val>
                                                <p:strVal val="0-#ppt_w/2"/>
                                              </p:val>
                                            </p:tav>
                                            <p:tav tm="100000">
                                              <p:val>
                                                <p:strVal val="#ppt_x"/>
                                              </p:val>
                                            </p:tav>
                                          </p:tavLst>
                                        </p:anim>
                                        <p:anim calcmode="lin" valueType="num">
                                          <p:cBhvr additive="base">
                                            <p:cTn id="8" dur="500" fill="hold"/>
                                            <p:tgtEl>
                                              <p:spTgt spid="18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84"/>
                                            </p:tgtEl>
                                            <p:attrNameLst>
                                              <p:attrName>style.visibility</p:attrName>
                                            </p:attrNameLst>
                                          </p:cBhvr>
                                          <p:to>
                                            <p:strVal val="visible"/>
                                          </p:to>
                                        </p:set>
                                        <p:animEffect transition="in" filter="fade">
                                          <p:cBhvr>
                                            <p:cTn id="11"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
            <a:extLst>
              <a:ext uri="{FF2B5EF4-FFF2-40B4-BE49-F238E27FC236}">
                <a16:creationId xmlns:a16="http://schemas.microsoft.com/office/drawing/2014/main" id="{ABA37BA5-2EAE-4B7D-AFC3-DA90CC514229}"/>
              </a:ext>
            </a:extLst>
          </p:cNvPr>
          <p:cNvGrpSpPr/>
          <p:nvPr/>
        </p:nvGrpSpPr>
        <p:grpSpPr>
          <a:xfrm>
            <a:off x="441940" y="1209429"/>
            <a:ext cx="11179628" cy="1184950"/>
            <a:chOff x="1298256" y="1818042"/>
            <a:chExt cx="9418320" cy="4398264"/>
          </a:xfrm>
        </p:grpSpPr>
        <p:sp>
          <p:nvSpPr>
            <p:cNvPr id="43" name="Rectangle 42">
              <a:extLst>
                <a:ext uri="{FF2B5EF4-FFF2-40B4-BE49-F238E27FC236}">
                  <a16:creationId xmlns:a16="http://schemas.microsoft.com/office/drawing/2014/main" id="{3A92760C-7F65-422C-BEE1-3A203C301C25}"/>
                </a:ext>
              </a:extLst>
            </p:cNvPr>
            <p:cNvSpPr>
              <a:spLocks/>
            </p:cNvSpPr>
            <p:nvPr/>
          </p:nvSpPr>
          <p:spPr>
            <a:xfrm>
              <a:off x="1298256" y="1818042"/>
              <a:ext cx="9418320" cy="4398264"/>
            </a:xfrm>
            <a:prstGeom prst="rect">
              <a:avLst/>
            </a:prstGeom>
            <a:solidFill>
              <a:schemeClr val="bg1"/>
            </a:solidFill>
            <a:ln>
              <a:noFill/>
            </a:ln>
            <a:effectLst>
              <a:outerShdw blurRad="50800" dist="38100" dir="18900000" algn="b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4B348E7-292F-480E-9801-2F0C3040CE41}"/>
                </a:ext>
              </a:extLst>
            </p:cNvPr>
            <p:cNvSpPr/>
            <p:nvPr/>
          </p:nvSpPr>
          <p:spPr>
            <a:xfrm>
              <a:off x="1386277" y="1893346"/>
              <a:ext cx="9242278" cy="4238513"/>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74029" y="5828143"/>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7245998" y="-6483965"/>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095874" y="7756363"/>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sp>
        <p:nvSpPr>
          <p:cNvPr id="76" name="Freeform 75">
            <a:extLst>
              <a:ext uri="{FF2B5EF4-FFF2-40B4-BE49-F238E27FC236}">
                <a16:creationId xmlns:a16="http://schemas.microsoft.com/office/drawing/2014/main" id="{A7181189-D4CB-4748-A2F2-9E601AF2DD72}"/>
              </a:ext>
            </a:extLst>
          </p:cNvPr>
          <p:cNvSpPr/>
          <p:nvPr/>
        </p:nvSpPr>
        <p:spPr>
          <a:xfrm flipH="1">
            <a:off x="-907517" y="-11157441"/>
            <a:ext cx="870314"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5">
            <a:duotone>
              <a:prstClr val="black"/>
              <a:srgbClr val="D9C3A5">
                <a:tint val="50000"/>
                <a:satMod val="180000"/>
              </a:srgbClr>
            </a:duotone>
          </a:blip>
          <a:stretch>
            <a:fillRect/>
          </a:stretch>
        </p:blipFill>
        <p:spPr>
          <a:xfrm flipH="1">
            <a:off x="7726464" y="6002584"/>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6">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6">
            <a:biLevel thresh="50000"/>
          </a:blip>
          <a:stretch>
            <a:fillRect/>
          </a:stretch>
        </p:blipFill>
        <p:spPr>
          <a:xfrm>
            <a:off x="9024120" y="7877479"/>
            <a:ext cx="479873" cy="479873"/>
          </a:xfrm>
          <a:prstGeom prst="rect">
            <a:avLst/>
          </a:prstGeom>
        </p:spPr>
      </p:pic>
      <p:grpSp>
        <p:nvGrpSpPr>
          <p:cNvPr id="21" name="Group 31">
            <a:extLst>
              <a:ext uri="{FF2B5EF4-FFF2-40B4-BE49-F238E27FC236}">
                <a16:creationId xmlns:a16="http://schemas.microsoft.com/office/drawing/2014/main" id="{2A0BC1BD-4FAA-4B33-AAC8-A637F087B7A6}"/>
              </a:ext>
            </a:extLst>
          </p:cNvPr>
          <p:cNvGrpSpPr/>
          <p:nvPr/>
        </p:nvGrpSpPr>
        <p:grpSpPr>
          <a:xfrm>
            <a:off x="3326048" y="7748172"/>
            <a:ext cx="828000" cy="828000"/>
            <a:chOff x="-828000" y="503294"/>
            <a:chExt cx="828000" cy="828000"/>
          </a:xfrm>
        </p:grpSpPr>
        <p:sp>
          <p:nvSpPr>
            <p:cNvPr id="22" name="Oval 32">
              <a:extLst>
                <a:ext uri="{FF2B5EF4-FFF2-40B4-BE49-F238E27FC236}">
                  <a16:creationId xmlns:a16="http://schemas.microsoft.com/office/drawing/2014/main" id="{5F96FA50-1577-497D-947D-663365F2C1F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3" name="Graphic 33" descr="Lightbulb">
              <a:extLst>
                <a:ext uri="{FF2B5EF4-FFF2-40B4-BE49-F238E27FC236}">
                  <a16:creationId xmlns:a16="http://schemas.microsoft.com/office/drawing/2014/main" id="{2C234A17-A671-43DC-B3CF-1B13B83E86F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417" y="634043"/>
              <a:ext cx="618834" cy="618834"/>
            </a:xfrm>
            <a:prstGeom prst="rect">
              <a:avLst/>
            </a:prstGeom>
          </p:spPr>
        </p:pic>
      </p:grpSp>
      <p:pic>
        <p:nvPicPr>
          <p:cNvPr id="3" name="Graphic 18" descr="Lightbulb">
            <a:hlinkClick r:id="rId9" action="ppaction://hlinksldjump"/>
            <a:extLst>
              <a:ext uri="{FF2B5EF4-FFF2-40B4-BE49-F238E27FC236}">
                <a16:creationId xmlns:a16="http://schemas.microsoft.com/office/drawing/2014/main" id="{5EFAA217-0183-4A65-B25C-441DB1614F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35214" y="6242144"/>
            <a:ext cx="618834" cy="618834"/>
          </a:xfrm>
          <a:prstGeom prst="rect">
            <a:avLst/>
          </a:prstGeom>
        </p:spPr>
      </p:pic>
      <p:grpSp>
        <p:nvGrpSpPr>
          <p:cNvPr id="26" name="Group 33">
            <a:extLst>
              <a:ext uri="{FF2B5EF4-FFF2-40B4-BE49-F238E27FC236}">
                <a16:creationId xmlns:a16="http://schemas.microsoft.com/office/drawing/2014/main" id="{92295FAF-55D9-4C57-829F-1AB0023D4C89}"/>
              </a:ext>
            </a:extLst>
          </p:cNvPr>
          <p:cNvGrpSpPr/>
          <p:nvPr/>
        </p:nvGrpSpPr>
        <p:grpSpPr>
          <a:xfrm>
            <a:off x="4654971" y="7766384"/>
            <a:ext cx="827568" cy="828000"/>
            <a:chOff x="-842559" y="5561839"/>
            <a:chExt cx="827568" cy="828000"/>
          </a:xfrm>
        </p:grpSpPr>
        <p:sp>
          <p:nvSpPr>
            <p:cNvPr id="27" name="Oval 34">
              <a:extLst>
                <a:ext uri="{FF2B5EF4-FFF2-40B4-BE49-F238E27FC236}">
                  <a16:creationId xmlns:a16="http://schemas.microsoft.com/office/drawing/2014/main" id="{0E696C36-FBF3-44F9-84C5-A6FFFBC13D79}"/>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8" name="Graphic 35" descr="Users">
              <a:extLst>
                <a:ext uri="{FF2B5EF4-FFF2-40B4-BE49-F238E27FC236}">
                  <a16:creationId xmlns:a16="http://schemas.microsoft.com/office/drawing/2014/main" id="{44F0D7EF-369F-4767-8AC1-15C933B003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7564" y="5614879"/>
              <a:ext cx="721920" cy="721920"/>
            </a:xfrm>
            <a:prstGeom prst="rect">
              <a:avLst/>
            </a:prstGeom>
          </p:spPr>
        </p:pic>
      </p:grpSp>
      <p:pic>
        <p:nvPicPr>
          <p:cNvPr id="4" name="Graphic 80" descr="Users">
            <a:hlinkClick r:id="rId14" action="ppaction://hlinksldjump"/>
            <a:extLst>
              <a:ext uri="{FF2B5EF4-FFF2-40B4-BE49-F238E27FC236}">
                <a16:creationId xmlns:a16="http://schemas.microsoft.com/office/drawing/2014/main" id="{5D5590E9-434C-414E-94EA-E6CA9A3023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707796" y="6189063"/>
            <a:ext cx="721920" cy="721920"/>
          </a:xfrm>
          <a:prstGeom prst="rect">
            <a:avLst/>
          </a:prstGeom>
        </p:spPr>
      </p:pic>
      <p:pic>
        <p:nvPicPr>
          <p:cNvPr id="5" name="Graphic 77" descr="Upward trend">
            <a:hlinkClick r:id="rId17" action="ppaction://hlinksldjump"/>
            <a:extLst>
              <a:ext uri="{FF2B5EF4-FFF2-40B4-BE49-F238E27FC236}">
                <a16:creationId xmlns:a16="http://schemas.microsoft.com/office/drawing/2014/main" id="{296A39CB-EC81-41C3-A360-E1CCE4BCAAC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254005" y="6186124"/>
            <a:ext cx="612336" cy="612336"/>
          </a:xfrm>
          <a:prstGeom prst="rect">
            <a:avLst/>
          </a:prstGeom>
        </p:spPr>
      </p:pic>
      <p:sp>
        <p:nvSpPr>
          <p:cNvPr id="33" name="TextBox 9">
            <a:extLst>
              <a:ext uri="{FF2B5EF4-FFF2-40B4-BE49-F238E27FC236}">
                <a16:creationId xmlns:a16="http://schemas.microsoft.com/office/drawing/2014/main" id="{D2ABE0B9-1B33-4B6B-8C4D-80F913232C91}"/>
              </a:ext>
            </a:extLst>
          </p:cNvPr>
          <p:cNvSpPr txBox="1"/>
          <p:nvPr/>
        </p:nvSpPr>
        <p:spPr>
          <a:xfrm>
            <a:off x="1401805" y="67721"/>
            <a:ext cx="9483686" cy="461665"/>
          </a:xfrm>
          <a:prstGeom prst="rect">
            <a:avLst/>
          </a:prstGeom>
          <a:noFill/>
        </p:spPr>
        <p:txBody>
          <a:bodyPr wrap="non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DELIMITATION PAR RAPPORT AU COURANT DOMINANT </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34" name="Straight Connector 15">
            <a:extLst>
              <a:ext uri="{FF2B5EF4-FFF2-40B4-BE49-F238E27FC236}">
                <a16:creationId xmlns:a16="http://schemas.microsoft.com/office/drawing/2014/main" id="{54CD8949-2B73-4C8A-9032-B8FE907FD907}"/>
              </a:ext>
            </a:extLst>
          </p:cNvPr>
          <p:cNvCxnSpPr>
            <a:cxnSpLocks/>
          </p:cNvCxnSpPr>
          <p:nvPr/>
        </p:nvCxnSpPr>
        <p:spPr>
          <a:xfrm>
            <a:off x="1502229" y="529386"/>
            <a:ext cx="910045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2C8D0E-5DE8-4DC7-854E-BF6E734FE205}"/>
              </a:ext>
            </a:extLst>
          </p:cNvPr>
          <p:cNvSpPr/>
          <p:nvPr/>
        </p:nvSpPr>
        <p:spPr>
          <a:xfrm>
            <a:off x="2095696" y="741752"/>
            <a:ext cx="8191304" cy="338554"/>
          </a:xfrm>
          <a:prstGeom prst="rect">
            <a:avLst/>
          </a:prstGeom>
        </p:spPr>
        <p:txBody>
          <a:bodyPr wrap="square">
            <a:spAutoFit/>
          </a:bodyPr>
          <a:lstStyle/>
          <a:p>
            <a:pPr algn="just"/>
            <a:r>
              <a:rPr lang="fr-FR" sz="1600" dirty="0">
                <a:solidFill>
                  <a:schemeClr val="bg1"/>
                </a:solidFill>
                <a:latin typeface="Bahnschrift" panose="020B0502040204020203" pitchFamily="34" charset="0"/>
              </a:rPr>
              <a:t>Instrumentalisme pour l’économie dominante VS Réalisme pour le post-keynésianisme </a:t>
            </a:r>
          </a:p>
        </p:txBody>
      </p:sp>
      <p:sp>
        <p:nvSpPr>
          <p:cNvPr id="14" name="Rectangle 13">
            <a:extLst>
              <a:ext uri="{FF2B5EF4-FFF2-40B4-BE49-F238E27FC236}">
                <a16:creationId xmlns:a16="http://schemas.microsoft.com/office/drawing/2014/main" id="{3C6F0D8C-210E-4871-8C49-138A4CF2DC92}"/>
              </a:ext>
            </a:extLst>
          </p:cNvPr>
          <p:cNvSpPr/>
          <p:nvPr/>
        </p:nvSpPr>
        <p:spPr>
          <a:xfrm>
            <a:off x="613675" y="1429756"/>
            <a:ext cx="5039681" cy="646331"/>
          </a:xfrm>
          <a:prstGeom prst="rect">
            <a:avLst/>
          </a:prstGeom>
        </p:spPr>
        <p:txBody>
          <a:bodyPr wrap="square">
            <a:spAutoFit/>
          </a:bodyPr>
          <a:lstStyle/>
          <a:p>
            <a:pPr algn="just"/>
            <a:r>
              <a:rPr lang="fr-FR" dirty="0">
                <a:latin typeface="Bahnschrift" panose="020B0502040204020203" pitchFamily="34" charset="0"/>
              </a:rPr>
              <a:t>Les agents sont homo economicus </a:t>
            </a:r>
            <a:r>
              <a:rPr lang="fr-FR" dirty="0" err="1">
                <a:latin typeface="Bahnschrift" panose="020B0502040204020203" pitchFamily="34" charset="0"/>
              </a:rPr>
              <a:t>ie</a:t>
            </a:r>
            <a:r>
              <a:rPr lang="fr-FR" dirty="0">
                <a:latin typeface="Bahnschrift" panose="020B0502040204020203" pitchFamily="34" charset="0"/>
              </a:rPr>
              <a:t> capables de prévisions futures presque exactes  </a:t>
            </a:r>
          </a:p>
        </p:txBody>
      </p:sp>
      <p:sp>
        <p:nvSpPr>
          <p:cNvPr id="15" name="Rectangle 14">
            <a:extLst>
              <a:ext uri="{FF2B5EF4-FFF2-40B4-BE49-F238E27FC236}">
                <a16:creationId xmlns:a16="http://schemas.microsoft.com/office/drawing/2014/main" id="{84663E02-E7C1-4201-804C-36EB9D561EC8}"/>
              </a:ext>
            </a:extLst>
          </p:cNvPr>
          <p:cNvSpPr/>
          <p:nvPr/>
        </p:nvSpPr>
        <p:spPr>
          <a:xfrm>
            <a:off x="6341799" y="1319328"/>
            <a:ext cx="4849390" cy="923330"/>
          </a:xfrm>
          <a:prstGeom prst="rect">
            <a:avLst/>
          </a:prstGeom>
        </p:spPr>
        <p:txBody>
          <a:bodyPr wrap="square">
            <a:spAutoFit/>
          </a:bodyPr>
          <a:lstStyle/>
          <a:p>
            <a:pPr algn="just"/>
            <a:r>
              <a:rPr lang="fr-FR" dirty="0">
                <a:latin typeface="Bahnschrift" panose="020B0502040204020203" pitchFamily="34" charset="0"/>
              </a:rPr>
              <a:t>Chez les </a:t>
            </a:r>
            <a:r>
              <a:rPr lang="fr-FR" dirty="0" err="1">
                <a:latin typeface="Bahnschrift" panose="020B0502040204020203" pitchFamily="34" charset="0"/>
              </a:rPr>
              <a:t>post-keynesiens</a:t>
            </a:r>
            <a:r>
              <a:rPr lang="fr-FR" dirty="0">
                <a:latin typeface="Bahnschrift" panose="020B0502040204020203" pitchFamily="34" charset="0"/>
              </a:rPr>
              <a:t> , l’agent économique est doté d’une rationalité raisonnable, rationalité écologique  </a:t>
            </a:r>
          </a:p>
        </p:txBody>
      </p:sp>
      <p:sp>
        <p:nvSpPr>
          <p:cNvPr id="16" name="Rectangle 15">
            <a:extLst>
              <a:ext uri="{FF2B5EF4-FFF2-40B4-BE49-F238E27FC236}">
                <a16:creationId xmlns:a16="http://schemas.microsoft.com/office/drawing/2014/main" id="{82F7FEFB-E9FF-4600-9535-F14F8E607927}"/>
              </a:ext>
            </a:extLst>
          </p:cNvPr>
          <p:cNvSpPr/>
          <p:nvPr/>
        </p:nvSpPr>
        <p:spPr>
          <a:xfrm>
            <a:off x="6477708" y="4678324"/>
            <a:ext cx="3847778" cy="338554"/>
          </a:xfrm>
          <a:prstGeom prst="rect">
            <a:avLst/>
          </a:prstGeom>
        </p:spPr>
        <p:txBody>
          <a:bodyPr wrap="square">
            <a:spAutoFit/>
          </a:bodyPr>
          <a:lstStyle/>
          <a:p>
            <a:pPr algn="just"/>
            <a:r>
              <a:rPr lang="fr-FR" sz="1600" dirty="0">
                <a:solidFill>
                  <a:schemeClr val="bg1"/>
                </a:solidFill>
                <a:latin typeface="Bahnschrift" panose="020B0502040204020203" pitchFamily="34" charset="0"/>
              </a:rPr>
              <a:t>Prise en compte des anticipations</a:t>
            </a:r>
          </a:p>
        </p:txBody>
      </p:sp>
      <p:sp>
        <p:nvSpPr>
          <p:cNvPr id="17" name="Rectangle 16">
            <a:extLst>
              <a:ext uri="{FF2B5EF4-FFF2-40B4-BE49-F238E27FC236}">
                <a16:creationId xmlns:a16="http://schemas.microsoft.com/office/drawing/2014/main" id="{3D77314A-3F3A-43EE-B1A1-E57FC6E17311}"/>
              </a:ext>
            </a:extLst>
          </p:cNvPr>
          <p:cNvSpPr/>
          <p:nvPr/>
        </p:nvSpPr>
        <p:spPr>
          <a:xfrm>
            <a:off x="6589188" y="3108225"/>
            <a:ext cx="5087358" cy="830997"/>
          </a:xfrm>
          <a:prstGeom prst="rect">
            <a:avLst/>
          </a:prstGeom>
        </p:spPr>
        <p:txBody>
          <a:bodyPr wrap="square">
            <a:spAutoFit/>
          </a:bodyPr>
          <a:lstStyle/>
          <a:p>
            <a:pPr algn="just"/>
            <a:r>
              <a:rPr lang="fr-FR" sz="1600" dirty="0">
                <a:solidFill>
                  <a:schemeClr val="bg1"/>
                </a:solidFill>
                <a:latin typeface="Bahnschrift" panose="020B0502040204020203" pitchFamily="34" charset="0"/>
              </a:rPr>
              <a:t>Prise en compte des institutions du capitalisme contemporain, l’Etat, le système financier , les monopoles , les syndicats </a:t>
            </a:r>
          </a:p>
        </p:txBody>
      </p:sp>
      <p:cxnSp>
        <p:nvCxnSpPr>
          <p:cNvPr id="45" name="Straight Connector 12">
            <a:extLst>
              <a:ext uri="{FF2B5EF4-FFF2-40B4-BE49-F238E27FC236}">
                <a16:creationId xmlns:a16="http://schemas.microsoft.com/office/drawing/2014/main" id="{578DAE8B-0DA5-435D-8E8E-B7A4DABCF61E}"/>
              </a:ext>
            </a:extLst>
          </p:cNvPr>
          <p:cNvCxnSpPr>
            <a:cxnSpLocks/>
          </p:cNvCxnSpPr>
          <p:nvPr/>
        </p:nvCxnSpPr>
        <p:spPr>
          <a:xfrm>
            <a:off x="5926860" y="1209429"/>
            <a:ext cx="0" cy="1184950"/>
          </a:xfrm>
          <a:prstGeom prst="line">
            <a:avLst/>
          </a:prstGeom>
          <a:ln>
            <a:solidFill>
              <a:schemeClr val="tx1">
                <a:alpha val="50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4737EA24-59E9-402B-B244-D7025CB4B2D4}"/>
              </a:ext>
            </a:extLst>
          </p:cNvPr>
          <p:cNvSpPr/>
          <p:nvPr/>
        </p:nvSpPr>
        <p:spPr>
          <a:xfrm>
            <a:off x="5875975" y="1204774"/>
            <a:ext cx="50885" cy="1166301"/>
          </a:xfrm>
          <a:prstGeom prst="rect">
            <a:avLst/>
          </a:prstGeom>
          <a:solidFill>
            <a:srgbClr val="36B8E3"/>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grpSp>
        <p:nvGrpSpPr>
          <p:cNvPr id="51" name="Groupe 50">
            <a:extLst>
              <a:ext uri="{FF2B5EF4-FFF2-40B4-BE49-F238E27FC236}">
                <a16:creationId xmlns:a16="http://schemas.microsoft.com/office/drawing/2014/main" id="{7956D2E5-FCCC-4C55-892B-73707FFA297C}"/>
              </a:ext>
            </a:extLst>
          </p:cNvPr>
          <p:cNvGrpSpPr/>
          <p:nvPr/>
        </p:nvGrpSpPr>
        <p:grpSpPr>
          <a:xfrm>
            <a:off x="5666700" y="1107702"/>
            <a:ext cx="435527" cy="278190"/>
            <a:chOff x="4856810" y="3914889"/>
            <a:chExt cx="2132362" cy="470216"/>
          </a:xfrm>
        </p:grpSpPr>
        <p:sp>
          <p:nvSpPr>
            <p:cNvPr id="52" name="Trapezoid 33">
              <a:extLst>
                <a:ext uri="{FF2B5EF4-FFF2-40B4-BE49-F238E27FC236}">
                  <a16:creationId xmlns:a16="http://schemas.microsoft.com/office/drawing/2014/main" id="{155926F8-FE68-4F8B-BE1B-52EF45309304}"/>
                </a:ext>
              </a:extLst>
            </p:cNvPr>
            <p:cNvSpPr/>
            <p:nvPr/>
          </p:nvSpPr>
          <p:spPr>
            <a:xfrm rot="10800000">
              <a:off x="4856810" y="3914889"/>
              <a:ext cx="2132362" cy="470216"/>
            </a:xfrm>
            <a:custGeom>
              <a:avLst/>
              <a:gdLst>
                <a:gd name="connsiteX0" fmla="*/ 0 w 377819"/>
                <a:gd name="connsiteY0" fmla="*/ 278287 h 278287"/>
                <a:gd name="connsiteX1" fmla="*/ 69572 w 377819"/>
                <a:gd name="connsiteY1" fmla="*/ 0 h 278287"/>
                <a:gd name="connsiteX2" fmla="*/ 308247 w 377819"/>
                <a:gd name="connsiteY2" fmla="*/ 0 h 278287"/>
                <a:gd name="connsiteX3" fmla="*/ 377819 w 377819"/>
                <a:gd name="connsiteY3" fmla="*/ 278287 h 278287"/>
                <a:gd name="connsiteX4" fmla="*/ 0 w 377819"/>
                <a:gd name="connsiteY4" fmla="*/ 278287 h 278287"/>
                <a:gd name="connsiteX0" fmla="*/ 0 w 377819"/>
                <a:gd name="connsiteY0" fmla="*/ 310037 h 310037"/>
                <a:gd name="connsiteX1" fmla="*/ 69572 w 377819"/>
                <a:gd name="connsiteY1" fmla="*/ 0 h 310037"/>
                <a:gd name="connsiteX2" fmla="*/ 308247 w 377819"/>
                <a:gd name="connsiteY2" fmla="*/ 31750 h 310037"/>
                <a:gd name="connsiteX3" fmla="*/ 377819 w 377819"/>
                <a:gd name="connsiteY3" fmla="*/ 310037 h 310037"/>
                <a:gd name="connsiteX4" fmla="*/ 0 w 377819"/>
                <a:gd name="connsiteY4" fmla="*/ 310037 h 31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819" h="310037">
                  <a:moveTo>
                    <a:pt x="0" y="310037"/>
                  </a:moveTo>
                  <a:lnTo>
                    <a:pt x="69572" y="0"/>
                  </a:lnTo>
                  <a:lnTo>
                    <a:pt x="308247" y="31750"/>
                  </a:lnTo>
                  <a:lnTo>
                    <a:pt x="377819" y="310037"/>
                  </a:lnTo>
                  <a:lnTo>
                    <a:pt x="0" y="310037"/>
                  </a:lnTo>
                  <a:close/>
                </a:path>
              </a:pathLst>
            </a:custGeom>
            <a:solidFill>
              <a:srgbClr val="36B8E3"/>
            </a:solidFill>
            <a:ln>
              <a:noFill/>
            </a:ln>
            <a:effectLst>
              <a:outerShdw blurRad="1905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44">
              <a:extLst>
                <a:ext uri="{FF2B5EF4-FFF2-40B4-BE49-F238E27FC236}">
                  <a16:creationId xmlns:a16="http://schemas.microsoft.com/office/drawing/2014/main" id="{F42489E2-4BEF-4C1F-88C0-3A2BC70B375F}"/>
                </a:ext>
              </a:extLst>
            </p:cNvPr>
            <p:cNvSpPr txBox="1"/>
            <p:nvPr/>
          </p:nvSpPr>
          <p:spPr>
            <a:xfrm>
              <a:off x="5295485" y="3933145"/>
              <a:ext cx="1112132" cy="127563"/>
            </a:xfrm>
            <a:prstGeom prst="rect">
              <a:avLst/>
            </a:prstGeom>
            <a:noFill/>
          </p:spPr>
          <p:txBody>
            <a:bodyPr wrap="square" rtlCol="0">
              <a:spAutoFit/>
            </a:bodyPr>
            <a:lstStyle/>
            <a:p>
              <a:pPr defTabSz="1219170">
                <a:spcBef>
                  <a:spcPct val="20000"/>
                </a:spcBef>
                <a:defRPr/>
              </a:pPr>
              <a:endParaRPr lang="en-US" sz="200" b="1" dirty="0">
                <a:solidFill>
                  <a:srgbClr val="56595E"/>
                </a:solidFill>
                <a:latin typeface="Candara" panose="020E0502030303020204" pitchFamily="34" charset="0"/>
              </a:endParaRPr>
            </a:p>
          </p:txBody>
        </p:sp>
      </p:grpSp>
      <p:sp>
        <p:nvSpPr>
          <p:cNvPr id="47" name="Rectangle 46">
            <a:extLst>
              <a:ext uri="{FF2B5EF4-FFF2-40B4-BE49-F238E27FC236}">
                <a16:creationId xmlns:a16="http://schemas.microsoft.com/office/drawing/2014/main" id="{8A0235CD-1804-434E-B2F2-4036E9B6648D}"/>
              </a:ext>
            </a:extLst>
          </p:cNvPr>
          <p:cNvSpPr/>
          <p:nvPr/>
        </p:nvSpPr>
        <p:spPr>
          <a:xfrm>
            <a:off x="1591308" y="3275400"/>
            <a:ext cx="4848160" cy="338554"/>
          </a:xfrm>
          <a:prstGeom prst="rect">
            <a:avLst/>
          </a:prstGeom>
        </p:spPr>
        <p:txBody>
          <a:bodyPr wrap="square">
            <a:spAutoFit/>
          </a:bodyPr>
          <a:lstStyle/>
          <a:p>
            <a:pPr algn="just"/>
            <a:r>
              <a:rPr lang="fr-FR" sz="1600" dirty="0">
                <a:solidFill>
                  <a:schemeClr val="bg1"/>
                </a:solidFill>
                <a:latin typeface="Bahnschrift" panose="020B0502040204020203" pitchFamily="34" charset="0"/>
              </a:rPr>
              <a:t>Prône la non intervention de l’ETAT</a:t>
            </a:r>
          </a:p>
        </p:txBody>
      </p:sp>
      <p:sp>
        <p:nvSpPr>
          <p:cNvPr id="48" name="Rectangle 47">
            <a:extLst>
              <a:ext uri="{FF2B5EF4-FFF2-40B4-BE49-F238E27FC236}">
                <a16:creationId xmlns:a16="http://schemas.microsoft.com/office/drawing/2014/main" id="{83096BC3-054A-41B3-9C4E-7FCEA351D4A9}"/>
              </a:ext>
            </a:extLst>
          </p:cNvPr>
          <p:cNvSpPr/>
          <p:nvPr/>
        </p:nvSpPr>
        <p:spPr>
          <a:xfrm>
            <a:off x="1756169" y="4681153"/>
            <a:ext cx="3847778" cy="338554"/>
          </a:xfrm>
          <a:prstGeom prst="rect">
            <a:avLst/>
          </a:prstGeom>
        </p:spPr>
        <p:txBody>
          <a:bodyPr wrap="square">
            <a:spAutoFit/>
          </a:bodyPr>
          <a:lstStyle/>
          <a:p>
            <a:pPr algn="just"/>
            <a:r>
              <a:rPr lang="fr-FR" sz="1600" dirty="0">
                <a:solidFill>
                  <a:schemeClr val="bg1"/>
                </a:solidFill>
                <a:latin typeface="Bahnschrift" panose="020B0502040204020203" pitchFamily="34" charset="0"/>
              </a:rPr>
              <a:t>Le  futur est probabilisable </a:t>
            </a:r>
          </a:p>
        </p:txBody>
      </p:sp>
      <p:grpSp>
        <p:nvGrpSpPr>
          <p:cNvPr id="49" name="Group 2">
            <a:extLst>
              <a:ext uri="{FF2B5EF4-FFF2-40B4-BE49-F238E27FC236}">
                <a16:creationId xmlns:a16="http://schemas.microsoft.com/office/drawing/2014/main" id="{62AE05F3-AEEA-4D40-B42E-6F1ACA6B4C46}"/>
              </a:ext>
            </a:extLst>
          </p:cNvPr>
          <p:cNvGrpSpPr/>
          <p:nvPr/>
        </p:nvGrpSpPr>
        <p:grpSpPr>
          <a:xfrm>
            <a:off x="4918147" y="3633831"/>
            <a:ext cx="1371600" cy="1371600"/>
            <a:chOff x="5321616" y="2151504"/>
            <a:chExt cx="1371600" cy="1371600"/>
          </a:xfrm>
        </p:grpSpPr>
        <p:sp>
          <p:nvSpPr>
            <p:cNvPr id="50" name="Oval 29">
              <a:extLst>
                <a:ext uri="{FF2B5EF4-FFF2-40B4-BE49-F238E27FC236}">
                  <a16:creationId xmlns:a16="http://schemas.microsoft.com/office/drawing/2014/main" id="{17B7990F-90D2-47F3-AD5D-BF5CE0FEB126}"/>
                </a:ext>
              </a:extLst>
            </p:cNvPr>
            <p:cNvSpPr>
              <a:spLocks noChangeAspect="1"/>
            </p:cNvSpPr>
            <p:nvPr/>
          </p:nvSpPr>
          <p:spPr>
            <a:xfrm>
              <a:off x="5321620" y="2151504"/>
              <a:ext cx="1371596" cy="1371600"/>
            </a:xfrm>
            <a:prstGeom prst="ellipse">
              <a:avLst/>
            </a:prstGeom>
            <a:solidFill>
              <a:schemeClr val="bg1"/>
            </a:solidFill>
            <a:ln>
              <a:noFill/>
            </a:ln>
            <a:effectLst>
              <a:outerShdw blurRad="63500" sx="102000" sy="102000" algn="ctr"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24">
              <a:extLst>
                <a:ext uri="{FF2B5EF4-FFF2-40B4-BE49-F238E27FC236}">
                  <a16:creationId xmlns:a16="http://schemas.microsoft.com/office/drawing/2014/main" id="{F8BAC10F-659A-4F90-A8B8-9B9151E2212C}"/>
                </a:ext>
              </a:extLst>
            </p:cNvPr>
            <p:cNvSpPr>
              <a:spLocks noChangeAspect="1"/>
            </p:cNvSpPr>
            <p:nvPr/>
          </p:nvSpPr>
          <p:spPr>
            <a:xfrm>
              <a:off x="5321616" y="2321587"/>
              <a:ext cx="1371600" cy="1097279"/>
            </a:xfrm>
            <a:prstGeom prst="ellipse">
              <a:avLst/>
            </a:prstGeom>
            <a:no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4D4D4D"/>
                  </a:solidFill>
                  <a:latin typeface="Bernard MT Condensed" panose="02050806060905020404" pitchFamily="18" charset="0"/>
                </a:rPr>
                <a:t>VS</a:t>
              </a:r>
            </a:p>
          </p:txBody>
        </p:sp>
      </p:grpSp>
    </p:spTree>
    <p:extLst>
      <p:ext uri="{BB962C8B-B14F-4D97-AF65-F5344CB8AC3E}">
        <p14:creationId xmlns:p14="http://schemas.microsoft.com/office/powerpoint/2010/main" val="147167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14:bounceEnd="50000">
                                          <p:cBhvr additive="base">
                                            <p:cTn id="7" dur="500" fill="hold"/>
                                            <p:tgtEl>
                                              <p:spTgt spid="33"/>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fill="hold"/>
                                            <p:tgtEl>
                                              <p:spTgt spid="42"/>
                                            </p:tgtEl>
                                            <p:attrNameLst>
                                              <p:attrName>ppt_x</p:attrName>
                                            </p:attrNameLst>
                                          </p:cBhvr>
                                          <p:tavLst>
                                            <p:tav tm="0">
                                              <p:val>
                                                <p:strVal val="#ppt_x"/>
                                              </p:val>
                                            </p:tav>
                                            <p:tav tm="100000">
                                              <p:val>
                                                <p:strVal val="#ppt_x"/>
                                              </p:val>
                                            </p:tav>
                                          </p:tavLst>
                                        </p:anim>
                                        <p:anim calcmode="lin" valueType="num">
                                          <p:cBhvr additive="base">
                                            <p:cTn id="17" dur="500" fill="hold"/>
                                            <p:tgtEl>
                                              <p:spTgt spid="42"/>
                                            </p:tgtEl>
                                            <p:attrNameLst>
                                              <p:attrName>ppt_y</p:attrName>
                                            </p:attrNameLst>
                                          </p:cBhvr>
                                          <p:tavLst>
                                            <p:tav tm="0">
                                              <p:val>
                                                <p:strVal val="1+#ppt_h/2"/>
                                              </p:val>
                                            </p:tav>
                                            <p:tav tm="100000">
                                              <p:val>
                                                <p:strVal val="#ppt_y"/>
                                              </p:val>
                                            </p:tav>
                                          </p:tavLst>
                                        </p:anim>
                                      </p:childTnLst>
                                    </p:cTn>
                                  </p:par>
                                  <p:par>
                                    <p:cTn id="18" presetID="53" presetClass="entr" presetSubtype="16"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p:cTn id="20" dur="500" fill="hold"/>
                                            <p:tgtEl>
                                              <p:spTgt spid="45"/>
                                            </p:tgtEl>
                                            <p:attrNameLst>
                                              <p:attrName>ppt_w</p:attrName>
                                            </p:attrNameLst>
                                          </p:cBhvr>
                                          <p:tavLst>
                                            <p:tav tm="0">
                                              <p:val>
                                                <p:fltVal val="0"/>
                                              </p:val>
                                            </p:tav>
                                            <p:tav tm="100000">
                                              <p:val>
                                                <p:strVal val="#ppt_w"/>
                                              </p:val>
                                            </p:tav>
                                          </p:tavLst>
                                        </p:anim>
                                        <p:anim calcmode="lin" valueType="num">
                                          <p:cBhvr>
                                            <p:cTn id="21" dur="500" fill="hold"/>
                                            <p:tgtEl>
                                              <p:spTgt spid="45"/>
                                            </p:tgtEl>
                                            <p:attrNameLst>
                                              <p:attrName>ppt_h</p:attrName>
                                            </p:attrNameLst>
                                          </p:cBhvr>
                                          <p:tavLst>
                                            <p:tav tm="0">
                                              <p:val>
                                                <p:fltVal val="0"/>
                                              </p:val>
                                            </p:tav>
                                            <p:tav tm="100000">
                                              <p:val>
                                                <p:strVal val="#ppt_h"/>
                                              </p:val>
                                            </p:tav>
                                          </p:tavLst>
                                        </p:anim>
                                        <p:animEffect transition="in" filter="fade">
                                          <p:cBhvr>
                                            <p:cTn id="22" dur="500"/>
                                            <p:tgtEl>
                                              <p:spTgt spid="45"/>
                                            </p:tgtEl>
                                          </p:cBhvr>
                                        </p:animEffect>
                                      </p:childTnLst>
                                    </p:cTn>
                                  </p:par>
                                  <p:par>
                                    <p:cTn id="23" presetID="47"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1000"/>
                                            <p:tgtEl>
                                              <p:spTgt spid="51"/>
                                            </p:tgtEl>
                                          </p:cBhvr>
                                        </p:animEffect>
                                        <p:anim calcmode="lin" valueType="num">
                                          <p:cBhvr>
                                            <p:cTn id="26" dur="1000" fill="hold"/>
                                            <p:tgtEl>
                                              <p:spTgt spid="51"/>
                                            </p:tgtEl>
                                            <p:attrNameLst>
                                              <p:attrName>ppt_x</p:attrName>
                                            </p:attrNameLst>
                                          </p:cBhvr>
                                          <p:tavLst>
                                            <p:tav tm="0">
                                              <p:val>
                                                <p:strVal val="#ppt_x"/>
                                              </p:val>
                                            </p:tav>
                                            <p:tav tm="100000">
                                              <p:val>
                                                <p:strVal val="#ppt_x"/>
                                              </p:val>
                                            </p:tav>
                                          </p:tavLst>
                                        </p:anim>
                                        <p:anim calcmode="lin" valueType="num">
                                          <p:cBhvr>
                                            <p:cTn id="27" dur="1000" fill="hold"/>
                                            <p:tgtEl>
                                              <p:spTgt spid="51"/>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ppt_x"/>
                                              </p:val>
                                            </p:tav>
                                            <p:tav tm="100000">
                                              <p:val>
                                                <p:strVal val="#ppt_x"/>
                                              </p:val>
                                            </p:tav>
                                          </p:tavLst>
                                        </p:anim>
                                        <p:anim calcmode="lin" valueType="num">
                                          <p:cBhvr additive="base">
                                            <p:cTn id="4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1000"/>
                                            <p:tgtEl>
                                              <p:spTgt spid="47"/>
                                            </p:tgtEl>
                                          </p:cBhvr>
                                        </p:animEffect>
                                        <p:anim calcmode="lin" valueType="num">
                                          <p:cBhvr>
                                            <p:cTn id="48" dur="1000" fill="hold"/>
                                            <p:tgtEl>
                                              <p:spTgt spid="47"/>
                                            </p:tgtEl>
                                            <p:attrNameLst>
                                              <p:attrName>ppt_x</p:attrName>
                                            </p:attrNameLst>
                                          </p:cBhvr>
                                          <p:tavLst>
                                            <p:tav tm="0">
                                              <p:val>
                                                <p:strVal val="#ppt_x"/>
                                              </p:val>
                                            </p:tav>
                                            <p:tav tm="100000">
                                              <p:val>
                                                <p:strVal val="#ppt_x"/>
                                              </p:val>
                                            </p:tav>
                                          </p:tavLst>
                                        </p:anim>
                                        <p:anim calcmode="lin" valueType="num">
                                          <p:cBhvr>
                                            <p:cTn id="49" dur="1000" fill="hold"/>
                                            <p:tgtEl>
                                              <p:spTgt spid="4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1000"/>
                                            <p:tgtEl>
                                              <p:spTgt spid="48"/>
                                            </p:tgtEl>
                                          </p:cBhvr>
                                        </p:animEffect>
                                        <p:anim calcmode="lin" valueType="num">
                                          <p:cBhvr>
                                            <p:cTn id="65" dur="1000" fill="hold"/>
                                            <p:tgtEl>
                                              <p:spTgt spid="48"/>
                                            </p:tgtEl>
                                            <p:attrNameLst>
                                              <p:attrName>ppt_x</p:attrName>
                                            </p:attrNameLst>
                                          </p:cBhvr>
                                          <p:tavLst>
                                            <p:tav tm="0">
                                              <p:val>
                                                <p:strVal val="#ppt_x"/>
                                              </p:val>
                                            </p:tav>
                                            <p:tav tm="100000">
                                              <p:val>
                                                <p:strVal val="#ppt_x"/>
                                              </p:val>
                                            </p:tav>
                                          </p:tavLst>
                                        </p:anim>
                                        <p:anim calcmode="lin" valueType="num">
                                          <p:cBhvr>
                                            <p:cTn id="66" dur="1000" fill="hold"/>
                                            <p:tgtEl>
                                              <p:spTgt spid="48"/>
                                            </p:tgtEl>
                                            <p:attrNameLst>
                                              <p:attrName>ppt_y</p:attrName>
                                            </p:attrNameLst>
                                          </p:cBhvr>
                                          <p:tavLst>
                                            <p:tav tm="0">
                                              <p:val>
                                                <p:strVal val="#ppt_y+.1"/>
                                              </p:val>
                                            </p:tav>
                                            <p:tav tm="100000">
                                              <p:val>
                                                <p:strVal val="#ppt_y"/>
                                              </p:val>
                                            </p:tav>
                                          </p:tavLst>
                                        </p:anim>
                                      </p:childTnLst>
                                    </p:cTn>
                                  </p:par>
                                </p:childTnLst>
                              </p:cTn>
                            </p:par>
                            <p:par>
                              <p:cTn id="67" fill="hold">
                                <p:stCondLst>
                                  <p:cond delay="1000"/>
                                </p:stCondLst>
                                <p:childTnLst>
                                  <p:par>
                                    <p:cTn id="68" presetID="45" presetClass="entr" presetSubtype="0" fill="hold"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2000"/>
                                            <p:tgtEl>
                                              <p:spTgt spid="49"/>
                                            </p:tgtEl>
                                          </p:cBhvr>
                                        </p:animEffect>
                                        <p:anim calcmode="lin" valueType="num">
                                          <p:cBhvr>
                                            <p:cTn id="71" dur="2000" fill="hold"/>
                                            <p:tgtEl>
                                              <p:spTgt spid="49"/>
                                            </p:tgtEl>
                                            <p:attrNameLst>
                                              <p:attrName>ppt_w</p:attrName>
                                            </p:attrNameLst>
                                          </p:cBhvr>
                                          <p:tavLst>
                                            <p:tav tm="0" fmla="#ppt_w*sin(2.5*pi*$)">
                                              <p:val>
                                                <p:fltVal val="0"/>
                                              </p:val>
                                            </p:tav>
                                            <p:tav tm="100000">
                                              <p:val>
                                                <p:fltVal val="1"/>
                                              </p:val>
                                            </p:tav>
                                          </p:tavLst>
                                        </p:anim>
                                        <p:anim calcmode="lin" valueType="num">
                                          <p:cBhvr>
                                            <p:cTn id="72" dur="2000" fill="hold"/>
                                            <p:tgtEl>
                                              <p:spTgt spid="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3" grpId="0"/>
          <p:bldP spid="14" grpId="0"/>
          <p:bldP spid="15" grpId="0"/>
          <p:bldP spid="16" grpId="0"/>
          <p:bldP spid="17" grpId="0"/>
          <p:bldP spid="41" grpId="0" animBg="1"/>
          <p:bldP spid="47" grpId="0"/>
          <p:bldP spid="4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fill="hold"/>
                                            <p:tgtEl>
                                              <p:spTgt spid="42"/>
                                            </p:tgtEl>
                                            <p:attrNameLst>
                                              <p:attrName>ppt_x</p:attrName>
                                            </p:attrNameLst>
                                          </p:cBhvr>
                                          <p:tavLst>
                                            <p:tav tm="0">
                                              <p:val>
                                                <p:strVal val="#ppt_x"/>
                                              </p:val>
                                            </p:tav>
                                            <p:tav tm="100000">
                                              <p:val>
                                                <p:strVal val="#ppt_x"/>
                                              </p:val>
                                            </p:tav>
                                          </p:tavLst>
                                        </p:anim>
                                        <p:anim calcmode="lin" valueType="num">
                                          <p:cBhvr additive="base">
                                            <p:cTn id="17" dur="500" fill="hold"/>
                                            <p:tgtEl>
                                              <p:spTgt spid="42"/>
                                            </p:tgtEl>
                                            <p:attrNameLst>
                                              <p:attrName>ppt_y</p:attrName>
                                            </p:attrNameLst>
                                          </p:cBhvr>
                                          <p:tavLst>
                                            <p:tav tm="0">
                                              <p:val>
                                                <p:strVal val="1+#ppt_h/2"/>
                                              </p:val>
                                            </p:tav>
                                            <p:tav tm="100000">
                                              <p:val>
                                                <p:strVal val="#ppt_y"/>
                                              </p:val>
                                            </p:tav>
                                          </p:tavLst>
                                        </p:anim>
                                      </p:childTnLst>
                                    </p:cTn>
                                  </p:par>
                                  <p:par>
                                    <p:cTn id="18" presetID="53" presetClass="entr" presetSubtype="16"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p:cTn id="20" dur="500" fill="hold"/>
                                            <p:tgtEl>
                                              <p:spTgt spid="45"/>
                                            </p:tgtEl>
                                            <p:attrNameLst>
                                              <p:attrName>ppt_w</p:attrName>
                                            </p:attrNameLst>
                                          </p:cBhvr>
                                          <p:tavLst>
                                            <p:tav tm="0">
                                              <p:val>
                                                <p:fltVal val="0"/>
                                              </p:val>
                                            </p:tav>
                                            <p:tav tm="100000">
                                              <p:val>
                                                <p:strVal val="#ppt_w"/>
                                              </p:val>
                                            </p:tav>
                                          </p:tavLst>
                                        </p:anim>
                                        <p:anim calcmode="lin" valueType="num">
                                          <p:cBhvr>
                                            <p:cTn id="21" dur="500" fill="hold"/>
                                            <p:tgtEl>
                                              <p:spTgt spid="45"/>
                                            </p:tgtEl>
                                            <p:attrNameLst>
                                              <p:attrName>ppt_h</p:attrName>
                                            </p:attrNameLst>
                                          </p:cBhvr>
                                          <p:tavLst>
                                            <p:tav tm="0">
                                              <p:val>
                                                <p:fltVal val="0"/>
                                              </p:val>
                                            </p:tav>
                                            <p:tav tm="100000">
                                              <p:val>
                                                <p:strVal val="#ppt_h"/>
                                              </p:val>
                                            </p:tav>
                                          </p:tavLst>
                                        </p:anim>
                                        <p:animEffect transition="in" filter="fade">
                                          <p:cBhvr>
                                            <p:cTn id="22" dur="500"/>
                                            <p:tgtEl>
                                              <p:spTgt spid="45"/>
                                            </p:tgtEl>
                                          </p:cBhvr>
                                        </p:animEffect>
                                      </p:childTnLst>
                                    </p:cTn>
                                  </p:par>
                                  <p:par>
                                    <p:cTn id="23" presetID="47"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1000"/>
                                            <p:tgtEl>
                                              <p:spTgt spid="51"/>
                                            </p:tgtEl>
                                          </p:cBhvr>
                                        </p:animEffect>
                                        <p:anim calcmode="lin" valueType="num">
                                          <p:cBhvr>
                                            <p:cTn id="26" dur="1000" fill="hold"/>
                                            <p:tgtEl>
                                              <p:spTgt spid="51"/>
                                            </p:tgtEl>
                                            <p:attrNameLst>
                                              <p:attrName>ppt_x</p:attrName>
                                            </p:attrNameLst>
                                          </p:cBhvr>
                                          <p:tavLst>
                                            <p:tav tm="0">
                                              <p:val>
                                                <p:strVal val="#ppt_x"/>
                                              </p:val>
                                            </p:tav>
                                            <p:tav tm="100000">
                                              <p:val>
                                                <p:strVal val="#ppt_x"/>
                                              </p:val>
                                            </p:tav>
                                          </p:tavLst>
                                        </p:anim>
                                        <p:anim calcmode="lin" valueType="num">
                                          <p:cBhvr>
                                            <p:cTn id="27" dur="1000" fill="hold"/>
                                            <p:tgtEl>
                                              <p:spTgt spid="51"/>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ppt_x"/>
                                              </p:val>
                                            </p:tav>
                                            <p:tav tm="100000">
                                              <p:val>
                                                <p:strVal val="#ppt_x"/>
                                              </p:val>
                                            </p:tav>
                                          </p:tavLst>
                                        </p:anim>
                                        <p:anim calcmode="lin" valueType="num">
                                          <p:cBhvr additive="base">
                                            <p:cTn id="4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1000"/>
                                            <p:tgtEl>
                                              <p:spTgt spid="47"/>
                                            </p:tgtEl>
                                          </p:cBhvr>
                                        </p:animEffect>
                                        <p:anim calcmode="lin" valueType="num">
                                          <p:cBhvr>
                                            <p:cTn id="48" dur="1000" fill="hold"/>
                                            <p:tgtEl>
                                              <p:spTgt spid="47"/>
                                            </p:tgtEl>
                                            <p:attrNameLst>
                                              <p:attrName>ppt_x</p:attrName>
                                            </p:attrNameLst>
                                          </p:cBhvr>
                                          <p:tavLst>
                                            <p:tav tm="0">
                                              <p:val>
                                                <p:strVal val="#ppt_x"/>
                                              </p:val>
                                            </p:tav>
                                            <p:tav tm="100000">
                                              <p:val>
                                                <p:strVal val="#ppt_x"/>
                                              </p:val>
                                            </p:tav>
                                          </p:tavLst>
                                        </p:anim>
                                        <p:anim calcmode="lin" valueType="num">
                                          <p:cBhvr>
                                            <p:cTn id="49" dur="1000" fill="hold"/>
                                            <p:tgtEl>
                                              <p:spTgt spid="4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1000"/>
                                            <p:tgtEl>
                                              <p:spTgt spid="48"/>
                                            </p:tgtEl>
                                          </p:cBhvr>
                                        </p:animEffect>
                                        <p:anim calcmode="lin" valueType="num">
                                          <p:cBhvr>
                                            <p:cTn id="65" dur="1000" fill="hold"/>
                                            <p:tgtEl>
                                              <p:spTgt spid="48"/>
                                            </p:tgtEl>
                                            <p:attrNameLst>
                                              <p:attrName>ppt_x</p:attrName>
                                            </p:attrNameLst>
                                          </p:cBhvr>
                                          <p:tavLst>
                                            <p:tav tm="0">
                                              <p:val>
                                                <p:strVal val="#ppt_x"/>
                                              </p:val>
                                            </p:tav>
                                            <p:tav tm="100000">
                                              <p:val>
                                                <p:strVal val="#ppt_x"/>
                                              </p:val>
                                            </p:tav>
                                          </p:tavLst>
                                        </p:anim>
                                        <p:anim calcmode="lin" valueType="num">
                                          <p:cBhvr>
                                            <p:cTn id="66" dur="1000" fill="hold"/>
                                            <p:tgtEl>
                                              <p:spTgt spid="48"/>
                                            </p:tgtEl>
                                            <p:attrNameLst>
                                              <p:attrName>ppt_y</p:attrName>
                                            </p:attrNameLst>
                                          </p:cBhvr>
                                          <p:tavLst>
                                            <p:tav tm="0">
                                              <p:val>
                                                <p:strVal val="#ppt_y+.1"/>
                                              </p:val>
                                            </p:tav>
                                            <p:tav tm="100000">
                                              <p:val>
                                                <p:strVal val="#ppt_y"/>
                                              </p:val>
                                            </p:tav>
                                          </p:tavLst>
                                        </p:anim>
                                      </p:childTnLst>
                                    </p:cTn>
                                  </p:par>
                                </p:childTnLst>
                              </p:cTn>
                            </p:par>
                            <p:par>
                              <p:cTn id="67" fill="hold">
                                <p:stCondLst>
                                  <p:cond delay="1000"/>
                                </p:stCondLst>
                                <p:childTnLst>
                                  <p:par>
                                    <p:cTn id="68" presetID="45" presetClass="entr" presetSubtype="0" fill="hold"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2000"/>
                                            <p:tgtEl>
                                              <p:spTgt spid="49"/>
                                            </p:tgtEl>
                                          </p:cBhvr>
                                        </p:animEffect>
                                        <p:anim calcmode="lin" valueType="num">
                                          <p:cBhvr>
                                            <p:cTn id="71" dur="2000" fill="hold"/>
                                            <p:tgtEl>
                                              <p:spTgt spid="49"/>
                                            </p:tgtEl>
                                            <p:attrNameLst>
                                              <p:attrName>ppt_w</p:attrName>
                                            </p:attrNameLst>
                                          </p:cBhvr>
                                          <p:tavLst>
                                            <p:tav tm="0" fmla="#ppt_w*sin(2.5*pi*$)">
                                              <p:val>
                                                <p:fltVal val="0"/>
                                              </p:val>
                                            </p:tav>
                                            <p:tav tm="100000">
                                              <p:val>
                                                <p:fltVal val="1"/>
                                              </p:val>
                                            </p:tav>
                                          </p:tavLst>
                                        </p:anim>
                                        <p:anim calcmode="lin" valueType="num">
                                          <p:cBhvr>
                                            <p:cTn id="72" dur="2000" fill="hold"/>
                                            <p:tgtEl>
                                              <p:spTgt spid="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3" grpId="0"/>
          <p:bldP spid="14" grpId="0"/>
          <p:bldP spid="15" grpId="0"/>
          <p:bldP spid="16" grpId="0"/>
          <p:bldP spid="17" grpId="0"/>
          <p:bldP spid="41" grpId="0" animBg="1"/>
          <p:bldP spid="47" grpId="0"/>
          <p:bldP spid="48"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Freeform 9">
            <a:extLst>
              <a:ext uri="{FF2B5EF4-FFF2-40B4-BE49-F238E27FC236}">
                <a16:creationId xmlns:a16="http://schemas.microsoft.com/office/drawing/2014/main" id="{A4C5B186-0432-4D56-BA65-69492178B807}"/>
              </a:ext>
            </a:extLst>
          </p:cNvPr>
          <p:cNvSpPr>
            <a:spLocks noChangeAspect="1"/>
          </p:cNvSpPr>
          <p:nvPr/>
        </p:nvSpPr>
        <p:spPr>
          <a:xfrm rot="10800000">
            <a:off x="8654602" y="331467"/>
            <a:ext cx="3537395" cy="968766"/>
          </a:xfrm>
          <a:custGeom>
            <a:avLst/>
            <a:gdLst>
              <a:gd name="connsiteX0" fmla="*/ 0 w 5108222"/>
              <a:gd name="connsiteY0" fmla="*/ 0 h 914400"/>
              <a:gd name="connsiteX1" fmla="*/ 4651022 w 5108222"/>
              <a:gd name="connsiteY1" fmla="*/ 0 h 914400"/>
              <a:gd name="connsiteX2" fmla="*/ 5108222 w 5108222"/>
              <a:gd name="connsiteY2" fmla="*/ 457200 h 914400"/>
              <a:gd name="connsiteX3" fmla="*/ 4651022 w 5108222"/>
              <a:gd name="connsiteY3" fmla="*/ 914400 h 914400"/>
              <a:gd name="connsiteX4" fmla="*/ 0 w 5108222"/>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222" h="914400">
                <a:moveTo>
                  <a:pt x="0" y="0"/>
                </a:moveTo>
                <a:lnTo>
                  <a:pt x="4651022" y="0"/>
                </a:lnTo>
                <a:cubicBezTo>
                  <a:pt x="4903527" y="0"/>
                  <a:pt x="5108222" y="204695"/>
                  <a:pt x="5108222" y="457200"/>
                </a:cubicBezTo>
                <a:cubicBezTo>
                  <a:pt x="5108222" y="709705"/>
                  <a:pt x="4903527" y="914400"/>
                  <a:pt x="4651022" y="914400"/>
                </a:cubicBezTo>
                <a:lnTo>
                  <a:pt x="0" y="914400"/>
                </a:lnTo>
                <a:close/>
              </a:path>
            </a:pathLst>
          </a:cu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e 47">
            <a:extLst>
              <a:ext uri="{FF2B5EF4-FFF2-40B4-BE49-F238E27FC236}">
                <a16:creationId xmlns:a16="http://schemas.microsoft.com/office/drawing/2014/main" id="{B4C4B520-C5F5-45D5-B793-C1C14BA81164}"/>
              </a:ext>
            </a:extLst>
          </p:cNvPr>
          <p:cNvGrpSpPr/>
          <p:nvPr/>
        </p:nvGrpSpPr>
        <p:grpSpPr>
          <a:xfrm>
            <a:off x="9333842" y="339746"/>
            <a:ext cx="1068985" cy="941382"/>
            <a:chOff x="4990814" y="3886200"/>
            <a:chExt cx="1068985" cy="914400"/>
          </a:xfrm>
        </p:grpSpPr>
        <p:sp>
          <p:nvSpPr>
            <p:cNvPr id="49" name="Freeform 9">
              <a:extLst>
                <a:ext uri="{FF2B5EF4-FFF2-40B4-BE49-F238E27FC236}">
                  <a16:creationId xmlns:a16="http://schemas.microsoft.com/office/drawing/2014/main" id="{9A9C2C51-A457-40C0-A238-060E656EFE8E}"/>
                </a:ext>
              </a:extLst>
            </p:cNvPr>
            <p:cNvSpPr>
              <a:spLocks noChangeAspect="1"/>
            </p:cNvSpPr>
            <p:nvPr/>
          </p:nvSpPr>
          <p:spPr>
            <a:xfrm rot="10800000">
              <a:off x="5138056" y="3886200"/>
              <a:ext cx="674915" cy="914400"/>
            </a:xfrm>
            <a:prstGeom prst="rect">
              <a:avLst/>
            </a:pr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14">
              <a:extLst>
                <a:ext uri="{FF2B5EF4-FFF2-40B4-BE49-F238E27FC236}">
                  <a16:creationId xmlns:a16="http://schemas.microsoft.com/office/drawing/2014/main" id="{D55865E6-CA19-4C65-8188-A70F1DE7D383}"/>
                </a:ext>
              </a:extLst>
            </p:cNvPr>
            <p:cNvSpPr txBox="1"/>
            <p:nvPr/>
          </p:nvSpPr>
          <p:spPr>
            <a:xfrm>
              <a:off x="4990814" y="3999969"/>
              <a:ext cx="1068985" cy="707886"/>
            </a:xfrm>
            <a:prstGeom prst="rect">
              <a:avLst/>
            </a:prstGeom>
            <a:noFill/>
            <a:ln>
              <a:noFill/>
            </a:ln>
          </p:spPr>
          <p:txBody>
            <a:bodyPr wrap="square" rtlCol="0">
              <a:spAutoFit/>
            </a:bodyPr>
            <a:lstStyle/>
            <a:p>
              <a:pPr algn="ctr"/>
              <a:r>
                <a:rPr lang="en-US" sz="4000" b="1" dirty="0">
                  <a:solidFill>
                    <a:srgbClr val="66D1BD"/>
                  </a:solidFill>
                  <a:latin typeface="Agency FB" panose="020B0503020202020204" pitchFamily="34" charset="0"/>
                </a:rPr>
                <a:t>05</a:t>
              </a:r>
            </a:p>
          </p:txBody>
        </p:sp>
      </p:grpSp>
      <p:grpSp>
        <p:nvGrpSpPr>
          <p:cNvPr id="10" name="Groupe 9">
            <a:extLst>
              <a:ext uri="{FF2B5EF4-FFF2-40B4-BE49-F238E27FC236}">
                <a16:creationId xmlns:a16="http://schemas.microsoft.com/office/drawing/2014/main" id="{FD0DFD22-4189-4049-B54E-D6FA85ECA16C}"/>
              </a:ext>
            </a:extLst>
          </p:cNvPr>
          <p:cNvGrpSpPr/>
          <p:nvPr/>
        </p:nvGrpSpPr>
        <p:grpSpPr>
          <a:xfrm>
            <a:off x="9338031" y="318356"/>
            <a:ext cx="1068985" cy="941382"/>
            <a:chOff x="4797646" y="2710287"/>
            <a:chExt cx="1068985" cy="941382"/>
          </a:xfrm>
        </p:grpSpPr>
        <p:sp>
          <p:nvSpPr>
            <p:cNvPr id="44" name="Freeform 9">
              <a:extLst>
                <a:ext uri="{FF2B5EF4-FFF2-40B4-BE49-F238E27FC236}">
                  <a16:creationId xmlns:a16="http://schemas.microsoft.com/office/drawing/2014/main" id="{DD8C0030-CE73-4E24-A8F0-33FAA4F93CB5}"/>
                </a:ext>
              </a:extLst>
            </p:cNvPr>
            <p:cNvSpPr>
              <a:spLocks noChangeAspect="1"/>
            </p:cNvSpPr>
            <p:nvPr/>
          </p:nvSpPr>
          <p:spPr>
            <a:xfrm rot="10800000">
              <a:off x="4944888" y="2710287"/>
              <a:ext cx="674915" cy="941382"/>
            </a:xfrm>
            <a:prstGeom prst="rect">
              <a:avLst/>
            </a:pr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14">
              <a:extLst>
                <a:ext uri="{FF2B5EF4-FFF2-40B4-BE49-F238E27FC236}">
                  <a16:creationId xmlns:a16="http://schemas.microsoft.com/office/drawing/2014/main" id="{3C7CE462-4E62-40DE-B739-D2098118A570}"/>
                </a:ext>
              </a:extLst>
            </p:cNvPr>
            <p:cNvSpPr txBox="1"/>
            <p:nvPr/>
          </p:nvSpPr>
          <p:spPr>
            <a:xfrm>
              <a:off x="4797646" y="2827413"/>
              <a:ext cx="1068985" cy="728774"/>
            </a:xfrm>
            <a:prstGeom prst="rect">
              <a:avLst/>
            </a:prstGeom>
            <a:noFill/>
            <a:ln>
              <a:noFill/>
            </a:ln>
          </p:spPr>
          <p:txBody>
            <a:bodyPr wrap="square" rtlCol="0">
              <a:spAutoFit/>
            </a:bodyPr>
            <a:lstStyle/>
            <a:p>
              <a:pPr algn="ctr"/>
              <a:r>
                <a:rPr lang="en-US" sz="4000" b="1" dirty="0">
                  <a:solidFill>
                    <a:srgbClr val="66D1BD"/>
                  </a:solidFill>
                  <a:latin typeface="Agency FB" panose="020B0503020202020204" pitchFamily="34" charset="0"/>
                </a:rPr>
                <a:t>04</a:t>
              </a:r>
            </a:p>
          </p:txBody>
        </p:sp>
      </p:grpSp>
      <p:sp>
        <p:nvSpPr>
          <p:cNvPr id="3" name="Rectangle 2">
            <a:extLst>
              <a:ext uri="{FF2B5EF4-FFF2-40B4-BE49-F238E27FC236}">
                <a16:creationId xmlns:a16="http://schemas.microsoft.com/office/drawing/2014/main" id="{94AC36AE-2C5C-45FC-BCD1-5F61F661E918}"/>
              </a:ext>
            </a:extLst>
          </p:cNvPr>
          <p:cNvSpPr/>
          <p:nvPr/>
        </p:nvSpPr>
        <p:spPr>
          <a:xfrm>
            <a:off x="7781605" y="592825"/>
            <a:ext cx="6576812" cy="446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Adobe Devanagari" panose="02040503050201020203" pitchFamily="18" charset="0"/>
                <a:cs typeface="Adobe Devanagari" panose="02040503050201020203" pitchFamily="18" charset="0"/>
              </a:rPr>
              <a:t>Conclusion</a:t>
            </a:r>
          </a:p>
        </p:txBody>
      </p:sp>
      <p:grpSp>
        <p:nvGrpSpPr>
          <p:cNvPr id="34" name="Groupe 33">
            <a:extLst>
              <a:ext uri="{FF2B5EF4-FFF2-40B4-BE49-F238E27FC236}">
                <a16:creationId xmlns:a16="http://schemas.microsoft.com/office/drawing/2014/main" id="{2C623819-1A0C-49FC-B62E-4C7FED89B65D}"/>
              </a:ext>
            </a:extLst>
          </p:cNvPr>
          <p:cNvGrpSpPr/>
          <p:nvPr/>
        </p:nvGrpSpPr>
        <p:grpSpPr>
          <a:xfrm>
            <a:off x="9308945" y="328923"/>
            <a:ext cx="1068985" cy="941382"/>
            <a:chOff x="6263597" y="3886200"/>
            <a:chExt cx="1068985" cy="914400"/>
          </a:xfrm>
        </p:grpSpPr>
        <p:sp>
          <p:nvSpPr>
            <p:cNvPr id="35" name="Freeform 9">
              <a:extLst>
                <a:ext uri="{FF2B5EF4-FFF2-40B4-BE49-F238E27FC236}">
                  <a16:creationId xmlns:a16="http://schemas.microsoft.com/office/drawing/2014/main" id="{12CEDC1E-7DF0-4395-AC2E-E0C9307E168E}"/>
                </a:ext>
              </a:extLst>
            </p:cNvPr>
            <p:cNvSpPr>
              <a:spLocks noChangeAspect="1"/>
            </p:cNvSpPr>
            <p:nvPr/>
          </p:nvSpPr>
          <p:spPr>
            <a:xfrm rot="10800000">
              <a:off x="6411685" y="3886200"/>
              <a:ext cx="674915" cy="914400"/>
            </a:xfrm>
            <a:prstGeom prst="rect">
              <a:avLst/>
            </a:pr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14">
              <a:extLst>
                <a:ext uri="{FF2B5EF4-FFF2-40B4-BE49-F238E27FC236}">
                  <a16:creationId xmlns:a16="http://schemas.microsoft.com/office/drawing/2014/main" id="{437920C8-6C59-48CE-B784-292B5AC1ADD3}"/>
                </a:ext>
              </a:extLst>
            </p:cNvPr>
            <p:cNvSpPr txBox="1"/>
            <p:nvPr/>
          </p:nvSpPr>
          <p:spPr>
            <a:xfrm>
              <a:off x="6263597" y="3979193"/>
              <a:ext cx="1068985" cy="707886"/>
            </a:xfrm>
            <a:prstGeom prst="rect">
              <a:avLst/>
            </a:prstGeom>
            <a:noFill/>
            <a:ln>
              <a:noFill/>
            </a:ln>
          </p:spPr>
          <p:txBody>
            <a:bodyPr wrap="square" rtlCol="0">
              <a:spAutoFit/>
            </a:bodyPr>
            <a:lstStyle/>
            <a:p>
              <a:pPr algn="ctr"/>
              <a:r>
                <a:rPr lang="en-US" sz="4000" b="1" dirty="0">
                  <a:solidFill>
                    <a:srgbClr val="66D1BD"/>
                  </a:solidFill>
                  <a:latin typeface="Agency FB" panose="020B0503020202020204" pitchFamily="34" charset="0"/>
                </a:rPr>
                <a:t>03</a:t>
              </a:r>
            </a:p>
          </p:txBody>
        </p:sp>
      </p:grpSp>
      <p:grpSp>
        <p:nvGrpSpPr>
          <p:cNvPr id="37" name="Groupe 36">
            <a:extLst>
              <a:ext uri="{FF2B5EF4-FFF2-40B4-BE49-F238E27FC236}">
                <a16:creationId xmlns:a16="http://schemas.microsoft.com/office/drawing/2014/main" id="{E3F48B4A-7F6F-4132-9E23-A0FAB2F31EC5}"/>
              </a:ext>
            </a:extLst>
          </p:cNvPr>
          <p:cNvGrpSpPr/>
          <p:nvPr/>
        </p:nvGrpSpPr>
        <p:grpSpPr>
          <a:xfrm>
            <a:off x="9333843" y="328924"/>
            <a:ext cx="1068985" cy="941382"/>
            <a:chOff x="4990814" y="3886200"/>
            <a:chExt cx="1068985" cy="914400"/>
          </a:xfrm>
        </p:grpSpPr>
        <p:sp>
          <p:nvSpPr>
            <p:cNvPr id="38" name="Freeform 9">
              <a:extLst>
                <a:ext uri="{FF2B5EF4-FFF2-40B4-BE49-F238E27FC236}">
                  <a16:creationId xmlns:a16="http://schemas.microsoft.com/office/drawing/2014/main" id="{7A9FBCE1-B4D1-47E4-B035-80DF1027C407}"/>
                </a:ext>
              </a:extLst>
            </p:cNvPr>
            <p:cNvSpPr>
              <a:spLocks noChangeAspect="1"/>
            </p:cNvSpPr>
            <p:nvPr/>
          </p:nvSpPr>
          <p:spPr>
            <a:xfrm rot="10800000">
              <a:off x="5138056" y="3886200"/>
              <a:ext cx="674915" cy="914400"/>
            </a:xfrm>
            <a:prstGeom prst="rect">
              <a:avLst/>
            </a:pr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14">
              <a:extLst>
                <a:ext uri="{FF2B5EF4-FFF2-40B4-BE49-F238E27FC236}">
                  <a16:creationId xmlns:a16="http://schemas.microsoft.com/office/drawing/2014/main" id="{2D590076-AEBA-45F8-86F6-87C08F333FC4}"/>
                </a:ext>
              </a:extLst>
            </p:cNvPr>
            <p:cNvSpPr txBox="1"/>
            <p:nvPr/>
          </p:nvSpPr>
          <p:spPr>
            <a:xfrm>
              <a:off x="4990814" y="3999969"/>
              <a:ext cx="1068985" cy="707886"/>
            </a:xfrm>
            <a:prstGeom prst="rect">
              <a:avLst/>
            </a:prstGeom>
            <a:noFill/>
            <a:ln>
              <a:noFill/>
            </a:ln>
          </p:spPr>
          <p:txBody>
            <a:bodyPr wrap="square" rtlCol="0">
              <a:spAutoFit/>
            </a:bodyPr>
            <a:lstStyle/>
            <a:p>
              <a:pPr algn="ctr"/>
              <a:r>
                <a:rPr lang="en-US" sz="4000" b="1" dirty="0">
                  <a:solidFill>
                    <a:srgbClr val="66D1BD"/>
                  </a:solidFill>
                  <a:latin typeface="Agency FB" panose="020B0503020202020204" pitchFamily="34" charset="0"/>
                </a:rPr>
                <a:t>02</a:t>
              </a:r>
            </a:p>
          </p:txBody>
        </p:sp>
      </p:grpSp>
      <p:grpSp>
        <p:nvGrpSpPr>
          <p:cNvPr id="40" name="Groupe 39">
            <a:extLst>
              <a:ext uri="{FF2B5EF4-FFF2-40B4-BE49-F238E27FC236}">
                <a16:creationId xmlns:a16="http://schemas.microsoft.com/office/drawing/2014/main" id="{7650A239-5330-428A-8877-84FE72CDA3A8}"/>
              </a:ext>
            </a:extLst>
          </p:cNvPr>
          <p:cNvGrpSpPr/>
          <p:nvPr/>
        </p:nvGrpSpPr>
        <p:grpSpPr>
          <a:xfrm>
            <a:off x="9284048" y="331466"/>
            <a:ext cx="1068985" cy="941382"/>
            <a:chOff x="3667392" y="3886200"/>
            <a:chExt cx="1068985" cy="914400"/>
          </a:xfrm>
        </p:grpSpPr>
        <p:sp>
          <p:nvSpPr>
            <p:cNvPr id="41" name="Freeform 9">
              <a:extLst>
                <a:ext uri="{FF2B5EF4-FFF2-40B4-BE49-F238E27FC236}">
                  <a16:creationId xmlns:a16="http://schemas.microsoft.com/office/drawing/2014/main" id="{37AE3162-7791-4B08-89BC-E3B55E4AB0C4}"/>
                </a:ext>
              </a:extLst>
            </p:cNvPr>
            <p:cNvSpPr>
              <a:spLocks noChangeAspect="1"/>
            </p:cNvSpPr>
            <p:nvPr/>
          </p:nvSpPr>
          <p:spPr>
            <a:xfrm rot="10800000">
              <a:off x="3864428" y="3886200"/>
              <a:ext cx="674915" cy="914400"/>
            </a:xfrm>
            <a:prstGeom prst="rect">
              <a:avLst/>
            </a:pr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14">
              <a:extLst>
                <a:ext uri="{FF2B5EF4-FFF2-40B4-BE49-F238E27FC236}">
                  <a16:creationId xmlns:a16="http://schemas.microsoft.com/office/drawing/2014/main" id="{5D537CF1-F56D-4246-B7F5-7EE5CC3901D4}"/>
                </a:ext>
              </a:extLst>
            </p:cNvPr>
            <p:cNvSpPr txBox="1"/>
            <p:nvPr/>
          </p:nvSpPr>
          <p:spPr>
            <a:xfrm>
              <a:off x="3667392" y="3989457"/>
              <a:ext cx="1068985" cy="707886"/>
            </a:xfrm>
            <a:prstGeom prst="rect">
              <a:avLst/>
            </a:prstGeom>
            <a:noFill/>
            <a:ln>
              <a:noFill/>
            </a:ln>
          </p:spPr>
          <p:txBody>
            <a:bodyPr wrap="square" rtlCol="0">
              <a:spAutoFit/>
            </a:bodyPr>
            <a:lstStyle/>
            <a:p>
              <a:pPr algn="ctr"/>
              <a:r>
                <a:rPr lang="en-US" sz="4000" b="1" dirty="0">
                  <a:solidFill>
                    <a:srgbClr val="66D1BD"/>
                  </a:solidFill>
                  <a:latin typeface="Agency FB" panose="020B0503020202020204" pitchFamily="34" charset="0"/>
                </a:rPr>
                <a:t>01</a:t>
              </a:r>
            </a:p>
          </p:txBody>
        </p:sp>
      </p:grpSp>
      <p:grpSp>
        <p:nvGrpSpPr>
          <p:cNvPr id="51" name="Groupe 50">
            <a:extLst>
              <a:ext uri="{FF2B5EF4-FFF2-40B4-BE49-F238E27FC236}">
                <a16:creationId xmlns:a16="http://schemas.microsoft.com/office/drawing/2014/main" id="{242B1606-AA51-4734-B534-576DBC380016}"/>
              </a:ext>
            </a:extLst>
          </p:cNvPr>
          <p:cNvGrpSpPr/>
          <p:nvPr/>
        </p:nvGrpSpPr>
        <p:grpSpPr>
          <a:xfrm>
            <a:off x="9329654" y="345158"/>
            <a:ext cx="1068985" cy="941382"/>
            <a:chOff x="4990814" y="3886200"/>
            <a:chExt cx="1068985" cy="914400"/>
          </a:xfrm>
        </p:grpSpPr>
        <p:sp>
          <p:nvSpPr>
            <p:cNvPr id="52" name="Freeform 9">
              <a:extLst>
                <a:ext uri="{FF2B5EF4-FFF2-40B4-BE49-F238E27FC236}">
                  <a16:creationId xmlns:a16="http://schemas.microsoft.com/office/drawing/2014/main" id="{917ED0D9-664F-4D7C-B200-5116E929B789}"/>
                </a:ext>
              </a:extLst>
            </p:cNvPr>
            <p:cNvSpPr>
              <a:spLocks noChangeAspect="1"/>
            </p:cNvSpPr>
            <p:nvPr/>
          </p:nvSpPr>
          <p:spPr>
            <a:xfrm rot="10800000">
              <a:off x="5138056" y="3886200"/>
              <a:ext cx="674915" cy="914400"/>
            </a:xfrm>
            <a:prstGeom prst="rect">
              <a:avLst/>
            </a:pr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14">
              <a:extLst>
                <a:ext uri="{FF2B5EF4-FFF2-40B4-BE49-F238E27FC236}">
                  <a16:creationId xmlns:a16="http://schemas.microsoft.com/office/drawing/2014/main" id="{F276FACA-AB40-40FC-B2FD-7A212D33402E}"/>
                </a:ext>
              </a:extLst>
            </p:cNvPr>
            <p:cNvSpPr txBox="1"/>
            <p:nvPr/>
          </p:nvSpPr>
          <p:spPr>
            <a:xfrm>
              <a:off x="4990814" y="3999969"/>
              <a:ext cx="1068985" cy="707886"/>
            </a:xfrm>
            <a:prstGeom prst="rect">
              <a:avLst/>
            </a:prstGeom>
            <a:noFill/>
            <a:ln>
              <a:noFill/>
            </a:ln>
          </p:spPr>
          <p:txBody>
            <a:bodyPr wrap="square" rtlCol="0">
              <a:spAutoFit/>
            </a:bodyPr>
            <a:lstStyle/>
            <a:p>
              <a:pPr algn="ctr"/>
              <a:r>
                <a:rPr lang="en-US" sz="4000" b="1" dirty="0">
                  <a:solidFill>
                    <a:srgbClr val="66D1BD"/>
                  </a:solidFill>
                  <a:latin typeface="Agency FB" panose="020B0503020202020204" pitchFamily="34" charset="0"/>
                </a:rPr>
                <a:t>05</a:t>
              </a:r>
            </a:p>
          </p:txBody>
        </p:sp>
      </p:grpSp>
    </p:spTree>
    <p:extLst>
      <p:ext uri="{BB962C8B-B14F-4D97-AF65-F5344CB8AC3E}">
        <p14:creationId xmlns:p14="http://schemas.microsoft.com/office/powerpoint/2010/main" val="23529692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179"/>
                                        </p:tgtEl>
                                        <p:attrNameLst>
                                          <p:attrName>style.visibility</p:attrName>
                                        </p:attrNameLst>
                                      </p:cBhvr>
                                      <p:to>
                                        <p:strVal val="visible"/>
                                      </p:to>
                                    </p:set>
                                    <p:anim calcmode="lin" valueType="num">
                                      <p:cBhvr additive="base">
                                        <p:cTn id="7" dur="500" fill="hold"/>
                                        <p:tgtEl>
                                          <p:spTgt spid="179"/>
                                        </p:tgtEl>
                                        <p:attrNameLst>
                                          <p:attrName>ppt_x</p:attrName>
                                        </p:attrNameLst>
                                      </p:cBhvr>
                                      <p:tavLst>
                                        <p:tav tm="0">
                                          <p:val>
                                            <p:strVal val="1+#ppt_w/2"/>
                                          </p:val>
                                        </p:tav>
                                        <p:tav tm="100000">
                                          <p:val>
                                            <p:strVal val="#ppt_x"/>
                                          </p:val>
                                        </p:tav>
                                      </p:tavLst>
                                    </p:anim>
                                    <p:anim calcmode="lin" valueType="num">
                                      <p:cBhvr additive="base">
                                        <p:cTn id="8" dur="500" fill="hold"/>
                                        <p:tgtEl>
                                          <p:spTgt spid="1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1000"/>
                                  </p:stCondLst>
                                  <p:childTnLst>
                                    <p:set>
                                      <p:cBhvr>
                                        <p:cTn id="12" dur="1" fill="hold">
                                          <p:stCondLst>
                                            <p:cond delay="9"/>
                                          </p:stCondLst>
                                        </p:cTn>
                                        <p:tgtEl>
                                          <p:spTgt spid="40"/>
                                        </p:tgtEl>
                                        <p:attrNameLst>
                                          <p:attrName>style.visibility</p:attrName>
                                        </p:attrNameLst>
                                      </p:cBhvr>
                                      <p:to>
                                        <p:strVal val="hidden"/>
                                      </p:to>
                                    </p:set>
                                  </p:childTnLst>
                                </p:cTn>
                              </p:par>
                            </p:childTnLst>
                          </p:cTn>
                        </p:par>
                        <p:par>
                          <p:cTn id="13" fill="hold">
                            <p:stCondLst>
                              <p:cond delay="1010"/>
                            </p:stCondLst>
                            <p:childTnLst>
                              <p:par>
                                <p:cTn id="14" presetID="1" presetClass="exit" presetSubtype="0" fill="hold" nodeType="afterEffect">
                                  <p:stCondLst>
                                    <p:cond delay="1000"/>
                                  </p:stCondLst>
                                  <p:childTnLst>
                                    <p:set>
                                      <p:cBhvr>
                                        <p:cTn id="15" dur="1" fill="hold">
                                          <p:stCondLst>
                                            <p:cond delay="0"/>
                                          </p:stCondLst>
                                        </p:cTn>
                                        <p:tgtEl>
                                          <p:spTgt spid="37"/>
                                        </p:tgtEl>
                                        <p:attrNameLst>
                                          <p:attrName>style.visibility</p:attrName>
                                        </p:attrNameLst>
                                      </p:cBhvr>
                                      <p:to>
                                        <p:strVal val="hidden"/>
                                      </p:to>
                                    </p:set>
                                  </p:childTnLst>
                                </p:cTn>
                              </p:par>
                            </p:childTnLst>
                          </p:cTn>
                        </p:par>
                        <p:par>
                          <p:cTn id="16" fill="hold">
                            <p:stCondLst>
                              <p:cond delay="2010"/>
                            </p:stCondLst>
                            <p:childTnLst>
                              <p:par>
                                <p:cTn id="17" presetID="1" presetClass="exit" presetSubtype="0" fill="hold" nodeType="afterEffect">
                                  <p:stCondLst>
                                    <p:cond delay="1000"/>
                                  </p:stCondLst>
                                  <p:childTnLst>
                                    <p:set>
                                      <p:cBhvr>
                                        <p:cTn id="18" dur="1" fill="hold">
                                          <p:stCondLst>
                                            <p:cond delay="0"/>
                                          </p:stCondLst>
                                        </p:cTn>
                                        <p:tgtEl>
                                          <p:spTgt spid="34"/>
                                        </p:tgtEl>
                                        <p:attrNameLst>
                                          <p:attrName>style.visibility</p:attrName>
                                        </p:attrNameLst>
                                      </p:cBhvr>
                                      <p:to>
                                        <p:strVal val="hidden"/>
                                      </p:to>
                                    </p:set>
                                  </p:childTnLst>
                                </p:cTn>
                              </p:par>
                            </p:childTnLst>
                          </p:cTn>
                        </p:par>
                        <p:par>
                          <p:cTn id="19" fill="hold">
                            <p:stCondLst>
                              <p:cond delay="3010"/>
                            </p:stCondLst>
                            <p:childTnLst>
                              <p:par>
                                <p:cTn id="20" presetID="1" presetClass="exit" presetSubtype="0" fill="hold" nodeType="afterEffect">
                                  <p:stCondLst>
                                    <p:cond delay="1000"/>
                                  </p:stCondLst>
                                  <p:childTnLst>
                                    <p:set>
                                      <p:cBhvr>
                                        <p:cTn id="21" dur="1" fill="hold">
                                          <p:stCondLst>
                                            <p:cond delay="9"/>
                                          </p:stCondLst>
                                        </p:cTn>
                                        <p:tgtEl>
                                          <p:spTgt spid="10"/>
                                        </p:tgtEl>
                                        <p:attrNameLst>
                                          <p:attrName>style.visibility</p:attrName>
                                        </p:attrNameLst>
                                      </p:cBhvr>
                                      <p:to>
                                        <p:strVal val="hidden"/>
                                      </p:to>
                                    </p:set>
                                  </p:childTnLst>
                                </p:cTn>
                              </p:par>
                            </p:childTnLst>
                          </p:cTn>
                        </p:par>
                        <p:par>
                          <p:cTn id="22" fill="hold">
                            <p:stCondLst>
                              <p:cond delay="4020"/>
                            </p:stCondLst>
                            <p:childTnLst>
                              <p:par>
                                <p:cTn id="23" presetID="1" presetClass="exit" presetSubtype="0" fill="hold" nodeType="afterEffect">
                                  <p:stCondLst>
                                    <p:cond delay="1000"/>
                                  </p:stCondLst>
                                  <p:childTnLst>
                                    <p:set>
                                      <p:cBhvr>
                                        <p:cTn id="24" dur="1" fill="hold">
                                          <p:stCondLst>
                                            <p:cond delay="0"/>
                                          </p:stCondLst>
                                        </p:cTn>
                                        <p:tgtEl>
                                          <p:spTgt spid="48"/>
                                        </p:tgtEl>
                                        <p:attrNameLst>
                                          <p:attrName>style.visibility</p:attrName>
                                        </p:attrNameLst>
                                      </p:cBhvr>
                                      <p:to>
                                        <p:strVal val="hidden"/>
                                      </p:to>
                                    </p:set>
                                  </p:childTnLst>
                                </p:cTn>
                              </p:par>
                            </p:childTnLst>
                          </p:cTn>
                        </p:par>
                        <p:par>
                          <p:cTn id="25" fill="hold">
                            <p:stCondLst>
                              <p:cond delay="5020"/>
                            </p:stCondLst>
                            <p:childTnLst>
                              <p:par>
                                <p:cTn id="26" presetID="1" presetClass="entr" presetSubtype="0" fill="hold" nodeType="afterEffect">
                                  <p:stCondLst>
                                    <p:cond delay="0"/>
                                  </p:stCondLst>
                                  <p:childTnLst>
                                    <p:set>
                                      <p:cBhvr>
                                        <p:cTn id="27"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398402" y="7748172"/>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8494567" y="-6516091"/>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095874" y="7756363"/>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sp>
        <p:nvSpPr>
          <p:cNvPr id="76" name="Freeform 75">
            <a:extLst>
              <a:ext uri="{FF2B5EF4-FFF2-40B4-BE49-F238E27FC236}">
                <a16:creationId xmlns:a16="http://schemas.microsoft.com/office/drawing/2014/main" id="{A7181189-D4CB-4748-A2F2-9E601AF2DD72}"/>
              </a:ext>
            </a:extLst>
          </p:cNvPr>
          <p:cNvSpPr/>
          <p:nvPr/>
        </p:nvSpPr>
        <p:spPr>
          <a:xfrm flipH="1">
            <a:off x="-907517" y="-11157441"/>
            <a:ext cx="870314"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5">
            <a:duotone>
              <a:prstClr val="black"/>
              <a:srgbClr val="D9C3A5">
                <a:tint val="50000"/>
                <a:satMod val="180000"/>
              </a:srgbClr>
            </a:duotone>
          </a:blip>
          <a:stretch>
            <a:fillRect/>
          </a:stretch>
        </p:blipFill>
        <p:spPr>
          <a:xfrm flipH="1">
            <a:off x="7536777" y="7878921"/>
            <a:ext cx="522696" cy="500295"/>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22598" y="5786074"/>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6">
            <a:biLevel thresh="50000"/>
          </a:blip>
          <a:stretch>
            <a:fillRect/>
          </a:stretch>
        </p:blipFill>
        <p:spPr>
          <a:xfrm>
            <a:off x="9010805" y="5994921"/>
            <a:ext cx="479873" cy="479873"/>
          </a:xfrm>
          <a:prstGeom prst="rect">
            <a:avLst/>
          </a:prstGeom>
        </p:spPr>
      </p:pic>
      <p:grpSp>
        <p:nvGrpSpPr>
          <p:cNvPr id="21" name="Group 31">
            <a:extLst>
              <a:ext uri="{FF2B5EF4-FFF2-40B4-BE49-F238E27FC236}">
                <a16:creationId xmlns:a16="http://schemas.microsoft.com/office/drawing/2014/main" id="{2A0BC1BD-4FAA-4B33-AAC8-A637F087B7A6}"/>
              </a:ext>
            </a:extLst>
          </p:cNvPr>
          <p:cNvGrpSpPr/>
          <p:nvPr/>
        </p:nvGrpSpPr>
        <p:grpSpPr>
          <a:xfrm>
            <a:off x="3326048" y="7748172"/>
            <a:ext cx="828000" cy="828000"/>
            <a:chOff x="-828000" y="503294"/>
            <a:chExt cx="828000" cy="828000"/>
          </a:xfrm>
        </p:grpSpPr>
        <p:sp>
          <p:nvSpPr>
            <p:cNvPr id="22" name="Oval 32">
              <a:extLst>
                <a:ext uri="{FF2B5EF4-FFF2-40B4-BE49-F238E27FC236}">
                  <a16:creationId xmlns:a16="http://schemas.microsoft.com/office/drawing/2014/main" id="{5F96FA50-1577-497D-947D-663365F2C1F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3" name="Graphic 33" descr="Lightbulb">
              <a:extLst>
                <a:ext uri="{FF2B5EF4-FFF2-40B4-BE49-F238E27FC236}">
                  <a16:creationId xmlns:a16="http://schemas.microsoft.com/office/drawing/2014/main" id="{2C234A17-A671-43DC-B3CF-1B13B83E86F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417" y="634043"/>
              <a:ext cx="618834" cy="618834"/>
            </a:xfrm>
            <a:prstGeom prst="rect">
              <a:avLst/>
            </a:prstGeom>
          </p:spPr>
        </p:pic>
      </p:grpSp>
      <p:pic>
        <p:nvPicPr>
          <p:cNvPr id="3" name="Graphic 18" descr="Lightbulb">
            <a:hlinkClick r:id="rId9" action="ppaction://hlinksldjump"/>
            <a:extLst>
              <a:ext uri="{FF2B5EF4-FFF2-40B4-BE49-F238E27FC236}">
                <a16:creationId xmlns:a16="http://schemas.microsoft.com/office/drawing/2014/main" id="{5EFAA217-0183-4A65-B25C-441DB1614F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35214" y="6242144"/>
            <a:ext cx="618834" cy="618834"/>
          </a:xfrm>
          <a:prstGeom prst="rect">
            <a:avLst/>
          </a:prstGeom>
        </p:spPr>
      </p:pic>
      <p:grpSp>
        <p:nvGrpSpPr>
          <p:cNvPr id="26" name="Group 33">
            <a:extLst>
              <a:ext uri="{FF2B5EF4-FFF2-40B4-BE49-F238E27FC236}">
                <a16:creationId xmlns:a16="http://schemas.microsoft.com/office/drawing/2014/main" id="{92295FAF-55D9-4C57-829F-1AB0023D4C89}"/>
              </a:ext>
            </a:extLst>
          </p:cNvPr>
          <p:cNvGrpSpPr/>
          <p:nvPr/>
        </p:nvGrpSpPr>
        <p:grpSpPr>
          <a:xfrm>
            <a:off x="4654971" y="7766384"/>
            <a:ext cx="827568" cy="828000"/>
            <a:chOff x="-842559" y="5561839"/>
            <a:chExt cx="827568" cy="828000"/>
          </a:xfrm>
        </p:grpSpPr>
        <p:sp>
          <p:nvSpPr>
            <p:cNvPr id="27" name="Oval 34">
              <a:extLst>
                <a:ext uri="{FF2B5EF4-FFF2-40B4-BE49-F238E27FC236}">
                  <a16:creationId xmlns:a16="http://schemas.microsoft.com/office/drawing/2014/main" id="{0E696C36-FBF3-44F9-84C5-A6FFFBC13D79}"/>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8" name="Graphic 35" descr="Users">
              <a:extLst>
                <a:ext uri="{FF2B5EF4-FFF2-40B4-BE49-F238E27FC236}">
                  <a16:creationId xmlns:a16="http://schemas.microsoft.com/office/drawing/2014/main" id="{44F0D7EF-369F-4767-8AC1-15C933B003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7564" y="5614879"/>
              <a:ext cx="721920" cy="721920"/>
            </a:xfrm>
            <a:prstGeom prst="rect">
              <a:avLst/>
            </a:prstGeom>
          </p:spPr>
        </p:pic>
      </p:grpSp>
      <p:pic>
        <p:nvPicPr>
          <p:cNvPr id="4" name="Graphic 80" descr="Users">
            <a:hlinkClick r:id="rId14" action="ppaction://hlinksldjump"/>
            <a:extLst>
              <a:ext uri="{FF2B5EF4-FFF2-40B4-BE49-F238E27FC236}">
                <a16:creationId xmlns:a16="http://schemas.microsoft.com/office/drawing/2014/main" id="{5D5590E9-434C-414E-94EA-E6CA9A3023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707796" y="6189063"/>
            <a:ext cx="721920" cy="721920"/>
          </a:xfrm>
          <a:prstGeom prst="rect">
            <a:avLst/>
          </a:prstGeom>
        </p:spPr>
      </p:pic>
      <p:pic>
        <p:nvPicPr>
          <p:cNvPr id="5" name="Graphic 77" descr="Upward trend">
            <a:hlinkClick r:id="rId17" action="ppaction://hlinksldjump"/>
            <a:extLst>
              <a:ext uri="{FF2B5EF4-FFF2-40B4-BE49-F238E27FC236}">
                <a16:creationId xmlns:a16="http://schemas.microsoft.com/office/drawing/2014/main" id="{296A39CB-EC81-41C3-A360-E1CCE4BCAAC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161316" y="6200074"/>
            <a:ext cx="612336" cy="612336"/>
          </a:xfrm>
          <a:prstGeom prst="rect">
            <a:avLst/>
          </a:prstGeom>
        </p:spPr>
      </p:pic>
      <p:pic>
        <p:nvPicPr>
          <p:cNvPr id="7" name="Image 6">
            <a:extLst>
              <a:ext uri="{FF2B5EF4-FFF2-40B4-BE49-F238E27FC236}">
                <a16:creationId xmlns:a16="http://schemas.microsoft.com/office/drawing/2014/main" id="{432E9105-C152-4F71-98AD-B518200D2DD3}"/>
              </a:ext>
            </a:extLst>
          </p:cNvPr>
          <p:cNvPicPr>
            <a:picLocks noChangeAspect="1"/>
          </p:cNvPicPr>
          <p:nvPr/>
        </p:nvPicPr>
        <p:blipFill>
          <a:blip r:embed="rId5">
            <a:duotone>
              <a:schemeClr val="bg2">
                <a:shade val="45000"/>
                <a:satMod val="135000"/>
              </a:schemeClr>
              <a:prstClr val="white"/>
            </a:duotone>
          </a:blip>
          <a:stretch>
            <a:fillRect/>
          </a:stretch>
        </p:blipFill>
        <p:spPr>
          <a:xfrm flipH="1">
            <a:off x="7536777" y="6299875"/>
            <a:ext cx="522696" cy="500295"/>
          </a:xfrm>
          <a:prstGeom prst="rect">
            <a:avLst/>
          </a:prstGeom>
        </p:spPr>
      </p:pic>
      <p:sp>
        <p:nvSpPr>
          <p:cNvPr id="25" name="TextBox 9">
            <a:extLst>
              <a:ext uri="{FF2B5EF4-FFF2-40B4-BE49-F238E27FC236}">
                <a16:creationId xmlns:a16="http://schemas.microsoft.com/office/drawing/2014/main" id="{A3FC4956-4C5F-4565-89C6-64866A1D7BE2}"/>
              </a:ext>
            </a:extLst>
          </p:cNvPr>
          <p:cNvSpPr txBox="1"/>
          <p:nvPr/>
        </p:nvSpPr>
        <p:spPr>
          <a:xfrm>
            <a:off x="4864473" y="257219"/>
            <a:ext cx="2375971" cy="461665"/>
          </a:xfrm>
          <a:prstGeom prst="rect">
            <a:avLst/>
          </a:prstGeom>
          <a:noFill/>
        </p:spPr>
        <p:txBody>
          <a:bodyPr wrap="non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CONCLUSION</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29" name="Straight Connector 15">
            <a:extLst>
              <a:ext uri="{FF2B5EF4-FFF2-40B4-BE49-F238E27FC236}">
                <a16:creationId xmlns:a16="http://schemas.microsoft.com/office/drawing/2014/main" id="{D7D67450-7244-41AB-A64D-98DB61D2AEBD}"/>
              </a:ext>
            </a:extLst>
          </p:cNvPr>
          <p:cNvCxnSpPr>
            <a:cxnSpLocks/>
          </p:cNvCxnSpPr>
          <p:nvPr/>
        </p:nvCxnSpPr>
        <p:spPr>
          <a:xfrm>
            <a:off x="4942114" y="670900"/>
            <a:ext cx="229833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2067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50000">
                                          <p:cBhvr additive="base">
                                            <p:cTn id="7" dur="500" fill="hold"/>
                                            <p:tgtEl>
                                              <p:spTgt spid="25"/>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Image 70">
            <a:extLst>
              <a:ext uri="{FF2B5EF4-FFF2-40B4-BE49-F238E27FC236}">
                <a16:creationId xmlns:a16="http://schemas.microsoft.com/office/drawing/2014/main" id="{179A1748-1126-45E9-A94B-BB059AA7F87E}"/>
              </a:ext>
            </a:extLst>
          </p:cNvPr>
          <p:cNvPicPr>
            <a:picLocks noChangeAspect="1"/>
          </p:cNvPicPr>
          <p:nvPr/>
        </p:nvPicPr>
        <p:blipFill>
          <a:blip r:embed="rId3"/>
          <a:stretch>
            <a:fillRect/>
          </a:stretch>
        </p:blipFill>
        <p:spPr>
          <a:xfrm>
            <a:off x="5086456" y="1185738"/>
            <a:ext cx="2234067" cy="2234067"/>
          </a:xfrm>
          <a:prstGeom prst="rect">
            <a:avLst/>
          </a:prstGeom>
        </p:spPr>
      </p:pic>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398402" y="7748172"/>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8494567" y="-6516091"/>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095874" y="7756363"/>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4943" y="1849412"/>
              <a:ext cx="612336" cy="612336"/>
            </a:xfrm>
            <a:prstGeom prst="rect">
              <a:avLst/>
            </a:prstGeom>
          </p:spPr>
        </p:pic>
      </p:grpSp>
      <p:sp>
        <p:nvSpPr>
          <p:cNvPr id="76" name="Freeform 75">
            <a:extLst>
              <a:ext uri="{FF2B5EF4-FFF2-40B4-BE49-F238E27FC236}">
                <a16:creationId xmlns:a16="http://schemas.microsoft.com/office/drawing/2014/main" id="{A7181189-D4CB-4748-A2F2-9E601AF2DD72}"/>
              </a:ext>
            </a:extLst>
          </p:cNvPr>
          <p:cNvSpPr/>
          <p:nvPr/>
        </p:nvSpPr>
        <p:spPr>
          <a:xfrm flipH="1">
            <a:off x="-907517" y="-11157441"/>
            <a:ext cx="870314"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6">
            <a:duotone>
              <a:prstClr val="black"/>
              <a:srgbClr val="D9C3A5">
                <a:tint val="50000"/>
                <a:satMod val="180000"/>
              </a:srgbClr>
            </a:duotone>
          </a:blip>
          <a:stretch>
            <a:fillRect/>
          </a:stretch>
        </p:blipFill>
        <p:spPr>
          <a:xfrm flipH="1">
            <a:off x="7536777" y="7878921"/>
            <a:ext cx="522696" cy="500295"/>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22598" y="5786074"/>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7">
            <a:biLevel thresh="50000"/>
          </a:blip>
          <a:stretch>
            <a:fillRect/>
          </a:stretch>
        </p:blipFill>
        <p:spPr>
          <a:xfrm>
            <a:off x="9010805" y="5994921"/>
            <a:ext cx="479873" cy="479873"/>
          </a:xfrm>
          <a:prstGeom prst="rect">
            <a:avLst/>
          </a:prstGeom>
        </p:spPr>
      </p:pic>
      <p:grpSp>
        <p:nvGrpSpPr>
          <p:cNvPr id="21" name="Group 31">
            <a:extLst>
              <a:ext uri="{FF2B5EF4-FFF2-40B4-BE49-F238E27FC236}">
                <a16:creationId xmlns:a16="http://schemas.microsoft.com/office/drawing/2014/main" id="{2A0BC1BD-4FAA-4B33-AAC8-A637F087B7A6}"/>
              </a:ext>
            </a:extLst>
          </p:cNvPr>
          <p:cNvGrpSpPr/>
          <p:nvPr/>
        </p:nvGrpSpPr>
        <p:grpSpPr>
          <a:xfrm>
            <a:off x="3326048" y="7748172"/>
            <a:ext cx="828000" cy="828000"/>
            <a:chOff x="-828000" y="503294"/>
            <a:chExt cx="828000" cy="828000"/>
          </a:xfrm>
        </p:grpSpPr>
        <p:sp>
          <p:nvSpPr>
            <p:cNvPr id="22" name="Oval 32">
              <a:extLst>
                <a:ext uri="{FF2B5EF4-FFF2-40B4-BE49-F238E27FC236}">
                  <a16:creationId xmlns:a16="http://schemas.microsoft.com/office/drawing/2014/main" id="{5F96FA50-1577-497D-947D-663365F2C1F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3" name="Graphic 33" descr="Lightbulb">
              <a:extLst>
                <a:ext uri="{FF2B5EF4-FFF2-40B4-BE49-F238E27FC236}">
                  <a16:creationId xmlns:a16="http://schemas.microsoft.com/office/drawing/2014/main" id="{2C234A17-A671-43DC-B3CF-1B13B83E86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3417" y="634043"/>
              <a:ext cx="618834" cy="618834"/>
            </a:xfrm>
            <a:prstGeom prst="rect">
              <a:avLst/>
            </a:prstGeom>
          </p:spPr>
        </p:pic>
      </p:grpSp>
      <p:pic>
        <p:nvPicPr>
          <p:cNvPr id="3" name="Graphic 18" descr="Lightbulb">
            <a:hlinkClick r:id="rId10" action="ppaction://hlinksldjump"/>
            <a:extLst>
              <a:ext uri="{FF2B5EF4-FFF2-40B4-BE49-F238E27FC236}">
                <a16:creationId xmlns:a16="http://schemas.microsoft.com/office/drawing/2014/main" id="{5EFAA217-0183-4A65-B25C-441DB1614FC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535214" y="6242144"/>
            <a:ext cx="618834" cy="618834"/>
          </a:xfrm>
          <a:prstGeom prst="rect">
            <a:avLst/>
          </a:prstGeom>
        </p:spPr>
      </p:pic>
      <p:grpSp>
        <p:nvGrpSpPr>
          <p:cNvPr id="26" name="Group 33">
            <a:extLst>
              <a:ext uri="{FF2B5EF4-FFF2-40B4-BE49-F238E27FC236}">
                <a16:creationId xmlns:a16="http://schemas.microsoft.com/office/drawing/2014/main" id="{92295FAF-55D9-4C57-829F-1AB0023D4C89}"/>
              </a:ext>
            </a:extLst>
          </p:cNvPr>
          <p:cNvGrpSpPr/>
          <p:nvPr/>
        </p:nvGrpSpPr>
        <p:grpSpPr>
          <a:xfrm>
            <a:off x="4654971" y="7766384"/>
            <a:ext cx="827568" cy="828000"/>
            <a:chOff x="-842559" y="5561839"/>
            <a:chExt cx="827568" cy="828000"/>
          </a:xfrm>
        </p:grpSpPr>
        <p:sp>
          <p:nvSpPr>
            <p:cNvPr id="27" name="Oval 34">
              <a:extLst>
                <a:ext uri="{FF2B5EF4-FFF2-40B4-BE49-F238E27FC236}">
                  <a16:creationId xmlns:a16="http://schemas.microsoft.com/office/drawing/2014/main" id="{0E696C36-FBF3-44F9-84C5-A6FFFBC13D79}"/>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8" name="Graphic 35" descr="Users">
              <a:extLst>
                <a:ext uri="{FF2B5EF4-FFF2-40B4-BE49-F238E27FC236}">
                  <a16:creationId xmlns:a16="http://schemas.microsoft.com/office/drawing/2014/main" id="{44F0D7EF-369F-4767-8AC1-15C933B0035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77564" y="5614879"/>
              <a:ext cx="721920" cy="721920"/>
            </a:xfrm>
            <a:prstGeom prst="rect">
              <a:avLst/>
            </a:prstGeom>
          </p:spPr>
        </p:pic>
      </p:grpSp>
      <p:pic>
        <p:nvPicPr>
          <p:cNvPr id="4" name="Graphic 80" descr="Users">
            <a:hlinkClick r:id="rId15" action="ppaction://hlinksldjump"/>
            <a:extLst>
              <a:ext uri="{FF2B5EF4-FFF2-40B4-BE49-F238E27FC236}">
                <a16:creationId xmlns:a16="http://schemas.microsoft.com/office/drawing/2014/main" id="{5D5590E9-434C-414E-94EA-E6CA9A30235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707796" y="6189063"/>
            <a:ext cx="721920" cy="721920"/>
          </a:xfrm>
          <a:prstGeom prst="rect">
            <a:avLst/>
          </a:prstGeom>
        </p:spPr>
      </p:pic>
      <p:pic>
        <p:nvPicPr>
          <p:cNvPr id="5" name="Graphic 77" descr="Upward trend">
            <a:hlinkClick r:id="rId18" action="ppaction://hlinksldjump"/>
            <a:extLst>
              <a:ext uri="{FF2B5EF4-FFF2-40B4-BE49-F238E27FC236}">
                <a16:creationId xmlns:a16="http://schemas.microsoft.com/office/drawing/2014/main" id="{296A39CB-EC81-41C3-A360-E1CCE4BCAAC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161316" y="6200074"/>
            <a:ext cx="612336" cy="612336"/>
          </a:xfrm>
          <a:prstGeom prst="rect">
            <a:avLst/>
          </a:prstGeom>
        </p:spPr>
      </p:pic>
      <p:pic>
        <p:nvPicPr>
          <p:cNvPr id="7" name="Image 6">
            <a:extLst>
              <a:ext uri="{FF2B5EF4-FFF2-40B4-BE49-F238E27FC236}">
                <a16:creationId xmlns:a16="http://schemas.microsoft.com/office/drawing/2014/main" id="{432E9105-C152-4F71-98AD-B518200D2DD3}"/>
              </a:ext>
            </a:extLst>
          </p:cNvPr>
          <p:cNvPicPr>
            <a:picLocks noChangeAspect="1"/>
          </p:cNvPicPr>
          <p:nvPr/>
        </p:nvPicPr>
        <p:blipFill>
          <a:blip r:embed="rId6">
            <a:duotone>
              <a:schemeClr val="bg2">
                <a:shade val="45000"/>
                <a:satMod val="135000"/>
              </a:schemeClr>
              <a:prstClr val="white"/>
            </a:duotone>
          </a:blip>
          <a:stretch>
            <a:fillRect/>
          </a:stretch>
        </p:blipFill>
        <p:spPr>
          <a:xfrm flipH="1">
            <a:off x="7536777" y="6299875"/>
            <a:ext cx="522696" cy="500295"/>
          </a:xfrm>
          <a:prstGeom prst="rect">
            <a:avLst/>
          </a:prstGeom>
        </p:spPr>
      </p:pic>
      <p:sp>
        <p:nvSpPr>
          <p:cNvPr id="25" name="TextBox 9">
            <a:extLst>
              <a:ext uri="{FF2B5EF4-FFF2-40B4-BE49-F238E27FC236}">
                <a16:creationId xmlns:a16="http://schemas.microsoft.com/office/drawing/2014/main" id="{A3FC4956-4C5F-4565-89C6-64866A1D7BE2}"/>
              </a:ext>
            </a:extLst>
          </p:cNvPr>
          <p:cNvSpPr txBox="1"/>
          <p:nvPr/>
        </p:nvSpPr>
        <p:spPr>
          <a:xfrm>
            <a:off x="4864473" y="101403"/>
            <a:ext cx="2375971" cy="461665"/>
          </a:xfrm>
          <a:prstGeom prst="rect">
            <a:avLst/>
          </a:prstGeom>
          <a:noFill/>
        </p:spPr>
        <p:txBody>
          <a:bodyPr wrap="non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CONCLUSION</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29" name="Straight Connector 15">
            <a:extLst>
              <a:ext uri="{FF2B5EF4-FFF2-40B4-BE49-F238E27FC236}">
                <a16:creationId xmlns:a16="http://schemas.microsoft.com/office/drawing/2014/main" id="{D7D67450-7244-41AB-A64D-98DB61D2AEBD}"/>
              </a:ext>
            </a:extLst>
          </p:cNvPr>
          <p:cNvCxnSpPr>
            <a:cxnSpLocks/>
          </p:cNvCxnSpPr>
          <p:nvPr/>
        </p:nvCxnSpPr>
        <p:spPr>
          <a:xfrm>
            <a:off x="4946709" y="537282"/>
            <a:ext cx="229833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63808CE4-F57E-4F8A-BDF2-B0B827311CBB}"/>
              </a:ext>
            </a:extLst>
          </p:cNvPr>
          <p:cNvSpPr txBox="1"/>
          <p:nvPr/>
        </p:nvSpPr>
        <p:spPr>
          <a:xfrm>
            <a:off x="2817446" y="616241"/>
            <a:ext cx="6470041" cy="461665"/>
          </a:xfrm>
          <a:prstGeom prst="rect">
            <a:avLst/>
          </a:prstGeom>
          <a:noFill/>
        </p:spPr>
        <p:txBody>
          <a:bodyPr wrap="non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Points de discorde entre </a:t>
            </a:r>
            <a:r>
              <a:rPr lang="fr-FR" sz="2400" b="1" spc="300" dirty="0" err="1">
                <a:solidFill>
                  <a:schemeClr val="bg1"/>
                </a:solidFill>
                <a:latin typeface="Adobe Devanagari" panose="02040503050201020203" pitchFamily="18" charset="0"/>
                <a:cs typeface="Adobe Devanagari" panose="02040503050201020203" pitchFamily="18" charset="0"/>
              </a:rPr>
              <a:t>post-keynesiens</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30" name="Straight Connector 15">
            <a:extLst>
              <a:ext uri="{FF2B5EF4-FFF2-40B4-BE49-F238E27FC236}">
                <a16:creationId xmlns:a16="http://schemas.microsoft.com/office/drawing/2014/main" id="{269276CA-C7C5-4474-976B-9474E810A87A}"/>
              </a:ext>
            </a:extLst>
          </p:cNvPr>
          <p:cNvCxnSpPr>
            <a:cxnSpLocks/>
          </p:cNvCxnSpPr>
          <p:nvPr/>
        </p:nvCxnSpPr>
        <p:spPr>
          <a:xfrm>
            <a:off x="2928257" y="979935"/>
            <a:ext cx="621574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FA0B45E2-25BE-4557-8092-3BD7E038650F}"/>
              </a:ext>
            </a:extLst>
          </p:cNvPr>
          <p:cNvPicPr>
            <a:picLocks noChangeAspect="1"/>
          </p:cNvPicPr>
          <p:nvPr/>
        </p:nvPicPr>
        <p:blipFill>
          <a:blip r:embed="rId21"/>
          <a:stretch>
            <a:fillRect/>
          </a:stretch>
        </p:blipFill>
        <p:spPr>
          <a:xfrm rot="19963982">
            <a:off x="8701845" y="1334447"/>
            <a:ext cx="2700388" cy="17802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Image 14">
            <a:extLst>
              <a:ext uri="{FF2B5EF4-FFF2-40B4-BE49-F238E27FC236}">
                <a16:creationId xmlns:a16="http://schemas.microsoft.com/office/drawing/2014/main" id="{B23253D6-4919-40FB-8DF9-D4DE3C1A5B15}"/>
              </a:ext>
            </a:extLst>
          </p:cNvPr>
          <p:cNvPicPr>
            <a:picLocks noChangeAspect="1"/>
          </p:cNvPicPr>
          <p:nvPr/>
        </p:nvPicPr>
        <p:blipFill>
          <a:blip r:embed="rId22"/>
          <a:stretch>
            <a:fillRect/>
          </a:stretch>
        </p:blipFill>
        <p:spPr>
          <a:xfrm rot="1466806">
            <a:off x="8806629" y="3946792"/>
            <a:ext cx="2693105" cy="13579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3" name="TextBox 74">
            <a:extLst>
              <a:ext uri="{FF2B5EF4-FFF2-40B4-BE49-F238E27FC236}">
                <a16:creationId xmlns:a16="http://schemas.microsoft.com/office/drawing/2014/main" id="{2BCFCF39-BB4A-402F-90C5-7406FFD5BA4D}"/>
              </a:ext>
            </a:extLst>
          </p:cNvPr>
          <p:cNvSpPr txBox="1"/>
          <p:nvPr/>
        </p:nvSpPr>
        <p:spPr>
          <a:xfrm>
            <a:off x="2129520" y="4101502"/>
            <a:ext cx="928826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Comment le </a:t>
            </a:r>
            <a:r>
              <a:rPr lang="en-US" sz="2400" dirty="0" err="1">
                <a:solidFill>
                  <a:schemeClr val="bg1"/>
                </a:solidFill>
                <a:latin typeface="Adobe Devanagari" panose="02040503050201020203" pitchFamily="18" charset="0"/>
                <a:cs typeface="Adobe Devanagari" panose="02040503050201020203" pitchFamily="18" charset="0"/>
              </a:rPr>
              <a:t>niveau</a:t>
            </a:r>
            <a:r>
              <a:rPr lang="en-US" sz="2400" dirty="0">
                <a:solidFill>
                  <a:schemeClr val="bg1"/>
                </a:solidFill>
                <a:latin typeface="Adobe Devanagari" panose="02040503050201020203" pitchFamily="18" charset="0"/>
                <a:cs typeface="Adobe Devanagari" panose="02040503050201020203" pitchFamily="18" charset="0"/>
              </a:rPr>
              <a:t> de </a:t>
            </a:r>
            <a:r>
              <a:rPr lang="en-US" sz="2400" dirty="0" err="1">
                <a:solidFill>
                  <a:schemeClr val="bg1"/>
                </a:solidFill>
                <a:latin typeface="Adobe Devanagari" panose="02040503050201020203" pitchFamily="18" charset="0"/>
                <a:cs typeface="Adobe Devanagari" panose="02040503050201020203" pitchFamily="18" charset="0"/>
              </a:rPr>
              <a:t>l’investissement</a:t>
            </a:r>
            <a:r>
              <a:rPr lang="en-US" sz="2400" dirty="0">
                <a:solidFill>
                  <a:schemeClr val="bg1"/>
                </a:solidFill>
                <a:latin typeface="Adobe Devanagari" panose="02040503050201020203" pitchFamily="18" charset="0"/>
                <a:cs typeface="Adobe Devanagari" panose="02040503050201020203" pitchFamily="18" charset="0"/>
              </a:rPr>
              <a:t> </a:t>
            </a:r>
            <a:r>
              <a:rPr lang="en-US" sz="2400" dirty="0" err="1">
                <a:solidFill>
                  <a:schemeClr val="bg1"/>
                </a:solidFill>
                <a:latin typeface="Adobe Devanagari" panose="02040503050201020203" pitchFamily="18" charset="0"/>
                <a:cs typeface="Adobe Devanagari" panose="02040503050201020203" pitchFamily="18" charset="0"/>
              </a:rPr>
              <a:t>est</a:t>
            </a:r>
            <a:r>
              <a:rPr lang="en-US" sz="2400" dirty="0">
                <a:solidFill>
                  <a:schemeClr val="bg1"/>
                </a:solidFill>
                <a:latin typeface="Adobe Devanagari" panose="02040503050201020203" pitchFamily="18" charset="0"/>
                <a:cs typeface="Adobe Devanagari" panose="02040503050201020203" pitchFamily="18" charset="0"/>
              </a:rPr>
              <a:t> </a:t>
            </a:r>
            <a:r>
              <a:rPr lang="en-US" sz="2400">
                <a:solidFill>
                  <a:schemeClr val="bg1"/>
                </a:solidFill>
                <a:latin typeface="Adobe Devanagari" panose="02040503050201020203" pitchFamily="18" charset="0"/>
                <a:cs typeface="Adobe Devanagari" panose="02040503050201020203" pitchFamily="18" charset="0"/>
              </a:rPr>
              <a:t>determine?</a:t>
            </a:r>
            <a:endParaRPr lang="en-US" sz="2400" dirty="0">
              <a:solidFill>
                <a:schemeClr val="bg1"/>
              </a:solidFill>
              <a:latin typeface="Adobe Devanagari" panose="02040503050201020203" pitchFamily="18" charset="0"/>
              <a:cs typeface="Adobe Devanagari" panose="02040503050201020203" pitchFamily="18" charset="0"/>
            </a:endParaRPr>
          </a:p>
        </p:txBody>
      </p:sp>
      <p:sp>
        <p:nvSpPr>
          <p:cNvPr id="74" name="TextBox 74">
            <a:extLst>
              <a:ext uri="{FF2B5EF4-FFF2-40B4-BE49-F238E27FC236}">
                <a16:creationId xmlns:a16="http://schemas.microsoft.com/office/drawing/2014/main" id="{D4BD86D2-6015-4627-864E-BE23E1892883}"/>
              </a:ext>
            </a:extLst>
          </p:cNvPr>
          <p:cNvSpPr txBox="1"/>
          <p:nvPr/>
        </p:nvSpPr>
        <p:spPr>
          <a:xfrm>
            <a:off x="2551671" y="3553324"/>
            <a:ext cx="6075510" cy="461665"/>
          </a:xfrm>
          <a:prstGeom prst="rect">
            <a:avLst/>
          </a:prstGeom>
          <a:noFill/>
        </p:spPr>
        <p:txBody>
          <a:bodyPr wrap="square" rtlCol="0">
            <a:spAutoFit/>
          </a:bodyPr>
          <a:lstStyle/>
          <a:p>
            <a:r>
              <a:rPr lang="en-US" sz="2400" dirty="0" err="1">
                <a:solidFill>
                  <a:schemeClr val="bg1"/>
                </a:solidFill>
                <a:latin typeface="Adobe Devanagari" panose="02040503050201020203" pitchFamily="18" charset="0"/>
                <a:cs typeface="Adobe Devanagari" panose="02040503050201020203" pitchFamily="18" charset="0"/>
              </a:rPr>
              <a:t>Caractère</a:t>
            </a:r>
            <a:r>
              <a:rPr lang="en-US" sz="2400" dirty="0">
                <a:solidFill>
                  <a:schemeClr val="bg1"/>
                </a:solidFill>
                <a:latin typeface="Adobe Devanagari" panose="02040503050201020203" pitchFamily="18" charset="0"/>
                <a:cs typeface="Adobe Devanagari" panose="02040503050201020203" pitchFamily="18" charset="0"/>
              </a:rPr>
              <a:t> </a:t>
            </a:r>
            <a:r>
              <a:rPr lang="en-US" sz="2400" dirty="0" err="1">
                <a:solidFill>
                  <a:schemeClr val="bg1"/>
                </a:solidFill>
                <a:latin typeface="Adobe Devanagari" panose="02040503050201020203" pitchFamily="18" charset="0"/>
                <a:cs typeface="Adobe Devanagari" panose="02040503050201020203" pitchFamily="18" charset="0"/>
              </a:rPr>
              <a:t>endogène</a:t>
            </a:r>
            <a:r>
              <a:rPr lang="en-US" sz="2400" dirty="0">
                <a:solidFill>
                  <a:schemeClr val="bg1"/>
                </a:solidFill>
                <a:latin typeface="Adobe Devanagari" panose="02040503050201020203" pitchFamily="18" charset="0"/>
                <a:cs typeface="Adobe Devanagari" panose="02040503050201020203" pitchFamily="18" charset="0"/>
              </a:rPr>
              <a:t> </a:t>
            </a:r>
            <a:r>
              <a:rPr lang="en-US" sz="2400" dirty="0" err="1">
                <a:solidFill>
                  <a:schemeClr val="bg1"/>
                </a:solidFill>
                <a:latin typeface="Adobe Devanagari" panose="02040503050201020203" pitchFamily="18" charset="0"/>
                <a:cs typeface="Adobe Devanagari" panose="02040503050201020203" pitchFamily="18" charset="0"/>
              </a:rPr>
              <a:t>ou</a:t>
            </a:r>
            <a:r>
              <a:rPr lang="en-US" sz="2400" dirty="0">
                <a:solidFill>
                  <a:schemeClr val="bg1"/>
                </a:solidFill>
                <a:latin typeface="Adobe Devanagari" panose="02040503050201020203" pitchFamily="18" charset="0"/>
                <a:cs typeface="Adobe Devanagari" panose="02040503050201020203" pitchFamily="18" charset="0"/>
              </a:rPr>
              <a:t> </a:t>
            </a:r>
            <a:r>
              <a:rPr lang="en-US" sz="2400" dirty="0" err="1">
                <a:solidFill>
                  <a:schemeClr val="bg1"/>
                </a:solidFill>
                <a:latin typeface="Adobe Devanagari" panose="02040503050201020203" pitchFamily="18" charset="0"/>
                <a:cs typeface="Adobe Devanagari" panose="02040503050201020203" pitchFamily="18" charset="0"/>
              </a:rPr>
              <a:t>exogène</a:t>
            </a:r>
            <a:r>
              <a:rPr lang="en-US" sz="2400" dirty="0">
                <a:solidFill>
                  <a:schemeClr val="bg1"/>
                </a:solidFill>
                <a:latin typeface="Adobe Devanagari" panose="02040503050201020203" pitchFamily="18" charset="0"/>
                <a:cs typeface="Adobe Devanagari" panose="02040503050201020203" pitchFamily="18" charset="0"/>
              </a:rPr>
              <a:t> de la </a:t>
            </a:r>
            <a:r>
              <a:rPr lang="en-US" sz="2400" dirty="0" err="1">
                <a:solidFill>
                  <a:schemeClr val="bg1"/>
                </a:solidFill>
                <a:latin typeface="Adobe Devanagari" panose="02040503050201020203" pitchFamily="18" charset="0"/>
                <a:cs typeface="Adobe Devanagari" panose="02040503050201020203" pitchFamily="18" charset="0"/>
              </a:rPr>
              <a:t>monnaie</a:t>
            </a:r>
            <a:r>
              <a:rPr lang="en-US" sz="2400" dirty="0">
                <a:solidFill>
                  <a:schemeClr val="bg1"/>
                </a:solidFill>
                <a:latin typeface="Adobe Devanagari" panose="02040503050201020203" pitchFamily="18" charset="0"/>
                <a:cs typeface="Adobe Devanagari" panose="02040503050201020203" pitchFamily="18" charset="0"/>
              </a:rPr>
              <a:t>?</a:t>
            </a:r>
          </a:p>
        </p:txBody>
      </p:sp>
    </p:spTree>
    <p:extLst>
      <p:ext uri="{BB962C8B-B14F-4D97-AF65-F5344CB8AC3E}">
        <p14:creationId xmlns:p14="http://schemas.microsoft.com/office/powerpoint/2010/main" val="37940405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50000">
                                          <p:cBhvr additive="base">
                                            <p:cTn id="7" dur="500" fill="hold"/>
                                            <p:tgtEl>
                                              <p:spTgt spid="25"/>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14:presetBounceEnd="50000">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14:bounceEnd="50000">
                                          <p:cBhvr additive="base">
                                            <p:cTn id="16" dur="500" fill="hold"/>
                                            <p:tgtEl>
                                              <p:spTgt spid="24"/>
                                            </p:tgtEl>
                                            <p:attrNameLst>
                                              <p:attrName>ppt_x</p:attrName>
                                            </p:attrNameLst>
                                          </p:cBhvr>
                                          <p:tavLst>
                                            <p:tav tm="0">
                                              <p:val>
                                                <p:strVal val="0-#ppt_w/2"/>
                                              </p:val>
                                            </p:tav>
                                            <p:tav tm="100000">
                                              <p:val>
                                                <p:strVal val="#ppt_x"/>
                                              </p:val>
                                            </p:tav>
                                          </p:tavLst>
                                        </p:anim>
                                        <p:anim calcmode="lin" valueType="num" p14:bounceEnd="50000">
                                          <p:cBhvr additive="base">
                                            <p:cTn id="17" dur="500" fill="hold"/>
                                            <p:tgtEl>
                                              <p:spTgt spid="24"/>
                                            </p:tgtEl>
                                            <p:attrNameLst>
                                              <p:attrName>ppt_y</p:attrName>
                                            </p:attrNameLst>
                                          </p:cBhvr>
                                          <p:tavLst>
                                            <p:tav tm="0">
                                              <p:val>
                                                <p:strVal val="#ppt_y"/>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1000"/>
                                            <p:tgtEl>
                                              <p:spTgt spid="71"/>
                                            </p:tgtEl>
                                          </p:cBhvr>
                                        </p:animEffect>
                                        <p:anim calcmode="lin" valueType="num">
                                          <p:cBhvr>
                                            <p:cTn id="26" dur="1000" fill="hold"/>
                                            <p:tgtEl>
                                              <p:spTgt spid="71"/>
                                            </p:tgtEl>
                                            <p:attrNameLst>
                                              <p:attrName>ppt_x</p:attrName>
                                            </p:attrNameLst>
                                          </p:cBhvr>
                                          <p:tavLst>
                                            <p:tav tm="0">
                                              <p:val>
                                                <p:strVal val="#ppt_x"/>
                                              </p:val>
                                            </p:tav>
                                            <p:tav tm="100000">
                                              <p:val>
                                                <p:strVal val="#ppt_x"/>
                                              </p:val>
                                            </p:tav>
                                          </p:tavLst>
                                        </p:anim>
                                        <p:anim calcmode="lin" valueType="num">
                                          <p:cBhvr>
                                            <p:cTn id="27"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0-#ppt_w/2"/>
                                              </p:val>
                                            </p:tav>
                                            <p:tav tm="100000">
                                              <p:val>
                                                <p:strVal val="#ppt_x"/>
                                              </p:val>
                                            </p:tav>
                                          </p:tavLst>
                                        </p:anim>
                                        <p:anim calcmode="lin" valueType="num">
                                          <p:cBhvr additive="base">
                                            <p:cTn id="33"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73"/>
                                            </p:tgtEl>
                                            <p:attrNameLst>
                                              <p:attrName>style.visibility</p:attrName>
                                            </p:attrNameLst>
                                          </p:cBhvr>
                                          <p:to>
                                            <p:strVal val="visible"/>
                                          </p:to>
                                        </p:set>
                                        <p:anim calcmode="lin" valueType="num">
                                          <p:cBhvr additive="base">
                                            <p:cTn id="38" dur="500" fill="hold"/>
                                            <p:tgtEl>
                                              <p:spTgt spid="73"/>
                                            </p:tgtEl>
                                            <p:attrNameLst>
                                              <p:attrName>ppt_x</p:attrName>
                                            </p:attrNameLst>
                                          </p:cBhvr>
                                          <p:tavLst>
                                            <p:tav tm="0">
                                              <p:val>
                                                <p:strVal val="0-#ppt_w/2"/>
                                              </p:val>
                                            </p:tav>
                                            <p:tav tm="100000">
                                              <p:val>
                                                <p:strVal val="#ppt_x"/>
                                              </p:val>
                                            </p:tav>
                                          </p:tavLst>
                                        </p:anim>
                                        <p:anim calcmode="lin" valueType="num">
                                          <p:cBhvr additive="base">
                                            <p:cTn id="39"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0" presetClass="exit" presetSubtype="0" fill="hold" nodeType="clickEffect">
                                      <p:stCondLst>
                                        <p:cond delay="0"/>
                                      </p:stCondLst>
                                      <p:childTnLst>
                                        <p:animEffect transition="out" filter="wedge">
                                          <p:cBhvr>
                                            <p:cTn id="43" dur="2000"/>
                                            <p:tgtEl>
                                              <p:spTgt spid="71"/>
                                            </p:tgtEl>
                                          </p:cBhvr>
                                        </p:animEffect>
                                        <p:set>
                                          <p:cBhvr>
                                            <p:cTn id="44" dur="1" fill="hold">
                                              <p:stCondLst>
                                                <p:cond delay="19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4" grpId="0"/>
          <p:bldP spid="73" grpId="0"/>
          <p:bldP spid="7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0-#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1000"/>
                                            <p:tgtEl>
                                              <p:spTgt spid="71"/>
                                            </p:tgtEl>
                                          </p:cBhvr>
                                        </p:animEffect>
                                        <p:anim calcmode="lin" valueType="num">
                                          <p:cBhvr>
                                            <p:cTn id="26" dur="1000" fill="hold"/>
                                            <p:tgtEl>
                                              <p:spTgt spid="71"/>
                                            </p:tgtEl>
                                            <p:attrNameLst>
                                              <p:attrName>ppt_x</p:attrName>
                                            </p:attrNameLst>
                                          </p:cBhvr>
                                          <p:tavLst>
                                            <p:tav tm="0">
                                              <p:val>
                                                <p:strVal val="#ppt_x"/>
                                              </p:val>
                                            </p:tav>
                                            <p:tav tm="100000">
                                              <p:val>
                                                <p:strVal val="#ppt_x"/>
                                              </p:val>
                                            </p:tav>
                                          </p:tavLst>
                                        </p:anim>
                                        <p:anim calcmode="lin" valueType="num">
                                          <p:cBhvr>
                                            <p:cTn id="27"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0-#ppt_w/2"/>
                                              </p:val>
                                            </p:tav>
                                            <p:tav tm="100000">
                                              <p:val>
                                                <p:strVal val="#ppt_x"/>
                                              </p:val>
                                            </p:tav>
                                          </p:tavLst>
                                        </p:anim>
                                        <p:anim calcmode="lin" valueType="num">
                                          <p:cBhvr additive="base">
                                            <p:cTn id="33"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73"/>
                                            </p:tgtEl>
                                            <p:attrNameLst>
                                              <p:attrName>style.visibility</p:attrName>
                                            </p:attrNameLst>
                                          </p:cBhvr>
                                          <p:to>
                                            <p:strVal val="visible"/>
                                          </p:to>
                                        </p:set>
                                        <p:anim calcmode="lin" valueType="num">
                                          <p:cBhvr additive="base">
                                            <p:cTn id="38" dur="500" fill="hold"/>
                                            <p:tgtEl>
                                              <p:spTgt spid="73"/>
                                            </p:tgtEl>
                                            <p:attrNameLst>
                                              <p:attrName>ppt_x</p:attrName>
                                            </p:attrNameLst>
                                          </p:cBhvr>
                                          <p:tavLst>
                                            <p:tav tm="0">
                                              <p:val>
                                                <p:strVal val="0-#ppt_w/2"/>
                                              </p:val>
                                            </p:tav>
                                            <p:tav tm="100000">
                                              <p:val>
                                                <p:strVal val="#ppt_x"/>
                                              </p:val>
                                            </p:tav>
                                          </p:tavLst>
                                        </p:anim>
                                        <p:anim calcmode="lin" valueType="num">
                                          <p:cBhvr additive="base">
                                            <p:cTn id="39"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0" presetClass="exit" presetSubtype="0" fill="hold" nodeType="clickEffect">
                                      <p:stCondLst>
                                        <p:cond delay="0"/>
                                      </p:stCondLst>
                                      <p:childTnLst>
                                        <p:animEffect transition="out" filter="wedge">
                                          <p:cBhvr>
                                            <p:cTn id="43" dur="2000"/>
                                            <p:tgtEl>
                                              <p:spTgt spid="71"/>
                                            </p:tgtEl>
                                          </p:cBhvr>
                                        </p:animEffect>
                                        <p:set>
                                          <p:cBhvr>
                                            <p:cTn id="44" dur="1" fill="hold">
                                              <p:stCondLst>
                                                <p:cond delay="19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4" grpId="0"/>
          <p:bldP spid="73" grpId="0"/>
          <p:bldP spid="7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36778" y="773873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12373368" y="-6439767"/>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324811" y="7724599"/>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grpSp>
        <p:nvGrpSpPr>
          <p:cNvPr id="70" name="Group 69">
            <a:extLst>
              <a:ext uri="{FF2B5EF4-FFF2-40B4-BE49-F238E27FC236}">
                <a16:creationId xmlns:a16="http://schemas.microsoft.com/office/drawing/2014/main" id="{8715754F-3045-DA4B-B2A9-15B88EEAF8B2}"/>
              </a:ext>
            </a:extLst>
          </p:cNvPr>
          <p:cNvGrpSpPr/>
          <p:nvPr/>
        </p:nvGrpSpPr>
        <p:grpSpPr>
          <a:xfrm>
            <a:off x="4654972" y="7748172"/>
            <a:ext cx="827568" cy="828000"/>
            <a:chOff x="-842559" y="5561839"/>
            <a:chExt cx="827568" cy="828000"/>
          </a:xfrm>
        </p:grpSpPr>
        <p:sp>
          <p:nvSpPr>
            <p:cNvPr id="71" name="Oval 70">
              <a:extLst>
                <a:ext uri="{FF2B5EF4-FFF2-40B4-BE49-F238E27FC236}">
                  <a16:creationId xmlns:a16="http://schemas.microsoft.com/office/drawing/2014/main" id="{05FDCAF5-9C98-CA44-9849-B16E48628C00}"/>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72" name="Graphic 71" descr="Users">
              <a:extLst>
                <a:ext uri="{FF2B5EF4-FFF2-40B4-BE49-F238E27FC236}">
                  <a16:creationId xmlns:a16="http://schemas.microsoft.com/office/drawing/2014/main" id="{51D8C772-9E20-5E41-A663-9F8986C2E7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64" y="5614879"/>
              <a:ext cx="721920" cy="721920"/>
            </a:xfrm>
            <a:prstGeom prst="rect">
              <a:avLst/>
            </a:prstGeom>
          </p:spPr>
        </p:pic>
      </p:grpSp>
      <p:sp>
        <p:nvSpPr>
          <p:cNvPr id="76" name="Freeform 75">
            <a:extLst>
              <a:ext uri="{FF2B5EF4-FFF2-40B4-BE49-F238E27FC236}">
                <a16:creationId xmlns:a16="http://schemas.microsoft.com/office/drawing/2014/main" id="{A7181189-D4CB-4748-A2F2-9E601AF2DD72}"/>
              </a:ext>
            </a:extLst>
          </p:cNvPr>
          <p:cNvSpPr/>
          <p:nvPr/>
        </p:nvSpPr>
        <p:spPr>
          <a:xfrm flipH="1">
            <a:off x="-907517" y="-11157441"/>
            <a:ext cx="870314"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pic>
        <p:nvPicPr>
          <p:cNvPr id="78" name="Graphic 77" descr="Upward trend">
            <a:hlinkClick r:id="rId7" action="ppaction://hlinksldjump"/>
            <a:extLst>
              <a:ext uri="{FF2B5EF4-FFF2-40B4-BE49-F238E27FC236}">
                <a16:creationId xmlns:a16="http://schemas.microsoft.com/office/drawing/2014/main" id="{6B3E228B-8807-F340-A63F-9D9D353605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33186" y="6186124"/>
            <a:ext cx="612336" cy="612336"/>
          </a:xfrm>
          <a:prstGeom prst="rect">
            <a:avLst/>
          </a:prstGeom>
        </p:spPr>
      </p:pic>
      <p:pic>
        <p:nvPicPr>
          <p:cNvPr id="81" name="Graphic 80" descr="Users">
            <a:hlinkClick r:id="rId10" action="ppaction://hlinksldjump"/>
            <a:extLst>
              <a:ext uri="{FF2B5EF4-FFF2-40B4-BE49-F238E27FC236}">
                <a16:creationId xmlns:a16="http://schemas.microsoft.com/office/drawing/2014/main" id="{91581E61-D44A-9A4B-B225-DC06A4724A3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07796" y="6189063"/>
            <a:ext cx="721920" cy="721920"/>
          </a:xfrm>
          <a:prstGeom prst="rect">
            <a:avLst/>
          </a:prstGeom>
        </p:spPr>
      </p:pic>
      <p:pic>
        <p:nvPicPr>
          <p:cNvPr id="5" name="Graphic 62" descr="Lightbulb">
            <a:extLst>
              <a:ext uri="{FF2B5EF4-FFF2-40B4-BE49-F238E27FC236}">
                <a16:creationId xmlns:a16="http://schemas.microsoft.com/office/drawing/2014/main" id="{241852EF-ED20-47DE-BFDE-ADF427605A4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364430" y="7801212"/>
            <a:ext cx="703036" cy="703036"/>
          </a:xfrm>
          <a:prstGeom prst="rect">
            <a:avLst/>
          </a:prstGeom>
        </p:spPr>
      </p:pic>
      <p:pic>
        <p:nvPicPr>
          <p:cNvPr id="3" name="Graphic 18" descr="Lightbulb">
            <a:hlinkClick r:id="rId15" action="ppaction://hlinksldjump"/>
            <a:extLst>
              <a:ext uri="{FF2B5EF4-FFF2-40B4-BE49-F238E27FC236}">
                <a16:creationId xmlns:a16="http://schemas.microsoft.com/office/drawing/2014/main" id="{990241E4-3175-4E92-8392-4FFBD84FA6E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430611" y="6213994"/>
            <a:ext cx="593371" cy="618834"/>
          </a:xfrm>
          <a:prstGeom prst="rect">
            <a:avLst/>
          </a:prstGeom>
        </p:spPr>
      </p:pic>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18">
            <a:duotone>
              <a:prstClr val="black"/>
              <a:srgbClr val="D9C3A5">
                <a:tint val="50000"/>
                <a:satMod val="180000"/>
              </a:srgbClr>
            </a:duotone>
          </a:blip>
          <a:stretch>
            <a:fillRect/>
          </a:stretch>
        </p:blipFill>
        <p:spPr>
          <a:xfrm flipH="1">
            <a:off x="7694517" y="7930237"/>
            <a:ext cx="522696" cy="500295"/>
          </a:xfrm>
          <a:prstGeom prst="rect">
            <a:avLst/>
          </a:prstGeom>
        </p:spPr>
      </p:pic>
      <p:pic>
        <p:nvPicPr>
          <p:cNvPr id="7" name="Image 6">
            <a:extLst>
              <a:ext uri="{FF2B5EF4-FFF2-40B4-BE49-F238E27FC236}">
                <a16:creationId xmlns:a16="http://schemas.microsoft.com/office/drawing/2014/main" id="{E649D638-1C64-48BD-92DE-2D6B2A383640}"/>
              </a:ext>
            </a:extLst>
          </p:cNvPr>
          <p:cNvPicPr>
            <a:picLocks noChangeAspect="1"/>
          </p:cNvPicPr>
          <p:nvPr/>
        </p:nvPicPr>
        <p:blipFill>
          <a:blip r:embed="rId18">
            <a:duotone>
              <a:schemeClr val="bg2">
                <a:shade val="45000"/>
                <a:satMod val="135000"/>
              </a:schemeClr>
              <a:prstClr val="white"/>
            </a:duotone>
          </a:blip>
          <a:stretch>
            <a:fillRect/>
          </a:stretch>
        </p:blipFill>
        <p:spPr>
          <a:xfrm flipH="1">
            <a:off x="7719064" y="6242144"/>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19">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19">
            <a:biLevel thresh="50000"/>
          </a:blip>
          <a:stretch>
            <a:fillRect/>
          </a:stretch>
        </p:blipFill>
        <p:spPr>
          <a:xfrm>
            <a:off x="9024120" y="7877479"/>
            <a:ext cx="479873" cy="479873"/>
          </a:xfrm>
          <a:prstGeom prst="rect">
            <a:avLst/>
          </a:prstGeom>
        </p:spPr>
      </p:pic>
      <p:grpSp>
        <p:nvGrpSpPr>
          <p:cNvPr id="50" name="Group 31">
            <a:extLst>
              <a:ext uri="{FF2B5EF4-FFF2-40B4-BE49-F238E27FC236}">
                <a16:creationId xmlns:a16="http://schemas.microsoft.com/office/drawing/2014/main" id="{1748A7C0-F960-4D52-96FC-BBD7076A2F58}"/>
              </a:ext>
            </a:extLst>
          </p:cNvPr>
          <p:cNvGrpSpPr/>
          <p:nvPr/>
        </p:nvGrpSpPr>
        <p:grpSpPr>
          <a:xfrm>
            <a:off x="3326048" y="7748172"/>
            <a:ext cx="828000" cy="828000"/>
            <a:chOff x="-828000" y="503294"/>
            <a:chExt cx="828000" cy="828000"/>
          </a:xfrm>
        </p:grpSpPr>
        <p:sp>
          <p:nvSpPr>
            <p:cNvPr id="51" name="Oval 32">
              <a:extLst>
                <a:ext uri="{FF2B5EF4-FFF2-40B4-BE49-F238E27FC236}">
                  <a16:creationId xmlns:a16="http://schemas.microsoft.com/office/drawing/2014/main" id="{B305DEF0-5BD8-44A7-BD69-F31F02A278E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52" name="Graphic 33" descr="Lightbulb">
              <a:extLst>
                <a:ext uri="{FF2B5EF4-FFF2-40B4-BE49-F238E27FC236}">
                  <a16:creationId xmlns:a16="http://schemas.microsoft.com/office/drawing/2014/main" id="{4DBD1846-D1ED-44CC-9A62-5D0371773C8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3417" y="634043"/>
              <a:ext cx="618834" cy="618834"/>
            </a:xfrm>
            <a:prstGeom prst="rect">
              <a:avLst/>
            </a:prstGeom>
          </p:spPr>
        </p:pic>
      </p:grpSp>
      <p:sp>
        <p:nvSpPr>
          <p:cNvPr id="60" name="Freeform 9">
            <a:extLst>
              <a:ext uri="{FF2B5EF4-FFF2-40B4-BE49-F238E27FC236}">
                <a16:creationId xmlns:a16="http://schemas.microsoft.com/office/drawing/2014/main" id="{96FEABF9-11D6-483C-9E6C-14992189A873}"/>
              </a:ext>
            </a:extLst>
          </p:cNvPr>
          <p:cNvSpPr>
            <a:spLocks noChangeAspect="1"/>
          </p:cNvSpPr>
          <p:nvPr/>
        </p:nvSpPr>
        <p:spPr>
          <a:xfrm rot="10800000">
            <a:off x="7980412" y="537578"/>
            <a:ext cx="4557184" cy="914400"/>
          </a:xfrm>
          <a:custGeom>
            <a:avLst/>
            <a:gdLst>
              <a:gd name="connsiteX0" fmla="*/ 0 w 5108222"/>
              <a:gd name="connsiteY0" fmla="*/ 0 h 914400"/>
              <a:gd name="connsiteX1" fmla="*/ 4651022 w 5108222"/>
              <a:gd name="connsiteY1" fmla="*/ 0 h 914400"/>
              <a:gd name="connsiteX2" fmla="*/ 5108222 w 5108222"/>
              <a:gd name="connsiteY2" fmla="*/ 457200 h 914400"/>
              <a:gd name="connsiteX3" fmla="*/ 4651022 w 5108222"/>
              <a:gd name="connsiteY3" fmla="*/ 914400 h 914400"/>
              <a:gd name="connsiteX4" fmla="*/ 0 w 5108222"/>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222" h="914400">
                <a:moveTo>
                  <a:pt x="0" y="0"/>
                </a:moveTo>
                <a:lnTo>
                  <a:pt x="4651022" y="0"/>
                </a:lnTo>
                <a:cubicBezTo>
                  <a:pt x="4903527" y="0"/>
                  <a:pt x="5108222" y="204695"/>
                  <a:pt x="5108222" y="457200"/>
                </a:cubicBezTo>
                <a:cubicBezTo>
                  <a:pt x="5108222" y="709705"/>
                  <a:pt x="4903527" y="914400"/>
                  <a:pt x="4651022" y="914400"/>
                </a:cubicBezTo>
                <a:lnTo>
                  <a:pt x="0" y="914400"/>
                </a:lnTo>
                <a:close/>
              </a:path>
            </a:pathLst>
          </a:cu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6">
            <a:extLst>
              <a:ext uri="{FF2B5EF4-FFF2-40B4-BE49-F238E27FC236}">
                <a16:creationId xmlns:a16="http://schemas.microsoft.com/office/drawing/2014/main" id="{29DED5C9-D905-46A9-9639-4346A6C3DC2F}"/>
              </a:ext>
            </a:extLst>
          </p:cNvPr>
          <p:cNvSpPr>
            <a:spLocks noChangeAspect="1" noChangeArrowheads="1"/>
          </p:cNvSpPr>
          <p:nvPr/>
        </p:nvSpPr>
        <p:spPr bwMode="auto">
          <a:xfrm>
            <a:off x="8217213" y="760602"/>
            <a:ext cx="527145" cy="446049"/>
          </a:xfrm>
          <a:custGeom>
            <a:avLst/>
            <a:gdLst>
              <a:gd name="T0" fmla="*/ 205 w 514"/>
              <a:gd name="T1" fmla="*/ 435 h 436"/>
              <a:gd name="T2" fmla="*/ 205 w 514"/>
              <a:gd name="T3" fmla="*/ 279 h 436"/>
              <a:gd name="T4" fmla="*/ 308 w 514"/>
              <a:gd name="T5" fmla="*/ 279 h 436"/>
              <a:gd name="T6" fmla="*/ 308 w 514"/>
              <a:gd name="T7" fmla="*/ 435 h 436"/>
              <a:gd name="T8" fmla="*/ 435 w 514"/>
              <a:gd name="T9" fmla="*/ 435 h 436"/>
              <a:gd name="T10" fmla="*/ 435 w 514"/>
              <a:gd name="T11" fmla="*/ 230 h 436"/>
              <a:gd name="T12" fmla="*/ 513 w 514"/>
              <a:gd name="T13" fmla="*/ 230 h 436"/>
              <a:gd name="T14" fmla="*/ 254 w 514"/>
              <a:gd name="T15" fmla="*/ 0 h 436"/>
              <a:gd name="T16" fmla="*/ 0 w 514"/>
              <a:gd name="T17" fmla="*/ 230 h 436"/>
              <a:gd name="T18" fmla="*/ 78 w 514"/>
              <a:gd name="T19" fmla="*/ 230 h 436"/>
              <a:gd name="T20" fmla="*/ 78 w 514"/>
              <a:gd name="T21" fmla="*/ 435 h 436"/>
              <a:gd name="T22" fmla="*/ 205 w 514"/>
              <a:gd name="T23" fmla="*/ 4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436">
                <a:moveTo>
                  <a:pt x="205" y="435"/>
                </a:moveTo>
                <a:lnTo>
                  <a:pt x="205" y="279"/>
                </a:lnTo>
                <a:lnTo>
                  <a:pt x="308" y="279"/>
                </a:lnTo>
                <a:lnTo>
                  <a:pt x="308" y="435"/>
                </a:lnTo>
                <a:lnTo>
                  <a:pt x="435" y="435"/>
                </a:lnTo>
                <a:lnTo>
                  <a:pt x="435" y="230"/>
                </a:lnTo>
                <a:lnTo>
                  <a:pt x="513" y="230"/>
                </a:lnTo>
                <a:lnTo>
                  <a:pt x="254" y="0"/>
                </a:lnTo>
                <a:lnTo>
                  <a:pt x="0" y="230"/>
                </a:lnTo>
                <a:lnTo>
                  <a:pt x="78" y="230"/>
                </a:lnTo>
                <a:lnTo>
                  <a:pt x="78" y="435"/>
                </a:lnTo>
                <a:lnTo>
                  <a:pt x="205" y="435"/>
                </a:lnTo>
              </a:path>
            </a:pathLst>
          </a:custGeom>
          <a:solidFill>
            <a:schemeClr val="bg1"/>
          </a:solidFill>
          <a:ln>
            <a:noFill/>
          </a:ln>
          <a:effectLst/>
        </p:spPr>
        <p:txBody>
          <a:bodyPr wrap="none" anchor="ctr"/>
          <a:lstStyle/>
          <a:p>
            <a:endParaRPr lang="en-US"/>
          </a:p>
        </p:txBody>
      </p:sp>
      <p:sp>
        <p:nvSpPr>
          <p:cNvPr id="4" name="Rectangle 3">
            <a:extLst>
              <a:ext uri="{FF2B5EF4-FFF2-40B4-BE49-F238E27FC236}">
                <a16:creationId xmlns:a16="http://schemas.microsoft.com/office/drawing/2014/main" id="{29772121-36A9-4C62-8AAE-D21B0D853F11}"/>
              </a:ext>
            </a:extLst>
          </p:cNvPr>
          <p:cNvSpPr/>
          <p:nvPr/>
        </p:nvSpPr>
        <p:spPr>
          <a:xfrm>
            <a:off x="8132364" y="828701"/>
            <a:ext cx="4330087" cy="446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latin typeface="Adobe Devanagari" panose="02040503050201020203" pitchFamily="18" charset="0"/>
                <a:cs typeface="Adobe Devanagari" panose="02040503050201020203" pitchFamily="18" charset="0"/>
              </a:rPr>
              <a:t>Fin de l’exposé</a:t>
            </a:r>
          </a:p>
        </p:txBody>
      </p:sp>
    </p:spTree>
    <p:extLst>
      <p:ext uri="{BB962C8B-B14F-4D97-AF65-F5344CB8AC3E}">
        <p14:creationId xmlns:p14="http://schemas.microsoft.com/office/powerpoint/2010/main" val="35993653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250"/>
                                  </p:stCondLst>
                                  <p:childTnLst>
                                    <p:set>
                                      <p:cBhvr>
                                        <p:cTn id="10" dur="1" fill="hold">
                                          <p:stCondLst>
                                            <p:cond delay="0"/>
                                          </p:stCondLst>
                                        </p:cTn>
                                        <p:tgtEl>
                                          <p:spTgt spid="61"/>
                                        </p:tgtEl>
                                        <p:attrNameLst>
                                          <p:attrName>style.visibility</p:attrName>
                                        </p:attrNameLst>
                                      </p:cBhvr>
                                      <p:to>
                                        <p:strVal val="visible"/>
                                      </p:to>
                                    </p:set>
                                    <p:anim calcmode="lin" valueType="num">
                                      <p:cBhvr>
                                        <p:cTn id="11" dur="500" fill="hold"/>
                                        <p:tgtEl>
                                          <p:spTgt spid="61"/>
                                        </p:tgtEl>
                                        <p:attrNameLst>
                                          <p:attrName>ppt_w</p:attrName>
                                        </p:attrNameLst>
                                      </p:cBhvr>
                                      <p:tavLst>
                                        <p:tav tm="0">
                                          <p:val>
                                            <p:fltVal val="0"/>
                                          </p:val>
                                        </p:tav>
                                        <p:tav tm="100000">
                                          <p:val>
                                            <p:strVal val="#ppt_w"/>
                                          </p:val>
                                        </p:tav>
                                      </p:tavLst>
                                    </p:anim>
                                    <p:anim calcmode="lin" valueType="num">
                                      <p:cBhvr>
                                        <p:cTn id="12" dur="500" fill="hold"/>
                                        <p:tgtEl>
                                          <p:spTgt spid="61"/>
                                        </p:tgtEl>
                                        <p:attrNameLst>
                                          <p:attrName>ppt_h</p:attrName>
                                        </p:attrNameLst>
                                      </p:cBhvr>
                                      <p:tavLst>
                                        <p:tav tm="0">
                                          <p:val>
                                            <p:fltVal val="0"/>
                                          </p:val>
                                        </p:tav>
                                        <p:tav tm="100000">
                                          <p:val>
                                            <p:strVal val="#ppt_h"/>
                                          </p:val>
                                        </p:tav>
                                      </p:tavLst>
                                    </p:anim>
                                    <p:animEffect transition="in" filter="fade">
                                      <p:cBhvr>
                                        <p:cTn id="1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36778" y="773873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12373368" y="-6439767"/>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324811" y="7724599"/>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grpSp>
        <p:nvGrpSpPr>
          <p:cNvPr id="70" name="Group 69">
            <a:extLst>
              <a:ext uri="{FF2B5EF4-FFF2-40B4-BE49-F238E27FC236}">
                <a16:creationId xmlns:a16="http://schemas.microsoft.com/office/drawing/2014/main" id="{8715754F-3045-DA4B-B2A9-15B88EEAF8B2}"/>
              </a:ext>
            </a:extLst>
          </p:cNvPr>
          <p:cNvGrpSpPr/>
          <p:nvPr/>
        </p:nvGrpSpPr>
        <p:grpSpPr>
          <a:xfrm>
            <a:off x="4654972" y="7748172"/>
            <a:ext cx="827568" cy="828000"/>
            <a:chOff x="-842559" y="5561839"/>
            <a:chExt cx="827568" cy="828000"/>
          </a:xfrm>
        </p:grpSpPr>
        <p:sp>
          <p:nvSpPr>
            <p:cNvPr id="71" name="Oval 70">
              <a:extLst>
                <a:ext uri="{FF2B5EF4-FFF2-40B4-BE49-F238E27FC236}">
                  <a16:creationId xmlns:a16="http://schemas.microsoft.com/office/drawing/2014/main" id="{05FDCAF5-9C98-CA44-9849-B16E48628C00}"/>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72" name="Graphic 71" descr="Users">
              <a:extLst>
                <a:ext uri="{FF2B5EF4-FFF2-40B4-BE49-F238E27FC236}">
                  <a16:creationId xmlns:a16="http://schemas.microsoft.com/office/drawing/2014/main" id="{51D8C772-9E20-5E41-A663-9F8986C2E7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64" y="5614879"/>
              <a:ext cx="721920" cy="721920"/>
            </a:xfrm>
            <a:prstGeom prst="rect">
              <a:avLst/>
            </a:prstGeom>
          </p:spPr>
        </p:pic>
      </p:grpSp>
      <p:sp>
        <p:nvSpPr>
          <p:cNvPr id="76" name="Freeform 75">
            <a:extLst>
              <a:ext uri="{FF2B5EF4-FFF2-40B4-BE49-F238E27FC236}">
                <a16:creationId xmlns:a16="http://schemas.microsoft.com/office/drawing/2014/main" id="{A7181189-D4CB-4748-A2F2-9E601AF2DD72}"/>
              </a:ext>
            </a:extLst>
          </p:cNvPr>
          <p:cNvSpPr/>
          <p:nvPr/>
        </p:nvSpPr>
        <p:spPr>
          <a:xfrm flipH="1">
            <a:off x="-907517" y="-11157441"/>
            <a:ext cx="870314"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pic>
        <p:nvPicPr>
          <p:cNvPr id="78" name="Graphic 77" descr="Upward trend">
            <a:hlinkClick r:id="rId7" action="ppaction://hlinksldjump"/>
            <a:extLst>
              <a:ext uri="{FF2B5EF4-FFF2-40B4-BE49-F238E27FC236}">
                <a16:creationId xmlns:a16="http://schemas.microsoft.com/office/drawing/2014/main" id="{6B3E228B-8807-F340-A63F-9D9D353605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33186" y="6186124"/>
            <a:ext cx="612336" cy="612336"/>
          </a:xfrm>
          <a:prstGeom prst="rect">
            <a:avLst/>
          </a:prstGeom>
        </p:spPr>
      </p:pic>
      <p:pic>
        <p:nvPicPr>
          <p:cNvPr id="81" name="Graphic 80" descr="Users">
            <a:hlinkClick r:id="rId10" action="ppaction://hlinksldjump"/>
            <a:extLst>
              <a:ext uri="{FF2B5EF4-FFF2-40B4-BE49-F238E27FC236}">
                <a16:creationId xmlns:a16="http://schemas.microsoft.com/office/drawing/2014/main" id="{91581E61-D44A-9A4B-B225-DC06A4724A3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07796" y="6189063"/>
            <a:ext cx="721920" cy="721920"/>
          </a:xfrm>
          <a:prstGeom prst="rect">
            <a:avLst/>
          </a:prstGeom>
        </p:spPr>
      </p:pic>
      <p:pic>
        <p:nvPicPr>
          <p:cNvPr id="5" name="Graphic 62" descr="Lightbulb">
            <a:extLst>
              <a:ext uri="{FF2B5EF4-FFF2-40B4-BE49-F238E27FC236}">
                <a16:creationId xmlns:a16="http://schemas.microsoft.com/office/drawing/2014/main" id="{241852EF-ED20-47DE-BFDE-ADF427605A4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364430" y="7801212"/>
            <a:ext cx="703036" cy="703036"/>
          </a:xfrm>
          <a:prstGeom prst="rect">
            <a:avLst/>
          </a:prstGeom>
        </p:spPr>
      </p:pic>
      <p:pic>
        <p:nvPicPr>
          <p:cNvPr id="3" name="Graphic 18" descr="Lightbulb">
            <a:hlinkClick r:id="rId15" action="ppaction://hlinksldjump"/>
            <a:extLst>
              <a:ext uri="{FF2B5EF4-FFF2-40B4-BE49-F238E27FC236}">
                <a16:creationId xmlns:a16="http://schemas.microsoft.com/office/drawing/2014/main" id="{990241E4-3175-4E92-8392-4FFBD84FA6E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430611" y="6213994"/>
            <a:ext cx="593371" cy="618834"/>
          </a:xfrm>
          <a:prstGeom prst="rect">
            <a:avLst/>
          </a:prstGeom>
        </p:spPr>
      </p:pic>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18">
            <a:duotone>
              <a:prstClr val="black"/>
              <a:srgbClr val="D9C3A5">
                <a:tint val="50000"/>
                <a:satMod val="180000"/>
              </a:srgbClr>
            </a:duotone>
          </a:blip>
          <a:stretch>
            <a:fillRect/>
          </a:stretch>
        </p:blipFill>
        <p:spPr>
          <a:xfrm flipH="1">
            <a:off x="7694517" y="7930237"/>
            <a:ext cx="522696" cy="500295"/>
          </a:xfrm>
          <a:prstGeom prst="rect">
            <a:avLst/>
          </a:prstGeom>
        </p:spPr>
      </p:pic>
      <p:pic>
        <p:nvPicPr>
          <p:cNvPr id="7" name="Image 6">
            <a:extLst>
              <a:ext uri="{FF2B5EF4-FFF2-40B4-BE49-F238E27FC236}">
                <a16:creationId xmlns:a16="http://schemas.microsoft.com/office/drawing/2014/main" id="{E649D638-1C64-48BD-92DE-2D6B2A383640}"/>
              </a:ext>
            </a:extLst>
          </p:cNvPr>
          <p:cNvPicPr>
            <a:picLocks noChangeAspect="1"/>
          </p:cNvPicPr>
          <p:nvPr/>
        </p:nvPicPr>
        <p:blipFill>
          <a:blip r:embed="rId18">
            <a:duotone>
              <a:schemeClr val="bg2">
                <a:shade val="45000"/>
                <a:satMod val="135000"/>
              </a:schemeClr>
              <a:prstClr val="white"/>
            </a:duotone>
          </a:blip>
          <a:stretch>
            <a:fillRect/>
          </a:stretch>
        </p:blipFill>
        <p:spPr>
          <a:xfrm flipH="1">
            <a:off x="7719064" y="6242144"/>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19">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19">
            <a:biLevel thresh="50000"/>
          </a:blip>
          <a:stretch>
            <a:fillRect/>
          </a:stretch>
        </p:blipFill>
        <p:spPr>
          <a:xfrm>
            <a:off x="9024120" y="7877479"/>
            <a:ext cx="479873" cy="479873"/>
          </a:xfrm>
          <a:prstGeom prst="rect">
            <a:avLst/>
          </a:prstGeom>
        </p:spPr>
      </p:pic>
      <p:grpSp>
        <p:nvGrpSpPr>
          <p:cNvPr id="50" name="Group 31">
            <a:extLst>
              <a:ext uri="{FF2B5EF4-FFF2-40B4-BE49-F238E27FC236}">
                <a16:creationId xmlns:a16="http://schemas.microsoft.com/office/drawing/2014/main" id="{1748A7C0-F960-4D52-96FC-BBD7076A2F58}"/>
              </a:ext>
            </a:extLst>
          </p:cNvPr>
          <p:cNvGrpSpPr/>
          <p:nvPr/>
        </p:nvGrpSpPr>
        <p:grpSpPr>
          <a:xfrm>
            <a:off x="3326048" y="7748172"/>
            <a:ext cx="828000" cy="828000"/>
            <a:chOff x="-828000" y="503294"/>
            <a:chExt cx="828000" cy="828000"/>
          </a:xfrm>
        </p:grpSpPr>
        <p:sp>
          <p:nvSpPr>
            <p:cNvPr id="51" name="Oval 32">
              <a:extLst>
                <a:ext uri="{FF2B5EF4-FFF2-40B4-BE49-F238E27FC236}">
                  <a16:creationId xmlns:a16="http://schemas.microsoft.com/office/drawing/2014/main" id="{B305DEF0-5BD8-44A7-BD69-F31F02A278E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52" name="Graphic 33" descr="Lightbulb">
              <a:extLst>
                <a:ext uri="{FF2B5EF4-FFF2-40B4-BE49-F238E27FC236}">
                  <a16:creationId xmlns:a16="http://schemas.microsoft.com/office/drawing/2014/main" id="{4DBD1846-D1ED-44CC-9A62-5D0371773C8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3417" y="634043"/>
              <a:ext cx="618834" cy="618834"/>
            </a:xfrm>
            <a:prstGeom prst="rect">
              <a:avLst/>
            </a:prstGeom>
          </p:spPr>
        </p:pic>
      </p:grpSp>
    </p:spTree>
    <p:extLst>
      <p:ext uri="{BB962C8B-B14F-4D97-AF65-F5344CB8AC3E}">
        <p14:creationId xmlns:p14="http://schemas.microsoft.com/office/powerpoint/2010/main" val="26082361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Freeform 9">
            <a:extLst>
              <a:ext uri="{FF2B5EF4-FFF2-40B4-BE49-F238E27FC236}">
                <a16:creationId xmlns:a16="http://schemas.microsoft.com/office/drawing/2014/main" id="{A4C5B186-0432-4D56-BA65-69492178B807}"/>
              </a:ext>
            </a:extLst>
          </p:cNvPr>
          <p:cNvSpPr>
            <a:spLocks noChangeAspect="1"/>
          </p:cNvSpPr>
          <p:nvPr/>
        </p:nvSpPr>
        <p:spPr>
          <a:xfrm rot="10800000">
            <a:off x="7634816" y="331469"/>
            <a:ext cx="4557184" cy="941381"/>
          </a:xfrm>
          <a:custGeom>
            <a:avLst/>
            <a:gdLst>
              <a:gd name="connsiteX0" fmla="*/ 0 w 5108222"/>
              <a:gd name="connsiteY0" fmla="*/ 0 h 914400"/>
              <a:gd name="connsiteX1" fmla="*/ 4651022 w 5108222"/>
              <a:gd name="connsiteY1" fmla="*/ 0 h 914400"/>
              <a:gd name="connsiteX2" fmla="*/ 5108222 w 5108222"/>
              <a:gd name="connsiteY2" fmla="*/ 457200 h 914400"/>
              <a:gd name="connsiteX3" fmla="*/ 4651022 w 5108222"/>
              <a:gd name="connsiteY3" fmla="*/ 914400 h 914400"/>
              <a:gd name="connsiteX4" fmla="*/ 0 w 5108222"/>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222" h="914400">
                <a:moveTo>
                  <a:pt x="0" y="0"/>
                </a:moveTo>
                <a:lnTo>
                  <a:pt x="4651022" y="0"/>
                </a:lnTo>
                <a:cubicBezTo>
                  <a:pt x="4903527" y="0"/>
                  <a:pt x="5108222" y="204695"/>
                  <a:pt x="5108222" y="457200"/>
                </a:cubicBezTo>
                <a:cubicBezTo>
                  <a:pt x="5108222" y="709705"/>
                  <a:pt x="4903527" y="914400"/>
                  <a:pt x="4651022" y="914400"/>
                </a:cubicBezTo>
                <a:lnTo>
                  <a:pt x="0" y="914400"/>
                </a:lnTo>
                <a:close/>
              </a:path>
            </a:pathLst>
          </a:cu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4AC36AE-2C5C-45FC-BCD1-5F61F661E918}"/>
              </a:ext>
            </a:extLst>
          </p:cNvPr>
          <p:cNvSpPr/>
          <p:nvPr/>
        </p:nvSpPr>
        <p:spPr>
          <a:xfrm>
            <a:off x="6636912" y="602488"/>
            <a:ext cx="7716644" cy="446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latin typeface="Adobe Devanagari" panose="02040503050201020203" pitchFamily="18" charset="0"/>
                <a:cs typeface="Adobe Devanagari" panose="02040503050201020203" pitchFamily="18" charset="0"/>
              </a:rPr>
              <a:t>Introduction</a:t>
            </a:r>
          </a:p>
        </p:txBody>
      </p:sp>
      <p:grpSp>
        <p:nvGrpSpPr>
          <p:cNvPr id="19" name="Groupe 18">
            <a:extLst>
              <a:ext uri="{FF2B5EF4-FFF2-40B4-BE49-F238E27FC236}">
                <a16:creationId xmlns:a16="http://schemas.microsoft.com/office/drawing/2014/main" id="{04660B5C-261C-4059-B21B-0DCBA0247F40}"/>
              </a:ext>
            </a:extLst>
          </p:cNvPr>
          <p:cNvGrpSpPr/>
          <p:nvPr/>
        </p:nvGrpSpPr>
        <p:grpSpPr>
          <a:xfrm>
            <a:off x="8012770" y="331468"/>
            <a:ext cx="1068985" cy="941382"/>
            <a:chOff x="3667392" y="3886200"/>
            <a:chExt cx="1068985" cy="914400"/>
          </a:xfrm>
        </p:grpSpPr>
        <p:sp>
          <p:nvSpPr>
            <p:cNvPr id="29" name="Freeform 9">
              <a:extLst>
                <a:ext uri="{FF2B5EF4-FFF2-40B4-BE49-F238E27FC236}">
                  <a16:creationId xmlns:a16="http://schemas.microsoft.com/office/drawing/2014/main" id="{51F03D7D-D5E1-496C-B987-0AC2A71362FC}"/>
                </a:ext>
              </a:extLst>
            </p:cNvPr>
            <p:cNvSpPr>
              <a:spLocks noChangeAspect="1"/>
            </p:cNvSpPr>
            <p:nvPr/>
          </p:nvSpPr>
          <p:spPr>
            <a:xfrm rot="10800000">
              <a:off x="3864428" y="3886200"/>
              <a:ext cx="674915" cy="914400"/>
            </a:xfrm>
            <a:prstGeom prst="rect">
              <a:avLst/>
            </a:pr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4">
              <a:extLst>
                <a:ext uri="{FF2B5EF4-FFF2-40B4-BE49-F238E27FC236}">
                  <a16:creationId xmlns:a16="http://schemas.microsoft.com/office/drawing/2014/main" id="{0F084319-65E7-4A02-89FA-FD086D90E857}"/>
                </a:ext>
              </a:extLst>
            </p:cNvPr>
            <p:cNvSpPr txBox="1"/>
            <p:nvPr/>
          </p:nvSpPr>
          <p:spPr>
            <a:xfrm>
              <a:off x="3667392" y="3989457"/>
              <a:ext cx="1068985" cy="707886"/>
            </a:xfrm>
            <a:prstGeom prst="rect">
              <a:avLst/>
            </a:prstGeom>
            <a:noFill/>
            <a:ln>
              <a:noFill/>
            </a:ln>
          </p:spPr>
          <p:txBody>
            <a:bodyPr wrap="square" rtlCol="0">
              <a:spAutoFit/>
            </a:bodyPr>
            <a:lstStyle/>
            <a:p>
              <a:pPr algn="ctr"/>
              <a:r>
                <a:rPr lang="en-US" sz="4000" b="1" dirty="0">
                  <a:solidFill>
                    <a:srgbClr val="66D1BD"/>
                  </a:solidFill>
                  <a:latin typeface="Agency FB" panose="020B0503020202020204" pitchFamily="34" charset="0"/>
                </a:rPr>
                <a:t>01</a:t>
              </a:r>
            </a:p>
          </p:txBody>
        </p:sp>
      </p:grpSp>
    </p:spTree>
    <p:extLst>
      <p:ext uri="{BB962C8B-B14F-4D97-AF65-F5344CB8AC3E}">
        <p14:creationId xmlns:p14="http://schemas.microsoft.com/office/powerpoint/2010/main" val="3884265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179"/>
                                        </p:tgtEl>
                                        <p:attrNameLst>
                                          <p:attrName>style.visibility</p:attrName>
                                        </p:attrNameLst>
                                      </p:cBhvr>
                                      <p:to>
                                        <p:strVal val="visible"/>
                                      </p:to>
                                    </p:set>
                                    <p:anim calcmode="lin" valueType="num">
                                      <p:cBhvr additive="base">
                                        <p:cTn id="7" dur="500" fill="hold"/>
                                        <p:tgtEl>
                                          <p:spTgt spid="179"/>
                                        </p:tgtEl>
                                        <p:attrNameLst>
                                          <p:attrName>ppt_x</p:attrName>
                                        </p:attrNameLst>
                                      </p:cBhvr>
                                      <p:tavLst>
                                        <p:tav tm="0">
                                          <p:val>
                                            <p:strVal val="1+#ppt_w/2"/>
                                          </p:val>
                                        </p:tav>
                                        <p:tav tm="100000">
                                          <p:val>
                                            <p:strVal val="#ppt_x"/>
                                          </p:val>
                                        </p:tav>
                                      </p:tavLst>
                                    </p:anim>
                                    <p:anim calcmode="lin" valueType="num">
                                      <p:cBhvr additive="base">
                                        <p:cTn id="8" dur="500" fill="hold"/>
                                        <p:tgtEl>
                                          <p:spTgt spid="1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1000"/>
                                  </p:stCondLst>
                                  <p:childTnLst>
                                    <p:set>
                                      <p:cBhvr>
                                        <p:cTn id="12" dur="1" fill="hold">
                                          <p:stCondLst>
                                            <p:cond delay="9"/>
                                          </p:stCondLst>
                                        </p:cTn>
                                        <p:tgtEl>
                                          <p:spTgt spid="19"/>
                                        </p:tgtEl>
                                        <p:attrNameLst>
                                          <p:attrName>style.visibility</p:attrName>
                                        </p:attrNameLst>
                                      </p:cBhvr>
                                      <p:to>
                                        <p:strVal val="hidden"/>
                                      </p:to>
                                    </p:set>
                                  </p:childTnLst>
                                </p:cTn>
                              </p:par>
                            </p:childTnLst>
                          </p:cTn>
                        </p:par>
                        <p:par>
                          <p:cTn id="13" fill="hold">
                            <p:stCondLst>
                              <p:cond delay="2010"/>
                            </p:stCond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DEB4FB55-1EB0-4F43-AD11-9DEB076B806F}"/>
              </a:ext>
            </a:extLst>
          </p:cNvPr>
          <p:cNvPicPr>
            <a:picLocks noChangeAspect="1"/>
          </p:cNvPicPr>
          <p:nvPr/>
        </p:nvPicPr>
        <p:blipFill>
          <a:blip r:embed="rId3"/>
          <a:stretch>
            <a:fillRect/>
          </a:stretch>
        </p:blipFill>
        <p:spPr>
          <a:xfrm>
            <a:off x="3793805" y="2077430"/>
            <a:ext cx="3839236" cy="3839236"/>
          </a:xfrm>
          <a:prstGeom prst="rect">
            <a:avLst/>
          </a:prstGeom>
        </p:spPr>
      </p:pic>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36778" y="773873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2985481" y="-6439767"/>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324811" y="7724599"/>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4943" y="1849412"/>
              <a:ext cx="612336" cy="612336"/>
            </a:xfrm>
            <a:prstGeom prst="rect">
              <a:avLst/>
            </a:prstGeom>
          </p:spPr>
        </p:pic>
      </p:grpSp>
      <p:grpSp>
        <p:nvGrpSpPr>
          <p:cNvPr id="70" name="Group 69">
            <a:extLst>
              <a:ext uri="{FF2B5EF4-FFF2-40B4-BE49-F238E27FC236}">
                <a16:creationId xmlns:a16="http://schemas.microsoft.com/office/drawing/2014/main" id="{8715754F-3045-DA4B-B2A9-15B88EEAF8B2}"/>
              </a:ext>
            </a:extLst>
          </p:cNvPr>
          <p:cNvGrpSpPr/>
          <p:nvPr/>
        </p:nvGrpSpPr>
        <p:grpSpPr>
          <a:xfrm>
            <a:off x="4654972" y="7748172"/>
            <a:ext cx="827568" cy="828000"/>
            <a:chOff x="-842559" y="5561839"/>
            <a:chExt cx="827568" cy="828000"/>
          </a:xfrm>
        </p:grpSpPr>
        <p:sp>
          <p:nvSpPr>
            <p:cNvPr id="71" name="Oval 70">
              <a:extLst>
                <a:ext uri="{FF2B5EF4-FFF2-40B4-BE49-F238E27FC236}">
                  <a16:creationId xmlns:a16="http://schemas.microsoft.com/office/drawing/2014/main" id="{05FDCAF5-9C98-CA44-9849-B16E48628C00}"/>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72" name="Graphic 71" descr="Users">
              <a:extLst>
                <a:ext uri="{FF2B5EF4-FFF2-40B4-BE49-F238E27FC236}">
                  <a16:creationId xmlns:a16="http://schemas.microsoft.com/office/drawing/2014/main" id="{51D8C772-9E20-5E41-A663-9F8986C2E7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7564" y="5614879"/>
              <a:ext cx="721920" cy="721920"/>
            </a:xfrm>
            <a:prstGeom prst="rect">
              <a:avLst/>
            </a:prstGeom>
          </p:spPr>
        </p:pic>
      </p:grpSp>
      <p:sp>
        <p:nvSpPr>
          <p:cNvPr id="76" name="Freeform 75">
            <a:extLst>
              <a:ext uri="{FF2B5EF4-FFF2-40B4-BE49-F238E27FC236}">
                <a16:creationId xmlns:a16="http://schemas.microsoft.com/office/drawing/2014/main" id="{A7181189-D4CB-4748-A2F2-9E601AF2DD72}"/>
              </a:ext>
            </a:extLst>
          </p:cNvPr>
          <p:cNvSpPr/>
          <p:nvPr/>
        </p:nvSpPr>
        <p:spPr>
          <a:xfrm flipH="1">
            <a:off x="-907517" y="-11157441"/>
            <a:ext cx="870314"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pic>
        <p:nvPicPr>
          <p:cNvPr id="78" name="Graphic 77" descr="Upward trend">
            <a:hlinkClick r:id="rId8" action="ppaction://hlinksldjump"/>
            <a:extLst>
              <a:ext uri="{FF2B5EF4-FFF2-40B4-BE49-F238E27FC236}">
                <a16:creationId xmlns:a16="http://schemas.microsoft.com/office/drawing/2014/main" id="{6B3E228B-8807-F340-A63F-9D9D353605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33186" y="6186124"/>
            <a:ext cx="612336" cy="612336"/>
          </a:xfrm>
          <a:prstGeom prst="rect">
            <a:avLst/>
          </a:prstGeom>
        </p:spPr>
      </p:pic>
      <p:pic>
        <p:nvPicPr>
          <p:cNvPr id="81" name="Graphic 80" descr="Users">
            <a:hlinkClick r:id="rId11" action="ppaction://hlinksldjump"/>
            <a:extLst>
              <a:ext uri="{FF2B5EF4-FFF2-40B4-BE49-F238E27FC236}">
                <a16:creationId xmlns:a16="http://schemas.microsoft.com/office/drawing/2014/main" id="{91581E61-D44A-9A4B-B225-DC06A4724A3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07796" y="6189063"/>
            <a:ext cx="721920" cy="721920"/>
          </a:xfrm>
          <a:prstGeom prst="rect">
            <a:avLst/>
          </a:prstGeom>
        </p:spPr>
      </p:pic>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14">
            <a:duotone>
              <a:prstClr val="black"/>
              <a:srgbClr val="D9C3A5">
                <a:tint val="50000"/>
                <a:satMod val="180000"/>
              </a:srgbClr>
            </a:duotone>
          </a:blip>
          <a:stretch>
            <a:fillRect/>
          </a:stretch>
        </p:blipFill>
        <p:spPr>
          <a:xfrm flipH="1">
            <a:off x="7694517" y="7930237"/>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15">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15">
            <a:biLevel thresh="50000"/>
          </a:blip>
          <a:stretch>
            <a:fillRect/>
          </a:stretch>
        </p:blipFill>
        <p:spPr>
          <a:xfrm>
            <a:off x="9024120" y="7877479"/>
            <a:ext cx="479873" cy="479873"/>
          </a:xfrm>
          <a:prstGeom prst="rect">
            <a:avLst/>
          </a:prstGeom>
        </p:spPr>
      </p:pic>
      <p:pic>
        <p:nvPicPr>
          <p:cNvPr id="12" name="Image 11">
            <a:extLst>
              <a:ext uri="{FF2B5EF4-FFF2-40B4-BE49-F238E27FC236}">
                <a16:creationId xmlns:a16="http://schemas.microsoft.com/office/drawing/2014/main" id="{DD8F0433-CE9D-4CD8-A720-9DD23C8E2413}"/>
              </a:ext>
            </a:extLst>
          </p:cNvPr>
          <p:cNvPicPr>
            <a:picLocks noChangeAspect="1"/>
          </p:cNvPicPr>
          <p:nvPr/>
        </p:nvPicPr>
        <p:blipFill>
          <a:blip r:embed="rId14">
            <a:duotone>
              <a:schemeClr val="bg2">
                <a:shade val="45000"/>
                <a:satMod val="135000"/>
              </a:schemeClr>
              <a:prstClr val="white"/>
            </a:duotone>
          </a:blip>
          <a:stretch>
            <a:fillRect/>
          </a:stretch>
        </p:blipFill>
        <p:spPr>
          <a:xfrm flipH="1">
            <a:off x="7719064" y="6242144"/>
            <a:ext cx="522696" cy="500295"/>
          </a:xfrm>
          <a:prstGeom prst="rect">
            <a:avLst/>
          </a:prstGeom>
        </p:spPr>
      </p:pic>
      <p:grpSp>
        <p:nvGrpSpPr>
          <p:cNvPr id="85" name="Group 31">
            <a:extLst>
              <a:ext uri="{FF2B5EF4-FFF2-40B4-BE49-F238E27FC236}">
                <a16:creationId xmlns:a16="http://schemas.microsoft.com/office/drawing/2014/main" id="{BC61B8A9-65EB-4062-AFC8-0BA390498F1C}"/>
              </a:ext>
            </a:extLst>
          </p:cNvPr>
          <p:cNvGrpSpPr/>
          <p:nvPr/>
        </p:nvGrpSpPr>
        <p:grpSpPr>
          <a:xfrm>
            <a:off x="3313295" y="5828144"/>
            <a:ext cx="828000" cy="828000"/>
            <a:chOff x="-828000" y="503294"/>
            <a:chExt cx="828000" cy="828000"/>
          </a:xfrm>
        </p:grpSpPr>
        <p:sp>
          <p:nvSpPr>
            <p:cNvPr id="86" name="Oval 32">
              <a:extLst>
                <a:ext uri="{FF2B5EF4-FFF2-40B4-BE49-F238E27FC236}">
                  <a16:creationId xmlns:a16="http://schemas.microsoft.com/office/drawing/2014/main" id="{F0C6123E-F9C0-442D-B96D-BBE80B64F48F}"/>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87" name="Graphic 33" descr="Lightbulb">
              <a:extLst>
                <a:ext uri="{FF2B5EF4-FFF2-40B4-BE49-F238E27FC236}">
                  <a16:creationId xmlns:a16="http://schemas.microsoft.com/office/drawing/2014/main" id="{BDCE4AD8-3168-4440-A4E4-57AF12D693C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23417" y="634043"/>
              <a:ext cx="618834" cy="618834"/>
            </a:xfrm>
            <a:prstGeom prst="rect">
              <a:avLst/>
            </a:prstGeom>
          </p:spPr>
        </p:pic>
      </p:grpSp>
      <p:sp>
        <p:nvSpPr>
          <p:cNvPr id="23" name="TextBox 9">
            <a:extLst>
              <a:ext uri="{FF2B5EF4-FFF2-40B4-BE49-F238E27FC236}">
                <a16:creationId xmlns:a16="http://schemas.microsoft.com/office/drawing/2014/main" id="{4820D7DC-FAE5-498B-B15C-FD1FCECF0B7D}"/>
              </a:ext>
            </a:extLst>
          </p:cNvPr>
          <p:cNvSpPr txBox="1"/>
          <p:nvPr/>
        </p:nvSpPr>
        <p:spPr>
          <a:xfrm>
            <a:off x="4086877" y="79739"/>
            <a:ext cx="3546164" cy="584775"/>
          </a:xfrm>
          <a:prstGeom prst="rect">
            <a:avLst/>
          </a:prstGeom>
          <a:noFill/>
        </p:spPr>
        <p:txBody>
          <a:bodyPr wrap="none" rtlCol="0">
            <a:spAutoFit/>
          </a:bodyPr>
          <a:lstStyle/>
          <a:p>
            <a:pPr algn="ctr"/>
            <a:r>
              <a:rPr lang="fr-FR" sz="3200" b="1" spc="300" dirty="0">
                <a:solidFill>
                  <a:schemeClr val="bg1"/>
                </a:solidFill>
                <a:latin typeface="Adobe Devanagari" panose="02040503050201020203" pitchFamily="18" charset="0"/>
                <a:cs typeface="Adobe Devanagari" panose="02040503050201020203" pitchFamily="18" charset="0"/>
              </a:rPr>
              <a:t>INTRODUCTION</a:t>
            </a:r>
            <a:endParaRPr lang="en-LT" sz="3200" b="1" spc="300" dirty="0">
              <a:solidFill>
                <a:schemeClr val="bg1"/>
              </a:solidFill>
              <a:latin typeface="Adobe Devanagari" panose="02040503050201020203" pitchFamily="18" charset="0"/>
              <a:cs typeface="Adobe Devanagari" panose="02040503050201020203" pitchFamily="18" charset="0"/>
            </a:endParaRPr>
          </a:p>
        </p:txBody>
      </p:sp>
      <p:cxnSp>
        <p:nvCxnSpPr>
          <p:cNvPr id="24" name="Straight Connector 15">
            <a:extLst>
              <a:ext uri="{FF2B5EF4-FFF2-40B4-BE49-F238E27FC236}">
                <a16:creationId xmlns:a16="http://schemas.microsoft.com/office/drawing/2014/main" id="{5F4C9168-D178-4B5D-B035-CDF98C7CDB23}"/>
              </a:ext>
            </a:extLst>
          </p:cNvPr>
          <p:cNvCxnSpPr>
            <a:cxnSpLocks/>
          </p:cNvCxnSpPr>
          <p:nvPr/>
        </p:nvCxnSpPr>
        <p:spPr>
          <a:xfrm>
            <a:off x="4177196" y="630084"/>
            <a:ext cx="339548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74">
            <a:extLst>
              <a:ext uri="{FF2B5EF4-FFF2-40B4-BE49-F238E27FC236}">
                <a16:creationId xmlns:a16="http://schemas.microsoft.com/office/drawing/2014/main" id="{8B55D36F-6149-4F2F-82CC-C58C1A37AEEA}"/>
              </a:ext>
            </a:extLst>
          </p:cNvPr>
          <p:cNvSpPr txBox="1"/>
          <p:nvPr/>
        </p:nvSpPr>
        <p:spPr>
          <a:xfrm>
            <a:off x="2323670" y="661668"/>
            <a:ext cx="8508591" cy="769441"/>
          </a:xfrm>
          <a:prstGeom prst="rect">
            <a:avLst/>
          </a:prstGeom>
          <a:noFill/>
        </p:spPr>
        <p:txBody>
          <a:bodyPr wrap="square" rtlCol="0">
            <a:spAutoFit/>
          </a:bodyPr>
          <a:lstStyle/>
          <a:p>
            <a:r>
              <a:rPr lang="en-US" sz="4400" b="1" dirty="0" err="1">
                <a:solidFill>
                  <a:srgbClr val="56595E"/>
                </a:solidFill>
                <a:latin typeface="Candara" panose="020E0502030303020204" pitchFamily="34" charset="0"/>
              </a:rPr>
              <a:t>C’est</a:t>
            </a:r>
            <a:r>
              <a:rPr lang="en-US" sz="4400" b="1" dirty="0">
                <a:solidFill>
                  <a:srgbClr val="56595E"/>
                </a:solidFill>
                <a:latin typeface="Candara" panose="020E0502030303020204" pitchFamily="34" charset="0"/>
              </a:rPr>
              <a:t> quoi le post-</a:t>
            </a:r>
            <a:r>
              <a:rPr lang="en-US" sz="4400" b="1" dirty="0" err="1">
                <a:solidFill>
                  <a:srgbClr val="56595E"/>
                </a:solidFill>
                <a:latin typeface="Candara" panose="020E0502030303020204" pitchFamily="34" charset="0"/>
              </a:rPr>
              <a:t>keynesianisme</a:t>
            </a:r>
            <a:r>
              <a:rPr lang="en-US" sz="4400" b="1" dirty="0">
                <a:solidFill>
                  <a:srgbClr val="56595E"/>
                </a:solidFill>
                <a:latin typeface="Candara" panose="020E0502030303020204" pitchFamily="34" charset="0"/>
              </a:rPr>
              <a:t>? </a:t>
            </a:r>
          </a:p>
        </p:txBody>
      </p:sp>
      <p:sp>
        <p:nvSpPr>
          <p:cNvPr id="30" name="TextBox 74">
            <a:extLst>
              <a:ext uri="{FF2B5EF4-FFF2-40B4-BE49-F238E27FC236}">
                <a16:creationId xmlns:a16="http://schemas.microsoft.com/office/drawing/2014/main" id="{B842E823-7F4D-4109-B143-E9FB1670AC25}"/>
              </a:ext>
            </a:extLst>
          </p:cNvPr>
          <p:cNvSpPr txBox="1"/>
          <p:nvPr/>
        </p:nvSpPr>
        <p:spPr>
          <a:xfrm>
            <a:off x="2323669" y="1431109"/>
            <a:ext cx="8508591" cy="769441"/>
          </a:xfrm>
          <a:prstGeom prst="rect">
            <a:avLst/>
          </a:prstGeom>
          <a:noFill/>
        </p:spPr>
        <p:txBody>
          <a:bodyPr wrap="square" rtlCol="0">
            <a:spAutoFit/>
          </a:bodyPr>
          <a:lstStyle/>
          <a:p>
            <a:r>
              <a:rPr lang="en-US" sz="4400" b="1" dirty="0" err="1">
                <a:solidFill>
                  <a:srgbClr val="56595E"/>
                </a:solidFill>
                <a:latin typeface="Candara" panose="020E0502030303020204" pitchFamily="34" charset="0"/>
              </a:rPr>
              <a:t>Origines</a:t>
            </a:r>
            <a:r>
              <a:rPr lang="en-US" sz="4400" b="1" dirty="0">
                <a:solidFill>
                  <a:srgbClr val="56595E"/>
                </a:solidFill>
                <a:latin typeface="Candara" panose="020E0502030303020204" pitchFamily="34" charset="0"/>
              </a:rPr>
              <a:t> du post-</a:t>
            </a:r>
            <a:r>
              <a:rPr lang="en-US" sz="4400" b="1" dirty="0" err="1">
                <a:solidFill>
                  <a:srgbClr val="56595E"/>
                </a:solidFill>
                <a:latin typeface="Candara" panose="020E0502030303020204" pitchFamily="34" charset="0"/>
              </a:rPr>
              <a:t>keynesianisme</a:t>
            </a:r>
            <a:r>
              <a:rPr lang="en-US" sz="4400" b="1" dirty="0">
                <a:solidFill>
                  <a:srgbClr val="56595E"/>
                </a:solidFill>
                <a:latin typeface="Candara" panose="020E0502030303020204" pitchFamily="34" charset="0"/>
              </a:rPr>
              <a:t>?</a:t>
            </a:r>
          </a:p>
        </p:txBody>
      </p:sp>
    </p:spTree>
    <p:extLst>
      <p:ext uri="{BB962C8B-B14F-4D97-AF65-F5344CB8AC3E}">
        <p14:creationId xmlns:p14="http://schemas.microsoft.com/office/powerpoint/2010/main" val="32542570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50000">
                                          <p:cBhvr additive="base">
                                            <p:cTn id="7" dur="500" fill="hold"/>
                                            <p:tgtEl>
                                              <p:spTgt spid="23"/>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0-#ppt_w/2"/>
                                              </p:val>
                                            </p:tav>
                                            <p:tav tm="100000">
                                              <p:val>
                                                <p:strVal val="#ppt_x"/>
                                              </p:val>
                                            </p:tav>
                                          </p:tavLst>
                                        </p:anim>
                                        <p:anim calcmode="lin" valueType="num">
                                          <p:cBhvr additive="base">
                                            <p:cTn id="3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0" presetClass="exit" presetSubtype="0" fill="hold" nodeType="clickEffect">
                                      <p:stCondLst>
                                        <p:cond delay="0"/>
                                      </p:stCondLst>
                                      <p:childTnLst>
                                        <p:animEffect transition="out" filter="wedge">
                                          <p:cBhvr>
                                            <p:cTn id="34" dur="2000"/>
                                            <p:tgtEl>
                                              <p:spTgt spid="14"/>
                                            </p:tgtEl>
                                          </p:cBhvr>
                                        </p:animEffect>
                                        <p:set>
                                          <p:cBhvr>
                                            <p:cTn id="35" dur="1" fill="hold">
                                              <p:stCondLst>
                                                <p:cond delay="1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0-#ppt_w/2"/>
                                              </p:val>
                                            </p:tav>
                                            <p:tav tm="100000">
                                              <p:val>
                                                <p:strVal val="#ppt_x"/>
                                              </p:val>
                                            </p:tav>
                                          </p:tavLst>
                                        </p:anim>
                                        <p:anim calcmode="lin" valueType="num">
                                          <p:cBhvr additive="base">
                                            <p:cTn id="3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0" presetClass="exit" presetSubtype="0" fill="hold" nodeType="clickEffect">
                                      <p:stCondLst>
                                        <p:cond delay="0"/>
                                      </p:stCondLst>
                                      <p:childTnLst>
                                        <p:animEffect transition="out" filter="wedge">
                                          <p:cBhvr>
                                            <p:cTn id="34" dur="2000"/>
                                            <p:tgtEl>
                                              <p:spTgt spid="14"/>
                                            </p:tgtEl>
                                          </p:cBhvr>
                                        </p:animEffect>
                                        <p:set>
                                          <p:cBhvr>
                                            <p:cTn id="35" dur="1" fill="hold">
                                              <p:stCondLst>
                                                <p:cond delay="1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 grpId="0"/>
          <p:bldP spid="30"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Arrow: Pentagon 15">
            <a:extLst>
              <a:ext uri="{FF2B5EF4-FFF2-40B4-BE49-F238E27FC236}">
                <a16:creationId xmlns:a16="http://schemas.microsoft.com/office/drawing/2014/main" id="{2FEA8046-3344-4F15-B4A0-A66C6DEEABFF}"/>
              </a:ext>
            </a:extLst>
          </p:cNvPr>
          <p:cNvSpPr/>
          <p:nvPr/>
        </p:nvSpPr>
        <p:spPr>
          <a:xfrm rot="10800000">
            <a:off x="6268267" y="1912689"/>
            <a:ext cx="5943600" cy="2209800"/>
          </a:xfrm>
          <a:prstGeom prst="homePlate">
            <a:avLst/>
          </a:prstGeom>
          <a:gradFill flip="none" rotWithShape="1">
            <a:gsLst>
              <a:gs pos="0">
                <a:schemeClr val="tx1">
                  <a:alpha val="0"/>
                </a:schemeClr>
              </a:gs>
              <a:gs pos="25000">
                <a:srgbClr val="000000">
                  <a:alpha val="20000"/>
                </a:srgbClr>
              </a:gs>
              <a:gs pos="50000">
                <a:schemeClr val="tx1">
                  <a:alpha val="50000"/>
                </a:schemeClr>
              </a:gs>
              <a:gs pos="100000">
                <a:schemeClr val="tx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Arrow: Pentagon 13">
            <a:extLst>
              <a:ext uri="{FF2B5EF4-FFF2-40B4-BE49-F238E27FC236}">
                <a16:creationId xmlns:a16="http://schemas.microsoft.com/office/drawing/2014/main" id="{01BDD66C-3D76-40B4-B717-C1FB83C7F863}"/>
              </a:ext>
            </a:extLst>
          </p:cNvPr>
          <p:cNvSpPr/>
          <p:nvPr/>
        </p:nvSpPr>
        <p:spPr>
          <a:xfrm>
            <a:off x="-42900" y="2096854"/>
            <a:ext cx="5764667" cy="2209800"/>
          </a:xfrm>
          <a:prstGeom prst="homePlate">
            <a:avLst/>
          </a:prstGeom>
          <a:gradFill flip="none" rotWithShape="1">
            <a:gsLst>
              <a:gs pos="25000">
                <a:srgbClr val="000000">
                  <a:alpha val="20000"/>
                </a:srgbClr>
              </a:gs>
              <a:gs pos="0">
                <a:schemeClr val="tx1">
                  <a:alpha val="0"/>
                </a:schemeClr>
              </a:gs>
              <a:gs pos="50000">
                <a:schemeClr val="tx1">
                  <a:alpha val="50000"/>
                </a:schemeClr>
              </a:gs>
              <a:gs pos="100000">
                <a:schemeClr val="tx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36778" y="773873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2985481" y="-6439767"/>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324811" y="7724599"/>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grpSp>
        <p:nvGrpSpPr>
          <p:cNvPr id="70" name="Group 69">
            <a:extLst>
              <a:ext uri="{FF2B5EF4-FFF2-40B4-BE49-F238E27FC236}">
                <a16:creationId xmlns:a16="http://schemas.microsoft.com/office/drawing/2014/main" id="{8715754F-3045-DA4B-B2A9-15B88EEAF8B2}"/>
              </a:ext>
            </a:extLst>
          </p:cNvPr>
          <p:cNvGrpSpPr/>
          <p:nvPr/>
        </p:nvGrpSpPr>
        <p:grpSpPr>
          <a:xfrm>
            <a:off x="4654972" y="7748172"/>
            <a:ext cx="827568" cy="828000"/>
            <a:chOff x="-842559" y="5561839"/>
            <a:chExt cx="827568" cy="828000"/>
          </a:xfrm>
        </p:grpSpPr>
        <p:sp>
          <p:nvSpPr>
            <p:cNvPr id="71" name="Oval 70">
              <a:extLst>
                <a:ext uri="{FF2B5EF4-FFF2-40B4-BE49-F238E27FC236}">
                  <a16:creationId xmlns:a16="http://schemas.microsoft.com/office/drawing/2014/main" id="{05FDCAF5-9C98-CA44-9849-B16E48628C00}"/>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72" name="Graphic 71" descr="Users">
              <a:extLst>
                <a:ext uri="{FF2B5EF4-FFF2-40B4-BE49-F238E27FC236}">
                  <a16:creationId xmlns:a16="http://schemas.microsoft.com/office/drawing/2014/main" id="{51D8C772-9E20-5E41-A663-9F8986C2E7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64" y="5614879"/>
              <a:ext cx="721920" cy="721920"/>
            </a:xfrm>
            <a:prstGeom prst="rect">
              <a:avLst/>
            </a:prstGeom>
          </p:spPr>
        </p:pic>
      </p:grpSp>
      <p:sp>
        <p:nvSpPr>
          <p:cNvPr id="76" name="Freeform 75">
            <a:extLst>
              <a:ext uri="{FF2B5EF4-FFF2-40B4-BE49-F238E27FC236}">
                <a16:creationId xmlns:a16="http://schemas.microsoft.com/office/drawing/2014/main" id="{A7181189-D4CB-4748-A2F2-9E601AF2DD72}"/>
              </a:ext>
            </a:extLst>
          </p:cNvPr>
          <p:cNvSpPr/>
          <p:nvPr/>
        </p:nvSpPr>
        <p:spPr>
          <a:xfrm flipH="1">
            <a:off x="-907517" y="-11157441"/>
            <a:ext cx="870314"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pic>
        <p:nvPicPr>
          <p:cNvPr id="78" name="Graphic 77" descr="Upward trend">
            <a:hlinkClick r:id="rId7" action="ppaction://hlinksldjump"/>
            <a:extLst>
              <a:ext uri="{FF2B5EF4-FFF2-40B4-BE49-F238E27FC236}">
                <a16:creationId xmlns:a16="http://schemas.microsoft.com/office/drawing/2014/main" id="{6B3E228B-8807-F340-A63F-9D9D353605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33186" y="6186124"/>
            <a:ext cx="612336" cy="612336"/>
          </a:xfrm>
          <a:prstGeom prst="rect">
            <a:avLst/>
          </a:prstGeom>
        </p:spPr>
      </p:pic>
      <p:pic>
        <p:nvPicPr>
          <p:cNvPr id="81" name="Graphic 80" descr="Users">
            <a:hlinkClick r:id="rId10" action="ppaction://hlinksldjump"/>
            <a:extLst>
              <a:ext uri="{FF2B5EF4-FFF2-40B4-BE49-F238E27FC236}">
                <a16:creationId xmlns:a16="http://schemas.microsoft.com/office/drawing/2014/main" id="{91581E61-D44A-9A4B-B225-DC06A4724A3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07796" y="6189063"/>
            <a:ext cx="721920" cy="721920"/>
          </a:xfrm>
          <a:prstGeom prst="rect">
            <a:avLst/>
          </a:prstGeom>
        </p:spPr>
      </p:pic>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13">
            <a:duotone>
              <a:prstClr val="black"/>
              <a:srgbClr val="D9C3A5">
                <a:tint val="50000"/>
                <a:satMod val="180000"/>
              </a:srgbClr>
            </a:duotone>
          </a:blip>
          <a:stretch>
            <a:fillRect/>
          </a:stretch>
        </p:blipFill>
        <p:spPr>
          <a:xfrm flipH="1">
            <a:off x="7694517" y="7930237"/>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14">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14">
            <a:biLevel thresh="50000"/>
          </a:blip>
          <a:stretch>
            <a:fillRect/>
          </a:stretch>
        </p:blipFill>
        <p:spPr>
          <a:xfrm>
            <a:off x="9024120" y="7877479"/>
            <a:ext cx="479873" cy="479873"/>
          </a:xfrm>
          <a:prstGeom prst="rect">
            <a:avLst/>
          </a:prstGeom>
        </p:spPr>
      </p:pic>
      <p:pic>
        <p:nvPicPr>
          <p:cNvPr id="12" name="Image 11">
            <a:extLst>
              <a:ext uri="{FF2B5EF4-FFF2-40B4-BE49-F238E27FC236}">
                <a16:creationId xmlns:a16="http://schemas.microsoft.com/office/drawing/2014/main" id="{DD8F0433-CE9D-4CD8-A720-9DD23C8E2413}"/>
              </a:ext>
            </a:extLst>
          </p:cNvPr>
          <p:cNvPicPr>
            <a:picLocks noChangeAspect="1"/>
          </p:cNvPicPr>
          <p:nvPr/>
        </p:nvPicPr>
        <p:blipFill>
          <a:blip r:embed="rId13">
            <a:duotone>
              <a:schemeClr val="bg2">
                <a:shade val="45000"/>
                <a:satMod val="135000"/>
              </a:schemeClr>
              <a:prstClr val="white"/>
            </a:duotone>
          </a:blip>
          <a:stretch>
            <a:fillRect/>
          </a:stretch>
        </p:blipFill>
        <p:spPr>
          <a:xfrm flipH="1">
            <a:off x="7719064" y="6242144"/>
            <a:ext cx="522696" cy="500295"/>
          </a:xfrm>
          <a:prstGeom prst="rect">
            <a:avLst/>
          </a:prstGeom>
        </p:spPr>
      </p:pic>
      <p:grpSp>
        <p:nvGrpSpPr>
          <p:cNvPr id="85" name="Group 31">
            <a:extLst>
              <a:ext uri="{FF2B5EF4-FFF2-40B4-BE49-F238E27FC236}">
                <a16:creationId xmlns:a16="http://schemas.microsoft.com/office/drawing/2014/main" id="{BC61B8A9-65EB-4062-AFC8-0BA390498F1C}"/>
              </a:ext>
            </a:extLst>
          </p:cNvPr>
          <p:cNvGrpSpPr/>
          <p:nvPr/>
        </p:nvGrpSpPr>
        <p:grpSpPr>
          <a:xfrm>
            <a:off x="3313295" y="5828144"/>
            <a:ext cx="828000" cy="828000"/>
            <a:chOff x="-828000" y="503294"/>
            <a:chExt cx="828000" cy="828000"/>
          </a:xfrm>
        </p:grpSpPr>
        <p:sp>
          <p:nvSpPr>
            <p:cNvPr id="86" name="Oval 32">
              <a:extLst>
                <a:ext uri="{FF2B5EF4-FFF2-40B4-BE49-F238E27FC236}">
                  <a16:creationId xmlns:a16="http://schemas.microsoft.com/office/drawing/2014/main" id="{F0C6123E-F9C0-442D-B96D-BBE80B64F48F}"/>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87" name="Graphic 33" descr="Lightbulb">
              <a:extLst>
                <a:ext uri="{FF2B5EF4-FFF2-40B4-BE49-F238E27FC236}">
                  <a16:creationId xmlns:a16="http://schemas.microsoft.com/office/drawing/2014/main" id="{BDCE4AD8-3168-4440-A4E4-57AF12D693C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23417" y="634043"/>
              <a:ext cx="618834" cy="618834"/>
            </a:xfrm>
            <a:prstGeom prst="rect">
              <a:avLst/>
            </a:prstGeom>
          </p:spPr>
        </p:pic>
      </p:grpSp>
      <p:sp>
        <p:nvSpPr>
          <p:cNvPr id="23" name="TextBox 9">
            <a:extLst>
              <a:ext uri="{FF2B5EF4-FFF2-40B4-BE49-F238E27FC236}">
                <a16:creationId xmlns:a16="http://schemas.microsoft.com/office/drawing/2014/main" id="{4820D7DC-FAE5-498B-B15C-FD1FCECF0B7D}"/>
              </a:ext>
            </a:extLst>
          </p:cNvPr>
          <p:cNvSpPr txBox="1"/>
          <p:nvPr/>
        </p:nvSpPr>
        <p:spPr>
          <a:xfrm>
            <a:off x="4086877" y="79739"/>
            <a:ext cx="3546164" cy="584775"/>
          </a:xfrm>
          <a:prstGeom prst="rect">
            <a:avLst/>
          </a:prstGeom>
          <a:noFill/>
        </p:spPr>
        <p:txBody>
          <a:bodyPr wrap="none" rtlCol="0">
            <a:spAutoFit/>
          </a:bodyPr>
          <a:lstStyle/>
          <a:p>
            <a:pPr algn="ctr"/>
            <a:r>
              <a:rPr lang="fr-FR" sz="3200" b="1" spc="300" dirty="0">
                <a:solidFill>
                  <a:schemeClr val="bg1"/>
                </a:solidFill>
                <a:latin typeface="Adobe Devanagari" panose="02040503050201020203" pitchFamily="18" charset="0"/>
                <a:cs typeface="Adobe Devanagari" panose="02040503050201020203" pitchFamily="18" charset="0"/>
              </a:rPr>
              <a:t>INTRODUCTION</a:t>
            </a:r>
            <a:endParaRPr lang="en-LT" sz="3200" b="1" spc="300" dirty="0">
              <a:solidFill>
                <a:schemeClr val="bg1"/>
              </a:solidFill>
              <a:latin typeface="Adobe Devanagari" panose="02040503050201020203" pitchFamily="18" charset="0"/>
              <a:cs typeface="Adobe Devanagari" panose="02040503050201020203" pitchFamily="18" charset="0"/>
            </a:endParaRPr>
          </a:p>
        </p:txBody>
      </p:sp>
      <p:cxnSp>
        <p:nvCxnSpPr>
          <p:cNvPr id="24" name="Straight Connector 15">
            <a:extLst>
              <a:ext uri="{FF2B5EF4-FFF2-40B4-BE49-F238E27FC236}">
                <a16:creationId xmlns:a16="http://schemas.microsoft.com/office/drawing/2014/main" id="{5F4C9168-D178-4B5D-B035-CDF98C7CDB23}"/>
              </a:ext>
            </a:extLst>
          </p:cNvPr>
          <p:cNvCxnSpPr>
            <a:cxnSpLocks/>
          </p:cNvCxnSpPr>
          <p:nvPr/>
        </p:nvCxnSpPr>
        <p:spPr>
          <a:xfrm>
            <a:off x="4177196" y="630084"/>
            <a:ext cx="339548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5" name="Freeform: Shape 32">
            <a:extLst>
              <a:ext uri="{FF2B5EF4-FFF2-40B4-BE49-F238E27FC236}">
                <a16:creationId xmlns:a16="http://schemas.microsoft.com/office/drawing/2014/main" id="{1FC3D7B0-17E6-4F51-85A0-FE3B3B16C120}"/>
              </a:ext>
            </a:extLst>
          </p:cNvPr>
          <p:cNvSpPr/>
          <p:nvPr/>
        </p:nvSpPr>
        <p:spPr>
          <a:xfrm>
            <a:off x="2590956" y="1735498"/>
            <a:ext cx="6913037" cy="2638383"/>
          </a:xfrm>
          <a:custGeom>
            <a:avLst/>
            <a:gdLst>
              <a:gd name="connsiteX0" fmla="*/ 2903502 w 4500082"/>
              <a:gd name="connsiteY0" fmla="*/ 0 h 1876169"/>
              <a:gd name="connsiteX1" fmla="*/ 4187381 w 4500082"/>
              <a:gd name="connsiteY1" fmla="*/ 0 h 1876169"/>
              <a:gd name="connsiteX2" fmla="*/ 4187391 w 4500082"/>
              <a:gd name="connsiteY2" fmla="*/ 1 h 1876169"/>
              <a:gd name="connsiteX3" fmla="*/ 4381499 w 4500082"/>
              <a:gd name="connsiteY3" fmla="*/ 1 h 1876169"/>
              <a:gd name="connsiteX4" fmla="*/ 4495801 w 4500082"/>
              <a:gd name="connsiteY4" fmla="*/ 114303 h 1876169"/>
              <a:gd name="connsiteX5" fmla="*/ 4495801 w 4500082"/>
              <a:gd name="connsiteY5" fmla="*/ 291496 h 1876169"/>
              <a:gd name="connsiteX6" fmla="*/ 4500082 w 4500082"/>
              <a:gd name="connsiteY6" fmla="*/ 312701 h 1876169"/>
              <a:gd name="connsiteX7" fmla="*/ 4500082 w 4500082"/>
              <a:gd name="connsiteY7" fmla="*/ 1304671 h 1876169"/>
              <a:gd name="connsiteX8" fmla="*/ 4500082 w 4500082"/>
              <a:gd name="connsiteY8" fmla="*/ 1563467 h 1876169"/>
              <a:gd name="connsiteX9" fmla="*/ 4500082 w 4500082"/>
              <a:gd name="connsiteY9" fmla="*/ 1761867 h 1876169"/>
              <a:gd name="connsiteX10" fmla="*/ 4385780 w 4500082"/>
              <a:gd name="connsiteY10" fmla="*/ 1876169 h 1876169"/>
              <a:gd name="connsiteX11" fmla="*/ 114302 w 4500082"/>
              <a:gd name="connsiteY11" fmla="*/ 1876169 h 1876169"/>
              <a:gd name="connsiteX12" fmla="*/ 0 w 4500082"/>
              <a:gd name="connsiteY12" fmla="*/ 1761867 h 1876169"/>
              <a:gd name="connsiteX13" fmla="*/ 0 w 4500082"/>
              <a:gd name="connsiteY13" fmla="*/ 1304671 h 1876169"/>
              <a:gd name="connsiteX14" fmla="*/ 1 w 4500082"/>
              <a:gd name="connsiteY14" fmla="*/ 1304666 h 1876169"/>
              <a:gd name="connsiteX15" fmla="*/ 1 w 4500082"/>
              <a:gd name="connsiteY15" fmla="*/ 571499 h 1876169"/>
              <a:gd name="connsiteX16" fmla="*/ 1 w 4500082"/>
              <a:gd name="connsiteY16" fmla="*/ 520705 h 1876169"/>
              <a:gd name="connsiteX17" fmla="*/ 1 w 4500082"/>
              <a:gd name="connsiteY17" fmla="*/ 114303 h 1876169"/>
              <a:gd name="connsiteX18" fmla="*/ 114303 w 4500082"/>
              <a:gd name="connsiteY18" fmla="*/ 1 h 1876169"/>
              <a:gd name="connsiteX19" fmla="*/ 2903492 w 4500082"/>
              <a:gd name="connsiteY19" fmla="*/ 1 h 18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00082" h="1876169">
                <a:moveTo>
                  <a:pt x="2903502" y="0"/>
                </a:moveTo>
                <a:lnTo>
                  <a:pt x="4187381" y="0"/>
                </a:lnTo>
                <a:lnTo>
                  <a:pt x="4187391" y="1"/>
                </a:lnTo>
                <a:lnTo>
                  <a:pt x="4381499" y="1"/>
                </a:lnTo>
                <a:cubicBezTo>
                  <a:pt x="4444626" y="1"/>
                  <a:pt x="4495801" y="51176"/>
                  <a:pt x="4495801" y="114303"/>
                </a:cubicBezTo>
                <a:lnTo>
                  <a:pt x="4495801" y="291496"/>
                </a:lnTo>
                <a:lnTo>
                  <a:pt x="4500082" y="312701"/>
                </a:lnTo>
                <a:lnTo>
                  <a:pt x="4500082" y="1304671"/>
                </a:lnTo>
                <a:lnTo>
                  <a:pt x="4500082" y="1563467"/>
                </a:lnTo>
                <a:lnTo>
                  <a:pt x="4500082" y="1761867"/>
                </a:lnTo>
                <a:cubicBezTo>
                  <a:pt x="4500082" y="1824994"/>
                  <a:pt x="4448907" y="1876169"/>
                  <a:pt x="4385780" y="1876169"/>
                </a:cubicBezTo>
                <a:lnTo>
                  <a:pt x="114302" y="1876169"/>
                </a:lnTo>
                <a:cubicBezTo>
                  <a:pt x="51175" y="1876169"/>
                  <a:pt x="0" y="1824994"/>
                  <a:pt x="0" y="1761867"/>
                </a:cubicBezTo>
                <a:lnTo>
                  <a:pt x="0" y="1304671"/>
                </a:lnTo>
                <a:lnTo>
                  <a:pt x="1" y="1304666"/>
                </a:lnTo>
                <a:lnTo>
                  <a:pt x="1" y="571499"/>
                </a:lnTo>
                <a:lnTo>
                  <a:pt x="1" y="520705"/>
                </a:lnTo>
                <a:lnTo>
                  <a:pt x="1" y="114303"/>
                </a:lnTo>
                <a:cubicBezTo>
                  <a:pt x="1" y="51176"/>
                  <a:pt x="51176" y="1"/>
                  <a:pt x="114303" y="1"/>
                </a:cubicBezTo>
                <a:lnTo>
                  <a:pt x="2903492" y="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31">
            <a:extLst>
              <a:ext uri="{FF2B5EF4-FFF2-40B4-BE49-F238E27FC236}">
                <a16:creationId xmlns:a16="http://schemas.microsoft.com/office/drawing/2014/main" id="{57E69CEC-62AE-4FB9-A496-9C2572D4C67E}"/>
              </a:ext>
            </a:extLst>
          </p:cNvPr>
          <p:cNvSpPr txBox="1"/>
          <p:nvPr/>
        </p:nvSpPr>
        <p:spPr>
          <a:xfrm>
            <a:off x="4691113" y="1769568"/>
            <a:ext cx="3618786" cy="615553"/>
          </a:xfrm>
          <a:prstGeom prst="rect">
            <a:avLst/>
          </a:prstGeom>
          <a:noFill/>
        </p:spPr>
        <p:txBody>
          <a:bodyPr wrap="square" rtlCol="0">
            <a:spAutoFit/>
          </a:bodyPr>
          <a:lstStyle/>
          <a:p>
            <a:pPr defTabSz="1219170">
              <a:spcBef>
                <a:spcPct val="20000"/>
              </a:spcBef>
              <a:defRPr/>
            </a:pPr>
            <a:r>
              <a:rPr lang="en-US" sz="2800" dirty="0">
                <a:solidFill>
                  <a:srgbClr val="36B8E3"/>
                </a:solidFill>
                <a:latin typeface="Bernard MT Condensed" panose="02050806060905020404" pitchFamily="18" charset="0"/>
              </a:rPr>
              <a:t>Definition </a:t>
            </a:r>
          </a:p>
          <a:p>
            <a:pPr defTabSz="1219170">
              <a:spcBef>
                <a:spcPct val="20000"/>
              </a:spcBef>
              <a:defRPr/>
            </a:pPr>
            <a:endParaRPr lang="en-US" sz="400" b="1" dirty="0">
              <a:solidFill>
                <a:srgbClr val="56595E"/>
              </a:solidFill>
              <a:latin typeface="Candara" panose="020E0502030303020204" pitchFamily="34" charset="0"/>
            </a:endParaRPr>
          </a:p>
          <a:p>
            <a:pPr defTabSz="1219170">
              <a:spcBef>
                <a:spcPct val="20000"/>
              </a:spcBef>
              <a:defRPr/>
            </a:pPr>
            <a:endParaRPr lang="en-US" sz="100" b="1" dirty="0">
              <a:solidFill>
                <a:srgbClr val="56595E"/>
              </a:solidFill>
              <a:latin typeface="Candara" panose="020E0502030303020204" pitchFamily="34" charset="0"/>
            </a:endParaRPr>
          </a:p>
        </p:txBody>
      </p:sp>
      <p:sp>
        <p:nvSpPr>
          <p:cNvPr id="117" name="Trapezoid 33">
            <a:extLst>
              <a:ext uri="{FF2B5EF4-FFF2-40B4-BE49-F238E27FC236}">
                <a16:creationId xmlns:a16="http://schemas.microsoft.com/office/drawing/2014/main" id="{D3973FF1-DDD7-49AE-AC09-B899392CC022}"/>
              </a:ext>
            </a:extLst>
          </p:cNvPr>
          <p:cNvSpPr/>
          <p:nvPr/>
        </p:nvSpPr>
        <p:spPr>
          <a:xfrm rot="10800000">
            <a:off x="7980412" y="1708164"/>
            <a:ext cx="1372154" cy="813549"/>
          </a:xfrm>
          <a:custGeom>
            <a:avLst/>
            <a:gdLst>
              <a:gd name="connsiteX0" fmla="*/ 0 w 377819"/>
              <a:gd name="connsiteY0" fmla="*/ 278287 h 278287"/>
              <a:gd name="connsiteX1" fmla="*/ 69572 w 377819"/>
              <a:gd name="connsiteY1" fmla="*/ 0 h 278287"/>
              <a:gd name="connsiteX2" fmla="*/ 308247 w 377819"/>
              <a:gd name="connsiteY2" fmla="*/ 0 h 278287"/>
              <a:gd name="connsiteX3" fmla="*/ 377819 w 377819"/>
              <a:gd name="connsiteY3" fmla="*/ 278287 h 278287"/>
              <a:gd name="connsiteX4" fmla="*/ 0 w 377819"/>
              <a:gd name="connsiteY4" fmla="*/ 278287 h 278287"/>
              <a:gd name="connsiteX0" fmla="*/ 0 w 377819"/>
              <a:gd name="connsiteY0" fmla="*/ 310037 h 310037"/>
              <a:gd name="connsiteX1" fmla="*/ 69572 w 377819"/>
              <a:gd name="connsiteY1" fmla="*/ 0 h 310037"/>
              <a:gd name="connsiteX2" fmla="*/ 308247 w 377819"/>
              <a:gd name="connsiteY2" fmla="*/ 31750 h 310037"/>
              <a:gd name="connsiteX3" fmla="*/ 377819 w 377819"/>
              <a:gd name="connsiteY3" fmla="*/ 310037 h 310037"/>
              <a:gd name="connsiteX4" fmla="*/ 0 w 377819"/>
              <a:gd name="connsiteY4" fmla="*/ 310037 h 31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819" h="310037">
                <a:moveTo>
                  <a:pt x="0" y="310037"/>
                </a:moveTo>
                <a:lnTo>
                  <a:pt x="69572" y="0"/>
                </a:lnTo>
                <a:lnTo>
                  <a:pt x="308247" y="31750"/>
                </a:lnTo>
                <a:lnTo>
                  <a:pt x="377819" y="310037"/>
                </a:lnTo>
                <a:lnTo>
                  <a:pt x="0" y="310037"/>
                </a:lnTo>
                <a:close/>
              </a:path>
            </a:pathLst>
          </a:custGeom>
          <a:solidFill>
            <a:srgbClr val="36B8E3"/>
          </a:solidFill>
          <a:ln>
            <a:noFill/>
          </a:ln>
          <a:effectLst>
            <a:outerShdw blurRad="1905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6">
            <a:extLst>
              <a:ext uri="{FF2B5EF4-FFF2-40B4-BE49-F238E27FC236}">
                <a16:creationId xmlns:a16="http://schemas.microsoft.com/office/drawing/2014/main" id="{4EE93CE0-1862-4202-AE30-A07814D19760}"/>
              </a:ext>
            </a:extLst>
          </p:cNvPr>
          <p:cNvSpPr txBox="1"/>
          <p:nvPr/>
        </p:nvSpPr>
        <p:spPr>
          <a:xfrm>
            <a:off x="2994198" y="2458109"/>
            <a:ext cx="5508978" cy="1631216"/>
          </a:xfrm>
          <a:prstGeom prst="rect">
            <a:avLst/>
          </a:prstGeom>
          <a:noFill/>
        </p:spPr>
        <p:txBody>
          <a:bodyPr wrap="square" rtlCol="0">
            <a:spAutoFit/>
          </a:bodyPr>
          <a:lstStyle/>
          <a:p>
            <a:pPr algn="just"/>
            <a:r>
              <a:rPr lang="en-US" sz="2000" dirty="0">
                <a:solidFill>
                  <a:srgbClr val="56595E"/>
                </a:solidFill>
                <a:latin typeface="Adobe Devanagari" panose="02040503050201020203" pitchFamily="18" charset="0"/>
                <a:cs typeface="Adobe Devanagari" panose="02040503050201020203" pitchFamily="18" charset="0"/>
              </a:rPr>
              <a:t>Le post-</a:t>
            </a:r>
            <a:r>
              <a:rPr lang="en-US" sz="2000" dirty="0" err="1">
                <a:solidFill>
                  <a:srgbClr val="56595E"/>
                </a:solidFill>
                <a:latin typeface="Adobe Devanagari" panose="02040503050201020203" pitchFamily="18" charset="0"/>
                <a:cs typeface="Adobe Devanagari" panose="02040503050201020203" pitchFamily="18" charset="0"/>
              </a:rPr>
              <a:t>keynesianisme</a:t>
            </a:r>
            <a:r>
              <a:rPr lang="en-US" sz="2000" dirty="0">
                <a:solidFill>
                  <a:srgbClr val="56595E"/>
                </a:solidFill>
                <a:latin typeface="Adobe Devanagari" panose="02040503050201020203" pitchFamily="18" charset="0"/>
                <a:cs typeface="Adobe Devanagari" panose="02040503050201020203" pitchFamily="18" charset="0"/>
              </a:rPr>
              <a:t> </a:t>
            </a:r>
            <a:r>
              <a:rPr lang="en-US" sz="2000" dirty="0" err="1">
                <a:solidFill>
                  <a:srgbClr val="56595E"/>
                </a:solidFill>
                <a:latin typeface="Adobe Devanagari" panose="02040503050201020203" pitchFamily="18" charset="0"/>
                <a:cs typeface="Adobe Devanagari" panose="02040503050201020203" pitchFamily="18" charset="0"/>
              </a:rPr>
              <a:t>est</a:t>
            </a:r>
            <a:r>
              <a:rPr lang="en-US" sz="2000" dirty="0">
                <a:solidFill>
                  <a:srgbClr val="56595E"/>
                </a:solidFill>
                <a:latin typeface="Adobe Devanagari" panose="02040503050201020203" pitchFamily="18" charset="0"/>
                <a:cs typeface="Adobe Devanagari" panose="02040503050201020203" pitchFamily="18" charset="0"/>
              </a:rPr>
              <a:t> un courant de pensée </a:t>
            </a:r>
            <a:r>
              <a:rPr lang="en-US" sz="2000" dirty="0" err="1">
                <a:solidFill>
                  <a:srgbClr val="56595E"/>
                </a:solidFill>
                <a:latin typeface="Adobe Devanagari" panose="02040503050201020203" pitchFamily="18" charset="0"/>
                <a:cs typeface="Adobe Devanagari" panose="02040503050201020203" pitchFamily="18" charset="0"/>
              </a:rPr>
              <a:t>économique</a:t>
            </a:r>
            <a:r>
              <a:rPr lang="en-US" sz="2000" dirty="0">
                <a:solidFill>
                  <a:srgbClr val="56595E"/>
                </a:solidFill>
                <a:latin typeface="Adobe Devanagari" panose="02040503050201020203" pitchFamily="18" charset="0"/>
                <a:cs typeface="Adobe Devanagari" panose="02040503050201020203" pitchFamily="18" charset="0"/>
              </a:rPr>
              <a:t> </a:t>
            </a:r>
            <a:r>
              <a:rPr lang="en-US" sz="2000" dirty="0" err="1">
                <a:solidFill>
                  <a:srgbClr val="56595E"/>
                </a:solidFill>
                <a:latin typeface="Adobe Devanagari" panose="02040503050201020203" pitchFamily="18" charset="0"/>
                <a:cs typeface="Adobe Devanagari" panose="02040503050201020203" pitchFamily="18" charset="0"/>
              </a:rPr>
              <a:t>apparu</a:t>
            </a:r>
            <a:r>
              <a:rPr lang="en-US" sz="2000" dirty="0">
                <a:solidFill>
                  <a:srgbClr val="56595E"/>
                </a:solidFill>
                <a:latin typeface="Adobe Devanagari" panose="02040503050201020203" pitchFamily="18" charset="0"/>
                <a:cs typeface="Adobe Devanagari" panose="02040503050201020203" pitchFamily="18" charset="0"/>
              </a:rPr>
              <a:t> dans les </a:t>
            </a:r>
            <a:r>
              <a:rPr lang="en-US" sz="2000" dirty="0" err="1">
                <a:solidFill>
                  <a:srgbClr val="56595E"/>
                </a:solidFill>
                <a:latin typeface="Adobe Devanagari" panose="02040503050201020203" pitchFamily="18" charset="0"/>
                <a:cs typeface="Adobe Devanagari" panose="02040503050201020203" pitchFamily="18" charset="0"/>
              </a:rPr>
              <a:t>années</a:t>
            </a:r>
            <a:r>
              <a:rPr lang="en-US" sz="2000" dirty="0">
                <a:solidFill>
                  <a:srgbClr val="56595E"/>
                </a:solidFill>
                <a:latin typeface="Adobe Devanagari" panose="02040503050201020203" pitchFamily="18" charset="0"/>
                <a:cs typeface="Adobe Devanagari" panose="02040503050201020203" pitchFamily="18" charset="0"/>
              </a:rPr>
              <a:t> 90 à la suite </a:t>
            </a:r>
            <a:r>
              <a:rPr lang="en-US" sz="2000" dirty="0" err="1">
                <a:solidFill>
                  <a:srgbClr val="56595E"/>
                </a:solidFill>
                <a:latin typeface="Adobe Devanagari" panose="02040503050201020203" pitchFamily="18" charset="0"/>
                <a:cs typeface="Adobe Devanagari" panose="02040503050201020203" pitchFamily="18" charset="0"/>
              </a:rPr>
              <a:t>d’une</a:t>
            </a:r>
            <a:r>
              <a:rPr lang="en-US" sz="2000" dirty="0">
                <a:solidFill>
                  <a:srgbClr val="56595E"/>
                </a:solidFill>
                <a:latin typeface="Adobe Devanagari" panose="02040503050201020203" pitchFamily="18" charset="0"/>
                <a:cs typeface="Adobe Devanagari" panose="02040503050201020203" pitchFamily="18" charset="0"/>
              </a:rPr>
              <a:t> lecture </a:t>
            </a:r>
            <a:r>
              <a:rPr lang="en-US" sz="2000" i="1" dirty="0">
                <a:solidFill>
                  <a:srgbClr val="56595E"/>
                </a:solidFill>
                <a:latin typeface="Adobe Devanagari" panose="02040503050201020203" pitchFamily="18" charset="0"/>
                <a:cs typeface="Adobe Devanagari" panose="02040503050201020203" pitchFamily="18" charset="0"/>
              </a:rPr>
              <a:t>à-posteriori</a:t>
            </a:r>
            <a:r>
              <a:rPr lang="en-US" sz="2000" dirty="0">
                <a:solidFill>
                  <a:srgbClr val="56595E"/>
                </a:solidFill>
                <a:latin typeface="Adobe Devanagari" panose="02040503050201020203" pitchFamily="18" charset="0"/>
                <a:cs typeface="Adobe Devanagari" panose="02040503050201020203" pitchFamily="18" charset="0"/>
              </a:rPr>
              <a:t> de </a:t>
            </a:r>
            <a:r>
              <a:rPr lang="en-US" sz="2000" dirty="0" err="1">
                <a:solidFill>
                  <a:srgbClr val="56595E"/>
                </a:solidFill>
                <a:latin typeface="Adobe Devanagari" panose="02040503050201020203" pitchFamily="18" charset="0"/>
                <a:cs typeface="Adobe Devanagari" panose="02040503050201020203" pitchFamily="18" charset="0"/>
              </a:rPr>
              <a:t>l’ouvrage</a:t>
            </a:r>
            <a:r>
              <a:rPr lang="en-US" sz="2000" dirty="0">
                <a:solidFill>
                  <a:srgbClr val="56595E"/>
                </a:solidFill>
                <a:latin typeface="Adobe Devanagari" panose="02040503050201020203" pitchFamily="18" charset="0"/>
                <a:cs typeface="Adobe Devanagari" panose="02040503050201020203" pitchFamily="18" charset="0"/>
              </a:rPr>
              <a:t> “</a:t>
            </a:r>
            <a:r>
              <a:rPr lang="en-US" sz="2000" dirty="0" err="1">
                <a:solidFill>
                  <a:srgbClr val="56595E"/>
                </a:solidFill>
                <a:latin typeface="Adobe Devanagari" panose="02040503050201020203" pitchFamily="18" charset="0"/>
                <a:cs typeface="Adobe Devanagari" panose="02040503050201020203" pitchFamily="18" charset="0"/>
              </a:rPr>
              <a:t>Théorie</a:t>
            </a:r>
            <a:r>
              <a:rPr lang="en-US" sz="2000" dirty="0">
                <a:solidFill>
                  <a:srgbClr val="56595E"/>
                </a:solidFill>
                <a:latin typeface="Adobe Devanagari" panose="02040503050201020203" pitchFamily="18" charset="0"/>
                <a:cs typeface="Adobe Devanagari" panose="02040503050201020203" pitchFamily="18" charset="0"/>
              </a:rPr>
              <a:t> Générale de </a:t>
            </a:r>
            <a:r>
              <a:rPr lang="en-US" sz="2000" dirty="0" err="1">
                <a:solidFill>
                  <a:srgbClr val="56595E"/>
                </a:solidFill>
                <a:latin typeface="Adobe Devanagari" panose="02040503050201020203" pitchFamily="18" charset="0"/>
                <a:cs typeface="Adobe Devanagari" panose="02040503050201020203" pitchFamily="18" charset="0"/>
              </a:rPr>
              <a:t>l’emploi</a:t>
            </a:r>
            <a:r>
              <a:rPr lang="en-US" sz="2000" dirty="0">
                <a:solidFill>
                  <a:srgbClr val="56595E"/>
                </a:solidFill>
                <a:latin typeface="Adobe Devanagari" panose="02040503050201020203" pitchFamily="18" charset="0"/>
                <a:cs typeface="Adobe Devanagari" panose="02040503050201020203" pitchFamily="18" charset="0"/>
              </a:rPr>
              <a:t>, de la </a:t>
            </a:r>
            <a:r>
              <a:rPr lang="en-US" sz="2000" dirty="0" err="1">
                <a:solidFill>
                  <a:srgbClr val="56595E"/>
                </a:solidFill>
                <a:latin typeface="Adobe Devanagari" panose="02040503050201020203" pitchFamily="18" charset="0"/>
                <a:cs typeface="Adobe Devanagari" panose="02040503050201020203" pitchFamily="18" charset="0"/>
              </a:rPr>
              <a:t>monnaie</a:t>
            </a:r>
            <a:r>
              <a:rPr lang="en-US" sz="2000" dirty="0">
                <a:solidFill>
                  <a:srgbClr val="56595E"/>
                </a:solidFill>
                <a:latin typeface="Adobe Devanagari" panose="02040503050201020203" pitchFamily="18" charset="0"/>
                <a:cs typeface="Adobe Devanagari" panose="02040503050201020203" pitchFamily="18" charset="0"/>
              </a:rPr>
              <a:t>, et de </a:t>
            </a:r>
            <a:r>
              <a:rPr lang="en-US" sz="2000" dirty="0" err="1">
                <a:solidFill>
                  <a:srgbClr val="56595E"/>
                </a:solidFill>
                <a:latin typeface="Adobe Devanagari" panose="02040503050201020203" pitchFamily="18" charset="0"/>
                <a:cs typeface="Adobe Devanagari" panose="02040503050201020203" pitchFamily="18" charset="0"/>
              </a:rPr>
              <a:t>l’intérêt</a:t>
            </a:r>
            <a:r>
              <a:rPr lang="en-US" sz="2000" dirty="0">
                <a:solidFill>
                  <a:srgbClr val="56595E"/>
                </a:solidFill>
                <a:latin typeface="Adobe Devanagari" panose="02040503050201020203" pitchFamily="18" charset="0"/>
                <a:cs typeface="Adobe Devanagari" panose="02040503050201020203" pitchFamily="18" charset="0"/>
              </a:rPr>
              <a:t>” de </a:t>
            </a:r>
            <a:r>
              <a:rPr lang="en-US" sz="2000" dirty="0" err="1">
                <a:solidFill>
                  <a:srgbClr val="56595E"/>
                </a:solidFill>
                <a:latin typeface="Adobe Devanagari" panose="02040503050201020203" pitchFamily="18" charset="0"/>
                <a:cs typeface="Adobe Devanagari" panose="02040503050201020203" pitchFamily="18" charset="0"/>
              </a:rPr>
              <a:t>l’économiste</a:t>
            </a:r>
            <a:r>
              <a:rPr lang="en-US" sz="2000" dirty="0">
                <a:solidFill>
                  <a:srgbClr val="56595E"/>
                </a:solidFill>
                <a:latin typeface="Adobe Devanagari" panose="02040503050201020203" pitchFamily="18" charset="0"/>
                <a:cs typeface="Adobe Devanagari" panose="02040503050201020203" pitchFamily="18" charset="0"/>
              </a:rPr>
              <a:t> </a:t>
            </a:r>
            <a:r>
              <a:rPr lang="en-US" sz="2000" dirty="0" err="1">
                <a:solidFill>
                  <a:srgbClr val="56595E"/>
                </a:solidFill>
                <a:latin typeface="Adobe Devanagari" panose="02040503050201020203" pitchFamily="18" charset="0"/>
                <a:cs typeface="Adobe Devanagari" panose="02040503050201020203" pitchFamily="18" charset="0"/>
              </a:rPr>
              <a:t>britannique</a:t>
            </a:r>
            <a:r>
              <a:rPr lang="en-US" sz="2000" dirty="0">
                <a:solidFill>
                  <a:srgbClr val="56595E"/>
                </a:solidFill>
                <a:latin typeface="Adobe Devanagari" panose="02040503050201020203" pitchFamily="18" charset="0"/>
                <a:cs typeface="Adobe Devanagari" panose="02040503050201020203" pitchFamily="18" charset="0"/>
              </a:rPr>
              <a:t> John Maynard KEYNES </a:t>
            </a:r>
          </a:p>
        </p:txBody>
      </p:sp>
    </p:spTree>
    <p:extLst>
      <p:ext uri="{BB962C8B-B14F-4D97-AF65-F5344CB8AC3E}">
        <p14:creationId xmlns:p14="http://schemas.microsoft.com/office/powerpoint/2010/main" val="7808551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50000">
                                          <p:cBhvr additive="base">
                                            <p:cTn id="7" dur="500" fill="hold"/>
                                            <p:tgtEl>
                                              <p:spTgt spid="23"/>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fade">
                                          <p:cBhvr>
                                            <p:cTn id="15" dur="1000"/>
                                            <p:tgtEl>
                                              <p:spTgt spid="105"/>
                                            </p:tgtEl>
                                          </p:cBhvr>
                                        </p:animEffect>
                                        <p:anim calcmode="lin" valueType="num">
                                          <p:cBhvr>
                                            <p:cTn id="16" dur="1000" fill="hold"/>
                                            <p:tgtEl>
                                              <p:spTgt spid="105"/>
                                            </p:tgtEl>
                                            <p:attrNameLst>
                                              <p:attrName>ppt_x</p:attrName>
                                            </p:attrNameLst>
                                          </p:cBhvr>
                                          <p:tavLst>
                                            <p:tav tm="0">
                                              <p:val>
                                                <p:strVal val="#ppt_x"/>
                                              </p:val>
                                            </p:tav>
                                            <p:tav tm="100000">
                                              <p:val>
                                                <p:strVal val="#ppt_x"/>
                                              </p:val>
                                            </p:tav>
                                          </p:tavLst>
                                        </p:anim>
                                        <p:anim calcmode="lin" valueType="num">
                                          <p:cBhvr>
                                            <p:cTn id="17" dur="1000" fill="hold"/>
                                            <p:tgtEl>
                                              <p:spTgt spid="10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15"/>
                                            </p:tgtEl>
                                            <p:attrNameLst>
                                              <p:attrName>style.visibility</p:attrName>
                                            </p:attrNameLst>
                                          </p:cBhvr>
                                          <p:to>
                                            <p:strVal val="visible"/>
                                          </p:to>
                                        </p:set>
                                        <p:animEffect transition="in" filter="fade">
                                          <p:cBhvr>
                                            <p:cTn id="20" dur="1000"/>
                                            <p:tgtEl>
                                              <p:spTgt spid="115"/>
                                            </p:tgtEl>
                                          </p:cBhvr>
                                        </p:animEffect>
                                        <p:anim calcmode="lin" valueType="num">
                                          <p:cBhvr>
                                            <p:cTn id="21" dur="1000" fill="hold"/>
                                            <p:tgtEl>
                                              <p:spTgt spid="115"/>
                                            </p:tgtEl>
                                            <p:attrNameLst>
                                              <p:attrName>ppt_x</p:attrName>
                                            </p:attrNameLst>
                                          </p:cBhvr>
                                          <p:tavLst>
                                            <p:tav tm="0">
                                              <p:val>
                                                <p:strVal val="#ppt_x"/>
                                              </p:val>
                                            </p:tav>
                                            <p:tav tm="100000">
                                              <p:val>
                                                <p:strVal val="#ppt_x"/>
                                              </p:val>
                                            </p:tav>
                                          </p:tavLst>
                                        </p:anim>
                                        <p:anim calcmode="lin" valueType="num">
                                          <p:cBhvr>
                                            <p:cTn id="22" dur="1000" fill="hold"/>
                                            <p:tgtEl>
                                              <p:spTgt spid="115"/>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 calcmode="lin" valueType="num">
                                          <p:cBhvr additive="base">
                                            <p:cTn id="26" dur="500" fill="hold"/>
                                            <p:tgtEl>
                                              <p:spTgt spid="121"/>
                                            </p:tgtEl>
                                            <p:attrNameLst>
                                              <p:attrName>ppt_x</p:attrName>
                                            </p:attrNameLst>
                                          </p:cBhvr>
                                          <p:tavLst>
                                            <p:tav tm="0">
                                              <p:val>
                                                <p:strVal val="0-#ppt_w/2"/>
                                              </p:val>
                                            </p:tav>
                                            <p:tav tm="100000">
                                              <p:val>
                                                <p:strVal val="#ppt_x"/>
                                              </p:val>
                                            </p:tav>
                                          </p:tavLst>
                                        </p:anim>
                                        <p:anim calcmode="lin" valueType="num">
                                          <p:cBhvr additive="base">
                                            <p:cTn id="27" dur="500" fill="hold"/>
                                            <p:tgtEl>
                                              <p:spTgt spid="121"/>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22"/>
                                            </p:tgtEl>
                                            <p:attrNameLst>
                                              <p:attrName>style.visibility</p:attrName>
                                            </p:attrNameLst>
                                          </p:cBhvr>
                                          <p:to>
                                            <p:strVal val="visible"/>
                                          </p:to>
                                        </p:set>
                                        <p:anim calcmode="lin" valueType="num">
                                          <p:cBhvr additive="base">
                                            <p:cTn id="30" dur="500" fill="hold"/>
                                            <p:tgtEl>
                                              <p:spTgt spid="122"/>
                                            </p:tgtEl>
                                            <p:attrNameLst>
                                              <p:attrName>ppt_x</p:attrName>
                                            </p:attrNameLst>
                                          </p:cBhvr>
                                          <p:tavLst>
                                            <p:tav tm="0">
                                              <p:val>
                                                <p:strVal val="1+#ppt_w/2"/>
                                              </p:val>
                                            </p:tav>
                                            <p:tav tm="100000">
                                              <p:val>
                                                <p:strVal val="#ppt_x"/>
                                              </p:val>
                                            </p:tav>
                                          </p:tavLst>
                                        </p:anim>
                                        <p:anim calcmode="lin" valueType="num">
                                          <p:cBhvr additive="base">
                                            <p:cTn id="31" dur="500" fill="hold"/>
                                            <p:tgtEl>
                                              <p:spTgt spid="122"/>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3"/>
                                            </p:tgtEl>
                                            <p:attrNameLst>
                                              <p:attrName>style.visibility</p:attrName>
                                            </p:attrNameLst>
                                          </p:cBhvr>
                                          <p:to>
                                            <p:strVal val="visible"/>
                                          </p:to>
                                        </p:set>
                                        <p:animEffect transition="in" filter="wipe(left)">
                                          <p:cBhvr>
                                            <p:cTn id="35" dur="500"/>
                                            <p:tgtEl>
                                              <p:spTgt spid="123"/>
                                            </p:tgtEl>
                                          </p:cBhvr>
                                        </p:animEffect>
                                      </p:childTnLst>
                                    </p:cTn>
                                  </p:par>
                                  <p:par>
                                    <p:cTn id="36" presetID="42" presetClass="entr" presetSubtype="0" fill="hold" grpId="0"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1000"/>
                                            <p:tgtEl>
                                              <p:spTgt spid="117"/>
                                            </p:tgtEl>
                                          </p:cBhvr>
                                        </p:animEffect>
                                        <p:anim calcmode="lin" valueType="num">
                                          <p:cBhvr>
                                            <p:cTn id="39" dur="1000" fill="hold"/>
                                            <p:tgtEl>
                                              <p:spTgt spid="117"/>
                                            </p:tgtEl>
                                            <p:attrNameLst>
                                              <p:attrName>ppt_x</p:attrName>
                                            </p:attrNameLst>
                                          </p:cBhvr>
                                          <p:tavLst>
                                            <p:tav tm="0">
                                              <p:val>
                                                <p:strVal val="#ppt_x"/>
                                              </p:val>
                                            </p:tav>
                                            <p:tav tm="100000">
                                              <p:val>
                                                <p:strVal val="#ppt_x"/>
                                              </p:val>
                                            </p:tav>
                                          </p:tavLst>
                                        </p:anim>
                                        <p:anim calcmode="lin" valueType="num">
                                          <p:cBhvr>
                                            <p:cTn id="40"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1" grpId="0" animBg="1"/>
          <p:bldP spid="23" grpId="0"/>
          <p:bldP spid="105" grpId="0" animBg="1"/>
          <p:bldP spid="115" grpId="0"/>
          <p:bldP spid="117" grpId="0" animBg="1"/>
          <p:bldP spid="123"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fade">
                                          <p:cBhvr>
                                            <p:cTn id="15" dur="1000"/>
                                            <p:tgtEl>
                                              <p:spTgt spid="105"/>
                                            </p:tgtEl>
                                          </p:cBhvr>
                                        </p:animEffect>
                                        <p:anim calcmode="lin" valueType="num">
                                          <p:cBhvr>
                                            <p:cTn id="16" dur="1000" fill="hold"/>
                                            <p:tgtEl>
                                              <p:spTgt spid="105"/>
                                            </p:tgtEl>
                                            <p:attrNameLst>
                                              <p:attrName>ppt_x</p:attrName>
                                            </p:attrNameLst>
                                          </p:cBhvr>
                                          <p:tavLst>
                                            <p:tav tm="0">
                                              <p:val>
                                                <p:strVal val="#ppt_x"/>
                                              </p:val>
                                            </p:tav>
                                            <p:tav tm="100000">
                                              <p:val>
                                                <p:strVal val="#ppt_x"/>
                                              </p:val>
                                            </p:tav>
                                          </p:tavLst>
                                        </p:anim>
                                        <p:anim calcmode="lin" valueType="num">
                                          <p:cBhvr>
                                            <p:cTn id="17" dur="1000" fill="hold"/>
                                            <p:tgtEl>
                                              <p:spTgt spid="10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15"/>
                                            </p:tgtEl>
                                            <p:attrNameLst>
                                              <p:attrName>style.visibility</p:attrName>
                                            </p:attrNameLst>
                                          </p:cBhvr>
                                          <p:to>
                                            <p:strVal val="visible"/>
                                          </p:to>
                                        </p:set>
                                        <p:animEffect transition="in" filter="fade">
                                          <p:cBhvr>
                                            <p:cTn id="20" dur="1000"/>
                                            <p:tgtEl>
                                              <p:spTgt spid="115"/>
                                            </p:tgtEl>
                                          </p:cBhvr>
                                        </p:animEffect>
                                        <p:anim calcmode="lin" valueType="num">
                                          <p:cBhvr>
                                            <p:cTn id="21" dur="1000" fill="hold"/>
                                            <p:tgtEl>
                                              <p:spTgt spid="115"/>
                                            </p:tgtEl>
                                            <p:attrNameLst>
                                              <p:attrName>ppt_x</p:attrName>
                                            </p:attrNameLst>
                                          </p:cBhvr>
                                          <p:tavLst>
                                            <p:tav tm="0">
                                              <p:val>
                                                <p:strVal val="#ppt_x"/>
                                              </p:val>
                                            </p:tav>
                                            <p:tav tm="100000">
                                              <p:val>
                                                <p:strVal val="#ppt_x"/>
                                              </p:val>
                                            </p:tav>
                                          </p:tavLst>
                                        </p:anim>
                                        <p:anim calcmode="lin" valueType="num">
                                          <p:cBhvr>
                                            <p:cTn id="22" dur="1000" fill="hold"/>
                                            <p:tgtEl>
                                              <p:spTgt spid="115"/>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 calcmode="lin" valueType="num">
                                          <p:cBhvr additive="base">
                                            <p:cTn id="26" dur="500" fill="hold"/>
                                            <p:tgtEl>
                                              <p:spTgt spid="121"/>
                                            </p:tgtEl>
                                            <p:attrNameLst>
                                              <p:attrName>ppt_x</p:attrName>
                                            </p:attrNameLst>
                                          </p:cBhvr>
                                          <p:tavLst>
                                            <p:tav tm="0">
                                              <p:val>
                                                <p:strVal val="0-#ppt_w/2"/>
                                              </p:val>
                                            </p:tav>
                                            <p:tav tm="100000">
                                              <p:val>
                                                <p:strVal val="#ppt_x"/>
                                              </p:val>
                                            </p:tav>
                                          </p:tavLst>
                                        </p:anim>
                                        <p:anim calcmode="lin" valueType="num">
                                          <p:cBhvr additive="base">
                                            <p:cTn id="27" dur="500" fill="hold"/>
                                            <p:tgtEl>
                                              <p:spTgt spid="121"/>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22"/>
                                            </p:tgtEl>
                                            <p:attrNameLst>
                                              <p:attrName>style.visibility</p:attrName>
                                            </p:attrNameLst>
                                          </p:cBhvr>
                                          <p:to>
                                            <p:strVal val="visible"/>
                                          </p:to>
                                        </p:set>
                                        <p:anim calcmode="lin" valueType="num">
                                          <p:cBhvr additive="base">
                                            <p:cTn id="30" dur="500" fill="hold"/>
                                            <p:tgtEl>
                                              <p:spTgt spid="122"/>
                                            </p:tgtEl>
                                            <p:attrNameLst>
                                              <p:attrName>ppt_x</p:attrName>
                                            </p:attrNameLst>
                                          </p:cBhvr>
                                          <p:tavLst>
                                            <p:tav tm="0">
                                              <p:val>
                                                <p:strVal val="1+#ppt_w/2"/>
                                              </p:val>
                                            </p:tav>
                                            <p:tav tm="100000">
                                              <p:val>
                                                <p:strVal val="#ppt_x"/>
                                              </p:val>
                                            </p:tav>
                                          </p:tavLst>
                                        </p:anim>
                                        <p:anim calcmode="lin" valueType="num">
                                          <p:cBhvr additive="base">
                                            <p:cTn id="31" dur="500" fill="hold"/>
                                            <p:tgtEl>
                                              <p:spTgt spid="122"/>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3"/>
                                            </p:tgtEl>
                                            <p:attrNameLst>
                                              <p:attrName>style.visibility</p:attrName>
                                            </p:attrNameLst>
                                          </p:cBhvr>
                                          <p:to>
                                            <p:strVal val="visible"/>
                                          </p:to>
                                        </p:set>
                                        <p:animEffect transition="in" filter="wipe(left)">
                                          <p:cBhvr>
                                            <p:cTn id="35" dur="500"/>
                                            <p:tgtEl>
                                              <p:spTgt spid="123"/>
                                            </p:tgtEl>
                                          </p:cBhvr>
                                        </p:animEffect>
                                      </p:childTnLst>
                                    </p:cTn>
                                  </p:par>
                                  <p:par>
                                    <p:cTn id="36" presetID="42" presetClass="entr" presetSubtype="0" fill="hold" grpId="0"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1000"/>
                                            <p:tgtEl>
                                              <p:spTgt spid="117"/>
                                            </p:tgtEl>
                                          </p:cBhvr>
                                        </p:animEffect>
                                        <p:anim calcmode="lin" valueType="num">
                                          <p:cBhvr>
                                            <p:cTn id="39" dur="1000" fill="hold"/>
                                            <p:tgtEl>
                                              <p:spTgt spid="117"/>
                                            </p:tgtEl>
                                            <p:attrNameLst>
                                              <p:attrName>ppt_x</p:attrName>
                                            </p:attrNameLst>
                                          </p:cBhvr>
                                          <p:tavLst>
                                            <p:tav tm="0">
                                              <p:val>
                                                <p:strVal val="#ppt_x"/>
                                              </p:val>
                                            </p:tav>
                                            <p:tav tm="100000">
                                              <p:val>
                                                <p:strVal val="#ppt_x"/>
                                              </p:val>
                                            </p:tav>
                                          </p:tavLst>
                                        </p:anim>
                                        <p:anim calcmode="lin" valueType="num">
                                          <p:cBhvr>
                                            <p:cTn id="40"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1" grpId="0" animBg="1"/>
          <p:bldP spid="23" grpId="0"/>
          <p:bldP spid="105" grpId="0" animBg="1"/>
          <p:bldP spid="115" grpId="0"/>
          <p:bldP spid="117" grpId="0" animBg="1"/>
          <p:bldP spid="123"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36778" y="773873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4326941" y="-6493407"/>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324811" y="7724599"/>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sp>
        <p:nvSpPr>
          <p:cNvPr id="76" name="Freeform 75">
            <a:extLst>
              <a:ext uri="{FF2B5EF4-FFF2-40B4-BE49-F238E27FC236}">
                <a16:creationId xmlns:a16="http://schemas.microsoft.com/office/drawing/2014/main" id="{A7181189-D4CB-4748-A2F2-9E601AF2DD72}"/>
              </a:ext>
            </a:extLst>
          </p:cNvPr>
          <p:cNvSpPr/>
          <p:nvPr/>
        </p:nvSpPr>
        <p:spPr>
          <a:xfrm flipH="1">
            <a:off x="-907517" y="-11157441"/>
            <a:ext cx="870314"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pic>
        <p:nvPicPr>
          <p:cNvPr id="78" name="Graphic 77" descr="Upward trend">
            <a:hlinkClick r:id="rId5" action="ppaction://hlinksldjump"/>
            <a:extLst>
              <a:ext uri="{FF2B5EF4-FFF2-40B4-BE49-F238E27FC236}">
                <a16:creationId xmlns:a16="http://schemas.microsoft.com/office/drawing/2014/main" id="{6B3E228B-8807-F340-A63F-9D9D353605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33186" y="6186124"/>
            <a:ext cx="612336" cy="612336"/>
          </a:xfrm>
          <a:prstGeom prst="rect">
            <a:avLst/>
          </a:prstGeom>
        </p:spPr>
      </p:pic>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8">
            <a:duotone>
              <a:prstClr val="black"/>
              <a:srgbClr val="D9C3A5">
                <a:tint val="50000"/>
                <a:satMod val="180000"/>
              </a:srgbClr>
            </a:duotone>
          </a:blip>
          <a:stretch>
            <a:fillRect/>
          </a:stretch>
        </p:blipFill>
        <p:spPr>
          <a:xfrm flipH="1">
            <a:off x="7694517" y="7930237"/>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9">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9">
            <a:biLevel thresh="50000"/>
          </a:blip>
          <a:stretch>
            <a:fillRect/>
          </a:stretch>
        </p:blipFill>
        <p:spPr>
          <a:xfrm>
            <a:off x="9024120" y="7877479"/>
            <a:ext cx="479873" cy="479873"/>
          </a:xfrm>
          <a:prstGeom prst="rect">
            <a:avLst/>
          </a:prstGeom>
        </p:spPr>
      </p:pic>
      <p:pic>
        <p:nvPicPr>
          <p:cNvPr id="12" name="Image 11">
            <a:extLst>
              <a:ext uri="{FF2B5EF4-FFF2-40B4-BE49-F238E27FC236}">
                <a16:creationId xmlns:a16="http://schemas.microsoft.com/office/drawing/2014/main" id="{DD8F0433-CE9D-4CD8-A720-9DD23C8E2413}"/>
              </a:ext>
            </a:extLst>
          </p:cNvPr>
          <p:cNvPicPr>
            <a:picLocks noChangeAspect="1"/>
          </p:cNvPicPr>
          <p:nvPr/>
        </p:nvPicPr>
        <p:blipFill>
          <a:blip r:embed="rId8">
            <a:duotone>
              <a:schemeClr val="bg2">
                <a:shade val="45000"/>
                <a:satMod val="135000"/>
              </a:schemeClr>
              <a:prstClr val="white"/>
            </a:duotone>
          </a:blip>
          <a:stretch>
            <a:fillRect/>
          </a:stretch>
        </p:blipFill>
        <p:spPr>
          <a:xfrm flipH="1">
            <a:off x="7719064" y="6242144"/>
            <a:ext cx="522696" cy="500295"/>
          </a:xfrm>
          <a:prstGeom prst="rect">
            <a:avLst/>
          </a:prstGeom>
        </p:spPr>
      </p:pic>
      <p:grpSp>
        <p:nvGrpSpPr>
          <p:cNvPr id="21" name="Group 31">
            <a:extLst>
              <a:ext uri="{FF2B5EF4-FFF2-40B4-BE49-F238E27FC236}">
                <a16:creationId xmlns:a16="http://schemas.microsoft.com/office/drawing/2014/main" id="{2A0BC1BD-4FAA-4B33-AAC8-A637F087B7A6}"/>
              </a:ext>
            </a:extLst>
          </p:cNvPr>
          <p:cNvGrpSpPr/>
          <p:nvPr/>
        </p:nvGrpSpPr>
        <p:grpSpPr>
          <a:xfrm>
            <a:off x="3326048" y="7748172"/>
            <a:ext cx="828000" cy="828000"/>
            <a:chOff x="-828000" y="503294"/>
            <a:chExt cx="828000" cy="828000"/>
          </a:xfrm>
        </p:grpSpPr>
        <p:sp>
          <p:nvSpPr>
            <p:cNvPr id="22" name="Oval 32">
              <a:extLst>
                <a:ext uri="{FF2B5EF4-FFF2-40B4-BE49-F238E27FC236}">
                  <a16:creationId xmlns:a16="http://schemas.microsoft.com/office/drawing/2014/main" id="{5F96FA50-1577-497D-947D-663365F2C1F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3" name="Graphic 33" descr="Lightbulb">
              <a:extLst>
                <a:ext uri="{FF2B5EF4-FFF2-40B4-BE49-F238E27FC236}">
                  <a16:creationId xmlns:a16="http://schemas.microsoft.com/office/drawing/2014/main" id="{2C234A17-A671-43DC-B3CF-1B13B83E86F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3417" y="634043"/>
              <a:ext cx="618834" cy="618834"/>
            </a:xfrm>
            <a:prstGeom prst="rect">
              <a:avLst/>
            </a:prstGeom>
          </p:spPr>
        </p:pic>
      </p:grpSp>
      <p:pic>
        <p:nvPicPr>
          <p:cNvPr id="3" name="Graphic 18" descr="Lightbulb">
            <a:hlinkClick r:id="rId12" action="ppaction://hlinksldjump"/>
            <a:extLst>
              <a:ext uri="{FF2B5EF4-FFF2-40B4-BE49-F238E27FC236}">
                <a16:creationId xmlns:a16="http://schemas.microsoft.com/office/drawing/2014/main" id="{5EFAA217-0183-4A65-B25C-441DB1614FC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35214" y="6242144"/>
            <a:ext cx="618834" cy="618834"/>
          </a:xfrm>
          <a:prstGeom prst="rect">
            <a:avLst/>
          </a:prstGeom>
        </p:spPr>
      </p:pic>
      <p:grpSp>
        <p:nvGrpSpPr>
          <p:cNvPr id="26" name="Group 33">
            <a:extLst>
              <a:ext uri="{FF2B5EF4-FFF2-40B4-BE49-F238E27FC236}">
                <a16:creationId xmlns:a16="http://schemas.microsoft.com/office/drawing/2014/main" id="{92295FAF-55D9-4C57-829F-1AB0023D4C89}"/>
              </a:ext>
            </a:extLst>
          </p:cNvPr>
          <p:cNvGrpSpPr/>
          <p:nvPr/>
        </p:nvGrpSpPr>
        <p:grpSpPr>
          <a:xfrm>
            <a:off x="4654971" y="5828144"/>
            <a:ext cx="827568" cy="828000"/>
            <a:chOff x="-842559" y="5561839"/>
            <a:chExt cx="827568" cy="828000"/>
          </a:xfrm>
        </p:grpSpPr>
        <p:sp>
          <p:nvSpPr>
            <p:cNvPr id="27" name="Oval 34">
              <a:extLst>
                <a:ext uri="{FF2B5EF4-FFF2-40B4-BE49-F238E27FC236}">
                  <a16:creationId xmlns:a16="http://schemas.microsoft.com/office/drawing/2014/main" id="{0E696C36-FBF3-44F9-84C5-A6FFFBC13D79}"/>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8" name="Graphic 35" descr="Users">
              <a:extLst>
                <a:ext uri="{FF2B5EF4-FFF2-40B4-BE49-F238E27FC236}">
                  <a16:creationId xmlns:a16="http://schemas.microsoft.com/office/drawing/2014/main" id="{44F0D7EF-369F-4767-8AC1-15C933B0035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77564" y="5614879"/>
              <a:ext cx="721920" cy="721920"/>
            </a:xfrm>
            <a:prstGeom prst="rect">
              <a:avLst/>
            </a:prstGeom>
          </p:spPr>
        </p:pic>
      </p:grpSp>
      <p:sp>
        <p:nvSpPr>
          <p:cNvPr id="75" name="TextBox 9">
            <a:extLst>
              <a:ext uri="{FF2B5EF4-FFF2-40B4-BE49-F238E27FC236}">
                <a16:creationId xmlns:a16="http://schemas.microsoft.com/office/drawing/2014/main" id="{C9298DBD-1DCE-4BC4-804B-274498C4BFC4}"/>
              </a:ext>
            </a:extLst>
          </p:cNvPr>
          <p:cNvSpPr txBox="1"/>
          <p:nvPr/>
        </p:nvSpPr>
        <p:spPr>
          <a:xfrm>
            <a:off x="4086877" y="54686"/>
            <a:ext cx="3546164" cy="584775"/>
          </a:xfrm>
          <a:prstGeom prst="rect">
            <a:avLst/>
          </a:prstGeom>
          <a:noFill/>
        </p:spPr>
        <p:txBody>
          <a:bodyPr wrap="none" rtlCol="0">
            <a:spAutoFit/>
          </a:bodyPr>
          <a:lstStyle/>
          <a:p>
            <a:pPr algn="ctr"/>
            <a:r>
              <a:rPr lang="fr-FR" sz="3200" b="1" spc="300" dirty="0">
                <a:solidFill>
                  <a:schemeClr val="bg1"/>
                </a:solidFill>
                <a:latin typeface="Adobe Devanagari" panose="02040503050201020203" pitchFamily="18" charset="0"/>
                <a:cs typeface="Adobe Devanagari" panose="02040503050201020203" pitchFamily="18" charset="0"/>
              </a:rPr>
              <a:t>INTRODUCTION</a:t>
            </a:r>
            <a:endParaRPr lang="en-LT" sz="3200" b="1" spc="300" dirty="0">
              <a:solidFill>
                <a:schemeClr val="bg1"/>
              </a:solidFill>
              <a:latin typeface="Adobe Devanagari" panose="02040503050201020203" pitchFamily="18" charset="0"/>
              <a:cs typeface="Adobe Devanagari" panose="02040503050201020203" pitchFamily="18" charset="0"/>
            </a:endParaRPr>
          </a:p>
        </p:txBody>
      </p:sp>
      <p:cxnSp>
        <p:nvCxnSpPr>
          <p:cNvPr id="77" name="Straight Connector 15">
            <a:extLst>
              <a:ext uri="{FF2B5EF4-FFF2-40B4-BE49-F238E27FC236}">
                <a16:creationId xmlns:a16="http://schemas.microsoft.com/office/drawing/2014/main" id="{301D8AB5-BEE0-4112-BEA6-2E2A355F8F2A}"/>
              </a:ext>
            </a:extLst>
          </p:cNvPr>
          <p:cNvCxnSpPr>
            <a:cxnSpLocks/>
          </p:cNvCxnSpPr>
          <p:nvPr/>
        </p:nvCxnSpPr>
        <p:spPr>
          <a:xfrm>
            <a:off x="4177196" y="483383"/>
            <a:ext cx="339548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Text Placeholder 3">
            <a:extLst>
              <a:ext uri="{FF2B5EF4-FFF2-40B4-BE49-F238E27FC236}">
                <a16:creationId xmlns:a16="http://schemas.microsoft.com/office/drawing/2014/main" id="{B986CFFC-68BC-4931-B516-4E7C4B48D4EE}"/>
              </a:ext>
            </a:extLst>
          </p:cNvPr>
          <p:cNvSpPr txBox="1">
            <a:spLocks/>
          </p:cNvSpPr>
          <p:nvPr/>
        </p:nvSpPr>
        <p:spPr>
          <a:xfrm>
            <a:off x="770907" y="4280108"/>
            <a:ext cx="2133600" cy="257040"/>
          </a:xfrm>
          <a:prstGeom prst="rect">
            <a:avLst/>
          </a:prstGeom>
        </p:spPr>
        <p:txBody>
          <a:bodyPr vert="horz" wrap="squar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867" b="1" kern="1200" baseline="0">
                <a:solidFill>
                  <a:schemeClr val="tx1">
                    <a:lumMod val="65000"/>
                    <a:lumOff val="35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dirty="0">
                <a:solidFill>
                  <a:schemeClr val="accent1">
                    <a:lumMod val="40000"/>
                    <a:lumOff val="60000"/>
                  </a:schemeClr>
                </a:solidFill>
                <a:latin typeface="Adobe Devanagari" panose="02040503050201020203" pitchFamily="18" charset="0"/>
                <a:cs typeface="Adobe Devanagari" panose="02040503050201020203" pitchFamily="18" charset="0"/>
              </a:rPr>
              <a:t>Michal </a:t>
            </a:r>
            <a:r>
              <a:rPr lang="en-US" dirty="0" err="1">
                <a:solidFill>
                  <a:schemeClr val="accent1">
                    <a:lumMod val="40000"/>
                    <a:lumOff val="60000"/>
                  </a:schemeClr>
                </a:solidFill>
                <a:latin typeface="Adobe Devanagari" panose="02040503050201020203" pitchFamily="18" charset="0"/>
                <a:cs typeface="Adobe Devanagari" panose="02040503050201020203" pitchFamily="18" charset="0"/>
              </a:rPr>
              <a:t>Kalecki</a:t>
            </a:r>
            <a:endParaRPr lang="en-US" dirty="0">
              <a:solidFill>
                <a:schemeClr val="accent1">
                  <a:lumMod val="40000"/>
                  <a:lumOff val="60000"/>
                </a:schemeClr>
              </a:solidFill>
              <a:latin typeface="Adobe Devanagari" panose="02040503050201020203" pitchFamily="18" charset="0"/>
              <a:cs typeface="Adobe Devanagari" panose="02040503050201020203" pitchFamily="18" charset="0"/>
            </a:endParaRPr>
          </a:p>
        </p:txBody>
      </p:sp>
      <p:cxnSp>
        <p:nvCxnSpPr>
          <p:cNvPr id="80" name="Straight Connector 42">
            <a:extLst>
              <a:ext uri="{FF2B5EF4-FFF2-40B4-BE49-F238E27FC236}">
                <a16:creationId xmlns:a16="http://schemas.microsoft.com/office/drawing/2014/main" id="{749163AF-7E3E-4831-9CAE-B8E947D6E57E}"/>
              </a:ext>
            </a:extLst>
          </p:cNvPr>
          <p:cNvCxnSpPr/>
          <p:nvPr/>
        </p:nvCxnSpPr>
        <p:spPr>
          <a:xfrm>
            <a:off x="749469" y="4623233"/>
            <a:ext cx="2438400" cy="2117"/>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81" name="Text Placeholder 3">
            <a:extLst>
              <a:ext uri="{FF2B5EF4-FFF2-40B4-BE49-F238E27FC236}">
                <a16:creationId xmlns:a16="http://schemas.microsoft.com/office/drawing/2014/main" id="{81095A5C-7893-4979-B9C2-9D604B5DA46A}"/>
              </a:ext>
            </a:extLst>
          </p:cNvPr>
          <p:cNvSpPr txBox="1">
            <a:spLocks/>
          </p:cNvSpPr>
          <p:nvPr/>
        </p:nvSpPr>
        <p:spPr>
          <a:xfrm>
            <a:off x="3640996" y="4302386"/>
            <a:ext cx="2133600" cy="257040"/>
          </a:xfrm>
          <a:prstGeom prst="rect">
            <a:avLst/>
          </a:prstGeom>
        </p:spPr>
        <p:txBody>
          <a:bodyPr vert="horz" wrap="squar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867" b="1" kern="1200" baseline="0">
                <a:solidFill>
                  <a:schemeClr val="tx1">
                    <a:lumMod val="65000"/>
                    <a:lumOff val="35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dirty="0">
                <a:solidFill>
                  <a:schemeClr val="accent1">
                    <a:lumMod val="40000"/>
                    <a:lumOff val="60000"/>
                  </a:schemeClr>
                </a:solidFill>
                <a:latin typeface="Adobe Devanagari" panose="02040503050201020203" pitchFamily="18" charset="0"/>
                <a:cs typeface="Adobe Devanagari" panose="02040503050201020203" pitchFamily="18" charset="0"/>
              </a:rPr>
              <a:t>Joan Robinson</a:t>
            </a:r>
          </a:p>
        </p:txBody>
      </p:sp>
      <p:cxnSp>
        <p:nvCxnSpPr>
          <p:cNvPr id="82" name="Straight Connector 52">
            <a:extLst>
              <a:ext uri="{FF2B5EF4-FFF2-40B4-BE49-F238E27FC236}">
                <a16:creationId xmlns:a16="http://schemas.microsoft.com/office/drawing/2014/main" id="{5E7A7E31-F2A8-4994-9D47-43FAA6A9D979}"/>
              </a:ext>
            </a:extLst>
          </p:cNvPr>
          <p:cNvCxnSpPr/>
          <p:nvPr/>
        </p:nvCxnSpPr>
        <p:spPr>
          <a:xfrm>
            <a:off x="3532669" y="4613966"/>
            <a:ext cx="2438400" cy="2117"/>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83" name="Text Placeholder 3">
            <a:extLst>
              <a:ext uri="{FF2B5EF4-FFF2-40B4-BE49-F238E27FC236}">
                <a16:creationId xmlns:a16="http://schemas.microsoft.com/office/drawing/2014/main" id="{9DB32C1F-0D21-4327-9259-464382375F93}"/>
              </a:ext>
            </a:extLst>
          </p:cNvPr>
          <p:cNvSpPr txBox="1">
            <a:spLocks/>
          </p:cNvSpPr>
          <p:nvPr/>
        </p:nvSpPr>
        <p:spPr>
          <a:xfrm>
            <a:off x="6357836" y="4293234"/>
            <a:ext cx="2133600" cy="257040"/>
          </a:xfrm>
          <a:prstGeom prst="rect">
            <a:avLst/>
          </a:prstGeom>
        </p:spPr>
        <p:txBody>
          <a:bodyPr vert="horz" wrap="squar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867" b="1" kern="1200" baseline="0">
                <a:solidFill>
                  <a:schemeClr val="tx1">
                    <a:lumMod val="65000"/>
                    <a:lumOff val="35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dirty="0">
                <a:solidFill>
                  <a:schemeClr val="accent1">
                    <a:lumMod val="40000"/>
                    <a:lumOff val="60000"/>
                  </a:schemeClr>
                </a:solidFill>
                <a:latin typeface="Adobe Devanagari" panose="02040503050201020203" pitchFamily="18" charset="0"/>
                <a:cs typeface="Adobe Devanagari" panose="02040503050201020203" pitchFamily="18" charset="0"/>
              </a:rPr>
              <a:t>Hyman Minsky</a:t>
            </a:r>
          </a:p>
        </p:txBody>
      </p:sp>
      <p:cxnSp>
        <p:nvCxnSpPr>
          <p:cNvPr id="84" name="Straight Connector 62">
            <a:extLst>
              <a:ext uri="{FF2B5EF4-FFF2-40B4-BE49-F238E27FC236}">
                <a16:creationId xmlns:a16="http://schemas.microsoft.com/office/drawing/2014/main" id="{02108DCB-7FB3-429C-ABEC-805BF5B4931B}"/>
              </a:ext>
            </a:extLst>
          </p:cNvPr>
          <p:cNvCxnSpPr/>
          <p:nvPr/>
        </p:nvCxnSpPr>
        <p:spPr>
          <a:xfrm>
            <a:off x="6265832" y="4607002"/>
            <a:ext cx="2438400" cy="2117"/>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85" name="Text Placeholder 3">
            <a:extLst>
              <a:ext uri="{FF2B5EF4-FFF2-40B4-BE49-F238E27FC236}">
                <a16:creationId xmlns:a16="http://schemas.microsoft.com/office/drawing/2014/main" id="{398582BD-D285-480F-B23C-B3464C0A68B9}"/>
              </a:ext>
            </a:extLst>
          </p:cNvPr>
          <p:cNvSpPr txBox="1">
            <a:spLocks/>
          </p:cNvSpPr>
          <p:nvPr/>
        </p:nvSpPr>
        <p:spPr>
          <a:xfrm>
            <a:off x="9067600" y="4293234"/>
            <a:ext cx="2133600" cy="257040"/>
          </a:xfrm>
          <a:prstGeom prst="rect">
            <a:avLst/>
          </a:prstGeom>
        </p:spPr>
        <p:txBody>
          <a:bodyPr vert="horz" wrap="squar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867" b="1" kern="1200" baseline="0">
                <a:solidFill>
                  <a:schemeClr val="tx1">
                    <a:lumMod val="65000"/>
                    <a:lumOff val="35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dirty="0">
                <a:solidFill>
                  <a:schemeClr val="accent1">
                    <a:lumMod val="40000"/>
                    <a:lumOff val="60000"/>
                  </a:schemeClr>
                </a:solidFill>
                <a:latin typeface="Adobe Devanagari" panose="02040503050201020203" pitchFamily="18" charset="0"/>
                <a:cs typeface="Adobe Devanagari" panose="02040503050201020203" pitchFamily="18" charset="0"/>
              </a:rPr>
              <a:t>Nicholas Kaldor</a:t>
            </a:r>
          </a:p>
        </p:txBody>
      </p:sp>
      <p:cxnSp>
        <p:nvCxnSpPr>
          <p:cNvPr id="86" name="Straight Connector 72">
            <a:extLst>
              <a:ext uri="{FF2B5EF4-FFF2-40B4-BE49-F238E27FC236}">
                <a16:creationId xmlns:a16="http://schemas.microsoft.com/office/drawing/2014/main" id="{FFFE43F7-4F84-4B30-B381-03B2F662DB5B}"/>
              </a:ext>
            </a:extLst>
          </p:cNvPr>
          <p:cNvCxnSpPr/>
          <p:nvPr/>
        </p:nvCxnSpPr>
        <p:spPr>
          <a:xfrm>
            <a:off x="9020903" y="4600038"/>
            <a:ext cx="2438400" cy="2117"/>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87" name="Image 86">
            <a:extLst>
              <a:ext uri="{FF2B5EF4-FFF2-40B4-BE49-F238E27FC236}">
                <a16:creationId xmlns:a16="http://schemas.microsoft.com/office/drawing/2014/main" id="{902B4C14-8E97-4EF2-854C-3644D6842E41}"/>
              </a:ext>
            </a:extLst>
          </p:cNvPr>
          <p:cNvPicPr>
            <a:picLocks noChangeAspect="1"/>
          </p:cNvPicPr>
          <p:nvPr/>
        </p:nvPicPr>
        <p:blipFill>
          <a:blip r:embed="rId17"/>
          <a:stretch>
            <a:fillRect/>
          </a:stretch>
        </p:blipFill>
        <p:spPr>
          <a:xfrm>
            <a:off x="842864" y="1264819"/>
            <a:ext cx="2134800" cy="27346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8" name="Image 87">
            <a:extLst>
              <a:ext uri="{FF2B5EF4-FFF2-40B4-BE49-F238E27FC236}">
                <a16:creationId xmlns:a16="http://schemas.microsoft.com/office/drawing/2014/main" id="{809AAA2C-5F1F-402C-864A-033C7EF79298}"/>
              </a:ext>
            </a:extLst>
          </p:cNvPr>
          <p:cNvPicPr>
            <a:picLocks noChangeAspect="1"/>
          </p:cNvPicPr>
          <p:nvPr/>
        </p:nvPicPr>
        <p:blipFill>
          <a:blip r:embed="rId18"/>
          <a:stretch>
            <a:fillRect/>
          </a:stretch>
        </p:blipFill>
        <p:spPr>
          <a:xfrm>
            <a:off x="3741337" y="1267668"/>
            <a:ext cx="2133600" cy="27207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9" name="Image 88">
            <a:extLst>
              <a:ext uri="{FF2B5EF4-FFF2-40B4-BE49-F238E27FC236}">
                <a16:creationId xmlns:a16="http://schemas.microsoft.com/office/drawing/2014/main" id="{F926D39E-3647-4C24-A5A8-0AA9B7FC099C}"/>
              </a:ext>
            </a:extLst>
          </p:cNvPr>
          <p:cNvPicPr>
            <a:picLocks noChangeAspect="1"/>
          </p:cNvPicPr>
          <p:nvPr/>
        </p:nvPicPr>
        <p:blipFill>
          <a:blip r:embed="rId19"/>
          <a:stretch>
            <a:fillRect/>
          </a:stretch>
        </p:blipFill>
        <p:spPr>
          <a:xfrm>
            <a:off x="6471709" y="1274174"/>
            <a:ext cx="2027623" cy="2721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0" name="Image 89">
            <a:extLst>
              <a:ext uri="{FF2B5EF4-FFF2-40B4-BE49-F238E27FC236}">
                <a16:creationId xmlns:a16="http://schemas.microsoft.com/office/drawing/2014/main" id="{54885DBD-712C-4DDD-B8AB-55DBB1047989}"/>
              </a:ext>
            </a:extLst>
          </p:cNvPr>
          <p:cNvPicPr>
            <a:picLocks noChangeAspect="1"/>
          </p:cNvPicPr>
          <p:nvPr/>
        </p:nvPicPr>
        <p:blipFill>
          <a:blip r:embed="rId20"/>
          <a:stretch>
            <a:fillRect/>
          </a:stretch>
        </p:blipFill>
        <p:spPr>
          <a:xfrm>
            <a:off x="9264056" y="1311433"/>
            <a:ext cx="1998698" cy="26973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91" name="Groupe 90">
            <a:extLst>
              <a:ext uri="{FF2B5EF4-FFF2-40B4-BE49-F238E27FC236}">
                <a16:creationId xmlns:a16="http://schemas.microsoft.com/office/drawing/2014/main" id="{C215BFFE-FC30-4EFC-9B0D-83D11F4DCF36}"/>
              </a:ext>
            </a:extLst>
          </p:cNvPr>
          <p:cNvGrpSpPr/>
          <p:nvPr/>
        </p:nvGrpSpPr>
        <p:grpSpPr>
          <a:xfrm>
            <a:off x="770907" y="4718707"/>
            <a:ext cx="2345005" cy="970689"/>
            <a:chOff x="770907" y="4479042"/>
            <a:chExt cx="2345005" cy="970689"/>
          </a:xfrm>
        </p:grpSpPr>
        <p:sp>
          <p:nvSpPr>
            <p:cNvPr id="92" name="Rectangle 91">
              <a:extLst>
                <a:ext uri="{FF2B5EF4-FFF2-40B4-BE49-F238E27FC236}">
                  <a16:creationId xmlns:a16="http://schemas.microsoft.com/office/drawing/2014/main" id="{E7103509-E80B-40B0-82FF-998793E4FB94}"/>
                </a:ext>
              </a:extLst>
            </p:cNvPr>
            <p:cNvSpPr/>
            <p:nvPr/>
          </p:nvSpPr>
          <p:spPr>
            <a:xfrm>
              <a:off x="770907" y="4751243"/>
              <a:ext cx="2345005" cy="698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Conflits de répartition</a:t>
              </a:r>
            </a:p>
          </p:txBody>
        </p:sp>
        <p:sp>
          <p:nvSpPr>
            <p:cNvPr id="93" name="Triangle isocèle 92">
              <a:extLst>
                <a:ext uri="{FF2B5EF4-FFF2-40B4-BE49-F238E27FC236}">
                  <a16:creationId xmlns:a16="http://schemas.microsoft.com/office/drawing/2014/main" id="{5365D7E5-CBFB-4B53-8712-B806996B64B6}"/>
                </a:ext>
              </a:extLst>
            </p:cNvPr>
            <p:cNvSpPr/>
            <p:nvPr/>
          </p:nvSpPr>
          <p:spPr>
            <a:xfrm>
              <a:off x="1659363" y="4479042"/>
              <a:ext cx="406464" cy="368618"/>
            </a:xfrm>
            <a:prstGeom prst="triangle">
              <a:avLst>
                <a:gd name="adj" fmla="val 514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4" name="Groupe 3">
            <a:extLst>
              <a:ext uri="{FF2B5EF4-FFF2-40B4-BE49-F238E27FC236}">
                <a16:creationId xmlns:a16="http://schemas.microsoft.com/office/drawing/2014/main" id="{AA003BF3-0EF6-470C-BD56-634586F3171D}"/>
              </a:ext>
            </a:extLst>
          </p:cNvPr>
          <p:cNvGrpSpPr/>
          <p:nvPr/>
        </p:nvGrpSpPr>
        <p:grpSpPr>
          <a:xfrm>
            <a:off x="6224132" y="4746388"/>
            <a:ext cx="2345005" cy="943008"/>
            <a:chOff x="6224132" y="4506723"/>
            <a:chExt cx="2345005" cy="943008"/>
          </a:xfrm>
        </p:grpSpPr>
        <p:sp>
          <p:nvSpPr>
            <p:cNvPr id="94" name="Rectangle 93">
              <a:extLst>
                <a:ext uri="{FF2B5EF4-FFF2-40B4-BE49-F238E27FC236}">
                  <a16:creationId xmlns:a16="http://schemas.microsoft.com/office/drawing/2014/main" id="{EF8476AE-6CB9-4005-AF4F-80715B634641}"/>
                </a:ext>
              </a:extLst>
            </p:cNvPr>
            <p:cNvSpPr/>
            <p:nvPr/>
          </p:nvSpPr>
          <p:spPr>
            <a:xfrm>
              <a:off x="6224132" y="4751243"/>
              <a:ext cx="2345005" cy="698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Incertitude radicale-instabilité financière</a:t>
              </a:r>
            </a:p>
          </p:txBody>
        </p:sp>
        <p:sp>
          <p:nvSpPr>
            <p:cNvPr id="95" name="Triangle isocèle 94">
              <a:extLst>
                <a:ext uri="{FF2B5EF4-FFF2-40B4-BE49-F238E27FC236}">
                  <a16:creationId xmlns:a16="http://schemas.microsoft.com/office/drawing/2014/main" id="{17081EF1-3373-441F-8752-168E6D104A82}"/>
                </a:ext>
              </a:extLst>
            </p:cNvPr>
            <p:cNvSpPr/>
            <p:nvPr/>
          </p:nvSpPr>
          <p:spPr>
            <a:xfrm>
              <a:off x="7193402" y="4506723"/>
              <a:ext cx="406464" cy="368618"/>
            </a:xfrm>
            <a:prstGeom prst="triangle">
              <a:avLst>
                <a:gd name="adj" fmla="val 514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96" name="Groupe 95">
            <a:extLst>
              <a:ext uri="{FF2B5EF4-FFF2-40B4-BE49-F238E27FC236}">
                <a16:creationId xmlns:a16="http://schemas.microsoft.com/office/drawing/2014/main" id="{A190FBC3-697B-48AD-A926-3721FCA1E7E6}"/>
              </a:ext>
            </a:extLst>
          </p:cNvPr>
          <p:cNvGrpSpPr/>
          <p:nvPr/>
        </p:nvGrpSpPr>
        <p:grpSpPr>
          <a:xfrm>
            <a:off x="3510149" y="4695650"/>
            <a:ext cx="2345005" cy="989089"/>
            <a:chOff x="3510149" y="4455985"/>
            <a:chExt cx="2345005" cy="989089"/>
          </a:xfrm>
        </p:grpSpPr>
        <p:sp>
          <p:nvSpPr>
            <p:cNvPr id="97" name="Rectangle 96">
              <a:extLst>
                <a:ext uri="{FF2B5EF4-FFF2-40B4-BE49-F238E27FC236}">
                  <a16:creationId xmlns:a16="http://schemas.microsoft.com/office/drawing/2014/main" id="{DBE8C8B9-3B84-4163-97A0-6B2D3AE7CBA3}"/>
                </a:ext>
              </a:extLst>
            </p:cNvPr>
            <p:cNvSpPr/>
            <p:nvPr/>
          </p:nvSpPr>
          <p:spPr>
            <a:xfrm>
              <a:off x="3510149" y="4746586"/>
              <a:ext cx="2345005" cy="698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Conflits de répartition-Investissement</a:t>
              </a:r>
            </a:p>
          </p:txBody>
        </p:sp>
        <p:sp>
          <p:nvSpPr>
            <p:cNvPr id="98" name="Triangle isocèle 97">
              <a:extLst>
                <a:ext uri="{FF2B5EF4-FFF2-40B4-BE49-F238E27FC236}">
                  <a16:creationId xmlns:a16="http://schemas.microsoft.com/office/drawing/2014/main" id="{000476B5-662E-4866-9C24-58688581E506}"/>
                </a:ext>
              </a:extLst>
            </p:cNvPr>
            <p:cNvSpPr/>
            <p:nvPr/>
          </p:nvSpPr>
          <p:spPr>
            <a:xfrm>
              <a:off x="4616263" y="4455985"/>
              <a:ext cx="406464" cy="368618"/>
            </a:xfrm>
            <a:prstGeom prst="triangle">
              <a:avLst>
                <a:gd name="adj" fmla="val 514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99" name="Groupe 98">
            <a:extLst>
              <a:ext uri="{FF2B5EF4-FFF2-40B4-BE49-F238E27FC236}">
                <a16:creationId xmlns:a16="http://schemas.microsoft.com/office/drawing/2014/main" id="{4D2D323A-2C41-4DAF-991F-917297D0535E}"/>
              </a:ext>
            </a:extLst>
          </p:cNvPr>
          <p:cNvGrpSpPr/>
          <p:nvPr/>
        </p:nvGrpSpPr>
        <p:grpSpPr>
          <a:xfrm>
            <a:off x="9050829" y="4647506"/>
            <a:ext cx="2345005" cy="1039693"/>
            <a:chOff x="9050829" y="4407841"/>
            <a:chExt cx="2345005" cy="1039693"/>
          </a:xfrm>
        </p:grpSpPr>
        <p:sp>
          <p:nvSpPr>
            <p:cNvPr id="100" name="Rectangle 99">
              <a:extLst>
                <a:ext uri="{FF2B5EF4-FFF2-40B4-BE49-F238E27FC236}">
                  <a16:creationId xmlns:a16="http://schemas.microsoft.com/office/drawing/2014/main" id="{0681332A-5846-40B4-9D4C-D644262E3FF5}"/>
                </a:ext>
              </a:extLst>
            </p:cNvPr>
            <p:cNvSpPr/>
            <p:nvPr/>
          </p:nvSpPr>
          <p:spPr>
            <a:xfrm>
              <a:off x="9050829" y="4749046"/>
              <a:ext cx="2345005" cy="698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Endogénéité de la monnaie</a:t>
              </a:r>
            </a:p>
          </p:txBody>
        </p:sp>
        <p:sp>
          <p:nvSpPr>
            <p:cNvPr id="101" name="Triangle isocèle 100">
              <a:extLst>
                <a:ext uri="{FF2B5EF4-FFF2-40B4-BE49-F238E27FC236}">
                  <a16:creationId xmlns:a16="http://schemas.microsoft.com/office/drawing/2014/main" id="{3518CF80-1974-4A01-A479-4EF5B3F9BC8D}"/>
                </a:ext>
              </a:extLst>
            </p:cNvPr>
            <p:cNvSpPr/>
            <p:nvPr/>
          </p:nvSpPr>
          <p:spPr>
            <a:xfrm>
              <a:off x="9973773" y="4407841"/>
              <a:ext cx="406464" cy="368618"/>
            </a:xfrm>
            <a:prstGeom prst="triangle">
              <a:avLst>
                <a:gd name="adj" fmla="val 514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47" name="TextBox 9">
            <a:extLst>
              <a:ext uri="{FF2B5EF4-FFF2-40B4-BE49-F238E27FC236}">
                <a16:creationId xmlns:a16="http://schemas.microsoft.com/office/drawing/2014/main" id="{91E5222A-6051-4D52-89DE-E404CD4A27EA}"/>
              </a:ext>
            </a:extLst>
          </p:cNvPr>
          <p:cNvSpPr txBox="1"/>
          <p:nvPr/>
        </p:nvSpPr>
        <p:spPr>
          <a:xfrm>
            <a:off x="3252755" y="502894"/>
            <a:ext cx="6269665" cy="523220"/>
          </a:xfrm>
          <a:prstGeom prst="rect">
            <a:avLst/>
          </a:prstGeom>
          <a:noFill/>
        </p:spPr>
        <p:txBody>
          <a:bodyPr wrap="none" rtlCol="0">
            <a:spAutoFit/>
          </a:bodyPr>
          <a:lstStyle/>
          <a:p>
            <a:pPr algn="ctr"/>
            <a:r>
              <a:rPr lang="fr-FR" sz="2800" b="1" spc="300" dirty="0">
                <a:solidFill>
                  <a:schemeClr val="bg1"/>
                </a:solidFill>
                <a:latin typeface="Adobe Devanagari" panose="02040503050201020203" pitchFamily="18" charset="0"/>
                <a:cs typeface="Adobe Devanagari" panose="02040503050201020203" pitchFamily="18" charset="0"/>
              </a:rPr>
              <a:t>Précurseurs du post-</a:t>
            </a:r>
            <a:r>
              <a:rPr lang="fr-FR" sz="2800" b="1" spc="300" dirty="0" err="1">
                <a:solidFill>
                  <a:schemeClr val="bg1"/>
                </a:solidFill>
                <a:latin typeface="Adobe Devanagari" panose="02040503050201020203" pitchFamily="18" charset="0"/>
                <a:cs typeface="Adobe Devanagari" panose="02040503050201020203" pitchFamily="18" charset="0"/>
              </a:rPr>
              <a:t>keynesianisme</a:t>
            </a:r>
            <a:endParaRPr lang="en-LT" sz="2800" b="1" spc="300" dirty="0">
              <a:solidFill>
                <a:schemeClr val="bg1"/>
              </a:solidFill>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6331419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14:bounceEnd="50000">
                                          <p:cBhvr additive="base">
                                            <p:cTn id="7" dur="500" fill="hold"/>
                                            <p:tgtEl>
                                              <p:spTgt spid="75"/>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7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fade">
                                          <p:cBhvr>
                                            <p:cTn id="11" dur="500"/>
                                            <p:tgtEl>
                                              <p:spTgt spid="77"/>
                                            </p:tgtEl>
                                          </p:cBhvr>
                                        </p:animEffect>
                                      </p:childTnLst>
                                    </p:cTn>
                                  </p:par>
                                  <p:par>
                                    <p:cTn id="12" presetID="2" presetClass="entr" presetSubtype="8" fill="hold" grpId="0" nodeType="withEffect" p14:presetBounceEnd="50000">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14:bounceEnd="50000">
                                          <p:cBhvr additive="base">
                                            <p:cTn id="14" dur="500" fill="hold"/>
                                            <p:tgtEl>
                                              <p:spTgt spid="47"/>
                                            </p:tgtEl>
                                            <p:attrNameLst>
                                              <p:attrName>ppt_x</p:attrName>
                                            </p:attrNameLst>
                                          </p:cBhvr>
                                          <p:tavLst>
                                            <p:tav tm="0">
                                              <p:val>
                                                <p:strVal val="0-#ppt_w/2"/>
                                              </p:val>
                                            </p:tav>
                                            <p:tav tm="100000">
                                              <p:val>
                                                <p:strVal val="#ppt_x"/>
                                              </p:val>
                                            </p:tav>
                                          </p:tavLst>
                                        </p:anim>
                                        <p:anim calcmode="lin" valueType="num" p14:bounceEnd="50000">
                                          <p:cBhvr additive="base">
                                            <p:cTn id="15" dur="500" fill="hold"/>
                                            <p:tgtEl>
                                              <p:spTgt spid="47"/>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79">
                                                <p:txEl>
                                                  <p:pRg st="0" end="0"/>
                                                </p:txEl>
                                              </p:spTgt>
                                            </p:tgtEl>
                                            <p:attrNameLst>
                                              <p:attrName>style.visibility</p:attrName>
                                            </p:attrNameLst>
                                          </p:cBhvr>
                                          <p:to>
                                            <p:strVal val="visible"/>
                                          </p:to>
                                        </p:set>
                                        <p:animEffect transition="in" filter="fade">
                                          <p:cBhvr>
                                            <p:cTn id="19" dur="1000"/>
                                            <p:tgtEl>
                                              <p:spTgt spid="79">
                                                <p:txEl>
                                                  <p:pRg st="0" end="0"/>
                                                </p:txEl>
                                              </p:spTgt>
                                            </p:tgtEl>
                                          </p:cBhvr>
                                        </p:animEffect>
                                        <p:anim calcmode="lin" valueType="num">
                                          <p:cBhvr>
                                            <p:cTn id="20" dur="1000" fill="hold"/>
                                            <p:tgtEl>
                                              <p:spTgt spid="7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9">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anim calcmode="lin" valueType="num">
                                          <p:cBhvr>
                                            <p:cTn id="26" dur="1000" fill="hold"/>
                                            <p:tgtEl>
                                              <p:spTgt spid="80"/>
                                            </p:tgtEl>
                                            <p:attrNameLst>
                                              <p:attrName>ppt_x</p:attrName>
                                            </p:attrNameLst>
                                          </p:cBhvr>
                                          <p:tavLst>
                                            <p:tav tm="0">
                                              <p:val>
                                                <p:strVal val="#ppt_x"/>
                                              </p:val>
                                            </p:tav>
                                            <p:tav tm="100000">
                                              <p:val>
                                                <p:strVal val="#ppt_x"/>
                                              </p:val>
                                            </p:tav>
                                          </p:tavLst>
                                        </p:anim>
                                        <p:anim calcmode="lin" valueType="num">
                                          <p:cBhvr>
                                            <p:cTn id="27" dur="1000" fill="hold"/>
                                            <p:tgtEl>
                                              <p:spTgt spid="80"/>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81">
                                                <p:txEl>
                                                  <p:pRg st="0" end="0"/>
                                                </p:txEl>
                                              </p:spTgt>
                                            </p:tgtEl>
                                            <p:attrNameLst>
                                              <p:attrName>style.visibility</p:attrName>
                                            </p:attrNameLst>
                                          </p:cBhvr>
                                          <p:to>
                                            <p:strVal val="visible"/>
                                          </p:to>
                                        </p:set>
                                        <p:animEffect transition="in" filter="fade">
                                          <p:cBhvr>
                                            <p:cTn id="31" dur="1000"/>
                                            <p:tgtEl>
                                              <p:spTgt spid="81">
                                                <p:txEl>
                                                  <p:pRg st="0" end="0"/>
                                                </p:txEl>
                                              </p:spTgt>
                                            </p:tgtEl>
                                          </p:cBhvr>
                                        </p:animEffect>
                                        <p:anim calcmode="lin" valueType="num">
                                          <p:cBhvr>
                                            <p:cTn id="32" dur="1000" fill="hold"/>
                                            <p:tgtEl>
                                              <p:spTgt spid="81">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81">
                                                <p:txEl>
                                                  <p:pRg st="0" end="0"/>
                                                </p:txEl>
                                              </p:spTgt>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1000"/>
                                            <p:tgtEl>
                                              <p:spTgt spid="82"/>
                                            </p:tgtEl>
                                          </p:cBhvr>
                                        </p:animEffect>
                                        <p:anim calcmode="lin" valueType="num">
                                          <p:cBhvr>
                                            <p:cTn id="38" dur="1000" fill="hold"/>
                                            <p:tgtEl>
                                              <p:spTgt spid="82"/>
                                            </p:tgtEl>
                                            <p:attrNameLst>
                                              <p:attrName>ppt_x</p:attrName>
                                            </p:attrNameLst>
                                          </p:cBhvr>
                                          <p:tavLst>
                                            <p:tav tm="0">
                                              <p:val>
                                                <p:strVal val="#ppt_x"/>
                                              </p:val>
                                            </p:tav>
                                            <p:tav tm="100000">
                                              <p:val>
                                                <p:strVal val="#ppt_x"/>
                                              </p:val>
                                            </p:tav>
                                          </p:tavLst>
                                        </p:anim>
                                        <p:anim calcmode="lin" valueType="num">
                                          <p:cBhvr>
                                            <p:cTn id="39" dur="1000" fill="hold"/>
                                            <p:tgtEl>
                                              <p:spTgt spid="82"/>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42" presetClass="entr" presetSubtype="0" fill="hold" grpId="0" nodeType="afterEffect">
                                      <p:stCondLst>
                                        <p:cond delay="0"/>
                                      </p:stCondLst>
                                      <p:childTnLst>
                                        <p:set>
                                          <p:cBhvr>
                                            <p:cTn id="42" dur="1" fill="hold">
                                              <p:stCondLst>
                                                <p:cond delay="0"/>
                                              </p:stCondLst>
                                            </p:cTn>
                                            <p:tgtEl>
                                              <p:spTgt spid="83">
                                                <p:txEl>
                                                  <p:pRg st="0" end="0"/>
                                                </p:txEl>
                                              </p:spTgt>
                                            </p:tgtEl>
                                            <p:attrNameLst>
                                              <p:attrName>style.visibility</p:attrName>
                                            </p:attrNameLst>
                                          </p:cBhvr>
                                          <p:to>
                                            <p:strVal val="visible"/>
                                          </p:to>
                                        </p:set>
                                        <p:animEffect transition="in" filter="fade">
                                          <p:cBhvr>
                                            <p:cTn id="43" dur="1000"/>
                                            <p:tgtEl>
                                              <p:spTgt spid="83">
                                                <p:txEl>
                                                  <p:pRg st="0" end="0"/>
                                                </p:txEl>
                                              </p:spTgt>
                                            </p:tgtEl>
                                          </p:cBhvr>
                                        </p:animEffect>
                                        <p:anim calcmode="lin" valueType="num">
                                          <p:cBhvr>
                                            <p:cTn id="44"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8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5500"/>
                                </p:stCondLst>
                                <p:childTnLst>
                                  <p:par>
                                    <p:cTn id="47" presetID="42" presetClass="entr" presetSubtype="0" fill="hold" nodeType="after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anim calcmode="lin" valueType="num">
                                          <p:cBhvr>
                                            <p:cTn id="50" dur="1000" fill="hold"/>
                                            <p:tgtEl>
                                              <p:spTgt spid="84"/>
                                            </p:tgtEl>
                                            <p:attrNameLst>
                                              <p:attrName>ppt_x</p:attrName>
                                            </p:attrNameLst>
                                          </p:cBhvr>
                                          <p:tavLst>
                                            <p:tav tm="0">
                                              <p:val>
                                                <p:strVal val="#ppt_x"/>
                                              </p:val>
                                            </p:tav>
                                            <p:tav tm="100000">
                                              <p:val>
                                                <p:strVal val="#ppt_x"/>
                                              </p:val>
                                            </p:tav>
                                          </p:tavLst>
                                        </p:anim>
                                        <p:anim calcmode="lin" valueType="num">
                                          <p:cBhvr>
                                            <p:cTn id="51" dur="1000" fill="hold"/>
                                            <p:tgtEl>
                                              <p:spTgt spid="84"/>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42" presetClass="entr" presetSubtype="0" fill="hold" grpId="0" nodeType="afterEffect">
                                      <p:stCondLst>
                                        <p:cond delay="0"/>
                                      </p:stCondLst>
                                      <p:childTnLst>
                                        <p:set>
                                          <p:cBhvr>
                                            <p:cTn id="54" dur="1" fill="hold">
                                              <p:stCondLst>
                                                <p:cond delay="0"/>
                                              </p:stCondLst>
                                            </p:cTn>
                                            <p:tgtEl>
                                              <p:spTgt spid="85">
                                                <p:txEl>
                                                  <p:pRg st="0" end="0"/>
                                                </p:txEl>
                                              </p:spTgt>
                                            </p:tgtEl>
                                            <p:attrNameLst>
                                              <p:attrName>style.visibility</p:attrName>
                                            </p:attrNameLst>
                                          </p:cBhvr>
                                          <p:to>
                                            <p:strVal val="visible"/>
                                          </p:to>
                                        </p:set>
                                        <p:animEffect transition="in" filter="fade">
                                          <p:cBhvr>
                                            <p:cTn id="55" dur="1000"/>
                                            <p:tgtEl>
                                              <p:spTgt spid="85">
                                                <p:txEl>
                                                  <p:pRg st="0" end="0"/>
                                                </p:txEl>
                                              </p:spTgt>
                                            </p:tgtEl>
                                          </p:cBhvr>
                                        </p:animEffect>
                                        <p:anim calcmode="lin" valueType="num">
                                          <p:cBhvr>
                                            <p:cTn id="56" dur="1000" fill="hold"/>
                                            <p:tgtEl>
                                              <p:spTgt spid="85">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85">
                                                <p:txEl>
                                                  <p:pRg st="0" end="0"/>
                                                </p:txEl>
                                              </p:spTgt>
                                            </p:tgtEl>
                                            <p:attrNameLst>
                                              <p:attrName>ppt_y</p:attrName>
                                            </p:attrNameLst>
                                          </p:cBhvr>
                                          <p:tavLst>
                                            <p:tav tm="0">
                                              <p:val>
                                                <p:strVal val="#ppt_y+.1"/>
                                              </p:val>
                                            </p:tav>
                                            <p:tav tm="100000">
                                              <p:val>
                                                <p:strVal val="#ppt_y"/>
                                              </p:val>
                                            </p:tav>
                                          </p:tavLst>
                                        </p:anim>
                                      </p:childTnLst>
                                    </p:cTn>
                                  </p:par>
                                </p:childTnLst>
                              </p:cTn>
                            </p:par>
                            <p:par>
                              <p:cTn id="58" fill="hold">
                                <p:stCondLst>
                                  <p:cond delay="7500"/>
                                </p:stCondLst>
                                <p:childTnLst>
                                  <p:par>
                                    <p:cTn id="59" presetID="42" presetClass="entr" presetSubtype="0" fill="hold" nodeType="after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anim calcmode="lin" valueType="num">
                                          <p:cBhvr>
                                            <p:cTn id="62" dur="1000" fill="hold"/>
                                            <p:tgtEl>
                                              <p:spTgt spid="86"/>
                                            </p:tgtEl>
                                            <p:attrNameLst>
                                              <p:attrName>ppt_x</p:attrName>
                                            </p:attrNameLst>
                                          </p:cBhvr>
                                          <p:tavLst>
                                            <p:tav tm="0">
                                              <p:val>
                                                <p:strVal val="#ppt_x"/>
                                              </p:val>
                                            </p:tav>
                                            <p:tav tm="100000">
                                              <p:val>
                                                <p:strVal val="#ppt_x"/>
                                              </p:val>
                                            </p:tav>
                                          </p:tavLst>
                                        </p:anim>
                                        <p:anim calcmode="lin" valueType="num">
                                          <p:cBhvr>
                                            <p:cTn id="63"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91"/>
                                            </p:tgtEl>
                                            <p:attrNameLst>
                                              <p:attrName>style.visibility</p:attrName>
                                            </p:attrNameLst>
                                          </p:cBhvr>
                                          <p:to>
                                            <p:strVal val="visible"/>
                                          </p:to>
                                        </p:set>
                                        <p:animEffect transition="in" filter="fade">
                                          <p:cBhvr>
                                            <p:cTn id="68" dur="1000"/>
                                            <p:tgtEl>
                                              <p:spTgt spid="91"/>
                                            </p:tgtEl>
                                          </p:cBhvr>
                                        </p:animEffect>
                                        <p:anim calcmode="lin" valueType="num">
                                          <p:cBhvr>
                                            <p:cTn id="69" dur="1000" fill="hold"/>
                                            <p:tgtEl>
                                              <p:spTgt spid="91"/>
                                            </p:tgtEl>
                                            <p:attrNameLst>
                                              <p:attrName>ppt_x</p:attrName>
                                            </p:attrNameLst>
                                          </p:cBhvr>
                                          <p:tavLst>
                                            <p:tav tm="0">
                                              <p:val>
                                                <p:strVal val="#ppt_x"/>
                                              </p:val>
                                            </p:tav>
                                            <p:tav tm="100000">
                                              <p:val>
                                                <p:strVal val="#ppt_x"/>
                                              </p:val>
                                            </p:tav>
                                          </p:tavLst>
                                        </p:anim>
                                        <p:anim calcmode="lin" valueType="num">
                                          <p:cBhvr>
                                            <p:cTn id="70"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fade">
                                          <p:cBhvr>
                                            <p:cTn id="75" dur="1000"/>
                                            <p:tgtEl>
                                              <p:spTgt spid="96"/>
                                            </p:tgtEl>
                                          </p:cBhvr>
                                        </p:animEffect>
                                        <p:anim calcmode="lin" valueType="num">
                                          <p:cBhvr>
                                            <p:cTn id="76" dur="1000" fill="hold"/>
                                            <p:tgtEl>
                                              <p:spTgt spid="96"/>
                                            </p:tgtEl>
                                            <p:attrNameLst>
                                              <p:attrName>ppt_x</p:attrName>
                                            </p:attrNameLst>
                                          </p:cBhvr>
                                          <p:tavLst>
                                            <p:tav tm="0">
                                              <p:val>
                                                <p:strVal val="#ppt_x"/>
                                              </p:val>
                                            </p:tav>
                                            <p:tav tm="100000">
                                              <p:val>
                                                <p:strVal val="#ppt_x"/>
                                              </p:val>
                                            </p:tav>
                                          </p:tavLst>
                                        </p:anim>
                                        <p:anim calcmode="lin" valueType="num">
                                          <p:cBhvr>
                                            <p:cTn id="77"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fade">
                                          <p:cBhvr>
                                            <p:cTn id="82" dur="1000"/>
                                            <p:tgtEl>
                                              <p:spTgt spid="4"/>
                                            </p:tgtEl>
                                          </p:cBhvr>
                                        </p:animEffect>
                                        <p:anim calcmode="lin" valueType="num">
                                          <p:cBhvr>
                                            <p:cTn id="83" dur="1000" fill="hold"/>
                                            <p:tgtEl>
                                              <p:spTgt spid="4"/>
                                            </p:tgtEl>
                                            <p:attrNameLst>
                                              <p:attrName>ppt_x</p:attrName>
                                            </p:attrNameLst>
                                          </p:cBhvr>
                                          <p:tavLst>
                                            <p:tav tm="0">
                                              <p:val>
                                                <p:strVal val="#ppt_x"/>
                                              </p:val>
                                            </p:tav>
                                            <p:tav tm="100000">
                                              <p:val>
                                                <p:strVal val="#ppt_x"/>
                                              </p:val>
                                            </p:tav>
                                          </p:tavLst>
                                        </p:anim>
                                        <p:anim calcmode="lin" valueType="num">
                                          <p:cBhvr>
                                            <p:cTn id="8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99"/>
                                            </p:tgtEl>
                                            <p:attrNameLst>
                                              <p:attrName>style.visibility</p:attrName>
                                            </p:attrNameLst>
                                          </p:cBhvr>
                                          <p:to>
                                            <p:strVal val="visible"/>
                                          </p:to>
                                        </p:set>
                                        <p:animEffect transition="in" filter="fade">
                                          <p:cBhvr>
                                            <p:cTn id="89" dur="1000"/>
                                            <p:tgtEl>
                                              <p:spTgt spid="99"/>
                                            </p:tgtEl>
                                          </p:cBhvr>
                                        </p:animEffect>
                                        <p:anim calcmode="lin" valueType="num">
                                          <p:cBhvr>
                                            <p:cTn id="90" dur="1000" fill="hold"/>
                                            <p:tgtEl>
                                              <p:spTgt spid="99"/>
                                            </p:tgtEl>
                                            <p:attrNameLst>
                                              <p:attrName>ppt_x</p:attrName>
                                            </p:attrNameLst>
                                          </p:cBhvr>
                                          <p:tavLst>
                                            <p:tav tm="0">
                                              <p:val>
                                                <p:strVal val="#ppt_x"/>
                                              </p:val>
                                            </p:tav>
                                            <p:tav tm="100000">
                                              <p:val>
                                                <p:strVal val="#ppt_x"/>
                                              </p:val>
                                            </p:tav>
                                          </p:tavLst>
                                        </p:anim>
                                        <p:anim calcmode="lin" valueType="num">
                                          <p:cBhvr>
                                            <p:cTn id="91"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9" grpId="0" build="p"/>
          <p:bldP spid="81" grpId="0" build="p"/>
          <p:bldP spid="83" grpId="0" build="p"/>
          <p:bldP spid="85" grpId="0" build="p"/>
          <p:bldP spid="47"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fade">
                                          <p:cBhvr>
                                            <p:cTn id="11" dur="500"/>
                                            <p:tgtEl>
                                              <p:spTgt spid="77"/>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additive="base">
                                            <p:cTn id="14" dur="500" fill="hold"/>
                                            <p:tgtEl>
                                              <p:spTgt spid="47"/>
                                            </p:tgtEl>
                                            <p:attrNameLst>
                                              <p:attrName>ppt_x</p:attrName>
                                            </p:attrNameLst>
                                          </p:cBhvr>
                                          <p:tavLst>
                                            <p:tav tm="0">
                                              <p:val>
                                                <p:strVal val="0-#ppt_w/2"/>
                                              </p:val>
                                            </p:tav>
                                            <p:tav tm="100000">
                                              <p:val>
                                                <p:strVal val="#ppt_x"/>
                                              </p:val>
                                            </p:tav>
                                          </p:tavLst>
                                        </p:anim>
                                        <p:anim calcmode="lin" valueType="num">
                                          <p:cBhvr additive="base">
                                            <p:cTn id="15" dur="500" fill="hold"/>
                                            <p:tgtEl>
                                              <p:spTgt spid="47"/>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79">
                                                <p:txEl>
                                                  <p:pRg st="0" end="0"/>
                                                </p:txEl>
                                              </p:spTgt>
                                            </p:tgtEl>
                                            <p:attrNameLst>
                                              <p:attrName>style.visibility</p:attrName>
                                            </p:attrNameLst>
                                          </p:cBhvr>
                                          <p:to>
                                            <p:strVal val="visible"/>
                                          </p:to>
                                        </p:set>
                                        <p:animEffect transition="in" filter="fade">
                                          <p:cBhvr>
                                            <p:cTn id="19" dur="1000"/>
                                            <p:tgtEl>
                                              <p:spTgt spid="79">
                                                <p:txEl>
                                                  <p:pRg st="0" end="0"/>
                                                </p:txEl>
                                              </p:spTgt>
                                            </p:tgtEl>
                                          </p:cBhvr>
                                        </p:animEffect>
                                        <p:anim calcmode="lin" valueType="num">
                                          <p:cBhvr>
                                            <p:cTn id="20" dur="1000" fill="hold"/>
                                            <p:tgtEl>
                                              <p:spTgt spid="7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79">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anim calcmode="lin" valueType="num">
                                          <p:cBhvr>
                                            <p:cTn id="26" dur="1000" fill="hold"/>
                                            <p:tgtEl>
                                              <p:spTgt spid="80"/>
                                            </p:tgtEl>
                                            <p:attrNameLst>
                                              <p:attrName>ppt_x</p:attrName>
                                            </p:attrNameLst>
                                          </p:cBhvr>
                                          <p:tavLst>
                                            <p:tav tm="0">
                                              <p:val>
                                                <p:strVal val="#ppt_x"/>
                                              </p:val>
                                            </p:tav>
                                            <p:tav tm="100000">
                                              <p:val>
                                                <p:strVal val="#ppt_x"/>
                                              </p:val>
                                            </p:tav>
                                          </p:tavLst>
                                        </p:anim>
                                        <p:anim calcmode="lin" valueType="num">
                                          <p:cBhvr>
                                            <p:cTn id="27" dur="1000" fill="hold"/>
                                            <p:tgtEl>
                                              <p:spTgt spid="80"/>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81">
                                                <p:txEl>
                                                  <p:pRg st="0" end="0"/>
                                                </p:txEl>
                                              </p:spTgt>
                                            </p:tgtEl>
                                            <p:attrNameLst>
                                              <p:attrName>style.visibility</p:attrName>
                                            </p:attrNameLst>
                                          </p:cBhvr>
                                          <p:to>
                                            <p:strVal val="visible"/>
                                          </p:to>
                                        </p:set>
                                        <p:animEffect transition="in" filter="fade">
                                          <p:cBhvr>
                                            <p:cTn id="31" dur="1000"/>
                                            <p:tgtEl>
                                              <p:spTgt spid="81">
                                                <p:txEl>
                                                  <p:pRg st="0" end="0"/>
                                                </p:txEl>
                                              </p:spTgt>
                                            </p:tgtEl>
                                          </p:cBhvr>
                                        </p:animEffect>
                                        <p:anim calcmode="lin" valueType="num">
                                          <p:cBhvr>
                                            <p:cTn id="32" dur="1000" fill="hold"/>
                                            <p:tgtEl>
                                              <p:spTgt spid="81">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81">
                                                <p:txEl>
                                                  <p:pRg st="0" end="0"/>
                                                </p:txEl>
                                              </p:spTgt>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1000"/>
                                            <p:tgtEl>
                                              <p:spTgt spid="82"/>
                                            </p:tgtEl>
                                          </p:cBhvr>
                                        </p:animEffect>
                                        <p:anim calcmode="lin" valueType="num">
                                          <p:cBhvr>
                                            <p:cTn id="38" dur="1000" fill="hold"/>
                                            <p:tgtEl>
                                              <p:spTgt spid="82"/>
                                            </p:tgtEl>
                                            <p:attrNameLst>
                                              <p:attrName>ppt_x</p:attrName>
                                            </p:attrNameLst>
                                          </p:cBhvr>
                                          <p:tavLst>
                                            <p:tav tm="0">
                                              <p:val>
                                                <p:strVal val="#ppt_x"/>
                                              </p:val>
                                            </p:tav>
                                            <p:tav tm="100000">
                                              <p:val>
                                                <p:strVal val="#ppt_x"/>
                                              </p:val>
                                            </p:tav>
                                          </p:tavLst>
                                        </p:anim>
                                        <p:anim calcmode="lin" valueType="num">
                                          <p:cBhvr>
                                            <p:cTn id="39" dur="1000" fill="hold"/>
                                            <p:tgtEl>
                                              <p:spTgt spid="82"/>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42" presetClass="entr" presetSubtype="0" fill="hold" grpId="0" nodeType="afterEffect">
                                      <p:stCondLst>
                                        <p:cond delay="0"/>
                                      </p:stCondLst>
                                      <p:childTnLst>
                                        <p:set>
                                          <p:cBhvr>
                                            <p:cTn id="42" dur="1" fill="hold">
                                              <p:stCondLst>
                                                <p:cond delay="0"/>
                                              </p:stCondLst>
                                            </p:cTn>
                                            <p:tgtEl>
                                              <p:spTgt spid="83">
                                                <p:txEl>
                                                  <p:pRg st="0" end="0"/>
                                                </p:txEl>
                                              </p:spTgt>
                                            </p:tgtEl>
                                            <p:attrNameLst>
                                              <p:attrName>style.visibility</p:attrName>
                                            </p:attrNameLst>
                                          </p:cBhvr>
                                          <p:to>
                                            <p:strVal val="visible"/>
                                          </p:to>
                                        </p:set>
                                        <p:animEffect transition="in" filter="fade">
                                          <p:cBhvr>
                                            <p:cTn id="43" dur="1000"/>
                                            <p:tgtEl>
                                              <p:spTgt spid="83">
                                                <p:txEl>
                                                  <p:pRg st="0" end="0"/>
                                                </p:txEl>
                                              </p:spTgt>
                                            </p:tgtEl>
                                          </p:cBhvr>
                                        </p:animEffect>
                                        <p:anim calcmode="lin" valueType="num">
                                          <p:cBhvr>
                                            <p:cTn id="44"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8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5500"/>
                                </p:stCondLst>
                                <p:childTnLst>
                                  <p:par>
                                    <p:cTn id="47" presetID="42" presetClass="entr" presetSubtype="0" fill="hold" nodeType="after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anim calcmode="lin" valueType="num">
                                          <p:cBhvr>
                                            <p:cTn id="50" dur="1000" fill="hold"/>
                                            <p:tgtEl>
                                              <p:spTgt spid="84"/>
                                            </p:tgtEl>
                                            <p:attrNameLst>
                                              <p:attrName>ppt_x</p:attrName>
                                            </p:attrNameLst>
                                          </p:cBhvr>
                                          <p:tavLst>
                                            <p:tav tm="0">
                                              <p:val>
                                                <p:strVal val="#ppt_x"/>
                                              </p:val>
                                            </p:tav>
                                            <p:tav tm="100000">
                                              <p:val>
                                                <p:strVal val="#ppt_x"/>
                                              </p:val>
                                            </p:tav>
                                          </p:tavLst>
                                        </p:anim>
                                        <p:anim calcmode="lin" valueType="num">
                                          <p:cBhvr>
                                            <p:cTn id="51" dur="1000" fill="hold"/>
                                            <p:tgtEl>
                                              <p:spTgt spid="84"/>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42" presetClass="entr" presetSubtype="0" fill="hold" grpId="0" nodeType="afterEffect">
                                      <p:stCondLst>
                                        <p:cond delay="0"/>
                                      </p:stCondLst>
                                      <p:childTnLst>
                                        <p:set>
                                          <p:cBhvr>
                                            <p:cTn id="54" dur="1" fill="hold">
                                              <p:stCondLst>
                                                <p:cond delay="0"/>
                                              </p:stCondLst>
                                            </p:cTn>
                                            <p:tgtEl>
                                              <p:spTgt spid="85">
                                                <p:txEl>
                                                  <p:pRg st="0" end="0"/>
                                                </p:txEl>
                                              </p:spTgt>
                                            </p:tgtEl>
                                            <p:attrNameLst>
                                              <p:attrName>style.visibility</p:attrName>
                                            </p:attrNameLst>
                                          </p:cBhvr>
                                          <p:to>
                                            <p:strVal val="visible"/>
                                          </p:to>
                                        </p:set>
                                        <p:animEffect transition="in" filter="fade">
                                          <p:cBhvr>
                                            <p:cTn id="55" dur="1000"/>
                                            <p:tgtEl>
                                              <p:spTgt spid="85">
                                                <p:txEl>
                                                  <p:pRg st="0" end="0"/>
                                                </p:txEl>
                                              </p:spTgt>
                                            </p:tgtEl>
                                          </p:cBhvr>
                                        </p:animEffect>
                                        <p:anim calcmode="lin" valueType="num">
                                          <p:cBhvr>
                                            <p:cTn id="56" dur="1000" fill="hold"/>
                                            <p:tgtEl>
                                              <p:spTgt spid="85">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85">
                                                <p:txEl>
                                                  <p:pRg st="0" end="0"/>
                                                </p:txEl>
                                              </p:spTgt>
                                            </p:tgtEl>
                                            <p:attrNameLst>
                                              <p:attrName>ppt_y</p:attrName>
                                            </p:attrNameLst>
                                          </p:cBhvr>
                                          <p:tavLst>
                                            <p:tav tm="0">
                                              <p:val>
                                                <p:strVal val="#ppt_y+.1"/>
                                              </p:val>
                                            </p:tav>
                                            <p:tav tm="100000">
                                              <p:val>
                                                <p:strVal val="#ppt_y"/>
                                              </p:val>
                                            </p:tav>
                                          </p:tavLst>
                                        </p:anim>
                                      </p:childTnLst>
                                    </p:cTn>
                                  </p:par>
                                </p:childTnLst>
                              </p:cTn>
                            </p:par>
                            <p:par>
                              <p:cTn id="58" fill="hold">
                                <p:stCondLst>
                                  <p:cond delay="7500"/>
                                </p:stCondLst>
                                <p:childTnLst>
                                  <p:par>
                                    <p:cTn id="59" presetID="42" presetClass="entr" presetSubtype="0" fill="hold" nodeType="after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anim calcmode="lin" valueType="num">
                                          <p:cBhvr>
                                            <p:cTn id="62" dur="1000" fill="hold"/>
                                            <p:tgtEl>
                                              <p:spTgt spid="86"/>
                                            </p:tgtEl>
                                            <p:attrNameLst>
                                              <p:attrName>ppt_x</p:attrName>
                                            </p:attrNameLst>
                                          </p:cBhvr>
                                          <p:tavLst>
                                            <p:tav tm="0">
                                              <p:val>
                                                <p:strVal val="#ppt_x"/>
                                              </p:val>
                                            </p:tav>
                                            <p:tav tm="100000">
                                              <p:val>
                                                <p:strVal val="#ppt_x"/>
                                              </p:val>
                                            </p:tav>
                                          </p:tavLst>
                                        </p:anim>
                                        <p:anim calcmode="lin" valueType="num">
                                          <p:cBhvr>
                                            <p:cTn id="63"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91"/>
                                            </p:tgtEl>
                                            <p:attrNameLst>
                                              <p:attrName>style.visibility</p:attrName>
                                            </p:attrNameLst>
                                          </p:cBhvr>
                                          <p:to>
                                            <p:strVal val="visible"/>
                                          </p:to>
                                        </p:set>
                                        <p:animEffect transition="in" filter="fade">
                                          <p:cBhvr>
                                            <p:cTn id="68" dur="1000"/>
                                            <p:tgtEl>
                                              <p:spTgt spid="91"/>
                                            </p:tgtEl>
                                          </p:cBhvr>
                                        </p:animEffect>
                                        <p:anim calcmode="lin" valueType="num">
                                          <p:cBhvr>
                                            <p:cTn id="69" dur="1000" fill="hold"/>
                                            <p:tgtEl>
                                              <p:spTgt spid="91"/>
                                            </p:tgtEl>
                                            <p:attrNameLst>
                                              <p:attrName>ppt_x</p:attrName>
                                            </p:attrNameLst>
                                          </p:cBhvr>
                                          <p:tavLst>
                                            <p:tav tm="0">
                                              <p:val>
                                                <p:strVal val="#ppt_x"/>
                                              </p:val>
                                            </p:tav>
                                            <p:tav tm="100000">
                                              <p:val>
                                                <p:strVal val="#ppt_x"/>
                                              </p:val>
                                            </p:tav>
                                          </p:tavLst>
                                        </p:anim>
                                        <p:anim calcmode="lin" valueType="num">
                                          <p:cBhvr>
                                            <p:cTn id="70"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fade">
                                          <p:cBhvr>
                                            <p:cTn id="75" dur="1000"/>
                                            <p:tgtEl>
                                              <p:spTgt spid="96"/>
                                            </p:tgtEl>
                                          </p:cBhvr>
                                        </p:animEffect>
                                        <p:anim calcmode="lin" valueType="num">
                                          <p:cBhvr>
                                            <p:cTn id="76" dur="1000" fill="hold"/>
                                            <p:tgtEl>
                                              <p:spTgt spid="96"/>
                                            </p:tgtEl>
                                            <p:attrNameLst>
                                              <p:attrName>ppt_x</p:attrName>
                                            </p:attrNameLst>
                                          </p:cBhvr>
                                          <p:tavLst>
                                            <p:tav tm="0">
                                              <p:val>
                                                <p:strVal val="#ppt_x"/>
                                              </p:val>
                                            </p:tav>
                                            <p:tav tm="100000">
                                              <p:val>
                                                <p:strVal val="#ppt_x"/>
                                              </p:val>
                                            </p:tav>
                                          </p:tavLst>
                                        </p:anim>
                                        <p:anim calcmode="lin" valueType="num">
                                          <p:cBhvr>
                                            <p:cTn id="77"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fade">
                                          <p:cBhvr>
                                            <p:cTn id="82" dur="1000"/>
                                            <p:tgtEl>
                                              <p:spTgt spid="4"/>
                                            </p:tgtEl>
                                          </p:cBhvr>
                                        </p:animEffect>
                                        <p:anim calcmode="lin" valueType="num">
                                          <p:cBhvr>
                                            <p:cTn id="83" dur="1000" fill="hold"/>
                                            <p:tgtEl>
                                              <p:spTgt spid="4"/>
                                            </p:tgtEl>
                                            <p:attrNameLst>
                                              <p:attrName>ppt_x</p:attrName>
                                            </p:attrNameLst>
                                          </p:cBhvr>
                                          <p:tavLst>
                                            <p:tav tm="0">
                                              <p:val>
                                                <p:strVal val="#ppt_x"/>
                                              </p:val>
                                            </p:tav>
                                            <p:tav tm="100000">
                                              <p:val>
                                                <p:strVal val="#ppt_x"/>
                                              </p:val>
                                            </p:tav>
                                          </p:tavLst>
                                        </p:anim>
                                        <p:anim calcmode="lin" valueType="num">
                                          <p:cBhvr>
                                            <p:cTn id="8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99"/>
                                            </p:tgtEl>
                                            <p:attrNameLst>
                                              <p:attrName>style.visibility</p:attrName>
                                            </p:attrNameLst>
                                          </p:cBhvr>
                                          <p:to>
                                            <p:strVal val="visible"/>
                                          </p:to>
                                        </p:set>
                                        <p:animEffect transition="in" filter="fade">
                                          <p:cBhvr>
                                            <p:cTn id="89" dur="1000"/>
                                            <p:tgtEl>
                                              <p:spTgt spid="99"/>
                                            </p:tgtEl>
                                          </p:cBhvr>
                                        </p:animEffect>
                                        <p:anim calcmode="lin" valueType="num">
                                          <p:cBhvr>
                                            <p:cTn id="90" dur="1000" fill="hold"/>
                                            <p:tgtEl>
                                              <p:spTgt spid="99"/>
                                            </p:tgtEl>
                                            <p:attrNameLst>
                                              <p:attrName>ppt_x</p:attrName>
                                            </p:attrNameLst>
                                          </p:cBhvr>
                                          <p:tavLst>
                                            <p:tav tm="0">
                                              <p:val>
                                                <p:strVal val="#ppt_x"/>
                                              </p:val>
                                            </p:tav>
                                            <p:tav tm="100000">
                                              <p:val>
                                                <p:strVal val="#ppt_x"/>
                                              </p:val>
                                            </p:tav>
                                          </p:tavLst>
                                        </p:anim>
                                        <p:anim calcmode="lin" valueType="num">
                                          <p:cBhvr>
                                            <p:cTn id="91"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9" grpId="0" build="p"/>
          <p:bldP spid="81" grpId="0" build="p"/>
          <p:bldP spid="83" grpId="0" build="p"/>
          <p:bldP spid="85" grpId="0" build="p"/>
          <p:bldP spid="4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Freeform 9">
            <a:extLst>
              <a:ext uri="{FF2B5EF4-FFF2-40B4-BE49-F238E27FC236}">
                <a16:creationId xmlns:a16="http://schemas.microsoft.com/office/drawing/2014/main" id="{A4C5B186-0432-4D56-BA65-69492178B807}"/>
              </a:ext>
            </a:extLst>
          </p:cNvPr>
          <p:cNvSpPr>
            <a:spLocks noChangeAspect="1"/>
          </p:cNvSpPr>
          <p:nvPr/>
        </p:nvSpPr>
        <p:spPr>
          <a:xfrm rot="10800000">
            <a:off x="4675030" y="331467"/>
            <a:ext cx="7516969" cy="968766"/>
          </a:xfrm>
          <a:custGeom>
            <a:avLst/>
            <a:gdLst>
              <a:gd name="connsiteX0" fmla="*/ 0 w 5108222"/>
              <a:gd name="connsiteY0" fmla="*/ 0 h 914400"/>
              <a:gd name="connsiteX1" fmla="*/ 4651022 w 5108222"/>
              <a:gd name="connsiteY1" fmla="*/ 0 h 914400"/>
              <a:gd name="connsiteX2" fmla="*/ 5108222 w 5108222"/>
              <a:gd name="connsiteY2" fmla="*/ 457200 h 914400"/>
              <a:gd name="connsiteX3" fmla="*/ 4651022 w 5108222"/>
              <a:gd name="connsiteY3" fmla="*/ 914400 h 914400"/>
              <a:gd name="connsiteX4" fmla="*/ 0 w 5108222"/>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222" h="914400">
                <a:moveTo>
                  <a:pt x="0" y="0"/>
                </a:moveTo>
                <a:lnTo>
                  <a:pt x="4651022" y="0"/>
                </a:lnTo>
                <a:cubicBezTo>
                  <a:pt x="4903527" y="0"/>
                  <a:pt x="5108222" y="204695"/>
                  <a:pt x="5108222" y="457200"/>
                </a:cubicBezTo>
                <a:cubicBezTo>
                  <a:pt x="5108222" y="709705"/>
                  <a:pt x="4903527" y="914400"/>
                  <a:pt x="4651022" y="914400"/>
                </a:cubicBezTo>
                <a:lnTo>
                  <a:pt x="0" y="914400"/>
                </a:lnTo>
                <a:close/>
              </a:path>
            </a:pathLst>
          </a:cu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4AC36AE-2C5C-45FC-BCD1-5F61F661E918}"/>
              </a:ext>
            </a:extLst>
          </p:cNvPr>
          <p:cNvSpPr/>
          <p:nvPr/>
        </p:nvSpPr>
        <p:spPr>
          <a:xfrm>
            <a:off x="5452056" y="602488"/>
            <a:ext cx="7716644" cy="446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Adobe Devanagari" panose="02040503050201020203" pitchFamily="18" charset="0"/>
                <a:cs typeface="Adobe Devanagari" panose="02040503050201020203" pitchFamily="18" charset="0"/>
              </a:rPr>
              <a:t>Caractéristiques de l’approche post-</a:t>
            </a:r>
            <a:r>
              <a:rPr lang="fr-FR" sz="2400" dirty="0" err="1">
                <a:latin typeface="Adobe Devanagari" panose="02040503050201020203" pitchFamily="18" charset="0"/>
                <a:cs typeface="Adobe Devanagari" panose="02040503050201020203" pitchFamily="18" charset="0"/>
              </a:rPr>
              <a:t>keynesienne</a:t>
            </a:r>
            <a:endParaRPr lang="fr-FR" sz="2400" dirty="0">
              <a:latin typeface="Adobe Devanagari" panose="02040503050201020203" pitchFamily="18" charset="0"/>
              <a:cs typeface="Adobe Devanagari" panose="02040503050201020203" pitchFamily="18" charset="0"/>
            </a:endParaRPr>
          </a:p>
        </p:txBody>
      </p:sp>
      <p:grpSp>
        <p:nvGrpSpPr>
          <p:cNvPr id="13" name="Groupe 12">
            <a:extLst>
              <a:ext uri="{FF2B5EF4-FFF2-40B4-BE49-F238E27FC236}">
                <a16:creationId xmlns:a16="http://schemas.microsoft.com/office/drawing/2014/main" id="{C751C4B4-BF38-419B-B64E-3DB0E8CE9140}"/>
              </a:ext>
            </a:extLst>
          </p:cNvPr>
          <p:cNvGrpSpPr/>
          <p:nvPr/>
        </p:nvGrpSpPr>
        <p:grpSpPr>
          <a:xfrm>
            <a:off x="5375791" y="345159"/>
            <a:ext cx="1068985" cy="941382"/>
            <a:chOff x="3671685" y="3936922"/>
            <a:chExt cx="1068985" cy="914400"/>
          </a:xfrm>
        </p:grpSpPr>
        <p:sp>
          <p:nvSpPr>
            <p:cNvPr id="14" name="Freeform 9">
              <a:extLst>
                <a:ext uri="{FF2B5EF4-FFF2-40B4-BE49-F238E27FC236}">
                  <a16:creationId xmlns:a16="http://schemas.microsoft.com/office/drawing/2014/main" id="{32193745-211C-46A9-BCFA-95325E0A26D4}"/>
                </a:ext>
              </a:extLst>
            </p:cNvPr>
            <p:cNvSpPr>
              <a:spLocks noChangeAspect="1"/>
            </p:cNvSpPr>
            <p:nvPr/>
          </p:nvSpPr>
          <p:spPr>
            <a:xfrm rot="10800000">
              <a:off x="3864428" y="3936922"/>
              <a:ext cx="674915" cy="914400"/>
            </a:xfrm>
            <a:prstGeom prst="rect">
              <a:avLst/>
            </a:pr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B35843A8-066F-41D1-9F37-7476B0BCEEC6}"/>
                </a:ext>
              </a:extLst>
            </p:cNvPr>
            <p:cNvSpPr txBox="1"/>
            <p:nvPr/>
          </p:nvSpPr>
          <p:spPr>
            <a:xfrm>
              <a:off x="3671685" y="4040179"/>
              <a:ext cx="1068985" cy="707886"/>
            </a:xfrm>
            <a:prstGeom prst="rect">
              <a:avLst/>
            </a:prstGeom>
            <a:noFill/>
            <a:ln>
              <a:noFill/>
            </a:ln>
          </p:spPr>
          <p:txBody>
            <a:bodyPr wrap="square" rtlCol="0">
              <a:spAutoFit/>
            </a:bodyPr>
            <a:lstStyle/>
            <a:p>
              <a:pPr algn="ctr"/>
              <a:r>
                <a:rPr lang="en-US" sz="4000" b="1" dirty="0">
                  <a:solidFill>
                    <a:srgbClr val="66D1BD"/>
                  </a:solidFill>
                  <a:latin typeface="Agency FB" panose="020B0503020202020204" pitchFamily="34" charset="0"/>
                </a:rPr>
                <a:t>01</a:t>
              </a:r>
            </a:p>
          </p:txBody>
        </p:sp>
      </p:grpSp>
      <p:grpSp>
        <p:nvGrpSpPr>
          <p:cNvPr id="17" name="Groupe 16">
            <a:extLst>
              <a:ext uri="{FF2B5EF4-FFF2-40B4-BE49-F238E27FC236}">
                <a16:creationId xmlns:a16="http://schemas.microsoft.com/office/drawing/2014/main" id="{F64AA034-F5C7-467E-BDEB-B82C71962413}"/>
              </a:ext>
            </a:extLst>
          </p:cNvPr>
          <p:cNvGrpSpPr/>
          <p:nvPr/>
        </p:nvGrpSpPr>
        <p:grpSpPr>
          <a:xfrm>
            <a:off x="5452056" y="345159"/>
            <a:ext cx="1068985" cy="941382"/>
            <a:chOff x="4990814" y="3886200"/>
            <a:chExt cx="1068985" cy="914400"/>
          </a:xfrm>
        </p:grpSpPr>
        <p:sp>
          <p:nvSpPr>
            <p:cNvPr id="18" name="Freeform 9">
              <a:extLst>
                <a:ext uri="{FF2B5EF4-FFF2-40B4-BE49-F238E27FC236}">
                  <a16:creationId xmlns:a16="http://schemas.microsoft.com/office/drawing/2014/main" id="{1EF7BD9E-31E1-4B9B-A956-41927D340859}"/>
                </a:ext>
              </a:extLst>
            </p:cNvPr>
            <p:cNvSpPr>
              <a:spLocks noChangeAspect="1"/>
            </p:cNvSpPr>
            <p:nvPr/>
          </p:nvSpPr>
          <p:spPr>
            <a:xfrm rot="10800000">
              <a:off x="5138056" y="3886200"/>
              <a:ext cx="674915" cy="914400"/>
            </a:xfrm>
            <a:prstGeom prst="rect">
              <a:avLst/>
            </a:prstGeom>
            <a:solidFill>
              <a:srgbClr val="0967B9"/>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14">
              <a:extLst>
                <a:ext uri="{FF2B5EF4-FFF2-40B4-BE49-F238E27FC236}">
                  <a16:creationId xmlns:a16="http://schemas.microsoft.com/office/drawing/2014/main" id="{F82CC669-AABB-49F3-8708-2B314DB3CE89}"/>
                </a:ext>
              </a:extLst>
            </p:cNvPr>
            <p:cNvSpPr txBox="1"/>
            <p:nvPr/>
          </p:nvSpPr>
          <p:spPr>
            <a:xfrm>
              <a:off x="4990814" y="3999969"/>
              <a:ext cx="1068985" cy="707886"/>
            </a:xfrm>
            <a:prstGeom prst="rect">
              <a:avLst/>
            </a:prstGeom>
            <a:noFill/>
            <a:ln>
              <a:noFill/>
            </a:ln>
          </p:spPr>
          <p:txBody>
            <a:bodyPr wrap="square" rtlCol="0">
              <a:spAutoFit/>
            </a:bodyPr>
            <a:lstStyle/>
            <a:p>
              <a:pPr algn="ctr"/>
              <a:r>
                <a:rPr lang="en-US" sz="4000" b="1" dirty="0">
                  <a:solidFill>
                    <a:srgbClr val="66D1BD"/>
                  </a:solidFill>
                  <a:latin typeface="Agency FB" panose="020B0503020202020204" pitchFamily="34" charset="0"/>
                </a:rPr>
                <a:t>02</a:t>
              </a:r>
            </a:p>
          </p:txBody>
        </p:sp>
      </p:grpSp>
    </p:spTree>
    <p:extLst>
      <p:ext uri="{BB962C8B-B14F-4D97-AF65-F5344CB8AC3E}">
        <p14:creationId xmlns:p14="http://schemas.microsoft.com/office/powerpoint/2010/main" val="39222617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179"/>
                                        </p:tgtEl>
                                        <p:attrNameLst>
                                          <p:attrName>style.visibility</p:attrName>
                                        </p:attrNameLst>
                                      </p:cBhvr>
                                      <p:to>
                                        <p:strVal val="visible"/>
                                      </p:to>
                                    </p:set>
                                    <p:anim calcmode="lin" valueType="num">
                                      <p:cBhvr additive="base">
                                        <p:cTn id="7" dur="500" fill="hold"/>
                                        <p:tgtEl>
                                          <p:spTgt spid="179"/>
                                        </p:tgtEl>
                                        <p:attrNameLst>
                                          <p:attrName>ppt_x</p:attrName>
                                        </p:attrNameLst>
                                      </p:cBhvr>
                                      <p:tavLst>
                                        <p:tav tm="0">
                                          <p:val>
                                            <p:strVal val="1+#ppt_w/2"/>
                                          </p:val>
                                        </p:tav>
                                        <p:tav tm="100000">
                                          <p:val>
                                            <p:strVal val="#ppt_x"/>
                                          </p:val>
                                        </p:tav>
                                      </p:tavLst>
                                    </p:anim>
                                    <p:anim calcmode="lin" valueType="num">
                                      <p:cBhvr additive="base">
                                        <p:cTn id="8" dur="500" fill="hold"/>
                                        <p:tgtEl>
                                          <p:spTgt spid="1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36778" y="773873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5996780" y="-6507539"/>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324810" y="5828144"/>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sp>
        <p:nvSpPr>
          <p:cNvPr id="76" name="Freeform 75">
            <a:extLst>
              <a:ext uri="{FF2B5EF4-FFF2-40B4-BE49-F238E27FC236}">
                <a16:creationId xmlns:a16="http://schemas.microsoft.com/office/drawing/2014/main" id="{A7181189-D4CB-4748-A2F2-9E601AF2DD72}"/>
              </a:ext>
            </a:extLst>
          </p:cNvPr>
          <p:cNvSpPr/>
          <p:nvPr/>
        </p:nvSpPr>
        <p:spPr>
          <a:xfrm flipH="1">
            <a:off x="-907517" y="-11157441"/>
            <a:ext cx="870314"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5">
            <a:duotone>
              <a:prstClr val="black"/>
              <a:srgbClr val="D9C3A5">
                <a:tint val="50000"/>
                <a:satMod val="180000"/>
              </a:srgbClr>
            </a:duotone>
          </a:blip>
          <a:stretch>
            <a:fillRect/>
          </a:stretch>
        </p:blipFill>
        <p:spPr>
          <a:xfrm flipH="1">
            <a:off x="7694517" y="7930237"/>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6">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6">
            <a:biLevel thresh="50000"/>
          </a:blip>
          <a:stretch>
            <a:fillRect/>
          </a:stretch>
        </p:blipFill>
        <p:spPr>
          <a:xfrm>
            <a:off x="9024120" y="7877479"/>
            <a:ext cx="479873" cy="479873"/>
          </a:xfrm>
          <a:prstGeom prst="rect">
            <a:avLst/>
          </a:prstGeom>
        </p:spPr>
      </p:pic>
      <p:pic>
        <p:nvPicPr>
          <p:cNvPr id="12" name="Image 11">
            <a:extLst>
              <a:ext uri="{FF2B5EF4-FFF2-40B4-BE49-F238E27FC236}">
                <a16:creationId xmlns:a16="http://schemas.microsoft.com/office/drawing/2014/main" id="{DD8F0433-CE9D-4CD8-A720-9DD23C8E2413}"/>
              </a:ext>
            </a:extLst>
          </p:cNvPr>
          <p:cNvPicPr>
            <a:picLocks noChangeAspect="1"/>
          </p:cNvPicPr>
          <p:nvPr/>
        </p:nvPicPr>
        <p:blipFill>
          <a:blip r:embed="rId5">
            <a:duotone>
              <a:schemeClr val="bg2">
                <a:shade val="45000"/>
                <a:satMod val="135000"/>
              </a:schemeClr>
              <a:prstClr val="white"/>
            </a:duotone>
          </a:blip>
          <a:stretch>
            <a:fillRect/>
          </a:stretch>
        </p:blipFill>
        <p:spPr>
          <a:xfrm flipH="1">
            <a:off x="7719064" y="6242144"/>
            <a:ext cx="522696" cy="500295"/>
          </a:xfrm>
          <a:prstGeom prst="rect">
            <a:avLst/>
          </a:prstGeom>
        </p:spPr>
      </p:pic>
      <p:grpSp>
        <p:nvGrpSpPr>
          <p:cNvPr id="21" name="Group 31">
            <a:extLst>
              <a:ext uri="{FF2B5EF4-FFF2-40B4-BE49-F238E27FC236}">
                <a16:creationId xmlns:a16="http://schemas.microsoft.com/office/drawing/2014/main" id="{2A0BC1BD-4FAA-4B33-AAC8-A637F087B7A6}"/>
              </a:ext>
            </a:extLst>
          </p:cNvPr>
          <p:cNvGrpSpPr/>
          <p:nvPr/>
        </p:nvGrpSpPr>
        <p:grpSpPr>
          <a:xfrm>
            <a:off x="3326048" y="7748172"/>
            <a:ext cx="828000" cy="828000"/>
            <a:chOff x="-828000" y="503294"/>
            <a:chExt cx="828000" cy="828000"/>
          </a:xfrm>
        </p:grpSpPr>
        <p:sp>
          <p:nvSpPr>
            <p:cNvPr id="22" name="Oval 32">
              <a:extLst>
                <a:ext uri="{FF2B5EF4-FFF2-40B4-BE49-F238E27FC236}">
                  <a16:creationId xmlns:a16="http://schemas.microsoft.com/office/drawing/2014/main" id="{5F96FA50-1577-497D-947D-663365F2C1F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3" name="Graphic 33" descr="Lightbulb">
              <a:extLst>
                <a:ext uri="{FF2B5EF4-FFF2-40B4-BE49-F238E27FC236}">
                  <a16:creationId xmlns:a16="http://schemas.microsoft.com/office/drawing/2014/main" id="{2C234A17-A671-43DC-B3CF-1B13B83E86F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417" y="634043"/>
              <a:ext cx="618834" cy="618834"/>
            </a:xfrm>
            <a:prstGeom prst="rect">
              <a:avLst/>
            </a:prstGeom>
          </p:spPr>
        </p:pic>
      </p:grpSp>
      <p:pic>
        <p:nvPicPr>
          <p:cNvPr id="3" name="Graphic 18" descr="Lightbulb">
            <a:hlinkClick r:id="rId9" action="ppaction://hlinksldjump"/>
            <a:extLst>
              <a:ext uri="{FF2B5EF4-FFF2-40B4-BE49-F238E27FC236}">
                <a16:creationId xmlns:a16="http://schemas.microsoft.com/office/drawing/2014/main" id="{5EFAA217-0183-4A65-B25C-441DB1614F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35214" y="6242144"/>
            <a:ext cx="618834" cy="618834"/>
          </a:xfrm>
          <a:prstGeom prst="rect">
            <a:avLst/>
          </a:prstGeom>
        </p:spPr>
      </p:pic>
      <p:grpSp>
        <p:nvGrpSpPr>
          <p:cNvPr id="26" name="Group 33">
            <a:extLst>
              <a:ext uri="{FF2B5EF4-FFF2-40B4-BE49-F238E27FC236}">
                <a16:creationId xmlns:a16="http://schemas.microsoft.com/office/drawing/2014/main" id="{92295FAF-55D9-4C57-829F-1AB0023D4C89}"/>
              </a:ext>
            </a:extLst>
          </p:cNvPr>
          <p:cNvGrpSpPr/>
          <p:nvPr/>
        </p:nvGrpSpPr>
        <p:grpSpPr>
          <a:xfrm>
            <a:off x="4654971" y="7766384"/>
            <a:ext cx="827568" cy="828000"/>
            <a:chOff x="-842559" y="5561839"/>
            <a:chExt cx="827568" cy="828000"/>
          </a:xfrm>
        </p:grpSpPr>
        <p:sp>
          <p:nvSpPr>
            <p:cNvPr id="27" name="Oval 34">
              <a:extLst>
                <a:ext uri="{FF2B5EF4-FFF2-40B4-BE49-F238E27FC236}">
                  <a16:creationId xmlns:a16="http://schemas.microsoft.com/office/drawing/2014/main" id="{0E696C36-FBF3-44F9-84C5-A6FFFBC13D79}"/>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8" name="Graphic 35" descr="Users">
              <a:extLst>
                <a:ext uri="{FF2B5EF4-FFF2-40B4-BE49-F238E27FC236}">
                  <a16:creationId xmlns:a16="http://schemas.microsoft.com/office/drawing/2014/main" id="{44F0D7EF-369F-4767-8AC1-15C933B003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7564" y="5614879"/>
              <a:ext cx="721920" cy="721920"/>
            </a:xfrm>
            <a:prstGeom prst="rect">
              <a:avLst/>
            </a:prstGeom>
          </p:spPr>
        </p:pic>
      </p:grpSp>
      <p:pic>
        <p:nvPicPr>
          <p:cNvPr id="4" name="Graphic 80" descr="Users">
            <a:hlinkClick r:id="rId14" action="ppaction://hlinksldjump"/>
            <a:extLst>
              <a:ext uri="{FF2B5EF4-FFF2-40B4-BE49-F238E27FC236}">
                <a16:creationId xmlns:a16="http://schemas.microsoft.com/office/drawing/2014/main" id="{5D5590E9-434C-414E-94EA-E6CA9A3023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707796" y="6189063"/>
            <a:ext cx="721920" cy="721920"/>
          </a:xfrm>
          <a:prstGeom prst="rect">
            <a:avLst/>
          </a:prstGeom>
        </p:spPr>
      </p:pic>
      <p:sp>
        <p:nvSpPr>
          <p:cNvPr id="24" name="TextBox 9">
            <a:extLst>
              <a:ext uri="{FF2B5EF4-FFF2-40B4-BE49-F238E27FC236}">
                <a16:creationId xmlns:a16="http://schemas.microsoft.com/office/drawing/2014/main" id="{1E8BF3E2-9B08-40DA-ABC8-3EE5C3A721FD}"/>
              </a:ext>
            </a:extLst>
          </p:cNvPr>
          <p:cNvSpPr txBox="1"/>
          <p:nvPr/>
        </p:nvSpPr>
        <p:spPr>
          <a:xfrm>
            <a:off x="1026755" y="79739"/>
            <a:ext cx="9666428" cy="461665"/>
          </a:xfrm>
          <a:prstGeom prst="rect">
            <a:avLst/>
          </a:prstGeom>
          <a:noFill/>
        </p:spPr>
        <p:txBody>
          <a:bodyPr wrap="non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CARACTERISTIQUES DE L’APPROCHE POST-KEYNESIENNE</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25" name="Straight Connector 15">
            <a:extLst>
              <a:ext uri="{FF2B5EF4-FFF2-40B4-BE49-F238E27FC236}">
                <a16:creationId xmlns:a16="http://schemas.microsoft.com/office/drawing/2014/main" id="{8256CBDD-2417-4A4C-A4BC-80797B1D120C}"/>
              </a:ext>
            </a:extLst>
          </p:cNvPr>
          <p:cNvCxnSpPr>
            <a:cxnSpLocks/>
          </p:cNvCxnSpPr>
          <p:nvPr/>
        </p:nvCxnSpPr>
        <p:spPr>
          <a:xfrm>
            <a:off x="1026755" y="541404"/>
            <a:ext cx="948884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32">
            <a:extLst>
              <a:ext uri="{FF2B5EF4-FFF2-40B4-BE49-F238E27FC236}">
                <a16:creationId xmlns:a16="http://schemas.microsoft.com/office/drawing/2014/main" id="{CB58ACB8-D1E2-4CCD-AA35-A4493B0AE11F}"/>
              </a:ext>
            </a:extLst>
          </p:cNvPr>
          <p:cNvSpPr/>
          <p:nvPr/>
        </p:nvSpPr>
        <p:spPr>
          <a:xfrm>
            <a:off x="3591579" y="4820003"/>
            <a:ext cx="2788633" cy="828000"/>
          </a:xfrm>
          <a:custGeom>
            <a:avLst/>
            <a:gdLst>
              <a:gd name="connsiteX0" fmla="*/ 2903502 w 4500082"/>
              <a:gd name="connsiteY0" fmla="*/ 0 h 1876169"/>
              <a:gd name="connsiteX1" fmla="*/ 4187381 w 4500082"/>
              <a:gd name="connsiteY1" fmla="*/ 0 h 1876169"/>
              <a:gd name="connsiteX2" fmla="*/ 4187391 w 4500082"/>
              <a:gd name="connsiteY2" fmla="*/ 1 h 1876169"/>
              <a:gd name="connsiteX3" fmla="*/ 4381499 w 4500082"/>
              <a:gd name="connsiteY3" fmla="*/ 1 h 1876169"/>
              <a:gd name="connsiteX4" fmla="*/ 4495801 w 4500082"/>
              <a:gd name="connsiteY4" fmla="*/ 114303 h 1876169"/>
              <a:gd name="connsiteX5" fmla="*/ 4495801 w 4500082"/>
              <a:gd name="connsiteY5" fmla="*/ 291496 h 1876169"/>
              <a:gd name="connsiteX6" fmla="*/ 4500082 w 4500082"/>
              <a:gd name="connsiteY6" fmla="*/ 312701 h 1876169"/>
              <a:gd name="connsiteX7" fmla="*/ 4500082 w 4500082"/>
              <a:gd name="connsiteY7" fmla="*/ 1304671 h 1876169"/>
              <a:gd name="connsiteX8" fmla="*/ 4500082 w 4500082"/>
              <a:gd name="connsiteY8" fmla="*/ 1563467 h 1876169"/>
              <a:gd name="connsiteX9" fmla="*/ 4500082 w 4500082"/>
              <a:gd name="connsiteY9" fmla="*/ 1761867 h 1876169"/>
              <a:gd name="connsiteX10" fmla="*/ 4385780 w 4500082"/>
              <a:gd name="connsiteY10" fmla="*/ 1876169 h 1876169"/>
              <a:gd name="connsiteX11" fmla="*/ 114302 w 4500082"/>
              <a:gd name="connsiteY11" fmla="*/ 1876169 h 1876169"/>
              <a:gd name="connsiteX12" fmla="*/ 0 w 4500082"/>
              <a:gd name="connsiteY12" fmla="*/ 1761867 h 1876169"/>
              <a:gd name="connsiteX13" fmla="*/ 0 w 4500082"/>
              <a:gd name="connsiteY13" fmla="*/ 1304671 h 1876169"/>
              <a:gd name="connsiteX14" fmla="*/ 1 w 4500082"/>
              <a:gd name="connsiteY14" fmla="*/ 1304666 h 1876169"/>
              <a:gd name="connsiteX15" fmla="*/ 1 w 4500082"/>
              <a:gd name="connsiteY15" fmla="*/ 571499 h 1876169"/>
              <a:gd name="connsiteX16" fmla="*/ 1 w 4500082"/>
              <a:gd name="connsiteY16" fmla="*/ 520705 h 1876169"/>
              <a:gd name="connsiteX17" fmla="*/ 1 w 4500082"/>
              <a:gd name="connsiteY17" fmla="*/ 114303 h 1876169"/>
              <a:gd name="connsiteX18" fmla="*/ 114303 w 4500082"/>
              <a:gd name="connsiteY18" fmla="*/ 1 h 1876169"/>
              <a:gd name="connsiteX19" fmla="*/ 2903492 w 4500082"/>
              <a:gd name="connsiteY19" fmla="*/ 1 h 18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00082" h="1876169">
                <a:moveTo>
                  <a:pt x="2903502" y="0"/>
                </a:moveTo>
                <a:lnTo>
                  <a:pt x="4187381" y="0"/>
                </a:lnTo>
                <a:lnTo>
                  <a:pt x="4187391" y="1"/>
                </a:lnTo>
                <a:lnTo>
                  <a:pt x="4381499" y="1"/>
                </a:lnTo>
                <a:cubicBezTo>
                  <a:pt x="4444626" y="1"/>
                  <a:pt x="4495801" y="51176"/>
                  <a:pt x="4495801" y="114303"/>
                </a:cubicBezTo>
                <a:lnTo>
                  <a:pt x="4495801" y="291496"/>
                </a:lnTo>
                <a:lnTo>
                  <a:pt x="4500082" y="312701"/>
                </a:lnTo>
                <a:lnTo>
                  <a:pt x="4500082" y="1304671"/>
                </a:lnTo>
                <a:lnTo>
                  <a:pt x="4500082" y="1563467"/>
                </a:lnTo>
                <a:lnTo>
                  <a:pt x="4500082" y="1761867"/>
                </a:lnTo>
                <a:cubicBezTo>
                  <a:pt x="4500082" y="1824994"/>
                  <a:pt x="4448907" y="1876169"/>
                  <a:pt x="4385780" y="1876169"/>
                </a:cubicBezTo>
                <a:lnTo>
                  <a:pt x="114302" y="1876169"/>
                </a:lnTo>
                <a:cubicBezTo>
                  <a:pt x="51175" y="1876169"/>
                  <a:pt x="0" y="1824994"/>
                  <a:pt x="0" y="1761867"/>
                </a:cubicBezTo>
                <a:lnTo>
                  <a:pt x="0" y="1304671"/>
                </a:lnTo>
                <a:lnTo>
                  <a:pt x="1" y="1304666"/>
                </a:lnTo>
                <a:lnTo>
                  <a:pt x="1" y="571499"/>
                </a:lnTo>
                <a:lnTo>
                  <a:pt x="1" y="520705"/>
                </a:lnTo>
                <a:lnTo>
                  <a:pt x="1" y="114303"/>
                </a:lnTo>
                <a:cubicBezTo>
                  <a:pt x="1" y="51176"/>
                  <a:pt x="51176" y="1"/>
                  <a:pt x="114303" y="1"/>
                </a:cubicBezTo>
                <a:lnTo>
                  <a:pt x="2903492" y="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Rounded Corners 11">
            <a:extLst>
              <a:ext uri="{FF2B5EF4-FFF2-40B4-BE49-F238E27FC236}">
                <a16:creationId xmlns:a16="http://schemas.microsoft.com/office/drawing/2014/main" id="{927AE896-869F-44F9-B102-E5D717B73515}"/>
              </a:ext>
            </a:extLst>
          </p:cNvPr>
          <p:cNvSpPr>
            <a:spLocks noChangeAspect="1"/>
          </p:cNvSpPr>
          <p:nvPr/>
        </p:nvSpPr>
        <p:spPr>
          <a:xfrm>
            <a:off x="3029688" y="4798699"/>
            <a:ext cx="906624" cy="828000"/>
          </a:xfrm>
          <a:prstGeom prst="ellipse">
            <a:avLst/>
          </a:prstGeom>
          <a:solidFill>
            <a:srgbClr val="36B8E3"/>
          </a:solidFill>
          <a:ln>
            <a:noFill/>
          </a:ln>
          <a:effectLst>
            <a:outerShdw blurRad="1905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31">
            <a:extLst>
              <a:ext uri="{FF2B5EF4-FFF2-40B4-BE49-F238E27FC236}">
                <a16:creationId xmlns:a16="http://schemas.microsoft.com/office/drawing/2014/main" id="{D3C09D4D-EE90-4C37-8FC8-1F4845A51F13}"/>
              </a:ext>
            </a:extLst>
          </p:cNvPr>
          <p:cNvSpPr txBox="1"/>
          <p:nvPr/>
        </p:nvSpPr>
        <p:spPr>
          <a:xfrm>
            <a:off x="3987608" y="5008976"/>
            <a:ext cx="2242507" cy="461665"/>
          </a:xfrm>
          <a:prstGeom prst="rect">
            <a:avLst/>
          </a:prstGeom>
          <a:noFill/>
        </p:spPr>
        <p:txBody>
          <a:bodyPr wrap="square" rtlCol="0">
            <a:spAutoFit/>
          </a:bodyPr>
          <a:lstStyle/>
          <a:p>
            <a:pPr defTabSz="1219170">
              <a:spcBef>
                <a:spcPct val="20000"/>
              </a:spcBef>
              <a:defRPr/>
            </a:pPr>
            <a:r>
              <a:rPr lang="en-US" dirty="0">
                <a:solidFill>
                  <a:srgbClr val="36B8E3"/>
                </a:solidFill>
                <a:latin typeface="Bernard MT Condensed" panose="02050806060905020404" pitchFamily="18" charset="0"/>
              </a:rPr>
              <a:t>Inflation/</a:t>
            </a:r>
            <a:r>
              <a:rPr lang="en-US" dirty="0" err="1">
                <a:solidFill>
                  <a:srgbClr val="36B8E3"/>
                </a:solidFill>
                <a:latin typeface="Bernard MT Condensed" panose="02050806060905020404" pitchFamily="18" charset="0"/>
              </a:rPr>
              <a:t>Répartition</a:t>
            </a:r>
            <a:endParaRPr lang="en-US" dirty="0">
              <a:solidFill>
                <a:srgbClr val="36B8E3"/>
              </a:solidFill>
              <a:latin typeface="Bernard MT Condensed" panose="02050806060905020404" pitchFamily="18" charset="0"/>
            </a:endParaRPr>
          </a:p>
          <a:p>
            <a:pPr defTabSz="1219170">
              <a:spcBef>
                <a:spcPct val="20000"/>
              </a:spcBef>
              <a:defRPr/>
            </a:pPr>
            <a:endParaRPr lang="en-US" sz="400" b="1" dirty="0">
              <a:solidFill>
                <a:srgbClr val="56595E"/>
              </a:solidFill>
              <a:latin typeface="Candara" panose="020E0502030303020204" pitchFamily="34" charset="0"/>
            </a:endParaRPr>
          </a:p>
          <a:p>
            <a:pPr defTabSz="1219170">
              <a:spcBef>
                <a:spcPct val="20000"/>
              </a:spcBef>
              <a:defRPr/>
            </a:pPr>
            <a:endParaRPr lang="en-US" sz="100" b="1" dirty="0">
              <a:solidFill>
                <a:srgbClr val="56595E"/>
              </a:solidFill>
              <a:latin typeface="Candara" panose="020E0502030303020204" pitchFamily="34" charset="0"/>
            </a:endParaRPr>
          </a:p>
        </p:txBody>
      </p:sp>
      <p:sp>
        <p:nvSpPr>
          <p:cNvPr id="107" name="Freeform: Shape 33">
            <a:extLst>
              <a:ext uri="{FF2B5EF4-FFF2-40B4-BE49-F238E27FC236}">
                <a16:creationId xmlns:a16="http://schemas.microsoft.com/office/drawing/2014/main" id="{EFF261B7-7466-4028-BEB9-BBFEC5F0E39F}"/>
              </a:ext>
            </a:extLst>
          </p:cNvPr>
          <p:cNvSpPr/>
          <p:nvPr/>
        </p:nvSpPr>
        <p:spPr>
          <a:xfrm>
            <a:off x="6970029" y="4820003"/>
            <a:ext cx="2788633" cy="828000"/>
          </a:xfrm>
          <a:custGeom>
            <a:avLst/>
            <a:gdLst>
              <a:gd name="connsiteX0" fmla="*/ 2903502 w 4500082"/>
              <a:gd name="connsiteY0" fmla="*/ 0 h 1876169"/>
              <a:gd name="connsiteX1" fmla="*/ 4187381 w 4500082"/>
              <a:gd name="connsiteY1" fmla="*/ 0 h 1876169"/>
              <a:gd name="connsiteX2" fmla="*/ 4187391 w 4500082"/>
              <a:gd name="connsiteY2" fmla="*/ 1 h 1876169"/>
              <a:gd name="connsiteX3" fmla="*/ 4381499 w 4500082"/>
              <a:gd name="connsiteY3" fmla="*/ 1 h 1876169"/>
              <a:gd name="connsiteX4" fmla="*/ 4495801 w 4500082"/>
              <a:gd name="connsiteY4" fmla="*/ 114303 h 1876169"/>
              <a:gd name="connsiteX5" fmla="*/ 4495801 w 4500082"/>
              <a:gd name="connsiteY5" fmla="*/ 291496 h 1876169"/>
              <a:gd name="connsiteX6" fmla="*/ 4500082 w 4500082"/>
              <a:gd name="connsiteY6" fmla="*/ 312701 h 1876169"/>
              <a:gd name="connsiteX7" fmla="*/ 4500082 w 4500082"/>
              <a:gd name="connsiteY7" fmla="*/ 1304671 h 1876169"/>
              <a:gd name="connsiteX8" fmla="*/ 4500082 w 4500082"/>
              <a:gd name="connsiteY8" fmla="*/ 1563467 h 1876169"/>
              <a:gd name="connsiteX9" fmla="*/ 4500082 w 4500082"/>
              <a:gd name="connsiteY9" fmla="*/ 1761867 h 1876169"/>
              <a:gd name="connsiteX10" fmla="*/ 4385780 w 4500082"/>
              <a:gd name="connsiteY10" fmla="*/ 1876169 h 1876169"/>
              <a:gd name="connsiteX11" fmla="*/ 114302 w 4500082"/>
              <a:gd name="connsiteY11" fmla="*/ 1876169 h 1876169"/>
              <a:gd name="connsiteX12" fmla="*/ 0 w 4500082"/>
              <a:gd name="connsiteY12" fmla="*/ 1761867 h 1876169"/>
              <a:gd name="connsiteX13" fmla="*/ 0 w 4500082"/>
              <a:gd name="connsiteY13" fmla="*/ 1304671 h 1876169"/>
              <a:gd name="connsiteX14" fmla="*/ 1 w 4500082"/>
              <a:gd name="connsiteY14" fmla="*/ 1304666 h 1876169"/>
              <a:gd name="connsiteX15" fmla="*/ 1 w 4500082"/>
              <a:gd name="connsiteY15" fmla="*/ 571499 h 1876169"/>
              <a:gd name="connsiteX16" fmla="*/ 1 w 4500082"/>
              <a:gd name="connsiteY16" fmla="*/ 520705 h 1876169"/>
              <a:gd name="connsiteX17" fmla="*/ 1 w 4500082"/>
              <a:gd name="connsiteY17" fmla="*/ 114303 h 1876169"/>
              <a:gd name="connsiteX18" fmla="*/ 114303 w 4500082"/>
              <a:gd name="connsiteY18" fmla="*/ 1 h 1876169"/>
              <a:gd name="connsiteX19" fmla="*/ 2903492 w 4500082"/>
              <a:gd name="connsiteY19" fmla="*/ 1 h 18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00082" h="1876169">
                <a:moveTo>
                  <a:pt x="2903502" y="0"/>
                </a:moveTo>
                <a:lnTo>
                  <a:pt x="4187381" y="0"/>
                </a:lnTo>
                <a:lnTo>
                  <a:pt x="4187391" y="1"/>
                </a:lnTo>
                <a:lnTo>
                  <a:pt x="4381499" y="1"/>
                </a:lnTo>
                <a:cubicBezTo>
                  <a:pt x="4444626" y="1"/>
                  <a:pt x="4495801" y="51176"/>
                  <a:pt x="4495801" y="114303"/>
                </a:cubicBezTo>
                <a:lnTo>
                  <a:pt x="4495801" y="291496"/>
                </a:lnTo>
                <a:lnTo>
                  <a:pt x="4500082" y="312701"/>
                </a:lnTo>
                <a:lnTo>
                  <a:pt x="4500082" y="1304671"/>
                </a:lnTo>
                <a:lnTo>
                  <a:pt x="4500082" y="1563467"/>
                </a:lnTo>
                <a:lnTo>
                  <a:pt x="4500082" y="1761867"/>
                </a:lnTo>
                <a:cubicBezTo>
                  <a:pt x="4500082" y="1824994"/>
                  <a:pt x="4448907" y="1876169"/>
                  <a:pt x="4385780" y="1876169"/>
                </a:cubicBezTo>
                <a:lnTo>
                  <a:pt x="114302" y="1876169"/>
                </a:lnTo>
                <a:cubicBezTo>
                  <a:pt x="51175" y="1876169"/>
                  <a:pt x="0" y="1824994"/>
                  <a:pt x="0" y="1761867"/>
                </a:cubicBezTo>
                <a:lnTo>
                  <a:pt x="0" y="1304671"/>
                </a:lnTo>
                <a:lnTo>
                  <a:pt x="1" y="1304666"/>
                </a:lnTo>
                <a:lnTo>
                  <a:pt x="1" y="571499"/>
                </a:lnTo>
                <a:lnTo>
                  <a:pt x="1" y="520705"/>
                </a:lnTo>
                <a:lnTo>
                  <a:pt x="1" y="114303"/>
                </a:lnTo>
                <a:cubicBezTo>
                  <a:pt x="1" y="51176"/>
                  <a:pt x="51176" y="1"/>
                  <a:pt x="114303" y="1"/>
                </a:cubicBezTo>
                <a:lnTo>
                  <a:pt x="2903492" y="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34">
            <a:extLst>
              <a:ext uri="{FF2B5EF4-FFF2-40B4-BE49-F238E27FC236}">
                <a16:creationId xmlns:a16="http://schemas.microsoft.com/office/drawing/2014/main" id="{DE5EE952-7FC8-4B6C-8E17-8DE61994BD7C}"/>
              </a:ext>
            </a:extLst>
          </p:cNvPr>
          <p:cNvSpPr>
            <a:spLocks noChangeAspect="1"/>
          </p:cNvSpPr>
          <p:nvPr/>
        </p:nvSpPr>
        <p:spPr>
          <a:xfrm>
            <a:off x="9451779" y="4765457"/>
            <a:ext cx="906624" cy="882546"/>
          </a:xfrm>
          <a:prstGeom prst="ellipse">
            <a:avLst/>
          </a:prstGeom>
          <a:solidFill>
            <a:srgbClr val="157EBF"/>
          </a:solidFill>
          <a:ln>
            <a:noFill/>
          </a:ln>
          <a:effectLst>
            <a:outerShdw blurRad="1905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36">
            <a:extLst>
              <a:ext uri="{FF2B5EF4-FFF2-40B4-BE49-F238E27FC236}">
                <a16:creationId xmlns:a16="http://schemas.microsoft.com/office/drawing/2014/main" id="{74DA2982-0536-4ED4-BEED-854F552009D1}"/>
              </a:ext>
            </a:extLst>
          </p:cNvPr>
          <p:cNvSpPr txBox="1"/>
          <p:nvPr/>
        </p:nvSpPr>
        <p:spPr>
          <a:xfrm>
            <a:off x="7228305" y="5003170"/>
            <a:ext cx="2242507" cy="461665"/>
          </a:xfrm>
          <a:prstGeom prst="rect">
            <a:avLst/>
          </a:prstGeom>
          <a:noFill/>
        </p:spPr>
        <p:txBody>
          <a:bodyPr wrap="square" rtlCol="0">
            <a:spAutoFit/>
          </a:bodyPr>
          <a:lstStyle/>
          <a:p>
            <a:pPr defTabSz="1219170">
              <a:spcBef>
                <a:spcPct val="20000"/>
              </a:spcBef>
              <a:defRPr/>
            </a:pPr>
            <a:r>
              <a:rPr lang="en-US" dirty="0" err="1">
                <a:solidFill>
                  <a:srgbClr val="157EBF"/>
                </a:solidFill>
                <a:latin typeface="Bernard MT Condensed" panose="02050806060905020404" pitchFamily="18" charset="0"/>
              </a:rPr>
              <a:t>Emplois</a:t>
            </a:r>
            <a:r>
              <a:rPr lang="en-US" dirty="0">
                <a:solidFill>
                  <a:srgbClr val="157EBF"/>
                </a:solidFill>
                <a:latin typeface="Bernard MT Condensed" panose="02050806060905020404" pitchFamily="18" charset="0"/>
              </a:rPr>
              <a:t> / </a:t>
            </a:r>
            <a:r>
              <a:rPr lang="en-US" dirty="0" err="1">
                <a:solidFill>
                  <a:srgbClr val="157EBF"/>
                </a:solidFill>
                <a:latin typeface="Bernard MT Condensed" panose="02050806060905020404" pitchFamily="18" charset="0"/>
              </a:rPr>
              <a:t>inégalités</a:t>
            </a:r>
            <a:endParaRPr lang="en-US" dirty="0">
              <a:solidFill>
                <a:srgbClr val="157EBF"/>
              </a:solidFill>
              <a:latin typeface="Bernard MT Condensed" panose="02050806060905020404" pitchFamily="18" charset="0"/>
            </a:endParaRPr>
          </a:p>
          <a:p>
            <a:pPr defTabSz="1219170">
              <a:spcBef>
                <a:spcPct val="20000"/>
              </a:spcBef>
              <a:defRPr/>
            </a:pPr>
            <a:endParaRPr lang="en-US" sz="400" b="1" dirty="0">
              <a:solidFill>
                <a:srgbClr val="56595E"/>
              </a:solidFill>
              <a:latin typeface="Candara" panose="020E0502030303020204" pitchFamily="34" charset="0"/>
            </a:endParaRPr>
          </a:p>
          <a:p>
            <a:pPr defTabSz="1219170">
              <a:spcBef>
                <a:spcPct val="20000"/>
              </a:spcBef>
              <a:defRPr/>
            </a:pPr>
            <a:endParaRPr lang="en-US" sz="100" b="1" dirty="0">
              <a:solidFill>
                <a:srgbClr val="56595E"/>
              </a:solidFill>
              <a:latin typeface="Candara" panose="020E0502030303020204" pitchFamily="34" charset="0"/>
            </a:endParaRPr>
          </a:p>
        </p:txBody>
      </p:sp>
      <p:sp>
        <p:nvSpPr>
          <p:cNvPr id="132" name="TextBox 9">
            <a:extLst>
              <a:ext uri="{FF2B5EF4-FFF2-40B4-BE49-F238E27FC236}">
                <a16:creationId xmlns:a16="http://schemas.microsoft.com/office/drawing/2014/main" id="{3F9EDCB4-4121-4179-A1EC-074CCEAC0350}"/>
              </a:ext>
            </a:extLst>
          </p:cNvPr>
          <p:cNvSpPr txBox="1"/>
          <p:nvPr/>
        </p:nvSpPr>
        <p:spPr>
          <a:xfrm>
            <a:off x="2964958" y="1791393"/>
            <a:ext cx="9068546" cy="1938992"/>
          </a:xfrm>
          <a:prstGeom prst="rect">
            <a:avLst/>
          </a:prstGeom>
          <a:noFill/>
        </p:spPr>
        <p:txBody>
          <a:bodyPr wrap="square" rtlCol="0">
            <a:spAutoFit/>
          </a:bodyPr>
          <a:lstStyle/>
          <a:p>
            <a:pPr marL="342900" indent="-342900" algn="just">
              <a:buFont typeface="Wingdings" panose="05000000000000000000" pitchFamily="2" charset="2"/>
              <a:buChar char="ü"/>
            </a:pPr>
            <a:r>
              <a:rPr lang="fr-FR" sz="2400" b="1" i="1" spc="300" dirty="0">
                <a:solidFill>
                  <a:schemeClr val="bg1"/>
                </a:solidFill>
                <a:latin typeface="Adobe Devanagari" panose="02040503050201020203" pitchFamily="18" charset="0"/>
                <a:cs typeface="Adobe Devanagari" panose="02040503050201020203" pitchFamily="18" charset="0"/>
              </a:rPr>
              <a:t>La réfutation de la loi de Say</a:t>
            </a:r>
          </a:p>
          <a:p>
            <a:pPr marL="342900" indent="-342900" algn="just">
              <a:buFont typeface="Wingdings" panose="05000000000000000000" pitchFamily="2" charset="2"/>
              <a:buChar char="ü"/>
            </a:pPr>
            <a:r>
              <a:rPr lang="fr-FR" sz="2400" b="1" i="1" spc="300" dirty="0">
                <a:solidFill>
                  <a:schemeClr val="bg1"/>
                </a:solidFill>
                <a:latin typeface="Adobe Devanagari" panose="02040503050201020203" pitchFamily="18" charset="0"/>
                <a:cs typeface="Adobe Devanagari" panose="02040503050201020203" pitchFamily="18" charset="0"/>
              </a:rPr>
              <a:t>L’incertitude radicale</a:t>
            </a:r>
          </a:p>
          <a:p>
            <a:pPr marL="342900" indent="-342900" algn="just">
              <a:buFont typeface="Wingdings" panose="05000000000000000000" pitchFamily="2" charset="2"/>
              <a:buChar char="ü"/>
            </a:pPr>
            <a:r>
              <a:rPr lang="fr-FR" sz="2400" b="1" i="1" spc="300" dirty="0">
                <a:solidFill>
                  <a:schemeClr val="bg1"/>
                </a:solidFill>
                <a:latin typeface="Adobe Devanagari" panose="02040503050201020203" pitchFamily="18" charset="0"/>
                <a:cs typeface="Adobe Devanagari" panose="02040503050201020203" pitchFamily="18" charset="0"/>
              </a:rPr>
              <a:t>La prise en compte des esprits animaux</a:t>
            </a:r>
          </a:p>
          <a:p>
            <a:pPr marL="342900" indent="-342900" algn="just">
              <a:buFont typeface="Wingdings" panose="05000000000000000000" pitchFamily="2" charset="2"/>
              <a:buChar char="ü"/>
            </a:pPr>
            <a:r>
              <a:rPr lang="fr-FR" sz="2400" b="1" i="1" spc="300" dirty="0">
                <a:solidFill>
                  <a:schemeClr val="bg1"/>
                </a:solidFill>
                <a:latin typeface="Adobe Devanagari" panose="02040503050201020203" pitchFamily="18" charset="0"/>
                <a:cs typeface="Adobe Devanagari" panose="02040503050201020203" pitchFamily="18" charset="0"/>
              </a:rPr>
              <a:t>Renversement du lien </a:t>
            </a:r>
            <a:r>
              <a:rPr lang="fr-FR" sz="2400" b="1" i="1" spc="300" dirty="0" err="1">
                <a:solidFill>
                  <a:schemeClr val="bg1"/>
                </a:solidFill>
                <a:latin typeface="Adobe Devanagari" panose="02040503050201020203" pitchFamily="18" charset="0"/>
                <a:cs typeface="Adobe Devanagari" panose="02040503050201020203" pitchFamily="18" charset="0"/>
              </a:rPr>
              <a:t>epargne</a:t>
            </a:r>
            <a:r>
              <a:rPr lang="fr-FR" sz="2400" b="1" i="1" spc="300" dirty="0">
                <a:solidFill>
                  <a:schemeClr val="bg1"/>
                </a:solidFill>
                <a:latin typeface="Adobe Devanagari" panose="02040503050201020203" pitchFamily="18" charset="0"/>
                <a:cs typeface="Adobe Devanagari" panose="02040503050201020203" pitchFamily="18" charset="0"/>
              </a:rPr>
              <a:t> / investissement</a:t>
            </a:r>
          </a:p>
          <a:p>
            <a:pPr marL="342900" indent="-342900" algn="just">
              <a:buFont typeface="Wingdings" panose="05000000000000000000" pitchFamily="2" charset="2"/>
              <a:buChar char="ü"/>
            </a:pPr>
            <a:r>
              <a:rPr lang="fr-FR" sz="2400" b="1" i="1" spc="300" dirty="0">
                <a:solidFill>
                  <a:schemeClr val="bg1"/>
                </a:solidFill>
                <a:latin typeface="Adobe Devanagari" panose="02040503050201020203" pitchFamily="18" charset="0"/>
                <a:cs typeface="Adobe Devanagari" panose="02040503050201020203" pitchFamily="18" charset="0"/>
              </a:rPr>
              <a:t>Refus de la dichotomie monétaire /réelle</a:t>
            </a:r>
            <a:endParaRPr lang="en-LT" sz="2400" b="1" i="1" spc="300" dirty="0">
              <a:solidFill>
                <a:schemeClr val="bg1"/>
              </a:solidFill>
              <a:latin typeface="Adobe Devanagari" panose="02040503050201020203" pitchFamily="18" charset="0"/>
              <a:cs typeface="Adobe Devanagari" panose="02040503050201020203" pitchFamily="18" charset="0"/>
            </a:endParaRPr>
          </a:p>
        </p:txBody>
      </p:sp>
      <p:sp>
        <p:nvSpPr>
          <p:cNvPr id="5" name="TextBox 44">
            <a:extLst>
              <a:ext uri="{FF2B5EF4-FFF2-40B4-BE49-F238E27FC236}">
                <a16:creationId xmlns:a16="http://schemas.microsoft.com/office/drawing/2014/main" id="{EE0DCC5C-FC7B-4306-9260-442587CF8F47}"/>
              </a:ext>
            </a:extLst>
          </p:cNvPr>
          <p:cNvSpPr txBox="1"/>
          <p:nvPr/>
        </p:nvSpPr>
        <p:spPr>
          <a:xfrm>
            <a:off x="1166001" y="928512"/>
            <a:ext cx="9859997" cy="523220"/>
          </a:xfrm>
          <a:prstGeom prst="rect">
            <a:avLst/>
          </a:prstGeom>
          <a:noFill/>
        </p:spPr>
        <p:txBody>
          <a:bodyPr wrap="square" rtlCol="0">
            <a:spAutoFit/>
          </a:bodyPr>
          <a:lstStyle/>
          <a:p>
            <a:pPr defTabSz="1219170">
              <a:spcBef>
                <a:spcPct val="20000"/>
              </a:spcBef>
              <a:defRPr/>
            </a:pPr>
            <a:r>
              <a:rPr lang="en-US" sz="2800" dirty="0">
                <a:solidFill>
                  <a:schemeClr val="accent4"/>
                </a:solidFill>
                <a:latin typeface="Bernard MT Condensed" panose="02050806060905020404" pitchFamily="18" charset="0"/>
              </a:rPr>
              <a:t>Les post-</a:t>
            </a:r>
            <a:r>
              <a:rPr lang="en-US" sz="2800" dirty="0" err="1">
                <a:solidFill>
                  <a:schemeClr val="accent4"/>
                </a:solidFill>
                <a:latin typeface="Bernard MT Condensed" panose="02050806060905020404" pitchFamily="18" charset="0"/>
              </a:rPr>
              <a:t>keynésiens</a:t>
            </a:r>
            <a:r>
              <a:rPr lang="en-US" sz="2800" dirty="0">
                <a:solidFill>
                  <a:schemeClr val="accent4"/>
                </a:solidFill>
                <a:latin typeface="Bernard MT Condensed" panose="02050806060905020404" pitchFamily="18" charset="0"/>
              </a:rPr>
              <a:t> </a:t>
            </a:r>
            <a:r>
              <a:rPr lang="en-US" sz="2800" dirty="0" err="1">
                <a:solidFill>
                  <a:schemeClr val="accent4"/>
                </a:solidFill>
                <a:latin typeface="Bernard MT Condensed" panose="02050806060905020404" pitchFamily="18" charset="0"/>
              </a:rPr>
              <a:t>conservent</a:t>
            </a:r>
            <a:r>
              <a:rPr lang="en-US" sz="2800" dirty="0">
                <a:solidFill>
                  <a:schemeClr val="accent4"/>
                </a:solidFill>
                <a:latin typeface="Bernard MT Condensed" panose="02050806060905020404" pitchFamily="18" charset="0"/>
              </a:rPr>
              <a:t> les aspects les plus </a:t>
            </a:r>
            <a:r>
              <a:rPr lang="en-US" sz="2800" dirty="0" err="1">
                <a:solidFill>
                  <a:schemeClr val="accent4"/>
                </a:solidFill>
                <a:latin typeface="Bernard MT Condensed" panose="02050806060905020404" pitchFamily="18" charset="0"/>
              </a:rPr>
              <a:t>radicaux</a:t>
            </a:r>
            <a:r>
              <a:rPr lang="en-US" sz="2800" dirty="0">
                <a:solidFill>
                  <a:schemeClr val="accent4"/>
                </a:solidFill>
                <a:latin typeface="Bernard MT Condensed" panose="02050806060905020404" pitchFamily="18" charset="0"/>
              </a:rPr>
              <a:t> de Keynes</a:t>
            </a:r>
            <a:endParaRPr lang="en-US" sz="400" b="1" dirty="0">
              <a:solidFill>
                <a:schemeClr val="accent4"/>
              </a:solidFill>
              <a:latin typeface="Candara" panose="020E0502030303020204" pitchFamily="34" charset="0"/>
            </a:endParaRPr>
          </a:p>
        </p:txBody>
      </p:sp>
    </p:spTree>
    <p:extLst>
      <p:ext uri="{BB962C8B-B14F-4D97-AF65-F5344CB8AC3E}">
        <p14:creationId xmlns:p14="http://schemas.microsoft.com/office/powerpoint/2010/main" val="18973629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50000">
                                          <p:cBhvr additive="base">
                                            <p:cTn id="7" dur="500" fill="hold"/>
                                            <p:tgtEl>
                                              <p:spTgt spid="24"/>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97"/>
                                            </p:tgtEl>
                                            <p:attrNameLst>
                                              <p:attrName>style.visibility</p:attrName>
                                            </p:attrNameLst>
                                          </p:cBhvr>
                                          <p:to>
                                            <p:strVal val="visible"/>
                                          </p:to>
                                        </p:set>
                                        <p:anim calcmode="lin" valueType="num">
                                          <p:cBhvr>
                                            <p:cTn id="15" dur="500" fill="hold"/>
                                            <p:tgtEl>
                                              <p:spTgt spid="97"/>
                                            </p:tgtEl>
                                            <p:attrNameLst>
                                              <p:attrName>ppt_w</p:attrName>
                                            </p:attrNameLst>
                                          </p:cBhvr>
                                          <p:tavLst>
                                            <p:tav tm="0">
                                              <p:val>
                                                <p:fltVal val="0"/>
                                              </p:val>
                                            </p:tav>
                                            <p:tav tm="100000">
                                              <p:val>
                                                <p:strVal val="#ppt_w"/>
                                              </p:val>
                                            </p:tav>
                                          </p:tavLst>
                                        </p:anim>
                                        <p:anim calcmode="lin" valueType="num">
                                          <p:cBhvr>
                                            <p:cTn id="16" dur="500" fill="hold"/>
                                            <p:tgtEl>
                                              <p:spTgt spid="97"/>
                                            </p:tgtEl>
                                            <p:attrNameLst>
                                              <p:attrName>ppt_h</p:attrName>
                                            </p:attrNameLst>
                                          </p:cBhvr>
                                          <p:tavLst>
                                            <p:tav tm="0">
                                              <p:val>
                                                <p:fltVal val="0"/>
                                              </p:val>
                                            </p:tav>
                                            <p:tav tm="100000">
                                              <p:val>
                                                <p:strVal val="#ppt_h"/>
                                              </p:val>
                                            </p:tav>
                                          </p:tavLst>
                                        </p:anim>
                                        <p:animEffect transition="in" filter="fade">
                                          <p:cBhvr>
                                            <p:cTn id="17" dur="500"/>
                                            <p:tgtEl>
                                              <p:spTgt spid="97"/>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96"/>
                                            </p:tgtEl>
                                            <p:attrNameLst>
                                              <p:attrName>style.visibility</p:attrName>
                                            </p:attrNameLst>
                                          </p:cBhvr>
                                          <p:to>
                                            <p:strVal val="visible"/>
                                          </p:to>
                                        </p:set>
                                        <p:animEffect transition="in" filter="fade">
                                          <p:cBhvr>
                                            <p:cTn id="21" dur="1000"/>
                                            <p:tgtEl>
                                              <p:spTgt spid="96"/>
                                            </p:tgtEl>
                                          </p:cBhvr>
                                        </p:animEffect>
                                        <p:anim calcmode="lin" valueType="num">
                                          <p:cBhvr>
                                            <p:cTn id="22" dur="1000" fill="hold"/>
                                            <p:tgtEl>
                                              <p:spTgt spid="96"/>
                                            </p:tgtEl>
                                            <p:attrNameLst>
                                              <p:attrName>ppt_x</p:attrName>
                                            </p:attrNameLst>
                                          </p:cBhvr>
                                          <p:tavLst>
                                            <p:tav tm="0">
                                              <p:val>
                                                <p:strVal val="#ppt_x"/>
                                              </p:val>
                                            </p:tav>
                                            <p:tav tm="100000">
                                              <p:val>
                                                <p:strVal val="#ppt_x"/>
                                              </p:val>
                                            </p:tav>
                                          </p:tavLst>
                                        </p:anim>
                                        <p:anim calcmode="lin" valueType="num">
                                          <p:cBhvr>
                                            <p:cTn id="23" dur="1000" fill="hold"/>
                                            <p:tgtEl>
                                              <p:spTgt spid="9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1000"/>
                                            <p:tgtEl>
                                              <p:spTgt spid="106"/>
                                            </p:tgtEl>
                                          </p:cBhvr>
                                        </p:animEffect>
                                        <p:anim calcmode="lin" valueType="num">
                                          <p:cBhvr>
                                            <p:cTn id="27" dur="1000" fill="hold"/>
                                            <p:tgtEl>
                                              <p:spTgt spid="106"/>
                                            </p:tgtEl>
                                            <p:attrNameLst>
                                              <p:attrName>ppt_x</p:attrName>
                                            </p:attrNameLst>
                                          </p:cBhvr>
                                          <p:tavLst>
                                            <p:tav tm="0">
                                              <p:val>
                                                <p:strVal val="#ppt_x"/>
                                              </p:val>
                                            </p:tav>
                                            <p:tav tm="100000">
                                              <p:val>
                                                <p:strVal val="#ppt_x"/>
                                              </p:val>
                                            </p:tav>
                                          </p:tavLst>
                                        </p:anim>
                                        <p:anim calcmode="lin" valueType="num">
                                          <p:cBhvr>
                                            <p:cTn id="28" dur="1000" fill="hold"/>
                                            <p:tgtEl>
                                              <p:spTgt spid="106"/>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p:cTn id="32" dur="500" fill="hold"/>
                                            <p:tgtEl>
                                              <p:spTgt spid="108"/>
                                            </p:tgtEl>
                                            <p:attrNameLst>
                                              <p:attrName>ppt_w</p:attrName>
                                            </p:attrNameLst>
                                          </p:cBhvr>
                                          <p:tavLst>
                                            <p:tav tm="0">
                                              <p:val>
                                                <p:fltVal val="0"/>
                                              </p:val>
                                            </p:tav>
                                            <p:tav tm="100000">
                                              <p:val>
                                                <p:strVal val="#ppt_w"/>
                                              </p:val>
                                            </p:tav>
                                          </p:tavLst>
                                        </p:anim>
                                        <p:anim calcmode="lin" valueType="num">
                                          <p:cBhvr>
                                            <p:cTn id="33" dur="500" fill="hold"/>
                                            <p:tgtEl>
                                              <p:spTgt spid="108"/>
                                            </p:tgtEl>
                                            <p:attrNameLst>
                                              <p:attrName>ppt_h</p:attrName>
                                            </p:attrNameLst>
                                          </p:cBhvr>
                                          <p:tavLst>
                                            <p:tav tm="0">
                                              <p:val>
                                                <p:fltVal val="0"/>
                                              </p:val>
                                            </p:tav>
                                            <p:tav tm="100000">
                                              <p:val>
                                                <p:strVal val="#ppt_h"/>
                                              </p:val>
                                            </p:tav>
                                          </p:tavLst>
                                        </p:anim>
                                        <p:animEffect transition="in" filter="fade">
                                          <p:cBhvr>
                                            <p:cTn id="34" dur="500"/>
                                            <p:tgtEl>
                                              <p:spTgt spid="108"/>
                                            </p:tgtEl>
                                          </p:cBhvr>
                                        </p:animEffect>
                                      </p:childTnLst>
                                    </p:cTn>
                                  </p:par>
                                </p:childTnLst>
                              </p:cTn>
                            </p:par>
                            <p:par>
                              <p:cTn id="35" fill="hold">
                                <p:stCondLst>
                                  <p:cond delay="2500"/>
                                </p:stCondLst>
                                <p:childTnLst>
                                  <p:par>
                                    <p:cTn id="36" presetID="42" presetClass="entr" presetSubtype="0" fill="hold" grpId="0" nodeType="afterEffect">
                                      <p:stCondLst>
                                        <p:cond delay="0"/>
                                      </p:stCondLst>
                                      <p:childTnLst>
                                        <p:set>
                                          <p:cBhvr>
                                            <p:cTn id="37" dur="1" fill="hold">
                                              <p:stCondLst>
                                                <p:cond delay="0"/>
                                              </p:stCondLst>
                                            </p:cTn>
                                            <p:tgtEl>
                                              <p:spTgt spid="107"/>
                                            </p:tgtEl>
                                            <p:attrNameLst>
                                              <p:attrName>style.visibility</p:attrName>
                                            </p:attrNameLst>
                                          </p:cBhvr>
                                          <p:to>
                                            <p:strVal val="visible"/>
                                          </p:to>
                                        </p:set>
                                        <p:animEffect transition="in" filter="fade">
                                          <p:cBhvr>
                                            <p:cTn id="38" dur="1000"/>
                                            <p:tgtEl>
                                              <p:spTgt spid="107"/>
                                            </p:tgtEl>
                                          </p:cBhvr>
                                        </p:animEffect>
                                        <p:anim calcmode="lin" valueType="num">
                                          <p:cBhvr>
                                            <p:cTn id="39" dur="1000" fill="hold"/>
                                            <p:tgtEl>
                                              <p:spTgt spid="107"/>
                                            </p:tgtEl>
                                            <p:attrNameLst>
                                              <p:attrName>ppt_x</p:attrName>
                                            </p:attrNameLst>
                                          </p:cBhvr>
                                          <p:tavLst>
                                            <p:tav tm="0">
                                              <p:val>
                                                <p:strVal val="#ppt_x"/>
                                              </p:val>
                                            </p:tav>
                                            <p:tav tm="100000">
                                              <p:val>
                                                <p:strVal val="#ppt_x"/>
                                              </p:val>
                                            </p:tav>
                                          </p:tavLst>
                                        </p:anim>
                                        <p:anim calcmode="lin" valueType="num">
                                          <p:cBhvr>
                                            <p:cTn id="40" dur="1000" fill="hold"/>
                                            <p:tgtEl>
                                              <p:spTgt spid="10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fade">
                                          <p:cBhvr>
                                            <p:cTn id="43" dur="1000"/>
                                            <p:tgtEl>
                                              <p:spTgt spid="110"/>
                                            </p:tgtEl>
                                          </p:cBhvr>
                                        </p:animEffect>
                                        <p:anim calcmode="lin" valueType="num">
                                          <p:cBhvr>
                                            <p:cTn id="44" dur="1000" fill="hold"/>
                                            <p:tgtEl>
                                              <p:spTgt spid="110"/>
                                            </p:tgtEl>
                                            <p:attrNameLst>
                                              <p:attrName>ppt_x</p:attrName>
                                            </p:attrNameLst>
                                          </p:cBhvr>
                                          <p:tavLst>
                                            <p:tav tm="0">
                                              <p:val>
                                                <p:strVal val="#ppt_x"/>
                                              </p:val>
                                            </p:tav>
                                            <p:tav tm="100000">
                                              <p:val>
                                                <p:strVal val="#ppt_x"/>
                                              </p:val>
                                            </p:tav>
                                          </p:tavLst>
                                        </p:anim>
                                        <p:anim calcmode="lin" valueType="num">
                                          <p:cBhvr>
                                            <p:cTn id="45"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6" grpId="0" animBg="1"/>
          <p:bldP spid="97" grpId="0" animBg="1"/>
          <p:bldP spid="106" grpId="0"/>
          <p:bldP spid="107" grpId="0" animBg="1"/>
          <p:bldP spid="108" grpId="0" animBg="1"/>
          <p:bldP spid="110" grpId="0"/>
          <p:bldP spid="132"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97"/>
                                            </p:tgtEl>
                                            <p:attrNameLst>
                                              <p:attrName>style.visibility</p:attrName>
                                            </p:attrNameLst>
                                          </p:cBhvr>
                                          <p:to>
                                            <p:strVal val="visible"/>
                                          </p:to>
                                        </p:set>
                                        <p:anim calcmode="lin" valueType="num">
                                          <p:cBhvr>
                                            <p:cTn id="15" dur="500" fill="hold"/>
                                            <p:tgtEl>
                                              <p:spTgt spid="97"/>
                                            </p:tgtEl>
                                            <p:attrNameLst>
                                              <p:attrName>ppt_w</p:attrName>
                                            </p:attrNameLst>
                                          </p:cBhvr>
                                          <p:tavLst>
                                            <p:tav tm="0">
                                              <p:val>
                                                <p:fltVal val="0"/>
                                              </p:val>
                                            </p:tav>
                                            <p:tav tm="100000">
                                              <p:val>
                                                <p:strVal val="#ppt_w"/>
                                              </p:val>
                                            </p:tav>
                                          </p:tavLst>
                                        </p:anim>
                                        <p:anim calcmode="lin" valueType="num">
                                          <p:cBhvr>
                                            <p:cTn id="16" dur="500" fill="hold"/>
                                            <p:tgtEl>
                                              <p:spTgt spid="97"/>
                                            </p:tgtEl>
                                            <p:attrNameLst>
                                              <p:attrName>ppt_h</p:attrName>
                                            </p:attrNameLst>
                                          </p:cBhvr>
                                          <p:tavLst>
                                            <p:tav tm="0">
                                              <p:val>
                                                <p:fltVal val="0"/>
                                              </p:val>
                                            </p:tav>
                                            <p:tav tm="100000">
                                              <p:val>
                                                <p:strVal val="#ppt_h"/>
                                              </p:val>
                                            </p:tav>
                                          </p:tavLst>
                                        </p:anim>
                                        <p:animEffect transition="in" filter="fade">
                                          <p:cBhvr>
                                            <p:cTn id="17" dur="500"/>
                                            <p:tgtEl>
                                              <p:spTgt spid="97"/>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96"/>
                                            </p:tgtEl>
                                            <p:attrNameLst>
                                              <p:attrName>style.visibility</p:attrName>
                                            </p:attrNameLst>
                                          </p:cBhvr>
                                          <p:to>
                                            <p:strVal val="visible"/>
                                          </p:to>
                                        </p:set>
                                        <p:animEffect transition="in" filter="fade">
                                          <p:cBhvr>
                                            <p:cTn id="21" dur="1000"/>
                                            <p:tgtEl>
                                              <p:spTgt spid="96"/>
                                            </p:tgtEl>
                                          </p:cBhvr>
                                        </p:animEffect>
                                        <p:anim calcmode="lin" valueType="num">
                                          <p:cBhvr>
                                            <p:cTn id="22" dur="1000" fill="hold"/>
                                            <p:tgtEl>
                                              <p:spTgt spid="96"/>
                                            </p:tgtEl>
                                            <p:attrNameLst>
                                              <p:attrName>ppt_x</p:attrName>
                                            </p:attrNameLst>
                                          </p:cBhvr>
                                          <p:tavLst>
                                            <p:tav tm="0">
                                              <p:val>
                                                <p:strVal val="#ppt_x"/>
                                              </p:val>
                                            </p:tav>
                                            <p:tav tm="100000">
                                              <p:val>
                                                <p:strVal val="#ppt_x"/>
                                              </p:val>
                                            </p:tav>
                                          </p:tavLst>
                                        </p:anim>
                                        <p:anim calcmode="lin" valueType="num">
                                          <p:cBhvr>
                                            <p:cTn id="23" dur="1000" fill="hold"/>
                                            <p:tgtEl>
                                              <p:spTgt spid="9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1000"/>
                                            <p:tgtEl>
                                              <p:spTgt spid="106"/>
                                            </p:tgtEl>
                                          </p:cBhvr>
                                        </p:animEffect>
                                        <p:anim calcmode="lin" valueType="num">
                                          <p:cBhvr>
                                            <p:cTn id="27" dur="1000" fill="hold"/>
                                            <p:tgtEl>
                                              <p:spTgt spid="106"/>
                                            </p:tgtEl>
                                            <p:attrNameLst>
                                              <p:attrName>ppt_x</p:attrName>
                                            </p:attrNameLst>
                                          </p:cBhvr>
                                          <p:tavLst>
                                            <p:tav tm="0">
                                              <p:val>
                                                <p:strVal val="#ppt_x"/>
                                              </p:val>
                                            </p:tav>
                                            <p:tav tm="100000">
                                              <p:val>
                                                <p:strVal val="#ppt_x"/>
                                              </p:val>
                                            </p:tav>
                                          </p:tavLst>
                                        </p:anim>
                                        <p:anim calcmode="lin" valueType="num">
                                          <p:cBhvr>
                                            <p:cTn id="28" dur="1000" fill="hold"/>
                                            <p:tgtEl>
                                              <p:spTgt spid="106"/>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p:cTn id="32" dur="500" fill="hold"/>
                                            <p:tgtEl>
                                              <p:spTgt spid="108"/>
                                            </p:tgtEl>
                                            <p:attrNameLst>
                                              <p:attrName>ppt_w</p:attrName>
                                            </p:attrNameLst>
                                          </p:cBhvr>
                                          <p:tavLst>
                                            <p:tav tm="0">
                                              <p:val>
                                                <p:fltVal val="0"/>
                                              </p:val>
                                            </p:tav>
                                            <p:tav tm="100000">
                                              <p:val>
                                                <p:strVal val="#ppt_w"/>
                                              </p:val>
                                            </p:tav>
                                          </p:tavLst>
                                        </p:anim>
                                        <p:anim calcmode="lin" valueType="num">
                                          <p:cBhvr>
                                            <p:cTn id="33" dur="500" fill="hold"/>
                                            <p:tgtEl>
                                              <p:spTgt spid="108"/>
                                            </p:tgtEl>
                                            <p:attrNameLst>
                                              <p:attrName>ppt_h</p:attrName>
                                            </p:attrNameLst>
                                          </p:cBhvr>
                                          <p:tavLst>
                                            <p:tav tm="0">
                                              <p:val>
                                                <p:fltVal val="0"/>
                                              </p:val>
                                            </p:tav>
                                            <p:tav tm="100000">
                                              <p:val>
                                                <p:strVal val="#ppt_h"/>
                                              </p:val>
                                            </p:tav>
                                          </p:tavLst>
                                        </p:anim>
                                        <p:animEffect transition="in" filter="fade">
                                          <p:cBhvr>
                                            <p:cTn id="34" dur="500"/>
                                            <p:tgtEl>
                                              <p:spTgt spid="108"/>
                                            </p:tgtEl>
                                          </p:cBhvr>
                                        </p:animEffect>
                                      </p:childTnLst>
                                    </p:cTn>
                                  </p:par>
                                </p:childTnLst>
                              </p:cTn>
                            </p:par>
                            <p:par>
                              <p:cTn id="35" fill="hold">
                                <p:stCondLst>
                                  <p:cond delay="2500"/>
                                </p:stCondLst>
                                <p:childTnLst>
                                  <p:par>
                                    <p:cTn id="36" presetID="42" presetClass="entr" presetSubtype="0" fill="hold" grpId="0" nodeType="afterEffect">
                                      <p:stCondLst>
                                        <p:cond delay="0"/>
                                      </p:stCondLst>
                                      <p:childTnLst>
                                        <p:set>
                                          <p:cBhvr>
                                            <p:cTn id="37" dur="1" fill="hold">
                                              <p:stCondLst>
                                                <p:cond delay="0"/>
                                              </p:stCondLst>
                                            </p:cTn>
                                            <p:tgtEl>
                                              <p:spTgt spid="107"/>
                                            </p:tgtEl>
                                            <p:attrNameLst>
                                              <p:attrName>style.visibility</p:attrName>
                                            </p:attrNameLst>
                                          </p:cBhvr>
                                          <p:to>
                                            <p:strVal val="visible"/>
                                          </p:to>
                                        </p:set>
                                        <p:animEffect transition="in" filter="fade">
                                          <p:cBhvr>
                                            <p:cTn id="38" dur="1000"/>
                                            <p:tgtEl>
                                              <p:spTgt spid="107"/>
                                            </p:tgtEl>
                                          </p:cBhvr>
                                        </p:animEffect>
                                        <p:anim calcmode="lin" valueType="num">
                                          <p:cBhvr>
                                            <p:cTn id="39" dur="1000" fill="hold"/>
                                            <p:tgtEl>
                                              <p:spTgt spid="107"/>
                                            </p:tgtEl>
                                            <p:attrNameLst>
                                              <p:attrName>ppt_x</p:attrName>
                                            </p:attrNameLst>
                                          </p:cBhvr>
                                          <p:tavLst>
                                            <p:tav tm="0">
                                              <p:val>
                                                <p:strVal val="#ppt_x"/>
                                              </p:val>
                                            </p:tav>
                                            <p:tav tm="100000">
                                              <p:val>
                                                <p:strVal val="#ppt_x"/>
                                              </p:val>
                                            </p:tav>
                                          </p:tavLst>
                                        </p:anim>
                                        <p:anim calcmode="lin" valueType="num">
                                          <p:cBhvr>
                                            <p:cTn id="40" dur="1000" fill="hold"/>
                                            <p:tgtEl>
                                              <p:spTgt spid="10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fade">
                                          <p:cBhvr>
                                            <p:cTn id="43" dur="1000"/>
                                            <p:tgtEl>
                                              <p:spTgt spid="110"/>
                                            </p:tgtEl>
                                          </p:cBhvr>
                                        </p:animEffect>
                                        <p:anim calcmode="lin" valueType="num">
                                          <p:cBhvr>
                                            <p:cTn id="44" dur="1000" fill="hold"/>
                                            <p:tgtEl>
                                              <p:spTgt spid="110"/>
                                            </p:tgtEl>
                                            <p:attrNameLst>
                                              <p:attrName>ppt_x</p:attrName>
                                            </p:attrNameLst>
                                          </p:cBhvr>
                                          <p:tavLst>
                                            <p:tav tm="0">
                                              <p:val>
                                                <p:strVal val="#ppt_x"/>
                                              </p:val>
                                            </p:tav>
                                            <p:tav tm="100000">
                                              <p:val>
                                                <p:strVal val="#ppt_x"/>
                                              </p:val>
                                            </p:tav>
                                          </p:tavLst>
                                        </p:anim>
                                        <p:anim calcmode="lin" valueType="num">
                                          <p:cBhvr>
                                            <p:cTn id="45"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6" grpId="0" animBg="1"/>
          <p:bldP spid="97" grpId="0" animBg="1"/>
          <p:bldP spid="106" grpId="0"/>
          <p:bldP spid="107" grpId="0" animBg="1"/>
          <p:bldP spid="108" grpId="0" animBg="1"/>
          <p:bldP spid="110" grpId="0"/>
          <p:bldP spid="132" grpId="0"/>
          <p:bldP spid="5"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73">
            <a:extLst>
              <a:ext uri="{FF2B5EF4-FFF2-40B4-BE49-F238E27FC236}">
                <a16:creationId xmlns:a16="http://schemas.microsoft.com/office/drawing/2014/main" id="{8D53FFDA-523A-4009-9B17-4E8D99800F61}"/>
              </a:ext>
            </a:extLst>
          </p:cNvPr>
          <p:cNvSpPr>
            <a:spLocks noChangeAspect="1"/>
          </p:cNvSpPr>
          <p:nvPr/>
        </p:nvSpPr>
        <p:spPr>
          <a:xfrm>
            <a:off x="7536778" y="773873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 name="Freeform 75">
            <a:extLst>
              <a:ext uri="{FF2B5EF4-FFF2-40B4-BE49-F238E27FC236}">
                <a16:creationId xmlns:a16="http://schemas.microsoft.com/office/drawing/2014/main" id="{6E583AEF-9083-4345-B5CD-5CEC72D5D38B}"/>
              </a:ext>
            </a:extLst>
          </p:cNvPr>
          <p:cNvSpPr/>
          <p:nvPr/>
        </p:nvSpPr>
        <p:spPr>
          <a:xfrm rot="-5400000">
            <a:off x="5996780" y="-6507539"/>
            <a:ext cx="1483628" cy="2663251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grpSp>
        <p:nvGrpSpPr>
          <p:cNvPr id="64" name="Group 63">
            <a:extLst>
              <a:ext uri="{FF2B5EF4-FFF2-40B4-BE49-F238E27FC236}">
                <a16:creationId xmlns:a16="http://schemas.microsoft.com/office/drawing/2014/main" id="{6FCF0F4A-F8A4-9344-8B5C-35A9795DF560}"/>
              </a:ext>
            </a:extLst>
          </p:cNvPr>
          <p:cNvGrpSpPr/>
          <p:nvPr/>
        </p:nvGrpSpPr>
        <p:grpSpPr>
          <a:xfrm>
            <a:off x="6324810" y="5828144"/>
            <a:ext cx="827568" cy="828000"/>
            <a:chOff x="-842559" y="1741580"/>
            <a:chExt cx="827568" cy="828000"/>
          </a:xfrm>
        </p:grpSpPr>
        <p:sp>
          <p:nvSpPr>
            <p:cNvPr id="65" name="Oval 64">
              <a:extLst>
                <a:ext uri="{FF2B5EF4-FFF2-40B4-BE49-F238E27FC236}">
                  <a16:creationId xmlns:a16="http://schemas.microsoft.com/office/drawing/2014/main" id="{EDF69A96-9C62-1849-B04C-6B01A452ED6F}"/>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66" name="Graphic 65" descr="Upward trend">
              <a:extLst>
                <a:ext uri="{FF2B5EF4-FFF2-40B4-BE49-F238E27FC236}">
                  <a16:creationId xmlns:a16="http://schemas.microsoft.com/office/drawing/2014/main" id="{84EE1DCD-9CA3-1A4F-9488-7E04A1838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43" y="1849412"/>
              <a:ext cx="612336" cy="612336"/>
            </a:xfrm>
            <a:prstGeom prst="rect">
              <a:avLst/>
            </a:prstGeom>
          </p:spPr>
        </p:pic>
      </p:grpSp>
      <p:sp>
        <p:nvSpPr>
          <p:cNvPr id="76" name="Freeform 75">
            <a:extLst>
              <a:ext uri="{FF2B5EF4-FFF2-40B4-BE49-F238E27FC236}">
                <a16:creationId xmlns:a16="http://schemas.microsoft.com/office/drawing/2014/main" id="{A7181189-D4CB-4748-A2F2-9E601AF2DD72}"/>
              </a:ext>
            </a:extLst>
          </p:cNvPr>
          <p:cNvSpPr/>
          <p:nvPr/>
        </p:nvSpPr>
        <p:spPr>
          <a:xfrm flipH="1">
            <a:off x="-907517" y="-11157441"/>
            <a:ext cx="870314"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dirty="0"/>
          </a:p>
        </p:txBody>
      </p:sp>
      <p:pic>
        <p:nvPicPr>
          <p:cNvPr id="6" name="Image 5">
            <a:extLst>
              <a:ext uri="{FF2B5EF4-FFF2-40B4-BE49-F238E27FC236}">
                <a16:creationId xmlns:a16="http://schemas.microsoft.com/office/drawing/2014/main" id="{0D1B17F6-1029-49BE-A0E9-0602835EE790}"/>
              </a:ext>
            </a:extLst>
          </p:cNvPr>
          <p:cNvPicPr>
            <a:picLocks noChangeAspect="1"/>
          </p:cNvPicPr>
          <p:nvPr/>
        </p:nvPicPr>
        <p:blipFill>
          <a:blip r:embed="rId5">
            <a:duotone>
              <a:prstClr val="black"/>
              <a:srgbClr val="D9C3A5">
                <a:tint val="50000"/>
                <a:satMod val="180000"/>
              </a:srgbClr>
            </a:duotone>
          </a:blip>
          <a:stretch>
            <a:fillRect/>
          </a:stretch>
        </p:blipFill>
        <p:spPr>
          <a:xfrm flipH="1">
            <a:off x="7694517" y="7930237"/>
            <a:ext cx="522696" cy="500295"/>
          </a:xfrm>
          <a:prstGeom prst="rect">
            <a:avLst/>
          </a:prstGeom>
        </p:spPr>
      </p:pic>
      <p:pic>
        <p:nvPicPr>
          <p:cNvPr id="9" name="Image 8">
            <a:extLst>
              <a:ext uri="{FF2B5EF4-FFF2-40B4-BE49-F238E27FC236}">
                <a16:creationId xmlns:a16="http://schemas.microsoft.com/office/drawing/2014/main" id="{E2F22455-0C83-4774-861D-A1DC995D679E}"/>
              </a:ext>
            </a:extLst>
          </p:cNvPr>
          <p:cNvPicPr>
            <a:picLocks noChangeAspect="1"/>
          </p:cNvPicPr>
          <p:nvPr/>
        </p:nvPicPr>
        <p:blipFill>
          <a:blip r:embed="rId6">
            <a:lum bright="70000" contrast="-70000"/>
          </a:blip>
          <a:stretch>
            <a:fillRect/>
          </a:stretch>
        </p:blipFill>
        <p:spPr>
          <a:xfrm>
            <a:off x="8915302" y="6167755"/>
            <a:ext cx="670882" cy="670882"/>
          </a:xfrm>
          <a:prstGeom prst="rect">
            <a:avLst/>
          </a:prstGeom>
        </p:spPr>
      </p:pic>
      <p:sp>
        <p:nvSpPr>
          <p:cNvPr id="10" name="Oval 73">
            <a:extLst>
              <a:ext uri="{FF2B5EF4-FFF2-40B4-BE49-F238E27FC236}">
                <a16:creationId xmlns:a16="http://schemas.microsoft.com/office/drawing/2014/main" id="{1CFD2953-93A1-4F29-882F-163BB0A37F0B}"/>
              </a:ext>
            </a:extLst>
          </p:cNvPr>
          <p:cNvSpPr>
            <a:spLocks noChangeAspect="1"/>
          </p:cNvSpPr>
          <p:nvPr/>
        </p:nvSpPr>
        <p:spPr>
          <a:xfrm>
            <a:off x="8850272" y="7703415"/>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1" name="Image 10">
            <a:extLst>
              <a:ext uri="{FF2B5EF4-FFF2-40B4-BE49-F238E27FC236}">
                <a16:creationId xmlns:a16="http://schemas.microsoft.com/office/drawing/2014/main" id="{D038FEB6-1998-4DAB-BCC2-4AC07A01B46A}"/>
              </a:ext>
            </a:extLst>
          </p:cNvPr>
          <p:cNvPicPr>
            <a:picLocks noChangeAspect="1"/>
          </p:cNvPicPr>
          <p:nvPr/>
        </p:nvPicPr>
        <p:blipFill>
          <a:blip r:embed="rId6">
            <a:biLevel thresh="50000"/>
          </a:blip>
          <a:stretch>
            <a:fillRect/>
          </a:stretch>
        </p:blipFill>
        <p:spPr>
          <a:xfrm>
            <a:off x="9024120" y="7877479"/>
            <a:ext cx="479873" cy="479873"/>
          </a:xfrm>
          <a:prstGeom prst="rect">
            <a:avLst/>
          </a:prstGeom>
        </p:spPr>
      </p:pic>
      <p:pic>
        <p:nvPicPr>
          <p:cNvPr id="12" name="Image 11">
            <a:extLst>
              <a:ext uri="{FF2B5EF4-FFF2-40B4-BE49-F238E27FC236}">
                <a16:creationId xmlns:a16="http://schemas.microsoft.com/office/drawing/2014/main" id="{DD8F0433-CE9D-4CD8-A720-9DD23C8E2413}"/>
              </a:ext>
            </a:extLst>
          </p:cNvPr>
          <p:cNvPicPr>
            <a:picLocks noChangeAspect="1"/>
          </p:cNvPicPr>
          <p:nvPr/>
        </p:nvPicPr>
        <p:blipFill>
          <a:blip r:embed="rId5">
            <a:duotone>
              <a:schemeClr val="bg2">
                <a:shade val="45000"/>
                <a:satMod val="135000"/>
              </a:schemeClr>
              <a:prstClr val="white"/>
            </a:duotone>
          </a:blip>
          <a:stretch>
            <a:fillRect/>
          </a:stretch>
        </p:blipFill>
        <p:spPr>
          <a:xfrm flipH="1">
            <a:off x="7719064" y="6242144"/>
            <a:ext cx="522696" cy="500295"/>
          </a:xfrm>
          <a:prstGeom prst="rect">
            <a:avLst/>
          </a:prstGeom>
        </p:spPr>
      </p:pic>
      <p:grpSp>
        <p:nvGrpSpPr>
          <p:cNvPr id="21" name="Group 31">
            <a:extLst>
              <a:ext uri="{FF2B5EF4-FFF2-40B4-BE49-F238E27FC236}">
                <a16:creationId xmlns:a16="http://schemas.microsoft.com/office/drawing/2014/main" id="{2A0BC1BD-4FAA-4B33-AAC8-A637F087B7A6}"/>
              </a:ext>
            </a:extLst>
          </p:cNvPr>
          <p:cNvGrpSpPr/>
          <p:nvPr/>
        </p:nvGrpSpPr>
        <p:grpSpPr>
          <a:xfrm>
            <a:off x="3326048" y="7748172"/>
            <a:ext cx="828000" cy="828000"/>
            <a:chOff x="-828000" y="503294"/>
            <a:chExt cx="828000" cy="828000"/>
          </a:xfrm>
        </p:grpSpPr>
        <p:sp>
          <p:nvSpPr>
            <p:cNvPr id="22" name="Oval 32">
              <a:extLst>
                <a:ext uri="{FF2B5EF4-FFF2-40B4-BE49-F238E27FC236}">
                  <a16:creationId xmlns:a16="http://schemas.microsoft.com/office/drawing/2014/main" id="{5F96FA50-1577-497D-947D-663365F2C1F3}"/>
                </a:ext>
              </a:extLst>
            </p:cNvPr>
            <p:cNvSpPr>
              <a:spLocks noChangeAspect="1"/>
            </p:cNvSpPr>
            <p:nvPr/>
          </p:nvSpPr>
          <p:spPr>
            <a:xfrm>
              <a:off x="-828000" y="503294"/>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3" name="Graphic 33" descr="Lightbulb">
              <a:extLst>
                <a:ext uri="{FF2B5EF4-FFF2-40B4-BE49-F238E27FC236}">
                  <a16:creationId xmlns:a16="http://schemas.microsoft.com/office/drawing/2014/main" id="{2C234A17-A671-43DC-B3CF-1B13B83E86F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417" y="634043"/>
              <a:ext cx="618834" cy="618834"/>
            </a:xfrm>
            <a:prstGeom prst="rect">
              <a:avLst/>
            </a:prstGeom>
          </p:spPr>
        </p:pic>
      </p:grpSp>
      <p:pic>
        <p:nvPicPr>
          <p:cNvPr id="3" name="Graphic 18" descr="Lightbulb">
            <a:hlinkClick r:id="rId9" action="ppaction://hlinksldjump"/>
            <a:extLst>
              <a:ext uri="{FF2B5EF4-FFF2-40B4-BE49-F238E27FC236}">
                <a16:creationId xmlns:a16="http://schemas.microsoft.com/office/drawing/2014/main" id="{5EFAA217-0183-4A65-B25C-441DB1614F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35214" y="6242144"/>
            <a:ext cx="618834" cy="618834"/>
          </a:xfrm>
          <a:prstGeom prst="rect">
            <a:avLst/>
          </a:prstGeom>
        </p:spPr>
      </p:pic>
      <p:grpSp>
        <p:nvGrpSpPr>
          <p:cNvPr id="26" name="Group 33">
            <a:extLst>
              <a:ext uri="{FF2B5EF4-FFF2-40B4-BE49-F238E27FC236}">
                <a16:creationId xmlns:a16="http://schemas.microsoft.com/office/drawing/2014/main" id="{92295FAF-55D9-4C57-829F-1AB0023D4C89}"/>
              </a:ext>
            </a:extLst>
          </p:cNvPr>
          <p:cNvGrpSpPr/>
          <p:nvPr/>
        </p:nvGrpSpPr>
        <p:grpSpPr>
          <a:xfrm>
            <a:off x="4654971" y="7766384"/>
            <a:ext cx="827568" cy="828000"/>
            <a:chOff x="-842559" y="5561839"/>
            <a:chExt cx="827568" cy="828000"/>
          </a:xfrm>
        </p:grpSpPr>
        <p:sp>
          <p:nvSpPr>
            <p:cNvPr id="27" name="Oval 34">
              <a:extLst>
                <a:ext uri="{FF2B5EF4-FFF2-40B4-BE49-F238E27FC236}">
                  <a16:creationId xmlns:a16="http://schemas.microsoft.com/office/drawing/2014/main" id="{0E696C36-FBF3-44F9-84C5-A6FFFBC13D79}"/>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8" name="Graphic 35" descr="Users">
              <a:extLst>
                <a:ext uri="{FF2B5EF4-FFF2-40B4-BE49-F238E27FC236}">
                  <a16:creationId xmlns:a16="http://schemas.microsoft.com/office/drawing/2014/main" id="{44F0D7EF-369F-4767-8AC1-15C933B003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7564" y="5614879"/>
              <a:ext cx="721920" cy="721920"/>
            </a:xfrm>
            <a:prstGeom prst="rect">
              <a:avLst/>
            </a:prstGeom>
          </p:spPr>
        </p:pic>
      </p:grpSp>
      <p:pic>
        <p:nvPicPr>
          <p:cNvPr id="4" name="Graphic 80" descr="Users">
            <a:hlinkClick r:id="rId14" action="ppaction://hlinksldjump"/>
            <a:extLst>
              <a:ext uri="{FF2B5EF4-FFF2-40B4-BE49-F238E27FC236}">
                <a16:creationId xmlns:a16="http://schemas.microsoft.com/office/drawing/2014/main" id="{5D5590E9-434C-414E-94EA-E6CA9A3023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707796" y="6189063"/>
            <a:ext cx="721920" cy="721920"/>
          </a:xfrm>
          <a:prstGeom prst="rect">
            <a:avLst/>
          </a:prstGeom>
        </p:spPr>
      </p:pic>
      <p:sp>
        <p:nvSpPr>
          <p:cNvPr id="24" name="TextBox 9">
            <a:extLst>
              <a:ext uri="{FF2B5EF4-FFF2-40B4-BE49-F238E27FC236}">
                <a16:creationId xmlns:a16="http://schemas.microsoft.com/office/drawing/2014/main" id="{1E8BF3E2-9B08-40DA-ABC8-3EE5C3A721FD}"/>
              </a:ext>
            </a:extLst>
          </p:cNvPr>
          <p:cNvSpPr txBox="1"/>
          <p:nvPr/>
        </p:nvSpPr>
        <p:spPr>
          <a:xfrm>
            <a:off x="1026755" y="79739"/>
            <a:ext cx="9666428" cy="461665"/>
          </a:xfrm>
          <a:prstGeom prst="rect">
            <a:avLst/>
          </a:prstGeom>
          <a:noFill/>
        </p:spPr>
        <p:txBody>
          <a:bodyPr wrap="non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CARACTERISTIQUES DE L’APPROCHE POST-KEYNESIENNE</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cxnSp>
        <p:nvCxnSpPr>
          <p:cNvPr id="25" name="Straight Connector 15">
            <a:extLst>
              <a:ext uri="{FF2B5EF4-FFF2-40B4-BE49-F238E27FC236}">
                <a16:creationId xmlns:a16="http://schemas.microsoft.com/office/drawing/2014/main" id="{8256CBDD-2417-4A4C-A4BC-80797B1D120C}"/>
              </a:ext>
            </a:extLst>
          </p:cNvPr>
          <p:cNvCxnSpPr>
            <a:cxnSpLocks/>
          </p:cNvCxnSpPr>
          <p:nvPr/>
        </p:nvCxnSpPr>
        <p:spPr>
          <a:xfrm>
            <a:off x="1026755" y="541404"/>
            <a:ext cx="948884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32">
            <a:extLst>
              <a:ext uri="{FF2B5EF4-FFF2-40B4-BE49-F238E27FC236}">
                <a16:creationId xmlns:a16="http://schemas.microsoft.com/office/drawing/2014/main" id="{CB58ACB8-D1E2-4CCD-AA35-A4493B0AE11F}"/>
              </a:ext>
            </a:extLst>
          </p:cNvPr>
          <p:cNvSpPr/>
          <p:nvPr/>
        </p:nvSpPr>
        <p:spPr>
          <a:xfrm>
            <a:off x="10671978" y="2443586"/>
            <a:ext cx="2094687" cy="789437"/>
          </a:xfrm>
          <a:custGeom>
            <a:avLst/>
            <a:gdLst>
              <a:gd name="connsiteX0" fmla="*/ 2903502 w 4500082"/>
              <a:gd name="connsiteY0" fmla="*/ 0 h 1876169"/>
              <a:gd name="connsiteX1" fmla="*/ 4187381 w 4500082"/>
              <a:gd name="connsiteY1" fmla="*/ 0 h 1876169"/>
              <a:gd name="connsiteX2" fmla="*/ 4187391 w 4500082"/>
              <a:gd name="connsiteY2" fmla="*/ 1 h 1876169"/>
              <a:gd name="connsiteX3" fmla="*/ 4381499 w 4500082"/>
              <a:gd name="connsiteY3" fmla="*/ 1 h 1876169"/>
              <a:gd name="connsiteX4" fmla="*/ 4495801 w 4500082"/>
              <a:gd name="connsiteY4" fmla="*/ 114303 h 1876169"/>
              <a:gd name="connsiteX5" fmla="*/ 4495801 w 4500082"/>
              <a:gd name="connsiteY5" fmla="*/ 291496 h 1876169"/>
              <a:gd name="connsiteX6" fmla="*/ 4500082 w 4500082"/>
              <a:gd name="connsiteY6" fmla="*/ 312701 h 1876169"/>
              <a:gd name="connsiteX7" fmla="*/ 4500082 w 4500082"/>
              <a:gd name="connsiteY7" fmla="*/ 1304671 h 1876169"/>
              <a:gd name="connsiteX8" fmla="*/ 4500082 w 4500082"/>
              <a:gd name="connsiteY8" fmla="*/ 1563467 h 1876169"/>
              <a:gd name="connsiteX9" fmla="*/ 4500082 w 4500082"/>
              <a:gd name="connsiteY9" fmla="*/ 1761867 h 1876169"/>
              <a:gd name="connsiteX10" fmla="*/ 4385780 w 4500082"/>
              <a:gd name="connsiteY10" fmla="*/ 1876169 h 1876169"/>
              <a:gd name="connsiteX11" fmla="*/ 114302 w 4500082"/>
              <a:gd name="connsiteY11" fmla="*/ 1876169 h 1876169"/>
              <a:gd name="connsiteX12" fmla="*/ 0 w 4500082"/>
              <a:gd name="connsiteY12" fmla="*/ 1761867 h 1876169"/>
              <a:gd name="connsiteX13" fmla="*/ 0 w 4500082"/>
              <a:gd name="connsiteY13" fmla="*/ 1304671 h 1876169"/>
              <a:gd name="connsiteX14" fmla="*/ 1 w 4500082"/>
              <a:gd name="connsiteY14" fmla="*/ 1304666 h 1876169"/>
              <a:gd name="connsiteX15" fmla="*/ 1 w 4500082"/>
              <a:gd name="connsiteY15" fmla="*/ 571499 h 1876169"/>
              <a:gd name="connsiteX16" fmla="*/ 1 w 4500082"/>
              <a:gd name="connsiteY16" fmla="*/ 520705 h 1876169"/>
              <a:gd name="connsiteX17" fmla="*/ 1 w 4500082"/>
              <a:gd name="connsiteY17" fmla="*/ 114303 h 1876169"/>
              <a:gd name="connsiteX18" fmla="*/ 114303 w 4500082"/>
              <a:gd name="connsiteY18" fmla="*/ 1 h 1876169"/>
              <a:gd name="connsiteX19" fmla="*/ 2903492 w 4500082"/>
              <a:gd name="connsiteY19" fmla="*/ 1 h 18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00082" h="1876169">
                <a:moveTo>
                  <a:pt x="2903502" y="0"/>
                </a:moveTo>
                <a:lnTo>
                  <a:pt x="4187381" y="0"/>
                </a:lnTo>
                <a:lnTo>
                  <a:pt x="4187391" y="1"/>
                </a:lnTo>
                <a:lnTo>
                  <a:pt x="4381499" y="1"/>
                </a:lnTo>
                <a:cubicBezTo>
                  <a:pt x="4444626" y="1"/>
                  <a:pt x="4495801" y="51176"/>
                  <a:pt x="4495801" y="114303"/>
                </a:cubicBezTo>
                <a:lnTo>
                  <a:pt x="4495801" y="291496"/>
                </a:lnTo>
                <a:lnTo>
                  <a:pt x="4500082" y="312701"/>
                </a:lnTo>
                <a:lnTo>
                  <a:pt x="4500082" y="1304671"/>
                </a:lnTo>
                <a:lnTo>
                  <a:pt x="4500082" y="1563467"/>
                </a:lnTo>
                <a:lnTo>
                  <a:pt x="4500082" y="1761867"/>
                </a:lnTo>
                <a:cubicBezTo>
                  <a:pt x="4500082" y="1824994"/>
                  <a:pt x="4448907" y="1876169"/>
                  <a:pt x="4385780" y="1876169"/>
                </a:cubicBezTo>
                <a:lnTo>
                  <a:pt x="114302" y="1876169"/>
                </a:lnTo>
                <a:cubicBezTo>
                  <a:pt x="51175" y="1876169"/>
                  <a:pt x="0" y="1824994"/>
                  <a:pt x="0" y="1761867"/>
                </a:cubicBezTo>
                <a:lnTo>
                  <a:pt x="0" y="1304671"/>
                </a:lnTo>
                <a:lnTo>
                  <a:pt x="1" y="1304666"/>
                </a:lnTo>
                <a:lnTo>
                  <a:pt x="1" y="571499"/>
                </a:lnTo>
                <a:lnTo>
                  <a:pt x="1" y="520705"/>
                </a:lnTo>
                <a:lnTo>
                  <a:pt x="1" y="114303"/>
                </a:lnTo>
                <a:cubicBezTo>
                  <a:pt x="1" y="51176"/>
                  <a:pt x="51176" y="1"/>
                  <a:pt x="114303" y="1"/>
                </a:cubicBezTo>
                <a:lnTo>
                  <a:pt x="2903492" y="1"/>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Rounded Corners 11">
            <a:extLst>
              <a:ext uri="{FF2B5EF4-FFF2-40B4-BE49-F238E27FC236}">
                <a16:creationId xmlns:a16="http://schemas.microsoft.com/office/drawing/2014/main" id="{927AE896-869F-44F9-B102-E5D717B73515}"/>
              </a:ext>
            </a:extLst>
          </p:cNvPr>
          <p:cNvSpPr>
            <a:spLocks noChangeAspect="1"/>
          </p:cNvSpPr>
          <p:nvPr/>
        </p:nvSpPr>
        <p:spPr>
          <a:xfrm>
            <a:off x="10365888" y="2405023"/>
            <a:ext cx="906624" cy="828000"/>
          </a:xfrm>
          <a:prstGeom prst="ellipse">
            <a:avLst/>
          </a:prstGeom>
          <a:solidFill>
            <a:srgbClr val="36B8E3"/>
          </a:solidFill>
          <a:ln>
            <a:noFill/>
          </a:ln>
          <a:effectLst>
            <a:outerShdw blurRad="1905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31">
            <a:extLst>
              <a:ext uri="{FF2B5EF4-FFF2-40B4-BE49-F238E27FC236}">
                <a16:creationId xmlns:a16="http://schemas.microsoft.com/office/drawing/2014/main" id="{D3C09D4D-EE90-4C37-8FC8-1F4845A51F13}"/>
              </a:ext>
            </a:extLst>
          </p:cNvPr>
          <p:cNvSpPr txBox="1"/>
          <p:nvPr/>
        </p:nvSpPr>
        <p:spPr>
          <a:xfrm>
            <a:off x="11217141" y="2619782"/>
            <a:ext cx="2242507" cy="437043"/>
          </a:xfrm>
          <a:prstGeom prst="rect">
            <a:avLst/>
          </a:prstGeom>
          <a:noFill/>
        </p:spPr>
        <p:txBody>
          <a:bodyPr wrap="square" rtlCol="0">
            <a:spAutoFit/>
          </a:bodyPr>
          <a:lstStyle/>
          <a:p>
            <a:pPr defTabSz="1219170">
              <a:spcBef>
                <a:spcPct val="20000"/>
              </a:spcBef>
              <a:defRPr/>
            </a:pPr>
            <a:r>
              <a:rPr lang="en-US" sz="2000" dirty="0">
                <a:solidFill>
                  <a:srgbClr val="36B8E3"/>
                </a:solidFill>
                <a:latin typeface="Bernard MT Condensed" panose="02050806060905020404" pitchFamily="18" charset="0"/>
              </a:rPr>
              <a:t>Inflation</a:t>
            </a:r>
            <a:endParaRPr lang="en-US" sz="500" b="1" dirty="0">
              <a:solidFill>
                <a:srgbClr val="56595E"/>
              </a:solidFill>
              <a:latin typeface="Candara" panose="020E0502030303020204" pitchFamily="34" charset="0"/>
            </a:endParaRPr>
          </a:p>
          <a:p>
            <a:pPr defTabSz="1219170">
              <a:spcBef>
                <a:spcPct val="20000"/>
              </a:spcBef>
              <a:defRPr/>
            </a:pPr>
            <a:r>
              <a:rPr lang="en-US" sz="200" b="1" dirty="0">
                <a:solidFill>
                  <a:srgbClr val="56595E"/>
                </a:solidFill>
                <a:latin typeface="Candara" panose="020E0502030303020204" pitchFamily="34" charset="0"/>
              </a:rPr>
              <a:t>cv</a:t>
            </a:r>
          </a:p>
        </p:txBody>
      </p:sp>
      <p:sp>
        <p:nvSpPr>
          <p:cNvPr id="131" name="TextBox 9">
            <a:extLst>
              <a:ext uri="{FF2B5EF4-FFF2-40B4-BE49-F238E27FC236}">
                <a16:creationId xmlns:a16="http://schemas.microsoft.com/office/drawing/2014/main" id="{B7044C6B-C9BD-48B2-A7B9-BAC4F9446C72}"/>
              </a:ext>
            </a:extLst>
          </p:cNvPr>
          <p:cNvSpPr txBox="1"/>
          <p:nvPr/>
        </p:nvSpPr>
        <p:spPr>
          <a:xfrm>
            <a:off x="1511349" y="687694"/>
            <a:ext cx="9235246" cy="461665"/>
          </a:xfrm>
          <a:prstGeom prst="rect">
            <a:avLst/>
          </a:prstGeom>
          <a:noFill/>
        </p:spPr>
        <p:txBody>
          <a:bodyPr wrap="square" rtlCol="0">
            <a:spAutoFit/>
          </a:bodyPr>
          <a:lstStyle/>
          <a:p>
            <a:pPr algn="ctr"/>
            <a:r>
              <a:rPr lang="fr-FR" sz="2400" b="1" spc="300" dirty="0">
                <a:solidFill>
                  <a:schemeClr val="bg1"/>
                </a:solidFill>
                <a:latin typeface="Adobe Devanagari" panose="02040503050201020203" pitchFamily="18" charset="0"/>
                <a:cs typeface="Adobe Devanagari" panose="02040503050201020203" pitchFamily="18" charset="0"/>
              </a:rPr>
              <a:t>Inflation : une augmentation générale et durable des prix.</a:t>
            </a:r>
            <a:endParaRPr lang="en-LT" sz="2400" b="1" spc="300" dirty="0">
              <a:solidFill>
                <a:schemeClr val="bg1"/>
              </a:solidFill>
              <a:latin typeface="Adobe Devanagari" panose="02040503050201020203" pitchFamily="18" charset="0"/>
              <a:cs typeface="Adobe Devanagari" panose="02040503050201020203" pitchFamily="18" charset="0"/>
            </a:endParaRPr>
          </a:p>
        </p:txBody>
      </p:sp>
      <p:grpSp>
        <p:nvGrpSpPr>
          <p:cNvPr id="38" name="Group 4">
            <a:extLst>
              <a:ext uri="{FF2B5EF4-FFF2-40B4-BE49-F238E27FC236}">
                <a16:creationId xmlns:a16="http://schemas.microsoft.com/office/drawing/2014/main" id="{85450677-7CAC-4062-BD06-5C059E359B3E}"/>
              </a:ext>
            </a:extLst>
          </p:cNvPr>
          <p:cNvGrpSpPr/>
          <p:nvPr/>
        </p:nvGrpSpPr>
        <p:grpSpPr>
          <a:xfrm>
            <a:off x="1107449" y="1262204"/>
            <a:ext cx="9050994" cy="4398264"/>
            <a:chOff x="1298256" y="1818042"/>
            <a:chExt cx="9418320" cy="4398264"/>
          </a:xfrm>
        </p:grpSpPr>
        <p:sp>
          <p:nvSpPr>
            <p:cNvPr id="39" name="Rectangle 38">
              <a:extLst>
                <a:ext uri="{FF2B5EF4-FFF2-40B4-BE49-F238E27FC236}">
                  <a16:creationId xmlns:a16="http://schemas.microsoft.com/office/drawing/2014/main" id="{19064D69-188F-4025-9E75-A5667D535537}"/>
                </a:ext>
              </a:extLst>
            </p:cNvPr>
            <p:cNvSpPr>
              <a:spLocks/>
            </p:cNvSpPr>
            <p:nvPr/>
          </p:nvSpPr>
          <p:spPr>
            <a:xfrm>
              <a:off x="1298256" y="1818042"/>
              <a:ext cx="9418320" cy="4398264"/>
            </a:xfrm>
            <a:prstGeom prst="rect">
              <a:avLst/>
            </a:prstGeom>
            <a:solidFill>
              <a:schemeClr val="bg1"/>
            </a:solidFill>
            <a:ln>
              <a:noFill/>
            </a:ln>
            <a:effectLst>
              <a:outerShdw blurRad="50800" dist="38100" dir="18900000" algn="b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B111900-4423-4990-BEEE-92CF8829CE20}"/>
                </a:ext>
              </a:extLst>
            </p:cNvPr>
            <p:cNvSpPr/>
            <p:nvPr/>
          </p:nvSpPr>
          <p:spPr>
            <a:xfrm>
              <a:off x="1386277" y="1893346"/>
              <a:ext cx="9242278" cy="4238513"/>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1">
            <a:extLst>
              <a:ext uri="{FF2B5EF4-FFF2-40B4-BE49-F238E27FC236}">
                <a16:creationId xmlns:a16="http://schemas.microsoft.com/office/drawing/2014/main" id="{DB13B175-20F5-4588-AEF4-60D60865C2F3}"/>
              </a:ext>
            </a:extLst>
          </p:cNvPr>
          <p:cNvSpPr txBox="1"/>
          <p:nvPr/>
        </p:nvSpPr>
        <p:spPr>
          <a:xfrm>
            <a:off x="1705571" y="2668966"/>
            <a:ext cx="3776967" cy="1358064"/>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400" dirty="0" err="1">
                <a:solidFill>
                  <a:srgbClr val="4D4D4D"/>
                </a:solidFill>
                <a:latin typeface="Adobe Devanagari" panose="02040503050201020203" pitchFamily="18" charset="0"/>
                <a:cs typeface="Adobe Devanagari" panose="02040503050201020203" pitchFamily="18" charset="0"/>
              </a:rPr>
              <a:t>L’inflation</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est</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partout</a:t>
            </a:r>
            <a:r>
              <a:rPr lang="en-US" sz="1400" dirty="0">
                <a:solidFill>
                  <a:srgbClr val="4D4D4D"/>
                </a:solidFill>
                <a:latin typeface="Adobe Devanagari" panose="02040503050201020203" pitchFamily="18" charset="0"/>
                <a:cs typeface="Adobe Devanagari" panose="02040503050201020203" pitchFamily="18" charset="0"/>
              </a:rPr>
              <a:t> et </a:t>
            </a:r>
            <a:r>
              <a:rPr lang="en-US" sz="1400" dirty="0" err="1">
                <a:solidFill>
                  <a:srgbClr val="4D4D4D"/>
                </a:solidFill>
                <a:latin typeface="Adobe Devanagari" panose="02040503050201020203" pitchFamily="18" charset="0"/>
                <a:cs typeface="Adobe Devanagari" panose="02040503050201020203" pitchFamily="18" charset="0"/>
              </a:rPr>
              <a:t>toujours</a:t>
            </a:r>
            <a:r>
              <a:rPr lang="en-US" sz="1400" dirty="0">
                <a:solidFill>
                  <a:srgbClr val="4D4D4D"/>
                </a:solidFill>
                <a:latin typeface="Adobe Devanagari" panose="02040503050201020203" pitchFamily="18" charset="0"/>
                <a:cs typeface="Adobe Devanagari" panose="02040503050201020203" pitchFamily="18" charset="0"/>
              </a:rPr>
              <a:t> un </a:t>
            </a:r>
            <a:r>
              <a:rPr lang="en-US" sz="1400" dirty="0" err="1">
                <a:solidFill>
                  <a:srgbClr val="4D4D4D"/>
                </a:solidFill>
                <a:latin typeface="Adobe Devanagari" panose="02040503050201020203" pitchFamily="18" charset="0"/>
                <a:cs typeface="Adobe Devanagari" panose="02040503050201020203" pitchFamily="18" charset="0"/>
              </a:rPr>
              <a:t>phénomène</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monétaire</a:t>
            </a:r>
            <a:endParaRPr lang="en-US" sz="1400" dirty="0">
              <a:solidFill>
                <a:srgbClr val="4D4D4D"/>
              </a:solidFill>
              <a:latin typeface="Adobe Devanagari" panose="02040503050201020203" pitchFamily="18" charset="0"/>
              <a:cs typeface="Adobe Devanagari" panose="02040503050201020203" pitchFamily="18" charset="0"/>
            </a:endParaRPr>
          </a:p>
          <a:p>
            <a:pPr marL="285750" indent="-285750">
              <a:lnSpc>
                <a:spcPct val="150000"/>
              </a:lnSpc>
              <a:buFont typeface="Wingdings" panose="05000000000000000000" pitchFamily="2" charset="2"/>
              <a:buChar char="ü"/>
            </a:pPr>
            <a:r>
              <a:rPr lang="en-US" sz="1400" dirty="0" err="1">
                <a:solidFill>
                  <a:srgbClr val="4D4D4D"/>
                </a:solidFill>
                <a:latin typeface="Adobe Devanagari" panose="02040503050201020203" pitchFamily="18" charset="0"/>
                <a:cs typeface="Adobe Devanagari" panose="02040503050201020203" pitchFamily="18" charset="0"/>
              </a:rPr>
              <a:t>L’inflation</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doit</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être</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combattue</a:t>
            </a:r>
            <a:r>
              <a:rPr lang="en-US" sz="1400" dirty="0">
                <a:solidFill>
                  <a:srgbClr val="4D4D4D"/>
                </a:solidFill>
                <a:latin typeface="Adobe Devanagari" panose="02040503050201020203" pitchFamily="18" charset="0"/>
                <a:cs typeface="Adobe Devanagari" panose="02040503050201020203" pitchFamily="18" charset="0"/>
              </a:rPr>
              <a:t> par </a:t>
            </a:r>
            <a:r>
              <a:rPr lang="en-US" sz="1400" dirty="0" err="1">
                <a:solidFill>
                  <a:srgbClr val="4D4D4D"/>
                </a:solidFill>
                <a:latin typeface="Adobe Devanagari" panose="02040503050201020203" pitchFamily="18" charset="0"/>
                <a:cs typeface="Adobe Devanagari" panose="02040503050201020203" pitchFamily="18" charset="0"/>
              </a:rPr>
              <a:t>une</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polique</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monétaire</a:t>
            </a:r>
            <a:endParaRPr lang="en-US" sz="1400" dirty="0">
              <a:solidFill>
                <a:srgbClr val="4D4D4D"/>
              </a:solidFill>
              <a:latin typeface="Adobe Devanagari" panose="02040503050201020203" pitchFamily="18" charset="0"/>
              <a:cs typeface="Adobe Devanagari" panose="02040503050201020203" pitchFamily="18" charset="0"/>
            </a:endParaRPr>
          </a:p>
        </p:txBody>
      </p:sp>
      <p:sp>
        <p:nvSpPr>
          <p:cNvPr id="42" name="TextBox 8">
            <a:extLst>
              <a:ext uri="{FF2B5EF4-FFF2-40B4-BE49-F238E27FC236}">
                <a16:creationId xmlns:a16="http://schemas.microsoft.com/office/drawing/2014/main" id="{E68BF279-6CED-41F3-B90B-57BCD68962FA}"/>
              </a:ext>
            </a:extLst>
          </p:cNvPr>
          <p:cNvSpPr txBox="1"/>
          <p:nvPr/>
        </p:nvSpPr>
        <p:spPr>
          <a:xfrm>
            <a:off x="6275207" y="2705152"/>
            <a:ext cx="3614570" cy="103489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400" dirty="0" err="1">
                <a:solidFill>
                  <a:srgbClr val="4D4D4D"/>
                </a:solidFill>
                <a:latin typeface="Adobe Devanagari" panose="02040503050201020203" pitchFamily="18" charset="0"/>
                <a:cs typeface="Adobe Devanagari" panose="02040503050201020203" pitchFamily="18" charset="0"/>
              </a:rPr>
              <a:t>L’inflation</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n’est</a:t>
            </a:r>
            <a:r>
              <a:rPr lang="en-US" sz="1400" dirty="0">
                <a:solidFill>
                  <a:srgbClr val="4D4D4D"/>
                </a:solidFill>
                <a:latin typeface="Adobe Devanagari" panose="02040503050201020203" pitchFamily="18" charset="0"/>
                <a:cs typeface="Adobe Devanagari" panose="02040503050201020203" pitchFamily="18" charset="0"/>
              </a:rPr>
              <a:t> pas </a:t>
            </a:r>
            <a:r>
              <a:rPr lang="en-US" sz="1400" dirty="0" err="1">
                <a:solidFill>
                  <a:srgbClr val="4D4D4D"/>
                </a:solidFill>
                <a:latin typeface="Adobe Devanagari" panose="02040503050201020203" pitchFamily="18" charset="0"/>
                <a:cs typeface="Adobe Devanagari" panose="02040503050201020203" pitchFamily="18" charset="0"/>
              </a:rPr>
              <a:t>nécessairement</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néfaste</a:t>
            </a:r>
            <a:endParaRPr lang="en-US" sz="1400" dirty="0">
              <a:solidFill>
                <a:srgbClr val="4D4D4D"/>
              </a:solidFill>
              <a:latin typeface="Adobe Devanagari" panose="02040503050201020203" pitchFamily="18" charset="0"/>
              <a:cs typeface="Adobe Devanagari" panose="02040503050201020203" pitchFamily="18" charset="0"/>
            </a:endParaRPr>
          </a:p>
          <a:p>
            <a:pPr marL="285750" indent="-285750">
              <a:lnSpc>
                <a:spcPct val="150000"/>
              </a:lnSpc>
              <a:buFont typeface="Wingdings" panose="05000000000000000000" pitchFamily="2" charset="2"/>
              <a:buChar char="ü"/>
            </a:pPr>
            <a:r>
              <a:rPr lang="en-US" sz="1400" dirty="0" err="1">
                <a:solidFill>
                  <a:srgbClr val="4D4D4D"/>
                </a:solidFill>
                <a:latin typeface="Adobe Devanagari" panose="02040503050201020203" pitchFamily="18" charset="0"/>
                <a:cs typeface="Adobe Devanagari" panose="02040503050201020203" pitchFamily="18" charset="0"/>
              </a:rPr>
              <a:t>L’inflation</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n’est</a:t>
            </a:r>
            <a:r>
              <a:rPr lang="en-US" sz="1400" dirty="0">
                <a:solidFill>
                  <a:srgbClr val="4D4D4D"/>
                </a:solidFill>
                <a:latin typeface="Adobe Devanagari" panose="02040503050201020203" pitchFamily="18" charset="0"/>
                <a:cs typeface="Adobe Devanagari" panose="02040503050201020203" pitchFamily="18" charset="0"/>
              </a:rPr>
              <a:t> pas </a:t>
            </a:r>
            <a:r>
              <a:rPr lang="en-US" sz="1400" dirty="0" err="1">
                <a:solidFill>
                  <a:srgbClr val="4D4D4D"/>
                </a:solidFill>
                <a:latin typeface="Adobe Devanagari" panose="02040503050201020203" pitchFamily="18" charset="0"/>
                <a:cs typeface="Adobe Devanagari" panose="02040503050201020203" pitchFamily="18" charset="0"/>
              </a:rPr>
              <a:t>seulement</a:t>
            </a:r>
            <a:r>
              <a:rPr lang="en-US" sz="1400" dirty="0">
                <a:solidFill>
                  <a:srgbClr val="4D4D4D"/>
                </a:solidFill>
                <a:latin typeface="Adobe Devanagari" panose="02040503050201020203" pitchFamily="18" charset="0"/>
                <a:cs typeface="Adobe Devanagari" panose="02040503050201020203" pitchFamily="18" charset="0"/>
              </a:rPr>
              <a:t> un </a:t>
            </a:r>
            <a:r>
              <a:rPr lang="en-US" sz="1400" dirty="0" err="1">
                <a:solidFill>
                  <a:srgbClr val="4D4D4D"/>
                </a:solidFill>
                <a:latin typeface="Adobe Devanagari" panose="02040503050201020203" pitchFamily="18" charset="0"/>
                <a:cs typeface="Adobe Devanagari" panose="02040503050201020203" pitchFamily="18" charset="0"/>
              </a:rPr>
              <a:t>phénomène</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monétaire</a:t>
            </a:r>
            <a:endParaRPr lang="en-US" sz="1400" dirty="0">
              <a:solidFill>
                <a:srgbClr val="4D4D4D"/>
              </a:solidFill>
              <a:latin typeface="Adobe Devanagari" panose="02040503050201020203" pitchFamily="18" charset="0"/>
              <a:cs typeface="Adobe Devanagari" panose="02040503050201020203" pitchFamily="18" charset="0"/>
            </a:endParaRPr>
          </a:p>
        </p:txBody>
      </p:sp>
      <p:cxnSp>
        <p:nvCxnSpPr>
          <p:cNvPr id="43" name="Straight Connector 12">
            <a:extLst>
              <a:ext uri="{FF2B5EF4-FFF2-40B4-BE49-F238E27FC236}">
                <a16:creationId xmlns:a16="http://schemas.microsoft.com/office/drawing/2014/main" id="{BE98E969-4CDE-4851-9E59-9B9845A6F2FE}"/>
              </a:ext>
            </a:extLst>
          </p:cNvPr>
          <p:cNvCxnSpPr>
            <a:cxnSpLocks/>
            <a:stCxn id="40" idx="0"/>
            <a:endCxn id="40" idx="2"/>
          </p:cNvCxnSpPr>
          <p:nvPr/>
        </p:nvCxnSpPr>
        <p:spPr>
          <a:xfrm>
            <a:off x="5632946" y="1337508"/>
            <a:ext cx="0" cy="4238513"/>
          </a:xfrm>
          <a:prstGeom prst="line">
            <a:avLst/>
          </a:prstGeom>
          <a:ln>
            <a:solidFill>
              <a:srgbClr val="4D4D4D">
                <a:alpha val="50000"/>
              </a:srgbClr>
            </a:solidFill>
          </a:ln>
        </p:spPr>
        <p:style>
          <a:lnRef idx="1">
            <a:schemeClr val="accent1"/>
          </a:lnRef>
          <a:fillRef idx="0">
            <a:schemeClr val="accent1"/>
          </a:fillRef>
          <a:effectRef idx="0">
            <a:schemeClr val="accent1"/>
          </a:effectRef>
          <a:fontRef idx="minor">
            <a:schemeClr val="tx1"/>
          </a:fontRef>
        </p:style>
      </p:cxnSp>
      <p:sp>
        <p:nvSpPr>
          <p:cNvPr id="47" name="TextBox 14">
            <a:extLst>
              <a:ext uri="{FF2B5EF4-FFF2-40B4-BE49-F238E27FC236}">
                <a16:creationId xmlns:a16="http://schemas.microsoft.com/office/drawing/2014/main" id="{AFC7403D-CC79-4FFB-ACD2-4CD0119C1E16}"/>
              </a:ext>
            </a:extLst>
          </p:cNvPr>
          <p:cNvSpPr txBox="1"/>
          <p:nvPr/>
        </p:nvSpPr>
        <p:spPr>
          <a:xfrm>
            <a:off x="2865682" y="1472253"/>
            <a:ext cx="1645920" cy="1107996"/>
          </a:xfrm>
          <a:prstGeom prst="rect">
            <a:avLst/>
          </a:prstGeom>
          <a:noFill/>
        </p:spPr>
        <p:txBody>
          <a:bodyPr wrap="square" rtlCol="0">
            <a:spAutoFit/>
          </a:bodyPr>
          <a:lstStyle/>
          <a:p>
            <a:pPr algn="ctr"/>
            <a:r>
              <a:rPr lang="en-US" sz="2400" dirty="0">
                <a:solidFill>
                  <a:srgbClr val="36B8E3"/>
                </a:solidFill>
                <a:latin typeface="Bernard MT Condensed" panose="02050806060905020404" pitchFamily="18" charset="0"/>
              </a:rPr>
              <a:t>Courant </a:t>
            </a:r>
            <a:r>
              <a:rPr lang="en-US" sz="2400" dirty="0" err="1">
                <a:solidFill>
                  <a:srgbClr val="36B8E3"/>
                </a:solidFill>
                <a:latin typeface="Bernard MT Condensed" panose="02050806060905020404" pitchFamily="18" charset="0"/>
              </a:rPr>
              <a:t>orthodoxe</a:t>
            </a:r>
            <a:endParaRPr lang="en-US" sz="3200" dirty="0">
              <a:solidFill>
                <a:srgbClr val="36B8E3"/>
              </a:solidFill>
              <a:latin typeface="Bernard MT Condensed" panose="02050806060905020404" pitchFamily="18" charset="0"/>
            </a:endParaRPr>
          </a:p>
          <a:p>
            <a:endParaRPr lang="en-US" dirty="0">
              <a:solidFill>
                <a:schemeClr val="bg1"/>
              </a:solidFill>
              <a:latin typeface="Candara" panose="020E0502030303020204" pitchFamily="34" charset="0"/>
            </a:endParaRPr>
          </a:p>
        </p:txBody>
      </p:sp>
      <p:sp>
        <p:nvSpPr>
          <p:cNvPr id="48" name="TextBox 15">
            <a:extLst>
              <a:ext uri="{FF2B5EF4-FFF2-40B4-BE49-F238E27FC236}">
                <a16:creationId xmlns:a16="http://schemas.microsoft.com/office/drawing/2014/main" id="{746D8641-0D55-4EB3-AE02-2B9557D01535}"/>
              </a:ext>
            </a:extLst>
          </p:cNvPr>
          <p:cNvSpPr txBox="1"/>
          <p:nvPr/>
        </p:nvSpPr>
        <p:spPr>
          <a:xfrm>
            <a:off x="7376626" y="1472253"/>
            <a:ext cx="1645920" cy="830997"/>
          </a:xfrm>
          <a:prstGeom prst="rect">
            <a:avLst/>
          </a:prstGeom>
          <a:noFill/>
        </p:spPr>
        <p:txBody>
          <a:bodyPr wrap="square" rtlCol="0">
            <a:spAutoFit/>
          </a:bodyPr>
          <a:lstStyle/>
          <a:p>
            <a:pPr algn="ctr"/>
            <a:r>
              <a:rPr lang="en-US" sz="2400" dirty="0">
                <a:solidFill>
                  <a:srgbClr val="157EBF"/>
                </a:solidFill>
                <a:latin typeface="Bernard MT Condensed" panose="02050806060905020404" pitchFamily="18" charset="0"/>
              </a:rPr>
              <a:t>Post-</a:t>
            </a:r>
            <a:r>
              <a:rPr lang="en-US" sz="2400" dirty="0" err="1">
                <a:solidFill>
                  <a:srgbClr val="157EBF"/>
                </a:solidFill>
                <a:latin typeface="Bernard MT Condensed" panose="02050806060905020404" pitchFamily="18" charset="0"/>
              </a:rPr>
              <a:t>keynesiens</a:t>
            </a:r>
            <a:endParaRPr lang="en-US" sz="2400" dirty="0">
              <a:solidFill>
                <a:srgbClr val="157EBF"/>
              </a:solidFill>
              <a:latin typeface="Bernard MT Condensed" panose="02050806060905020404" pitchFamily="18" charset="0"/>
            </a:endParaRPr>
          </a:p>
        </p:txBody>
      </p:sp>
      <p:sp>
        <p:nvSpPr>
          <p:cNvPr id="49" name="TextBox 16">
            <a:extLst>
              <a:ext uri="{FF2B5EF4-FFF2-40B4-BE49-F238E27FC236}">
                <a16:creationId xmlns:a16="http://schemas.microsoft.com/office/drawing/2014/main" id="{CD913670-492F-4446-A22B-0EB20CCB61F1}"/>
              </a:ext>
            </a:extLst>
          </p:cNvPr>
          <p:cNvSpPr txBox="1"/>
          <p:nvPr/>
        </p:nvSpPr>
        <p:spPr>
          <a:xfrm>
            <a:off x="1430609" y="4318744"/>
            <a:ext cx="4011277" cy="1015663"/>
          </a:xfrm>
          <a:prstGeom prst="rect">
            <a:avLst/>
          </a:prstGeom>
          <a:noFill/>
        </p:spPr>
        <p:txBody>
          <a:bodyPr wrap="square" rtlCol="0">
            <a:spAutoFit/>
          </a:bodyPr>
          <a:lstStyle/>
          <a:p>
            <a:r>
              <a:rPr lang="en-US" sz="1400" dirty="0">
                <a:solidFill>
                  <a:srgbClr val="4D4D4D"/>
                </a:solidFill>
                <a:latin typeface="Adobe Devanagari" panose="02040503050201020203" pitchFamily="18" charset="0"/>
                <a:cs typeface="Adobe Devanagari" panose="02040503050201020203" pitchFamily="18" charset="0"/>
              </a:rPr>
              <a:t>On note deux apports </a:t>
            </a:r>
            <a:r>
              <a:rPr lang="en-US" sz="1400" dirty="0" err="1">
                <a:solidFill>
                  <a:srgbClr val="4D4D4D"/>
                </a:solidFill>
                <a:latin typeface="Adobe Devanagari" panose="02040503050201020203" pitchFamily="18" charset="0"/>
                <a:cs typeface="Adobe Devanagari" panose="02040503050201020203" pitchFamily="18" charset="0"/>
              </a:rPr>
              <a:t>théoriques</a:t>
            </a:r>
            <a:r>
              <a:rPr lang="en-US" sz="1400" dirty="0">
                <a:solidFill>
                  <a:srgbClr val="4D4D4D"/>
                </a:solidFill>
                <a:latin typeface="Adobe Devanagari" panose="02040503050201020203" pitchFamily="18" charset="0"/>
                <a:cs typeface="Adobe Devanagari" panose="02040503050201020203" pitchFamily="18" charset="0"/>
              </a:rPr>
              <a:t> à </a:t>
            </a:r>
            <a:r>
              <a:rPr lang="en-US" sz="1400" dirty="0" err="1">
                <a:solidFill>
                  <a:srgbClr val="4D4D4D"/>
                </a:solidFill>
                <a:latin typeface="Adobe Devanagari" panose="02040503050201020203" pitchFamily="18" charset="0"/>
                <a:cs typeface="Adobe Devanagari" panose="02040503050201020203" pitchFamily="18" charset="0"/>
              </a:rPr>
              <a:t>cet</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effet</a:t>
            </a:r>
            <a:r>
              <a:rPr lang="en-US" sz="1400" dirty="0">
                <a:solidFill>
                  <a:srgbClr val="4D4D4D"/>
                </a:solidFill>
                <a:latin typeface="Adobe Devanagari" panose="02040503050201020203" pitchFamily="18" charset="0"/>
                <a:cs typeface="Adobe Devanagari" panose="02040503050201020203" pitchFamily="18" charset="0"/>
              </a:rPr>
              <a:t>, la </a:t>
            </a:r>
            <a:r>
              <a:rPr lang="en-US" sz="1400" dirty="0" err="1">
                <a:solidFill>
                  <a:srgbClr val="4D4D4D"/>
                </a:solidFill>
                <a:latin typeface="Adobe Devanagari" panose="02040503050201020203" pitchFamily="18" charset="0"/>
                <a:cs typeface="Adobe Devanagari" panose="02040503050201020203" pitchFamily="18" charset="0"/>
              </a:rPr>
              <a:t>théorie</a:t>
            </a:r>
            <a:r>
              <a:rPr lang="en-US" sz="1400" dirty="0">
                <a:solidFill>
                  <a:srgbClr val="4D4D4D"/>
                </a:solidFill>
                <a:latin typeface="Adobe Devanagari" panose="02040503050201020203" pitchFamily="18" charset="0"/>
                <a:cs typeface="Adobe Devanagari" panose="02040503050201020203" pitchFamily="18" charset="0"/>
              </a:rPr>
              <a:t> quantitative de la </a:t>
            </a:r>
            <a:r>
              <a:rPr lang="en-US" sz="1400" dirty="0" err="1">
                <a:solidFill>
                  <a:srgbClr val="4D4D4D"/>
                </a:solidFill>
                <a:latin typeface="Adobe Devanagari" panose="02040503050201020203" pitchFamily="18" charset="0"/>
                <a:cs typeface="Adobe Devanagari" panose="02040503050201020203" pitchFamily="18" charset="0"/>
              </a:rPr>
              <a:t>monnaie</a:t>
            </a:r>
            <a:r>
              <a:rPr lang="en-US" sz="1400" dirty="0">
                <a:solidFill>
                  <a:srgbClr val="4D4D4D"/>
                </a:solidFill>
                <a:latin typeface="Adobe Devanagari" panose="02040503050201020203" pitchFamily="18" charset="0"/>
                <a:cs typeface="Adobe Devanagari" panose="02040503050201020203" pitchFamily="18" charset="0"/>
              </a:rPr>
              <a:t> et la </a:t>
            </a:r>
            <a:r>
              <a:rPr lang="en-US" sz="1400" dirty="0" err="1">
                <a:solidFill>
                  <a:srgbClr val="4D4D4D"/>
                </a:solidFill>
                <a:latin typeface="Adobe Devanagari" panose="02040503050201020203" pitchFamily="18" charset="0"/>
                <a:cs typeface="Adobe Devanagari" panose="02040503050201020203" pitchFamily="18" charset="0"/>
              </a:rPr>
              <a:t>prise</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en</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compte</a:t>
            </a:r>
            <a:r>
              <a:rPr lang="en-US" sz="1400" dirty="0">
                <a:solidFill>
                  <a:srgbClr val="4D4D4D"/>
                </a:solidFill>
                <a:latin typeface="Adobe Devanagari" panose="02040503050201020203" pitchFamily="18" charset="0"/>
                <a:cs typeface="Adobe Devanagari" panose="02040503050201020203" pitchFamily="18" charset="0"/>
              </a:rPr>
              <a:t> du </a:t>
            </a:r>
            <a:r>
              <a:rPr lang="en-US" sz="1400" dirty="0" err="1">
                <a:solidFill>
                  <a:srgbClr val="4D4D4D"/>
                </a:solidFill>
                <a:latin typeface="Adobe Devanagari" panose="02040503050201020203" pitchFamily="18" charset="0"/>
                <a:cs typeface="Adobe Devanagari" panose="02040503050201020203" pitchFamily="18" charset="0"/>
              </a:rPr>
              <a:t>taux</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d’intérêt</a:t>
            </a:r>
            <a:r>
              <a:rPr lang="en-US" sz="1400" dirty="0">
                <a:solidFill>
                  <a:srgbClr val="4D4D4D"/>
                </a:solidFill>
                <a:latin typeface="Adobe Devanagari" panose="02040503050201020203" pitchFamily="18" charset="0"/>
                <a:cs typeface="Adobe Devanagari" panose="02040503050201020203" pitchFamily="18" charset="0"/>
              </a:rPr>
              <a:t> naturel. </a:t>
            </a:r>
          </a:p>
          <a:p>
            <a:endParaRPr lang="en-US" dirty="0">
              <a:solidFill>
                <a:schemeClr val="bg1">
                  <a:lumMod val="85000"/>
                </a:schemeClr>
              </a:solidFill>
              <a:latin typeface="Adobe Devanagari" panose="02040503050201020203" pitchFamily="18" charset="0"/>
              <a:cs typeface="Adobe Devanagari" panose="02040503050201020203" pitchFamily="18" charset="0"/>
            </a:endParaRPr>
          </a:p>
        </p:txBody>
      </p:sp>
      <p:grpSp>
        <p:nvGrpSpPr>
          <p:cNvPr id="51" name="Group 2">
            <a:extLst>
              <a:ext uri="{FF2B5EF4-FFF2-40B4-BE49-F238E27FC236}">
                <a16:creationId xmlns:a16="http://schemas.microsoft.com/office/drawing/2014/main" id="{5C3023F4-C007-4EA6-ABEE-AEA1C3A64F74}"/>
              </a:ext>
            </a:extLst>
          </p:cNvPr>
          <p:cNvGrpSpPr/>
          <p:nvPr/>
        </p:nvGrpSpPr>
        <p:grpSpPr>
          <a:xfrm>
            <a:off x="5069277" y="1563330"/>
            <a:ext cx="1371600" cy="1371600"/>
            <a:chOff x="5321616" y="2151504"/>
            <a:chExt cx="1371600" cy="1371600"/>
          </a:xfrm>
        </p:grpSpPr>
        <p:sp>
          <p:nvSpPr>
            <p:cNvPr id="52" name="Oval 29">
              <a:extLst>
                <a:ext uri="{FF2B5EF4-FFF2-40B4-BE49-F238E27FC236}">
                  <a16:creationId xmlns:a16="http://schemas.microsoft.com/office/drawing/2014/main" id="{715BC7BE-35CF-4737-86E7-A411C4312514}"/>
                </a:ext>
              </a:extLst>
            </p:cNvPr>
            <p:cNvSpPr>
              <a:spLocks noChangeAspect="1"/>
            </p:cNvSpPr>
            <p:nvPr/>
          </p:nvSpPr>
          <p:spPr>
            <a:xfrm>
              <a:off x="5321620" y="2151504"/>
              <a:ext cx="1371596" cy="1371600"/>
            </a:xfrm>
            <a:prstGeom prst="ellipse">
              <a:avLst/>
            </a:prstGeom>
            <a:solidFill>
              <a:schemeClr val="bg1"/>
            </a:solidFill>
            <a:ln>
              <a:noFill/>
            </a:ln>
            <a:effectLst>
              <a:outerShdw blurRad="63500" sx="102000" sy="102000" algn="ctr"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24">
              <a:extLst>
                <a:ext uri="{FF2B5EF4-FFF2-40B4-BE49-F238E27FC236}">
                  <a16:creationId xmlns:a16="http://schemas.microsoft.com/office/drawing/2014/main" id="{8CB97AB6-3D16-495A-B43F-D9ECA2FED16B}"/>
                </a:ext>
              </a:extLst>
            </p:cNvPr>
            <p:cNvSpPr>
              <a:spLocks noChangeAspect="1"/>
            </p:cNvSpPr>
            <p:nvPr/>
          </p:nvSpPr>
          <p:spPr>
            <a:xfrm>
              <a:off x="5321616" y="2321587"/>
              <a:ext cx="1371600" cy="1097279"/>
            </a:xfrm>
            <a:prstGeom prst="ellipse">
              <a:avLst/>
            </a:prstGeom>
            <a:no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4D4D4D"/>
                  </a:solidFill>
                  <a:latin typeface="Bernard MT Condensed" panose="02050806060905020404" pitchFamily="18" charset="0"/>
                </a:rPr>
                <a:t>VS</a:t>
              </a:r>
            </a:p>
          </p:txBody>
        </p:sp>
      </p:grpSp>
      <p:sp>
        <p:nvSpPr>
          <p:cNvPr id="44" name="TextBox 16">
            <a:extLst>
              <a:ext uri="{FF2B5EF4-FFF2-40B4-BE49-F238E27FC236}">
                <a16:creationId xmlns:a16="http://schemas.microsoft.com/office/drawing/2014/main" id="{4777A909-3E41-4682-81FD-22B8A5E68439}"/>
              </a:ext>
            </a:extLst>
          </p:cNvPr>
          <p:cNvSpPr txBox="1"/>
          <p:nvPr/>
        </p:nvSpPr>
        <p:spPr>
          <a:xfrm>
            <a:off x="5871518" y="4293101"/>
            <a:ext cx="4011277" cy="1015663"/>
          </a:xfrm>
          <a:prstGeom prst="rect">
            <a:avLst/>
          </a:prstGeom>
          <a:noFill/>
        </p:spPr>
        <p:txBody>
          <a:bodyPr wrap="square" rtlCol="0">
            <a:spAutoFit/>
          </a:bodyPr>
          <a:lstStyle/>
          <a:p>
            <a:r>
              <a:rPr lang="en-US" sz="1400" dirty="0" err="1">
                <a:solidFill>
                  <a:srgbClr val="4D4D4D"/>
                </a:solidFill>
                <a:latin typeface="Adobe Devanagari" panose="02040503050201020203" pitchFamily="18" charset="0"/>
                <a:cs typeface="Adobe Devanagari" panose="02040503050201020203" pitchFamily="18" charset="0"/>
              </a:rPr>
              <a:t>L’inflation</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résulte</a:t>
            </a:r>
            <a:r>
              <a:rPr lang="en-US" sz="1400" dirty="0">
                <a:solidFill>
                  <a:srgbClr val="4D4D4D"/>
                </a:solidFill>
                <a:latin typeface="Adobe Devanagari" panose="02040503050201020203" pitchFamily="18" charset="0"/>
                <a:cs typeface="Adobe Devanagari" panose="02040503050201020203" pitchFamily="18" charset="0"/>
              </a:rPr>
              <a:t> d’un </a:t>
            </a:r>
            <a:r>
              <a:rPr lang="en-US" sz="1400" dirty="0" err="1">
                <a:solidFill>
                  <a:srgbClr val="4D4D4D"/>
                </a:solidFill>
                <a:latin typeface="Adobe Devanagari" panose="02040503050201020203" pitchFamily="18" charset="0"/>
                <a:cs typeface="Adobe Devanagari" panose="02040503050201020203" pitchFamily="18" charset="0"/>
              </a:rPr>
              <a:t>conflit</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distributif</a:t>
            </a:r>
            <a:r>
              <a:rPr lang="en-US" sz="1400" dirty="0">
                <a:solidFill>
                  <a:srgbClr val="4D4D4D"/>
                </a:solidFill>
                <a:latin typeface="Adobe Devanagari" panose="02040503050201020203" pitchFamily="18" charset="0"/>
                <a:cs typeface="Adobe Devanagari" panose="02040503050201020203" pitchFamily="18" charset="0"/>
              </a:rPr>
              <a:t> non </a:t>
            </a:r>
            <a:r>
              <a:rPr lang="en-US" sz="1400" dirty="0" err="1">
                <a:solidFill>
                  <a:srgbClr val="4D4D4D"/>
                </a:solidFill>
                <a:latin typeface="Adobe Devanagari" panose="02040503050201020203" pitchFamily="18" charset="0"/>
                <a:cs typeface="Adobe Devanagari" panose="02040503050201020203" pitchFamily="18" charset="0"/>
              </a:rPr>
              <a:t>résolu</a:t>
            </a:r>
            <a:r>
              <a:rPr lang="en-US" sz="1400" dirty="0">
                <a:solidFill>
                  <a:srgbClr val="4D4D4D"/>
                </a:solidFill>
                <a:latin typeface="Adobe Devanagari" panose="02040503050201020203" pitchFamily="18" charset="0"/>
                <a:cs typeface="Adobe Devanagari" panose="02040503050201020203" pitchFamily="18" charset="0"/>
              </a:rPr>
              <a:t>. </a:t>
            </a:r>
            <a:r>
              <a:rPr lang="en-US" sz="1400" dirty="0" err="1">
                <a:solidFill>
                  <a:srgbClr val="4D4D4D"/>
                </a:solidFill>
                <a:latin typeface="Adobe Devanagari" panose="02040503050201020203" pitchFamily="18" charset="0"/>
                <a:cs typeface="Adobe Devanagari" panose="02040503050201020203" pitchFamily="18" charset="0"/>
              </a:rPr>
              <a:t>Ayant</a:t>
            </a:r>
            <a:r>
              <a:rPr lang="en-US" sz="1400" dirty="0">
                <a:solidFill>
                  <a:srgbClr val="4D4D4D"/>
                </a:solidFill>
                <a:latin typeface="Adobe Devanagari" panose="02040503050201020203" pitchFamily="18" charset="0"/>
                <a:cs typeface="Adobe Devanagari" panose="02040503050201020203" pitchFamily="18" charset="0"/>
              </a:rPr>
              <a:t> pour cause les revendications </a:t>
            </a:r>
            <a:r>
              <a:rPr lang="en-US" sz="1400" dirty="0" err="1">
                <a:solidFill>
                  <a:srgbClr val="4D4D4D"/>
                </a:solidFill>
                <a:latin typeface="Adobe Devanagari" panose="02040503050201020203" pitchFamily="18" charset="0"/>
                <a:cs typeface="Adobe Devanagari" panose="02040503050201020203" pitchFamily="18" charset="0"/>
              </a:rPr>
              <a:t>conflictuelles</a:t>
            </a:r>
            <a:r>
              <a:rPr lang="en-US" sz="1400" dirty="0">
                <a:solidFill>
                  <a:srgbClr val="4D4D4D"/>
                </a:solidFill>
                <a:latin typeface="Adobe Devanagari" panose="02040503050201020203" pitchFamily="18" charset="0"/>
                <a:cs typeface="Adobe Devanagari" panose="02040503050201020203" pitchFamily="18" charset="0"/>
              </a:rPr>
              <a:t> au sein des classes </a:t>
            </a:r>
            <a:r>
              <a:rPr lang="en-US" sz="1400" dirty="0" err="1">
                <a:solidFill>
                  <a:srgbClr val="4D4D4D"/>
                </a:solidFill>
                <a:latin typeface="Adobe Devanagari" panose="02040503050201020203" pitchFamily="18" charset="0"/>
                <a:cs typeface="Adobe Devanagari" panose="02040503050201020203" pitchFamily="18" charset="0"/>
              </a:rPr>
              <a:t>sociales</a:t>
            </a:r>
            <a:endParaRPr lang="en-US" sz="1400" dirty="0">
              <a:solidFill>
                <a:srgbClr val="4D4D4D"/>
              </a:solidFill>
              <a:latin typeface="Adobe Devanagari" panose="02040503050201020203" pitchFamily="18" charset="0"/>
              <a:cs typeface="Adobe Devanagari" panose="02040503050201020203" pitchFamily="18" charset="0"/>
            </a:endParaRPr>
          </a:p>
          <a:p>
            <a:endParaRPr lang="en-US" dirty="0">
              <a:solidFill>
                <a:schemeClr val="bg1">
                  <a:lumMod val="85000"/>
                </a:schemeClr>
              </a:solidFill>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1779767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50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50000">
                                          <p:cBhvr additive="base">
                                            <p:cTn id="7" dur="500" fill="hold"/>
                                            <p:tgtEl>
                                              <p:spTgt spid="24"/>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97"/>
                                            </p:tgtEl>
                                            <p:attrNameLst>
                                              <p:attrName>style.visibility</p:attrName>
                                            </p:attrNameLst>
                                          </p:cBhvr>
                                          <p:to>
                                            <p:strVal val="visible"/>
                                          </p:to>
                                        </p:set>
                                        <p:anim calcmode="lin" valueType="num">
                                          <p:cBhvr>
                                            <p:cTn id="15" dur="500" fill="hold"/>
                                            <p:tgtEl>
                                              <p:spTgt spid="97"/>
                                            </p:tgtEl>
                                            <p:attrNameLst>
                                              <p:attrName>ppt_w</p:attrName>
                                            </p:attrNameLst>
                                          </p:cBhvr>
                                          <p:tavLst>
                                            <p:tav tm="0">
                                              <p:val>
                                                <p:fltVal val="0"/>
                                              </p:val>
                                            </p:tav>
                                            <p:tav tm="100000">
                                              <p:val>
                                                <p:strVal val="#ppt_w"/>
                                              </p:val>
                                            </p:tav>
                                          </p:tavLst>
                                        </p:anim>
                                        <p:anim calcmode="lin" valueType="num">
                                          <p:cBhvr>
                                            <p:cTn id="16" dur="500" fill="hold"/>
                                            <p:tgtEl>
                                              <p:spTgt spid="97"/>
                                            </p:tgtEl>
                                            <p:attrNameLst>
                                              <p:attrName>ppt_h</p:attrName>
                                            </p:attrNameLst>
                                          </p:cBhvr>
                                          <p:tavLst>
                                            <p:tav tm="0">
                                              <p:val>
                                                <p:fltVal val="0"/>
                                              </p:val>
                                            </p:tav>
                                            <p:tav tm="100000">
                                              <p:val>
                                                <p:strVal val="#ppt_h"/>
                                              </p:val>
                                            </p:tav>
                                          </p:tavLst>
                                        </p:anim>
                                        <p:animEffect transition="in" filter="fade">
                                          <p:cBhvr>
                                            <p:cTn id="17" dur="500"/>
                                            <p:tgtEl>
                                              <p:spTgt spid="97"/>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96"/>
                                            </p:tgtEl>
                                            <p:attrNameLst>
                                              <p:attrName>style.visibility</p:attrName>
                                            </p:attrNameLst>
                                          </p:cBhvr>
                                          <p:to>
                                            <p:strVal val="visible"/>
                                          </p:to>
                                        </p:set>
                                        <p:animEffect transition="in" filter="fade">
                                          <p:cBhvr>
                                            <p:cTn id="21" dur="1000"/>
                                            <p:tgtEl>
                                              <p:spTgt spid="96"/>
                                            </p:tgtEl>
                                          </p:cBhvr>
                                        </p:animEffect>
                                        <p:anim calcmode="lin" valueType="num">
                                          <p:cBhvr>
                                            <p:cTn id="22" dur="1000" fill="hold"/>
                                            <p:tgtEl>
                                              <p:spTgt spid="96"/>
                                            </p:tgtEl>
                                            <p:attrNameLst>
                                              <p:attrName>ppt_x</p:attrName>
                                            </p:attrNameLst>
                                          </p:cBhvr>
                                          <p:tavLst>
                                            <p:tav tm="0">
                                              <p:val>
                                                <p:strVal val="#ppt_x"/>
                                              </p:val>
                                            </p:tav>
                                            <p:tav tm="100000">
                                              <p:val>
                                                <p:strVal val="#ppt_x"/>
                                              </p:val>
                                            </p:tav>
                                          </p:tavLst>
                                        </p:anim>
                                        <p:anim calcmode="lin" valueType="num">
                                          <p:cBhvr>
                                            <p:cTn id="23" dur="1000" fill="hold"/>
                                            <p:tgtEl>
                                              <p:spTgt spid="9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1000"/>
                                            <p:tgtEl>
                                              <p:spTgt spid="106"/>
                                            </p:tgtEl>
                                          </p:cBhvr>
                                        </p:animEffect>
                                        <p:anim calcmode="lin" valueType="num">
                                          <p:cBhvr>
                                            <p:cTn id="27" dur="1000" fill="hold"/>
                                            <p:tgtEl>
                                              <p:spTgt spid="106"/>
                                            </p:tgtEl>
                                            <p:attrNameLst>
                                              <p:attrName>ppt_x</p:attrName>
                                            </p:attrNameLst>
                                          </p:cBhvr>
                                          <p:tavLst>
                                            <p:tav tm="0">
                                              <p:val>
                                                <p:strVal val="#ppt_x"/>
                                              </p:val>
                                            </p:tav>
                                            <p:tav tm="100000">
                                              <p:val>
                                                <p:strVal val="#ppt_x"/>
                                              </p:val>
                                            </p:tav>
                                          </p:tavLst>
                                        </p:anim>
                                        <p:anim calcmode="lin" valueType="num">
                                          <p:cBhvr>
                                            <p:cTn id="2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14:presetBounceEnd="50000">
                                      <p:stCondLst>
                                        <p:cond delay="0"/>
                                      </p:stCondLst>
                                      <p:childTnLst>
                                        <p:set>
                                          <p:cBhvr>
                                            <p:cTn id="32" dur="1" fill="hold">
                                              <p:stCondLst>
                                                <p:cond delay="0"/>
                                              </p:stCondLst>
                                            </p:cTn>
                                            <p:tgtEl>
                                              <p:spTgt spid="131"/>
                                            </p:tgtEl>
                                            <p:attrNameLst>
                                              <p:attrName>style.visibility</p:attrName>
                                            </p:attrNameLst>
                                          </p:cBhvr>
                                          <p:to>
                                            <p:strVal val="visible"/>
                                          </p:to>
                                        </p:set>
                                        <p:anim calcmode="lin" valueType="num" p14:bounceEnd="50000">
                                          <p:cBhvr additive="base">
                                            <p:cTn id="33" dur="500" fill="hold"/>
                                            <p:tgtEl>
                                              <p:spTgt spid="131"/>
                                            </p:tgtEl>
                                            <p:attrNameLst>
                                              <p:attrName>ppt_x</p:attrName>
                                            </p:attrNameLst>
                                          </p:cBhvr>
                                          <p:tavLst>
                                            <p:tav tm="0">
                                              <p:val>
                                                <p:strVal val="0-#ppt_w/2"/>
                                              </p:val>
                                            </p:tav>
                                            <p:tav tm="100000">
                                              <p:val>
                                                <p:strVal val="#ppt_x"/>
                                              </p:val>
                                            </p:tav>
                                          </p:tavLst>
                                        </p:anim>
                                        <p:anim calcmode="lin" valueType="num" p14:bounceEnd="50000">
                                          <p:cBhvr additive="base">
                                            <p:cTn id="34" dur="500" fill="hold"/>
                                            <p:tgtEl>
                                              <p:spTgt spid="131"/>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53" presetClass="entr" presetSubtype="16"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500" fill="hold"/>
                                            <p:tgtEl>
                                              <p:spTgt spid="38"/>
                                            </p:tgtEl>
                                            <p:attrNameLst>
                                              <p:attrName>ppt_w</p:attrName>
                                            </p:attrNameLst>
                                          </p:cBhvr>
                                          <p:tavLst>
                                            <p:tav tm="0">
                                              <p:val>
                                                <p:fltVal val="0"/>
                                              </p:val>
                                            </p:tav>
                                            <p:tav tm="100000">
                                              <p:val>
                                                <p:strVal val="#ppt_w"/>
                                              </p:val>
                                            </p:tav>
                                          </p:tavLst>
                                        </p:anim>
                                        <p:anim calcmode="lin" valueType="num">
                                          <p:cBhvr>
                                            <p:cTn id="39" dur="500" fill="hold"/>
                                            <p:tgtEl>
                                              <p:spTgt spid="38"/>
                                            </p:tgtEl>
                                            <p:attrNameLst>
                                              <p:attrName>ppt_h</p:attrName>
                                            </p:attrNameLst>
                                          </p:cBhvr>
                                          <p:tavLst>
                                            <p:tav tm="0">
                                              <p:val>
                                                <p:fltVal val="0"/>
                                              </p:val>
                                            </p:tav>
                                            <p:tav tm="100000">
                                              <p:val>
                                                <p:strVal val="#ppt_h"/>
                                              </p:val>
                                            </p:tav>
                                          </p:tavLst>
                                        </p:anim>
                                        <p:animEffect transition="in" filter="fade">
                                          <p:cBhvr>
                                            <p:cTn id="40" dur="500"/>
                                            <p:tgtEl>
                                              <p:spTgt spid="38"/>
                                            </p:tgtEl>
                                          </p:cBhvr>
                                        </p:animEffect>
                                      </p:childTnLst>
                                    </p:cTn>
                                  </p:par>
                                  <p:par>
                                    <p:cTn id="41" presetID="53" presetClass="entr" presetSubtype="16"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p:cTn id="43" dur="500" fill="hold"/>
                                            <p:tgtEl>
                                              <p:spTgt spid="43"/>
                                            </p:tgtEl>
                                            <p:attrNameLst>
                                              <p:attrName>ppt_w</p:attrName>
                                            </p:attrNameLst>
                                          </p:cBhvr>
                                          <p:tavLst>
                                            <p:tav tm="0">
                                              <p:val>
                                                <p:fltVal val="0"/>
                                              </p:val>
                                            </p:tav>
                                            <p:tav tm="100000">
                                              <p:val>
                                                <p:strVal val="#ppt_w"/>
                                              </p:val>
                                            </p:tav>
                                          </p:tavLst>
                                        </p:anim>
                                        <p:anim calcmode="lin" valueType="num">
                                          <p:cBhvr>
                                            <p:cTn id="44" dur="500" fill="hold"/>
                                            <p:tgtEl>
                                              <p:spTgt spid="43"/>
                                            </p:tgtEl>
                                            <p:attrNameLst>
                                              <p:attrName>ppt_h</p:attrName>
                                            </p:attrNameLst>
                                          </p:cBhvr>
                                          <p:tavLst>
                                            <p:tav tm="0">
                                              <p:val>
                                                <p:fltVal val="0"/>
                                              </p:val>
                                            </p:tav>
                                            <p:tav tm="100000">
                                              <p:val>
                                                <p:strVal val="#ppt_h"/>
                                              </p:val>
                                            </p:tav>
                                          </p:tavLst>
                                        </p:anim>
                                        <p:animEffect transition="in" filter="fade">
                                          <p:cBhvr>
                                            <p:cTn id="45" dur="500"/>
                                            <p:tgtEl>
                                              <p:spTgt spid="43"/>
                                            </p:tgtEl>
                                          </p:cBhvr>
                                        </p:animEffect>
                                      </p:childTnLst>
                                    </p:cTn>
                                  </p:par>
                                </p:childTnLst>
                              </p:cTn>
                            </p:par>
                            <p:par>
                              <p:cTn id="46" fill="hold">
                                <p:stCondLst>
                                  <p:cond delay="1000"/>
                                </p:stCondLst>
                                <p:childTnLst>
                                  <p:par>
                                    <p:cTn id="47" presetID="42" presetClass="entr" presetSubtype="0" fill="hold" grpId="0"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1000"/>
                                            <p:tgtEl>
                                              <p:spTgt spid="47"/>
                                            </p:tgtEl>
                                          </p:cBhvr>
                                        </p:animEffect>
                                        <p:anim calcmode="lin" valueType="num">
                                          <p:cBhvr>
                                            <p:cTn id="50" dur="1000" fill="hold"/>
                                            <p:tgtEl>
                                              <p:spTgt spid="47"/>
                                            </p:tgtEl>
                                            <p:attrNameLst>
                                              <p:attrName>ppt_x</p:attrName>
                                            </p:attrNameLst>
                                          </p:cBhvr>
                                          <p:tavLst>
                                            <p:tav tm="0">
                                              <p:val>
                                                <p:strVal val="#ppt_x"/>
                                              </p:val>
                                            </p:tav>
                                            <p:tav tm="100000">
                                              <p:val>
                                                <p:strVal val="#ppt_x"/>
                                              </p:val>
                                            </p:tav>
                                          </p:tavLst>
                                        </p:anim>
                                        <p:anim calcmode="lin" valueType="num">
                                          <p:cBhvr>
                                            <p:cTn id="51" dur="1000" fill="hold"/>
                                            <p:tgtEl>
                                              <p:spTgt spid="47"/>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22" presetClass="entr" presetSubtype="1"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up)">
                                          <p:cBhvr>
                                            <p:cTn id="55" dur="500"/>
                                            <p:tgtEl>
                                              <p:spTgt spid="41"/>
                                            </p:tgtEl>
                                          </p:cBhvr>
                                        </p:animEffect>
                                      </p:childTnLst>
                                    </p:cTn>
                                  </p:par>
                                </p:childTnLst>
                              </p:cTn>
                            </p:par>
                            <p:par>
                              <p:cTn id="56" fill="hold">
                                <p:stCondLst>
                                  <p:cond delay="2500"/>
                                </p:stCondLst>
                                <p:childTnLst>
                                  <p:par>
                                    <p:cTn id="57" presetID="22" presetClass="entr" presetSubtype="1"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wipe(up)">
                                          <p:cBhvr>
                                            <p:cTn id="59" dur="500"/>
                                            <p:tgtEl>
                                              <p:spTgt spid="49"/>
                                            </p:tgtEl>
                                          </p:cBhvr>
                                        </p:animEffect>
                                      </p:childTnLst>
                                    </p:cTn>
                                  </p:par>
                                </p:childTnLst>
                              </p:cTn>
                            </p:par>
                            <p:par>
                              <p:cTn id="60" fill="hold">
                                <p:stCondLst>
                                  <p:cond delay="3000"/>
                                </p:stCondLst>
                                <p:childTnLst>
                                  <p:par>
                                    <p:cTn id="61" presetID="45" presetClass="entr" presetSubtype="0" fill="hold"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2000"/>
                                            <p:tgtEl>
                                              <p:spTgt spid="51"/>
                                            </p:tgtEl>
                                          </p:cBhvr>
                                        </p:animEffect>
                                        <p:anim calcmode="lin" valueType="num">
                                          <p:cBhvr>
                                            <p:cTn id="64" dur="2000" fill="hold"/>
                                            <p:tgtEl>
                                              <p:spTgt spid="51"/>
                                            </p:tgtEl>
                                            <p:attrNameLst>
                                              <p:attrName>ppt_w</p:attrName>
                                            </p:attrNameLst>
                                          </p:cBhvr>
                                          <p:tavLst>
                                            <p:tav tm="0" fmla="#ppt_w*sin(2.5*pi*$)">
                                              <p:val>
                                                <p:fltVal val="0"/>
                                              </p:val>
                                            </p:tav>
                                            <p:tav tm="100000">
                                              <p:val>
                                                <p:fltVal val="1"/>
                                              </p:val>
                                            </p:tav>
                                          </p:tavLst>
                                        </p:anim>
                                        <p:anim calcmode="lin" valueType="num">
                                          <p:cBhvr>
                                            <p:cTn id="65" dur="2000" fill="hold"/>
                                            <p:tgtEl>
                                              <p:spTgt spid="51"/>
                                            </p:tgtEl>
                                            <p:attrNameLst>
                                              <p:attrName>ppt_h</p:attrName>
                                            </p:attrNameLst>
                                          </p:cBhvr>
                                          <p:tavLst>
                                            <p:tav tm="0">
                                              <p:val>
                                                <p:strVal val="#ppt_h"/>
                                              </p:val>
                                            </p:tav>
                                            <p:tav tm="100000">
                                              <p:val>
                                                <p:strVal val="#ppt_h"/>
                                              </p:val>
                                            </p:tav>
                                          </p:tavLst>
                                        </p:anim>
                                      </p:childTnLst>
                                    </p:cTn>
                                  </p:par>
                                </p:childTnLst>
                              </p:cTn>
                            </p:par>
                            <p:par>
                              <p:cTn id="66" fill="hold">
                                <p:stCondLst>
                                  <p:cond delay="5000"/>
                                </p:stCondLst>
                                <p:childTnLst>
                                  <p:par>
                                    <p:cTn id="67" presetID="42" presetClass="entr" presetSubtype="0" fill="hold" grpId="0" nodeType="after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1000"/>
                                            <p:tgtEl>
                                              <p:spTgt spid="48"/>
                                            </p:tgtEl>
                                          </p:cBhvr>
                                        </p:animEffect>
                                        <p:anim calcmode="lin" valueType="num">
                                          <p:cBhvr>
                                            <p:cTn id="70" dur="1000" fill="hold"/>
                                            <p:tgtEl>
                                              <p:spTgt spid="48"/>
                                            </p:tgtEl>
                                            <p:attrNameLst>
                                              <p:attrName>ppt_x</p:attrName>
                                            </p:attrNameLst>
                                          </p:cBhvr>
                                          <p:tavLst>
                                            <p:tav tm="0">
                                              <p:val>
                                                <p:strVal val="#ppt_x"/>
                                              </p:val>
                                            </p:tav>
                                            <p:tav tm="100000">
                                              <p:val>
                                                <p:strVal val="#ppt_x"/>
                                              </p:val>
                                            </p:tav>
                                          </p:tavLst>
                                        </p:anim>
                                        <p:anim calcmode="lin" valueType="num">
                                          <p:cBhvr>
                                            <p:cTn id="71" dur="1000" fill="hold"/>
                                            <p:tgtEl>
                                              <p:spTgt spid="48"/>
                                            </p:tgtEl>
                                            <p:attrNameLst>
                                              <p:attrName>ppt_y</p:attrName>
                                            </p:attrNameLst>
                                          </p:cBhvr>
                                          <p:tavLst>
                                            <p:tav tm="0">
                                              <p:val>
                                                <p:strVal val="#ppt_y+.1"/>
                                              </p:val>
                                            </p:tav>
                                            <p:tav tm="100000">
                                              <p:val>
                                                <p:strVal val="#ppt_y"/>
                                              </p:val>
                                            </p:tav>
                                          </p:tavLst>
                                        </p:anim>
                                      </p:childTnLst>
                                    </p:cTn>
                                  </p:par>
                                </p:childTnLst>
                              </p:cTn>
                            </p:par>
                            <p:par>
                              <p:cTn id="72" fill="hold">
                                <p:stCondLst>
                                  <p:cond delay="6000"/>
                                </p:stCondLst>
                                <p:childTnLst>
                                  <p:par>
                                    <p:cTn id="73" presetID="22" presetClass="entr" presetSubtype="1"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6500"/>
                                </p:stCondLst>
                                <p:childTnLst>
                                  <p:par>
                                    <p:cTn id="77" presetID="22" presetClass="entr" presetSubtype="1" fill="hold" grpId="0" nodeType="after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wipe(up)">
                                          <p:cBhvr>
                                            <p:cTn id="7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6" grpId="0" animBg="1"/>
          <p:bldP spid="97" grpId="0" animBg="1"/>
          <p:bldP spid="106" grpId="0"/>
          <p:bldP spid="131" grpId="0"/>
          <p:bldP spid="41" grpId="0"/>
          <p:bldP spid="42" grpId="0"/>
          <p:bldP spid="47" grpId="0"/>
          <p:bldP spid="48" grpId="0"/>
          <p:bldP spid="49" grpId="0"/>
          <p:bldP spid="4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97"/>
                                            </p:tgtEl>
                                            <p:attrNameLst>
                                              <p:attrName>style.visibility</p:attrName>
                                            </p:attrNameLst>
                                          </p:cBhvr>
                                          <p:to>
                                            <p:strVal val="visible"/>
                                          </p:to>
                                        </p:set>
                                        <p:anim calcmode="lin" valueType="num">
                                          <p:cBhvr>
                                            <p:cTn id="15" dur="500" fill="hold"/>
                                            <p:tgtEl>
                                              <p:spTgt spid="97"/>
                                            </p:tgtEl>
                                            <p:attrNameLst>
                                              <p:attrName>ppt_w</p:attrName>
                                            </p:attrNameLst>
                                          </p:cBhvr>
                                          <p:tavLst>
                                            <p:tav tm="0">
                                              <p:val>
                                                <p:fltVal val="0"/>
                                              </p:val>
                                            </p:tav>
                                            <p:tav tm="100000">
                                              <p:val>
                                                <p:strVal val="#ppt_w"/>
                                              </p:val>
                                            </p:tav>
                                          </p:tavLst>
                                        </p:anim>
                                        <p:anim calcmode="lin" valueType="num">
                                          <p:cBhvr>
                                            <p:cTn id="16" dur="500" fill="hold"/>
                                            <p:tgtEl>
                                              <p:spTgt spid="97"/>
                                            </p:tgtEl>
                                            <p:attrNameLst>
                                              <p:attrName>ppt_h</p:attrName>
                                            </p:attrNameLst>
                                          </p:cBhvr>
                                          <p:tavLst>
                                            <p:tav tm="0">
                                              <p:val>
                                                <p:fltVal val="0"/>
                                              </p:val>
                                            </p:tav>
                                            <p:tav tm="100000">
                                              <p:val>
                                                <p:strVal val="#ppt_h"/>
                                              </p:val>
                                            </p:tav>
                                          </p:tavLst>
                                        </p:anim>
                                        <p:animEffect transition="in" filter="fade">
                                          <p:cBhvr>
                                            <p:cTn id="17" dur="500"/>
                                            <p:tgtEl>
                                              <p:spTgt spid="97"/>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96"/>
                                            </p:tgtEl>
                                            <p:attrNameLst>
                                              <p:attrName>style.visibility</p:attrName>
                                            </p:attrNameLst>
                                          </p:cBhvr>
                                          <p:to>
                                            <p:strVal val="visible"/>
                                          </p:to>
                                        </p:set>
                                        <p:animEffect transition="in" filter="fade">
                                          <p:cBhvr>
                                            <p:cTn id="21" dur="1000"/>
                                            <p:tgtEl>
                                              <p:spTgt spid="96"/>
                                            </p:tgtEl>
                                          </p:cBhvr>
                                        </p:animEffect>
                                        <p:anim calcmode="lin" valueType="num">
                                          <p:cBhvr>
                                            <p:cTn id="22" dur="1000" fill="hold"/>
                                            <p:tgtEl>
                                              <p:spTgt spid="96"/>
                                            </p:tgtEl>
                                            <p:attrNameLst>
                                              <p:attrName>ppt_x</p:attrName>
                                            </p:attrNameLst>
                                          </p:cBhvr>
                                          <p:tavLst>
                                            <p:tav tm="0">
                                              <p:val>
                                                <p:strVal val="#ppt_x"/>
                                              </p:val>
                                            </p:tav>
                                            <p:tav tm="100000">
                                              <p:val>
                                                <p:strVal val="#ppt_x"/>
                                              </p:val>
                                            </p:tav>
                                          </p:tavLst>
                                        </p:anim>
                                        <p:anim calcmode="lin" valueType="num">
                                          <p:cBhvr>
                                            <p:cTn id="23" dur="1000" fill="hold"/>
                                            <p:tgtEl>
                                              <p:spTgt spid="9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1000"/>
                                            <p:tgtEl>
                                              <p:spTgt spid="106"/>
                                            </p:tgtEl>
                                          </p:cBhvr>
                                        </p:animEffect>
                                        <p:anim calcmode="lin" valueType="num">
                                          <p:cBhvr>
                                            <p:cTn id="27" dur="1000" fill="hold"/>
                                            <p:tgtEl>
                                              <p:spTgt spid="106"/>
                                            </p:tgtEl>
                                            <p:attrNameLst>
                                              <p:attrName>ppt_x</p:attrName>
                                            </p:attrNameLst>
                                          </p:cBhvr>
                                          <p:tavLst>
                                            <p:tav tm="0">
                                              <p:val>
                                                <p:strVal val="#ppt_x"/>
                                              </p:val>
                                            </p:tav>
                                            <p:tav tm="100000">
                                              <p:val>
                                                <p:strVal val="#ppt_x"/>
                                              </p:val>
                                            </p:tav>
                                          </p:tavLst>
                                        </p:anim>
                                        <p:anim calcmode="lin" valueType="num">
                                          <p:cBhvr>
                                            <p:cTn id="2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31"/>
                                            </p:tgtEl>
                                            <p:attrNameLst>
                                              <p:attrName>style.visibility</p:attrName>
                                            </p:attrNameLst>
                                          </p:cBhvr>
                                          <p:to>
                                            <p:strVal val="visible"/>
                                          </p:to>
                                        </p:set>
                                        <p:anim calcmode="lin" valueType="num">
                                          <p:cBhvr additive="base">
                                            <p:cTn id="33" dur="500" fill="hold"/>
                                            <p:tgtEl>
                                              <p:spTgt spid="131"/>
                                            </p:tgtEl>
                                            <p:attrNameLst>
                                              <p:attrName>ppt_x</p:attrName>
                                            </p:attrNameLst>
                                          </p:cBhvr>
                                          <p:tavLst>
                                            <p:tav tm="0">
                                              <p:val>
                                                <p:strVal val="0-#ppt_w/2"/>
                                              </p:val>
                                            </p:tav>
                                            <p:tav tm="100000">
                                              <p:val>
                                                <p:strVal val="#ppt_x"/>
                                              </p:val>
                                            </p:tav>
                                          </p:tavLst>
                                        </p:anim>
                                        <p:anim calcmode="lin" valueType="num">
                                          <p:cBhvr additive="base">
                                            <p:cTn id="34" dur="500" fill="hold"/>
                                            <p:tgtEl>
                                              <p:spTgt spid="131"/>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53" presetClass="entr" presetSubtype="16"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500" fill="hold"/>
                                            <p:tgtEl>
                                              <p:spTgt spid="38"/>
                                            </p:tgtEl>
                                            <p:attrNameLst>
                                              <p:attrName>ppt_w</p:attrName>
                                            </p:attrNameLst>
                                          </p:cBhvr>
                                          <p:tavLst>
                                            <p:tav tm="0">
                                              <p:val>
                                                <p:fltVal val="0"/>
                                              </p:val>
                                            </p:tav>
                                            <p:tav tm="100000">
                                              <p:val>
                                                <p:strVal val="#ppt_w"/>
                                              </p:val>
                                            </p:tav>
                                          </p:tavLst>
                                        </p:anim>
                                        <p:anim calcmode="lin" valueType="num">
                                          <p:cBhvr>
                                            <p:cTn id="39" dur="500" fill="hold"/>
                                            <p:tgtEl>
                                              <p:spTgt spid="38"/>
                                            </p:tgtEl>
                                            <p:attrNameLst>
                                              <p:attrName>ppt_h</p:attrName>
                                            </p:attrNameLst>
                                          </p:cBhvr>
                                          <p:tavLst>
                                            <p:tav tm="0">
                                              <p:val>
                                                <p:fltVal val="0"/>
                                              </p:val>
                                            </p:tav>
                                            <p:tav tm="100000">
                                              <p:val>
                                                <p:strVal val="#ppt_h"/>
                                              </p:val>
                                            </p:tav>
                                          </p:tavLst>
                                        </p:anim>
                                        <p:animEffect transition="in" filter="fade">
                                          <p:cBhvr>
                                            <p:cTn id="40" dur="500"/>
                                            <p:tgtEl>
                                              <p:spTgt spid="38"/>
                                            </p:tgtEl>
                                          </p:cBhvr>
                                        </p:animEffect>
                                      </p:childTnLst>
                                    </p:cTn>
                                  </p:par>
                                  <p:par>
                                    <p:cTn id="41" presetID="53" presetClass="entr" presetSubtype="16"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p:cTn id="43" dur="500" fill="hold"/>
                                            <p:tgtEl>
                                              <p:spTgt spid="43"/>
                                            </p:tgtEl>
                                            <p:attrNameLst>
                                              <p:attrName>ppt_w</p:attrName>
                                            </p:attrNameLst>
                                          </p:cBhvr>
                                          <p:tavLst>
                                            <p:tav tm="0">
                                              <p:val>
                                                <p:fltVal val="0"/>
                                              </p:val>
                                            </p:tav>
                                            <p:tav tm="100000">
                                              <p:val>
                                                <p:strVal val="#ppt_w"/>
                                              </p:val>
                                            </p:tav>
                                          </p:tavLst>
                                        </p:anim>
                                        <p:anim calcmode="lin" valueType="num">
                                          <p:cBhvr>
                                            <p:cTn id="44" dur="500" fill="hold"/>
                                            <p:tgtEl>
                                              <p:spTgt spid="43"/>
                                            </p:tgtEl>
                                            <p:attrNameLst>
                                              <p:attrName>ppt_h</p:attrName>
                                            </p:attrNameLst>
                                          </p:cBhvr>
                                          <p:tavLst>
                                            <p:tav tm="0">
                                              <p:val>
                                                <p:fltVal val="0"/>
                                              </p:val>
                                            </p:tav>
                                            <p:tav tm="100000">
                                              <p:val>
                                                <p:strVal val="#ppt_h"/>
                                              </p:val>
                                            </p:tav>
                                          </p:tavLst>
                                        </p:anim>
                                        <p:animEffect transition="in" filter="fade">
                                          <p:cBhvr>
                                            <p:cTn id="45" dur="500"/>
                                            <p:tgtEl>
                                              <p:spTgt spid="43"/>
                                            </p:tgtEl>
                                          </p:cBhvr>
                                        </p:animEffect>
                                      </p:childTnLst>
                                    </p:cTn>
                                  </p:par>
                                </p:childTnLst>
                              </p:cTn>
                            </p:par>
                            <p:par>
                              <p:cTn id="46" fill="hold">
                                <p:stCondLst>
                                  <p:cond delay="1000"/>
                                </p:stCondLst>
                                <p:childTnLst>
                                  <p:par>
                                    <p:cTn id="47" presetID="42" presetClass="entr" presetSubtype="0" fill="hold" grpId="0"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1000"/>
                                            <p:tgtEl>
                                              <p:spTgt spid="47"/>
                                            </p:tgtEl>
                                          </p:cBhvr>
                                        </p:animEffect>
                                        <p:anim calcmode="lin" valueType="num">
                                          <p:cBhvr>
                                            <p:cTn id="50" dur="1000" fill="hold"/>
                                            <p:tgtEl>
                                              <p:spTgt spid="47"/>
                                            </p:tgtEl>
                                            <p:attrNameLst>
                                              <p:attrName>ppt_x</p:attrName>
                                            </p:attrNameLst>
                                          </p:cBhvr>
                                          <p:tavLst>
                                            <p:tav tm="0">
                                              <p:val>
                                                <p:strVal val="#ppt_x"/>
                                              </p:val>
                                            </p:tav>
                                            <p:tav tm="100000">
                                              <p:val>
                                                <p:strVal val="#ppt_x"/>
                                              </p:val>
                                            </p:tav>
                                          </p:tavLst>
                                        </p:anim>
                                        <p:anim calcmode="lin" valueType="num">
                                          <p:cBhvr>
                                            <p:cTn id="51" dur="1000" fill="hold"/>
                                            <p:tgtEl>
                                              <p:spTgt spid="47"/>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22" presetClass="entr" presetSubtype="1"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up)">
                                          <p:cBhvr>
                                            <p:cTn id="55" dur="500"/>
                                            <p:tgtEl>
                                              <p:spTgt spid="41"/>
                                            </p:tgtEl>
                                          </p:cBhvr>
                                        </p:animEffect>
                                      </p:childTnLst>
                                    </p:cTn>
                                  </p:par>
                                </p:childTnLst>
                              </p:cTn>
                            </p:par>
                            <p:par>
                              <p:cTn id="56" fill="hold">
                                <p:stCondLst>
                                  <p:cond delay="2500"/>
                                </p:stCondLst>
                                <p:childTnLst>
                                  <p:par>
                                    <p:cTn id="57" presetID="22" presetClass="entr" presetSubtype="1"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wipe(up)">
                                          <p:cBhvr>
                                            <p:cTn id="59" dur="500"/>
                                            <p:tgtEl>
                                              <p:spTgt spid="49"/>
                                            </p:tgtEl>
                                          </p:cBhvr>
                                        </p:animEffect>
                                      </p:childTnLst>
                                    </p:cTn>
                                  </p:par>
                                </p:childTnLst>
                              </p:cTn>
                            </p:par>
                            <p:par>
                              <p:cTn id="60" fill="hold">
                                <p:stCondLst>
                                  <p:cond delay="3000"/>
                                </p:stCondLst>
                                <p:childTnLst>
                                  <p:par>
                                    <p:cTn id="61" presetID="45" presetClass="entr" presetSubtype="0" fill="hold"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2000"/>
                                            <p:tgtEl>
                                              <p:spTgt spid="51"/>
                                            </p:tgtEl>
                                          </p:cBhvr>
                                        </p:animEffect>
                                        <p:anim calcmode="lin" valueType="num">
                                          <p:cBhvr>
                                            <p:cTn id="64" dur="2000" fill="hold"/>
                                            <p:tgtEl>
                                              <p:spTgt spid="51"/>
                                            </p:tgtEl>
                                            <p:attrNameLst>
                                              <p:attrName>ppt_w</p:attrName>
                                            </p:attrNameLst>
                                          </p:cBhvr>
                                          <p:tavLst>
                                            <p:tav tm="0" fmla="#ppt_w*sin(2.5*pi*$)">
                                              <p:val>
                                                <p:fltVal val="0"/>
                                              </p:val>
                                            </p:tav>
                                            <p:tav tm="100000">
                                              <p:val>
                                                <p:fltVal val="1"/>
                                              </p:val>
                                            </p:tav>
                                          </p:tavLst>
                                        </p:anim>
                                        <p:anim calcmode="lin" valueType="num">
                                          <p:cBhvr>
                                            <p:cTn id="65" dur="2000" fill="hold"/>
                                            <p:tgtEl>
                                              <p:spTgt spid="51"/>
                                            </p:tgtEl>
                                            <p:attrNameLst>
                                              <p:attrName>ppt_h</p:attrName>
                                            </p:attrNameLst>
                                          </p:cBhvr>
                                          <p:tavLst>
                                            <p:tav tm="0">
                                              <p:val>
                                                <p:strVal val="#ppt_h"/>
                                              </p:val>
                                            </p:tav>
                                            <p:tav tm="100000">
                                              <p:val>
                                                <p:strVal val="#ppt_h"/>
                                              </p:val>
                                            </p:tav>
                                          </p:tavLst>
                                        </p:anim>
                                      </p:childTnLst>
                                    </p:cTn>
                                  </p:par>
                                </p:childTnLst>
                              </p:cTn>
                            </p:par>
                            <p:par>
                              <p:cTn id="66" fill="hold">
                                <p:stCondLst>
                                  <p:cond delay="5000"/>
                                </p:stCondLst>
                                <p:childTnLst>
                                  <p:par>
                                    <p:cTn id="67" presetID="42" presetClass="entr" presetSubtype="0" fill="hold" grpId="0" nodeType="after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1000"/>
                                            <p:tgtEl>
                                              <p:spTgt spid="48"/>
                                            </p:tgtEl>
                                          </p:cBhvr>
                                        </p:animEffect>
                                        <p:anim calcmode="lin" valueType="num">
                                          <p:cBhvr>
                                            <p:cTn id="70" dur="1000" fill="hold"/>
                                            <p:tgtEl>
                                              <p:spTgt spid="48"/>
                                            </p:tgtEl>
                                            <p:attrNameLst>
                                              <p:attrName>ppt_x</p:attrName>
                                            </p:attrNameLst>
                                          </p:cBhvr>
                                          <p:tavLst>
                                            <p:tav tm="0">
                                              <p:val>
                                                <p:strVal val="#ppt_x"/>
                                              </p:val>
                                            </p:tav>
                                            <p:tav tm="100000">
                                              <p:val>
                                                <p:strVal val="#ppt_x"/>
                                              </p:val>
                                            </p:tav>
                                          </p:tavLst>
                                        </p:anim>
                                        <p:anim calcmode="lin" valueType="num">
                                          <p:cBhvr>
                                            <p:cTn id="71" dur="1000" fill="hold"/>
                                            <p:tgtEl>
                                              <p:spTgt spid="48"/>
                                            </p:tgtEl>
                                            <p:attrNameLst>
                                              <p:attrName>ppt_y</p:attrName>
                                            </p:attrNameLst>
                                          </p:cBhvr>
                                          <p:tavLst>
                                            <p:tav tm="0">
                                              <p:val>
                                                <p:strVal val="#ppt_y+.1"/>
                                              </p:val>
                                            </p:tav>
                                            <p:tav tm="100000">
                                              <p:val>
                                                <p:strVal val="#ppt_y"/>
                                              </p:val>
                                            </p:tav>
                                          </p:tavLst>
                                        </p:anim>
                                      </p:childTnLst>
                                    </p:cTn>
                                  </p:par>
                                </p:childTnLst>
                              </p:cTn>
                            </p:par>
                            <p:par>
                              <p:cTn id="72" fill="hold">
                                <p:stCondLst>
                                  <p:cond delay="6000"/>
                                </p:stCondLst>
                                <p:childTnLst>
                                  <p:par>
                                    <p:cTn id="73" presetID="22" presetClass="entr" presetSubtype="1"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6500"/>
                                </p:stCondLst>
                                <p:childTnLst>
                                  <p:par>
                                    <p:cTn id="77" presetID="22" presetClass="entr" presetSubtype="1" fill="hold" grpId="0" nodeType="after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wipe(up)">
                                          <p:cBhvr>
                                            <p:cTn id="7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6" grpId="0" animBg="1"/>
          <p:bldP spid="97" grpId="0" animBg="1"/>
          <p:bldP spid="106" grpId="0"/>
          <p:bldP spid="131" grpId="0"/>
          <p:bldP spid="41" grpId="0"/>
          <p:bldP spid="42" grpId="0"/>
          <p:bldP spid="47" grpId="0"/>
          <p:bldP spid="48" grpId="0"/>
          <p:bldP spid="49" grpId="0"/>
          <p:bldP spid="44" grpId="0"/>
        </p:bldLst>
      </p:timing>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1228</Words>
  <Application>Microsoft Office PowerPoint</Application>
  <PresentationFormat>Grand écran</PresentationFormat>
  <Paragraphs>173</Paragraphs>
  <Slides>25</Slides>
  <Notes>25</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25</vt:i4>
      </vt:variant>
    </vt:vector>
  </HeadingPairs>
  <TitlesOfParts>
    <vt:vector size="36" baseType="lpstr">
      <vt:lpstr>Adobe Devanagari</vt:lpstr>
      <vt:lpstr>Agency FB</vt:lpstr>
      <vt:lpstr>Arial</vt:lpstr>
      <vt:lpstr>Bahnschrift</vt:lpstr>
      <vt:lpstr>Bernard MT Condensed</vt:lpstr>
      <vt:lpstr>Calibri</vt:lpstr>
      <vt:lpstr>Calibri Light</vt:lpstr>
      <vt:lpstr>Candara</vt:lpstr>
      <vt:lpstr>FontAwesome</vt:lpstr>
      <vt:lpstr>Wingdings</vt:lpstr>
      <vt:lpstr>Thème Office</vt:lpstr>
      <vt:lpstr>Présenté par :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Présenté par :  </dc:title>
  <dc:creator>justin AYIVI</dc:creator>
  <cp:lastModifiedBy>justin AYIVI</cp:lastModifiedBy>
  <cp:revision>13</cp:revision>
  <dcterms:created xsi:type="dcterms:W3CDTF">2020-07-28T18:55:27Z</dcterms:created>
  <dcterms:modified xsi:type="dcterms:W3CDTF">2020-07-31T16:23:40Z</dcterms:modified>
</cp:coreProperties>
</file>