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odoni FLF" charset="1" panose="02000606090000020003"/>
      <p:regular r:id="rId10"/>
    </p:embeddedFont>
    <p:embeddedFont>
      <p:font typeface="Bodoni FLF Bold" charset="1" panose="02000803080000020003"/>
      <p:regular r:id="rId11"/>
    </p:embeddedFont>
    <p:embeddedFont>
      <p:font typeface="Bodoni FLF Italics" charset="1" panose="02000603090000090003"/>
      <p:regular r:id="rId12"/>
    </p:embeddedFont>
    <p:embeddedFont>
      <p:font typeface="Bodoni FLF Bold Italics" charset="1" panose="02000803090000090003"/>
      <p:regular r:id="rId13"/>
    </p:embeddedFont>
    <p:embeddedFont>
      <p:font typeface="DM Sans" charset="1" panose="00000000000000000000"/>
      <p:regular r:id="rId14"/>
    </p:embeddedFont>
    <p:embeddedFont>
      <p:font typeface="DM Sans Bold" charset="1" panose="00000000000000000000"/>
      <p:regular r:id="rId15"/>
    </p:embeddedFont>
    <p:embeddedFont>
      <p:font typeface="DM Sans Italics" charset="1" panose="00000000000000000000"/>
      <p:regular r:id="rId16"/>
    </p:embeddedFont>
    <p:embeddedFont>
      <p:font typeface="DM Sans Bold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33" Target="slides/slide16.xml" Type="http://schemas.openxmlformats.org/officeDocument/2006/relationships/slide"/><Relationship Id="rId34" Target="slides/slide17.xml" Type="http://schemas.openxmlformats.org/officeDocument/2006/relationships/slide"/><Relationship Id="rId35" Target="slides/slide18.xml" Type="http://schemas.openxmlformats.org/officeDocument/2006/relationships/slide"/><Relationship Id="rId36" Target="slides/slide19.xml" Type="http://schemas.openxmlformats.org/officeDocument/2006/relationships/slide"/><Relationship Id="rId37" Target="slides/slide20.xml" Type="http://schemas.openxmlformats.org/officeDocument/2006/relationships/slide"/><Relationship Id="rId38" Target="slides/slide21.xml" Type="http://schemas.openxmlformats.org/officeDocument/2006/relationships/slide"/><Relationship Id="rId39" Target="slides/slide22.xml" Type="http://schemas.openxmlformats.org/officeDocument/2006/relationships/slide"/><Relationship Id="rId4" Target="theme/theme1.xml" Type="http://schemas.openxmlformats.org/officeDocument/2006/relationships/theme"/><Relationship Id="rId40" Target="slides/slide23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15.jpeg" Type="http://schemas.openxmlformats.org/officeDocument/2006/relationships/image"/><Relationship Id="rId4" Target="../media/image16.jpeg" Type="http://schemas.openxmlformats.org/officeDocument/2006/relationships/image"/><Relationship Id="rId5" Target="../media/image17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Relationship Id="rId3" Target="../media/image22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s://doi.org/10.46557/001c.17496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26257" y="1028700"/>
            <a:ext cx="3933043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April 13, 2024.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70946" y="3327821"/>
            <a:ext cx="11478939" cy="3907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5000"/>
              </a:lnSpc>
            </a:pPr>
            <a:r>
              <a:rPr lang="en-US" sz="15000" spc="-150">
                <a:solidFill>
                  <a:srgbClr val="000000"/>
                </a:solidFill>
                <a:latin typeface="DM Sans Bold"/>
              </a:rPr>
              <a:t>A</a:t>
            </a:r>
            <a:r>
              <a:rPr lang="en-US" sz="15000" spc="-150">
                <a:solidFill>
                  <a:srgbClr val="000000"/>
                </a:solidFill>
                <a:latin typeface="DM Sans Bold"/>
              </a:rPr>
              <a:t> Journey Of Failures</a:t>
            </a:r>
          </a:p>
        </p:txBody>
      </p:sp>
      <p:grpSp>
        <p:nvGrpSpPr>
          <p:cNvPr name="Group 4" id="4"/>
          <p:cNvGrpSpPr/>
          <p:nvPr/>
        </p:nvGrpSpPr>
        <p:grpSpPr>
          <a:xfrm rot="580417">
            <a:off x="11352773" y="3646473"/>
            <a:ext cx="6134042" cy="3037525"/>
            <a:chOff x="0" y="0"/>
            <a:chExt cx="8178723" cy="405003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8178723" cy="4050033"/>
              <a:chOff x="0" y="0"/>
              <a:chExt cx="7620000" cy="4740369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383051" cy="4737830"/>
              </a:xfrm>
              <a:custGeom>
                <a:avLst/>
                <a:gdLst/>
                <a:ahLst/>
                <a:cxnLst/>
                <a:rect r="r" b="b" t="t" l="l"/>
                <a:pathLst>
                  <a:path h="4737830" w="8383051">
                    <a:moveTo>
                      <a:pt x="8383051" y="3879309"/>
                    </a:moveTo>
                    <a:lnTo>
                      <a:pt x="8383051" y="222250"/>
                    </a:lnTo>
                    <a:cubicBezTo>
                      <a:pt x="8383051" y="100330"/>
                      <a:pt x="8272673" y="0"/>
                      <a:pt x="8138545" y="0"/>
                    </a:cubicBezTo>
                    <a:lnTo>
                      <a:pt x="244506" y="0"/>
                    </a:lnTo>
                    <a:cubicBezTo>
                      <a:pt x="110377" y="0"/>
                      <a:pt x="0" y="100330"/>
                      <a:pt x="0" y="222250"/>
                    </a:cubicBezTo>
                    <a:lnTo>
                      <a:pt x="0" y="3878040"/>
                    </a:lnTo>
                    <a:cubicBezTo>
                      <a:pt x="0" y="4001230"/>
                      <a:pt x="110377" y="4100290"/>
                      <a:pt x="244506" y="4100290"/>
                    </a:cubicBezTo>
                    <a:lnTo>
                      <a:pt x="3902310" y="4100290"/>
                    </a:lnTo>
                    <a:lnTo>
                      <a:pt x="4190128" y="4737830"/>
                    </a:lnTo>
                    <a:lnTo>
                      <a:pt x="4477946" y="4100290"/>
                    </a:lnTo>
                    <a:lnTo>
                      <a:pt x="8135751" y="4100290"/>
                    </a:lnTo>
                    <a:cubicBezTo>
                      <a:pt x="8272673" y="4101559"/>
                      <a:pt x="8383051" y="4002499"/>
                      <a:pt x="8383051" y="3879309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589849" y="553383"/>
              <a:ext cx="6999026" cy="2356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30"/>
                </a:lnSpc>
              </a:pPr>
              <a:r>
                <a:rPr lang="en-US" sz="2941">
                  <a:solidFill>
                    <a:srgbClr val="FFFFFF"/>
                  </a:solidFill>
                  <a:latin typeface="DM Sans"/>
                </a:rPr>
                <a:t>A</a:t>
              </a:r>
            </a:p>
            <a:p>
              <a:pPr algn="ctr">
                <a:lnSpc>
                  <a:spcPts val="3530"/>
                </a:lnSpc>
              </a:pPr>
              <a:r>
                <a:rPr lang="en-US" sz="2941">
                  <a:solidFill>
                    <a:srgbClr val="FFFFFF"/>
                  </a:solidFill>
                  <a:latin typeface="DM Sans"/>
                </a:rPr>
                <a:t>Presentation by</a:t>
              </a:r>
            </a:p>
            <a:p>
              <a:pPr algn="ctr">
                <a:lnSpc>
                  <a:spcPts val="3530"/>
                </a:lnSpc>
              </a:pPr>
              <a:r>
                <a:rPr lang="en-US" sz="2941">
                  <a:solidFill>
                    <a:srgbClr val="FFFFFF"/>
                  </a:solidFill>
                  <a:latin typeface="DM Sans"/>
                </a:rPr>
                <a:t>Justin Babu (231270014)</a:t>
              </a:r>
            </a:p>
            <a:p>
              <a:pPr algn="ctr">
                <a:lnSpc>
                  <a:spcPts val="3530"/>
                </a:lnSpc>
              </a:pPr>
              <a:r>
                <a:rPr lang="en-US" sz="2942">
                  <a:solidFill>
                    <a:srgbClr val="FFFFFF"/>
                  </a:solidFill>
                  <a:latin typeface="DM Sans"/>
                </a:rPr>
                <a:t>Debargha Som (231720012)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635368"/>
            <a:ext cx="9591784" cy="8274311"/>
          </a:xfrm>
          <a:custGeom>
            <a:avLst/>
            <a:gdLst/>
            <a:ahLst/>
            <a:cxnLst/>
            <a:rect r="r" b="b" t="t" l="l"/>
            <a:pathLst>
              <a:path h="8274311" w="9591784">
                <a:moveTo>
                  <a:pt x="0" y="0"/>
                </a:moveTo>
                <a:lnTo>
                  <a:pt x="9591784" y="0"/>
                </a:lnTo>
                <a:lnTo>
                  <a:pt x="9591784" y="8274311"/>
                </a:lnTo>
                <a:lnTo>
                  <a:pt x="0" y="8274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9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620484" y="3476584"/>
            <a:ext cx="6638816" cy="3286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761"/>
              </a:lnSpc>
            </a:pPr>
            <a:r>
              <a:rPr lang="en-US" sz="2686">
                <a:solidFill>
                  <a:srgbClr val="000000"/>
                </a:solidFill>
                <a:latin typeface="DM Sans Bold"/>
              </a:rPr>
              <a:t>Vijh, M., Chandola, D., Tikkiwal, V. A., Kumar, A., (2020). Stock Closing Price Prediction using Machine Learning Techniques. Procedia Computer Science, 167, pp. 599-606. https://doi.org/10.1016/j.procs.2020.03.326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88707"/>
            <a:ext cx="9297420" cy="1146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>
                <a:solidFill>
                  <a:srgbClr val="001C84"/>
                </a:solidFill>
                <a:latin typeface="DM Sans Bold"/>
              </a:rPr>
              <a:t>Finally Our Paper!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9390" y="2513293"/>
            <a:ext cx="6644388" cy="3370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>
                <a:solidFill>
                  <a:srgbClr val="001C84"/>
                </a:solidFill>
                <a:latin typeface="DM Sans Bold"/>
              </a:rPr>
              <a:t>The first step to any ML model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706730" y="3460671"/>
            <a:ext cx="726781" cy="726781"/>
            <a:chOff x="0" y="0"/>
            <a:chExt cx="969042" cy="969042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969042" cy="969042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161067" y="22501"/>
              <a:ext cx="612070" cy="847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45"/>
                </a:lnSpc>
                <a:spcBef>
                  <a:spcPct val="0"/>
                </a:spcBef>
              </a:pPr>
              <a:r>
                <a:rPr lang="en-US" sz="3818">
                  <a:solidFill>
                    <a:srgbClr val="FFFFFF"/>
                  </a:solidFill>
                  <a:latin typeface="DM Sans Bold"/>
                </a:rPr>
                <a:t>1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706730" y="6427151"/>
            <a:ext cx="726781" cy="726781"/>
            <a:chOff x="0" y="0"/>
            <a:chExt cx="969042" cy="969042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969042" cy="969042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161067" y="22501"/>
              <a:ext cx="612070" cy="847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45"/>
                </a:lnSpc>
                <a:spcBef>
                  <a:spcPct val="0"/>
                </a:spcBef>
              </a:pPr>
              <a:r>
                <a:rPr lang="en-US" sz="3818">
                  <a:solidFill>
                    <a:srgbClr val="FFFFFF"/>
                  </a:solidFill>
                  <a:latin typeface="DM Sans Bold"/>
                </a:rPr>
                <a:t>2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904525" y="3182712"/>
            <a:ext cx="6221800" cy="1216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DM Sans"/>
              </a:rPr>
              <a:t>Training Data:  </a:t>
            </a:r>
          </a:p>
          <a:p>
            <a:pPr algn="l" marL="0" indent="0" lvl="0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3131"/>
                </a:solidFill>
                <a:latin typeface="DM Sans"/>
              </a:rPr>
              <a:t>2009-05-05</a:t>
            </a:r>
            <a:r>
              <a:rPr lang="en-US" sz="3499">
                <a:solidFill>
                  <a:srgbClr val="000000"/>
                </a:solidFill>
                <a:latin typeface="DM Sans"/>
              </a:rPr>
              <a:t> to </a:t>
            </a:r>
            <a:r>
              <a:rPr lang="en-US" sz="3499">
                <a:solidFill>
                  <a:srgbClr val="FF3131"/>
                </a:solidFill>
                <a:latin typeface="DM Sans"/>
              </a:rPr>
              <a:t>2017-04-03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904525" y="6175862"/>
            <a:ext cx="5637490" cy="1162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DM Sans"/>
              </a:rPr>
              <a:t>Test Data: </a:t>
            </a:r>
          </a:p>
          <a:p>
            <a:pPr algn="l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3131"/>
                </a:solidFill>
                <a:latin typeface="DM Sans"/>
              </a:rPr>
              <a:t>2017-04-04</a:t>
            </a:r>
            <a:r>
              <a:rPr lang="en-US" sz="3399">
                <a:solidFill>
                  <a:srgbClr val="000000"/>
                </a:solidFill>
                <a:latin typeface="DM Sans"/>
              </a:rPr>
              <a:t> to </a:t>
            </a:r>
            <a:r>
              <a:rPr lang="en-US" sz="3399">
                <a:solidFill>
                  <a:srgbClr val="FF3131"/>
                </a:solidFill>
                <a:latin typeface="DM Sans"/>
              </a:rPr>
              <a:t>2019-04-05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10799" y="1028700"/>
            <a:ext cx="726781" cy="726781"/>
            <a:chOff x="0" y="0"/>
            <a:chExt cx="969042" cy="96904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969042" cy="969042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161067" y="22501"/>
              <a:ext cx="612070" cy="847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45"/>
                </a:lnSpc>
                <a:spcBef>
                  <a:spcPct val="0"/>
                </a:spcBef>
              </a:pPr>
              <a:r>
                <a:rPr lang="en-US" sz="3818">
                  <a:solidFill>
                    <a:srgbClr val="FFFFFF"/>
                  </a:solidFill>
                  <a:latin typeface="DM Sans Bold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822434" y="4474373"/>
            <a:ext cx="6333575" cy="2252806"/>
            <a:chOff x="0" y="0"/>
            <a:chExt cx="8444766" cy="3003742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8444766" cy="3003742"/>
              <a:chOff x="0" y="0"/>
              <a:chExt cx="7620000" cy="2710379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7620000" cy="2707839"/>
              </a:xfrm>
              <a:custGeom>
                <a:avLst/>
                <a:gdLst/>
                <a:ahLst/>
                <a:cxnLst/>
                <a:rect r="r" b="b" t="t" l="l"/>
                <a:pathLst>
                  <a:path h="2707839" w="7620000">
                    <a:moveTo>
                      <a:pt x="7620000" y="1849319"/>
                    </a:moveTo>
                    <a:lnTo>
                      <a:pt x="7620000" y="222250"/>
                    </a:lnTo>
                    <a:cubicBezTo>
                      <a:pt x="7620000" y="100330"/>
                      <a:pt x="7519670" y="0"/>
                      <a:pt x="7397750" y="0"/>
                    </a:cubicBezTo>
                    <a:lnTo>
                      <a:pt x="222250" y="0"/>
                    </a:lnTo>
                    <a:cubicBezTo>
                      <a:pt x="100330" y="0"/>
                      <a:pt x="0" y="100330"/>
                      <a:pt x="0" y="222250"/>
                    </a:cubicBezTo>
                    <a:lnTo>
                      <a:pt x="0" y="1848049"/>
                    </a:lnTo>
                    <a:cubicBezTo>
                      <a:pt x="0" y="1971239"/>
                      <a:pt x="100330" y="2070299"/>
                      <a:pt x="222250" y="2070299"/>
                    </a:cubicBezTo>
                    <a:lnTo>
                      <a:pt x="3547110" y="2070299"/>
                    </a:lnTo>
                    <a:lnTo>
                      <a:pt x="3808730" y="2707839"/>
                    </a:lnTo>
                    <a:lnTo>
                      <a:pt x="4070350" y="2070299"/>
                    </a:lnTo>
                    <a:lnTo>
                      <a:pt x="7395210" y="2070299"/>
                    </a:lnTo>
                    <a:cubicBezTo>
                      <a:pt x="7519670" y="2071569"/>
                      <a:pt x="7620000" y="1972509"/>
                      <a:pt x="7620000" y="1849319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893578" y="374668"/>
              <a:ext cx="6657610" cy="15511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sz="8000">
                  <a:solidFill>
                    <a:srgbClr val="FFFFFF"/>
                  </a:solidFill>
                  <a:latin typeface="DM Sans Bold"/>
                </a:rPr>
                <a:t>Features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110799" y="2614493"/>
            <a:ext cx="726781" cy="726781"/>
            <a:chOff x="0" y="0"/>
            <a:chExt cx="969042" cy="969042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969042" cy="969042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161067" y="22501"/>
              <a:ext cx="612070" cy="847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45"/>
                </a:lnSpc>
                <a:spcBef>
                  <a:spcPct val="0"/>
                </a:spcBef>
              </a:pPr>
              <a:r>
                <a:rPr lang="en-US" sz="3818">
                  <a:solidFill>
                    <a:srgbClr val="FFFFFF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110799" y="4198524"/>
            <a:ext cx="726781" cy="726781"/>
            <a:chOff x="0" y="0"/>
            <a:chExt cx="969042" cy="969042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969042" cy="969042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161067" y="22501"/>
              <a:ext cx="612070" cy="847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45"/>
                </a:lnSpc>
                <a:spcBef>
                  <a:spcPct val="0"/>
                </a:spcBef>
              </a:pPr>
              <a:r>
                <a:rPr lang="en-US" sz="3818">
                  <a:solidFill>
                    <a:srgbClr val="FFFFFF"/>
                  </a:solidFill>
                  <a:latin typeface="DM Sans Bold"/>
                </a:rPr>
                <a:t>3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110799" y="5600776"/>
            <a:ext cx="726781" cy="726781"/>
            <a:chOff x="0" y="0"/>
            <a:chExt cx="969042" cy="969042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969042" cy="969042"/>
              <a:chOff x="0" y="0"/>
              <a:chExt cx="6350000" cy="63500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21" id="21"/>
            <p:cNvSpPr txBox="true"/>
            <p:nvPr/>
          </p:nvSpPr>
          <p:spPr>
            <a:xfrm rot="0">
              <a:off x="161067" y="22501"/>
              <a:ext cx="612070" cy="847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45"/>
                </a:lnSpc>
                <a:spcBef>
                  <a:spcPct val="0"/>
                </a:spcBef>
              </a:pPr>
              <a:r>
                <a:rPr lang="en-US" sz="3818">
                  <a:solidFill>
                    <a:srgbClr val="FFFFFF"/>
                  </a:solidFill>
                  <a:latin typeface="DM Sans Bold"/>
                </a:rPr>
                <a:t>4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1176990" y="1085068"/>
            <a:ext cx="5156972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DM Sans"/>
              </a:rPr>
              <a:t>High minus Low Price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176990" y="2670861"/>
            <a:ext cx="5156972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DM Sans"/>
              </a:rPr>
              <a:t>Close minus Open Price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176990" y="4257726"/>
            <a:ext cx="5156972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DM Sans"/>
              </a:rPr>
              <a:t>7 days Moving Average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176990" y="5657144"/>
            <a:ext cx="5156972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DM Sans"/>
              </a:rPr>
              <a:t>14 days Moving Average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0110799" y="7003832"/>
            <a:ext cx="726781" cy="726781"/>
            <a:chOff x="0" y="0"/>
            <a:chExt cx="969042" cy="969042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969042" cy="969042"/>
              <a:chOff x="0" y="0"/>
              <a:chExt cx="6350000" cy="63500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29" id="29"/>
            <p:cNvSpPr txBox="true"/>
            <p:nvPr/>
          </p:nvSpPr>
          <p:spPr>
            <a:xfrm rot="0">
              <a:off x="161067" y="22501"/>
              <a:ext cx="612070" cy="847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45"/>
                </a:lnSpc>
                <a:spcBef>
                  <a:spcPct val="0"/>
                </a:spcBef>
              </a:pPr>
              <a:r>
                <a:rPr lang="en-US" sz="3818">
                  <a:solidFill>
                    <a:srgbClr val="FFFFFF"/>
                  </a:solidFill>
                  <a:latin typeface="DM Sans Bold"/>
                </a:rPr>
                <a:t>5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0110799" y="8406889"/>
            <a:ext cx="726781" cy="726781"/>
            <a:chOff x="0" y="0"/>
            <a:chExt cx="969042" cy="969042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969042" cy="969042"/>
              <a:chOff x="0" y="0"/>
              <a:chExt cx="6350000" cy="63500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33" id="33"/>
            <p:cNvSpPr txBox="true"/>
            <p:nvPr/>
          </p:nvSpPr>
          <p:spPr>
            <a:xfrm rot="0">
              <a:off x="161067" y="22501"/>
              <a:ext cx="612070" cy="847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45"/>
                </a:lnSpc>
                <a:spcBef>
                  <a:spcPct val="0"/>
                </a:spcBef>
              </a:pPr>
              <a:r>
                <a:rPr lang="en-US" sz="3818">
                  <a:solidFill>
                    <a:srgbClr val="FFFFFF"/>
                  </a:solidFill>
                  <a:latin typeface="DM Sans Bold"/>
                </a:rPr>
                <a:t>6</a:t>
              </a: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1176990" y="7060200"/>
            <a:ext cx="5156972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DM Sans"/>
              </a:rPr>
              <a:t>21 days Moving Average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176990" y="8202883"/>
            <a:ext cx="5156972" cy="1073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DM Sans"/>
              </a:rPr>
              <a:t>7 days Standard Deviation days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52903" y="5900482"/>
            <a:ext cx="955513" cy="544564"/>
          </a:xfrm>
          <a:custGeom>
            <a:avLst/>
            <a:gdLst/>
            <a:ahLst/>
            <a:cxnLst/>
            <a:rect r="r" b="b" t="t" l="l"/>
            <a:pathLst>
              <a:path h="544564" w="955513">
                <a:moveTo>
                  <a:pt x="0" y="0"/>
                </a:moveTo>
                <a:lnTo>
                  <a:pt x="955513" y="0"/>
                </a:lnTo>
                <a:lnTo>
                  <a:pt x="955513" y="544565"/>
                </a:lnTo>
                <a:lnTo>
                  <a:pt x="0" y="5445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10" t="0" r="-789" b="-60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99852" y="5602825"/>
            <a:ext cx="794377" cy="578692"/>
          </a:xfrm>
          <a:custGeom>
            <a:avLst/>
            <a:gdLst/>
            <a:ahLst/>
            <a:cxnLst/>
            <a:rect r="r" b="b" t="t" l="l"/>
            <a:pathLst>
              <a:path h="578692" w="794377">
                <a:moveTo>
                  <a:pt x="0" y="0"/>
                </a:moveTo>
                <a:lnTo>
                  <a:pt x="794376" y="0"/>
                </a:lnTo>
                <a:lnTo>
                  <a:pt x="794376" y="578691"/>
                </a:lnTo>
                <a:lnTo>
                  <a:pt x="0" y="578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822" t="0" r="-1009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43620" y="2827009"/>
            <a:ext cx="10459642" cy="7248946"/>
          </a:xfrm>
          <a:custGeom>
            <a:avLst/>
            <a:gdLst/>
            <a:ahLst/>
            <a:cxnLst/>
            <a:rect r="r" b="b" t="t" l="l"/>
            <a:pathLst>
              <a:path h="7248946" w="10459642">
                <a:moveTo>
                  <a:pt x="0" y="0"/>
                </a:moveTo>
                <a:lnTo>
                  <a:pt x="10459642" y="0"/>
                </a:lnTo>
                <a:lnTo>
                  <a:pt x="10459642" y="7248945"/>
                </a:lnTo>
                <a:lnTo>
                  <a:pt x="0" y="72489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25" r="0" b="-3329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57369"/>
            <a:ext cx="8868340" cy="1969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001C84"/>
                </a:solidFill>
                <a:latin typeface="DM Sans Bold"/>
              </a:rPr>
              <a:t>Neural Network Architecture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9720" y="4929794"/>
            <a:ext cx="7145881" cy="2930502"/>
          </a:xfrm>
          <a:custGeom>
            <a:avLst/>
            <a:gdLst/>
            <a:ahLst/>
            <a:cxnLst/>
            <a:rect r="r" b="b" t="t" l="l"/>
            <a:pathLst>
              <a:path h="2930502" w="7145881">
                <a:moveTo>
                  <a:pt x="0" y="0"/>
                </a:moveTo>
                <a:lnTo>
                  <a:pt x="7145881" y="0"/>
                </a:lnTo>
                <a:lnTo>
                  <a:pt x="7145881" y="2930502"/>
                </a:lnTo>
                <a:lnTo>
                  <a:pt x="0" y="29305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0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23067" y="1028700"/>
            <a:ext cx="8279334" cy="8490137"/>
          </a:xfrm>
          <a:custGeom>
            <a:avLst/>
            <a:gdLst/>
            <a:ahLst/>
            <a:cxnLst/>
            <a:rect r="r" b="b" t="t" l="l"/>
            <a:pathLst>
              <a:path h="8490137" w="8279334">
                <a:moveTo>
                  <a:pt x="0" y="0"/>
                </a:moveTo>
                <a:lnTo>
                  <a:pt x="8279333" y="0"/>
                </a:lnTo>
                <a:lnTo>
                  <a:pt x="8279333" y="8490137"/>
                </a:lnTo>
                <a:lnTo>
                  <a:pt x="0" y="84901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098" t="-8783" r="-14489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09720" y="1028700"/>
            <a:ext cx="6644388" cy="4478751"/>
            <a:chOff x="0" y="0"/>
            <a:chExt cx="8859184" cy="597166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5446523"/>
              <a:ext cx="8859184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66675"/>
              <a:ext cx="8859184" cy="4515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>
                  <a:solidFill>
                    <a:srgbClr val="001C84"/>
                  </a:solidFill>
                  <a:latin typeface="DM Sans Bold"/>
                </a:rPr>
                <a:t>Activation Function-ELU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802052"/>
            <a:ext cx="8922506" cy="7052052"/>
          </a:xfrm>
          <a:custGeom>
            <a:avLst/>
            <a:gdLst/>
            <a:ahLst/>
            <a:cxnLst/>
            <a:rect r="r" b="b" t="t" l="l"/>
            <a:pathLst>
              <a:path h="7052052" w="8922506">
                <a:moveTo>
                  <a:pt x="0" y="0"/>
                </a:moveTo>
                <a:lnTo>
                  <a:pt x="8922506" y="0"/>
                </a:lnTo>
                <a:lnTo>
                  <a:pt x="8922506" y="7052052"/>
                </a:lnTo>
                <a:lnTo>
                  <a:pt x="0" y="705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343" t="-13261" r="-555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1974325"/>
            <a:ext cx="8767791" cy="6879779"/>
          </a:xfrm>
          <a:custGeom>
            <a:avLst/>
            <a:gdLst/>
            <a:ahLst/>
            <a:cxnLst/>
            <a:rect r="r" b="b" t="t" l="l"/>
            <a:pathLst>
              <a:path h="6879779" w="8767791">
                <a:moveTo>
                  <a:pt x="0" y="0"/>
                </a:moveTo>
                <a:lnTo>
                  <a:pt x="8767791" y="0"/>
                </a:lnTo>
                <a:lnTo>
                  <a:pt x="8767791" y="6879779"/>
                </a:lnTo>
                <a:lnTo>
                  <a:pt x="0" y="68797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99" t="-13825" r="-8644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659368" y="176541"/>
            <a:ext cx="13461473" cy="2255278"/>
            <a:chOff x="0" y="0"/>
            <a:chExt cx="17948630" cy="300703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481893"/>
              <a:ext cx="17948630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66675"/>
              <a:ext cx="17948630" cy="15511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>
                  <a:solidFill>
                    <a:srgbClr val="001C84"/>
                  </a:solidFill>
                  <a:latin typeface="DM Sans Bold"/>
                </a:rPr>
                <a:t>ANN vs RF: Goldman Sachs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11876" y="339608"/>
            <a:ext cx="5903221" cy="4610967"/>
          </a:xfrm>
          <a:custGeom>
            <a:avLst/>
            <a:gdLst/>
            <a:ahLst/>
            <a:cxnLst/>
            <a:rect r="r" b="b" t="t" l="l"/>
            <a:pathLst>
              <a:path h="4610967" w="5903221">
                <a:moveTo>
                  <a:pt x="0" y="0"/>
                </a:moveTo>
                <a:lnTo>
                  <a:pt x="5903221" y="0"/>
                </a:lnTo>
                <a:lnTo>
                  <a:pt x="5903221" y="4610967"/>
                </a:lnTo>
                <a:lnTo>
                  <a:pt x="0" y="46109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967" t="-15632" r="-12210" b="-1462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11876" y="5143500"/>
            <a:ext cx="5903221" cy="4629201"/>
          </a:xfrm>
          <a:custGeom>
            <a:avLst/>
            <a:gdLst/>
            <a:ahLst/>
            <a:cxnLst/>
            <a:rect r="r" b="b" t="t" l="l"/>
            <a:pathLst>
              <a:path h="4629201" w="5903221">
                <a:moveTo>
                  <a:pt x="0" y="0"/>
                </a:moveTo>
                <a:lnTo>
                  <a:pt x="5903221" y="0"/>
                </a:lnTo>
                <a:lnTo>
                  <a:pt x="5903221" y="4629201"/>
                </a:lnTo>
                <a:lnTo>
                  <a:pt x="0" y="46292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422" t="-15632" r="-12258" b="-1462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19533" y="339608"/>
            <a:ext cx="5789428" cy="4610967"/>
          </a:xfrm>
          <a:custGeom>
            <a:avLst/>
            <a:gdLst/>
            <a:ahLst/>
            <a:cxnLst/>
            <a:rect r="r" b="b" t="t" l="l"/>
            <a:pathLst>
              <a:path h="4610967" w="5789428">
                <a:moveTo>
                  <a:pt x="0" y="0"/>
                </a:moveTo>
                <a:lnTo>
                  <a:pt x="5789428" y="0"/>
                </a:lnTo>
                <a:lnTo>
                  <a:pt x="5789428" y="4610967"/>
                </a:lnTo>
                <a:lnTo>
                  <a:pt x="0" y="46109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992" t="-15618" r="-12438" b="-13386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19533" y="5143500"/>
            <a:ext cx="5792250" cy="4629201"/>
          </a:xfrm>
          <a:custGeom>
            <a:avLst/>
            <a:gdLst/>
            <a:ahLst/>
            <a:cxnLst/>
            <a:rect r="r" b="b" t="t" l="l"/>
            <a:pathLst>
              <a:path h="4629201" w="5792250">
                <a:moveTo>
                  <a:pt x="0" y="0"/>
                </a:moveTo>
                <a:lnTo>
                  <a:pt x="5792250" y="0"/>
                </a:lnTo>
                <a:lnTo>
                  <a:pt x="5792250" y="4629201"/>
                </a:lnTo>
                <a:lnTo>
                  <a:pt x="0" y="46292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5880" t="-14902" r="-12307" b="-13412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827498" y="1265044"/>
            <a:ext cx="3465841" cy="1841136"/>
            <a:chOff x="0" y="0"/>
            <a:chExt cx="4621121" cy="245484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4621121" cy="2454847"/>
              <a:chOff x="0" y="0"/>
              <a:chExt cx="7620000" cy="4047922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7620000" cy="4045383"/>
              </a:xfrm>
              <a:custGeom>
                <a:avLst/>
                <a:gdLst/>
                <a:ahLst/>
                <a:cxnLst/>
                <a:rect r="r" b="b" t="t" l="l"/>
                <a:pathLst>
                  <a:path h="4045383" w="7620000">
                    <a:moveTo>
                      <a:pt x="7620000" y="3186862"/>
                    </a:moveTo>
                    <a:lnTo>
                      <a:pt x="7620000" y="222250"/>
                    </a:lnTo>
                    <a:cubicBezTo>
                      <a:pt x="7620000" y="100330"/>
                      <a:pt x="7519670" y="0"/>
                      <a:pt x="7397750" y="0"/>
                    </a:cubicBezTo>
                    <a:lnTo>
                      <a:pt x="222250" y="0"/>
                    </a:lnTo>
                    <a:cubicBezTo>
                      <a:pt x="100330" y="0"/>
                      <a:pt x="0" y="100330"/>
                      <a:pt x="0" y="222250"/>
                    </a:cubicBezTo>
                    <a:lnTo>
                      <a:pt x="0" y="3185592"/>
                    </a:lnTo>
                    <a:cubicBezTo>
                      <a:pt x="0" y="3308783"/>
                      <a:pt x="100330" y="3407842"/>
                      <a:pt x="222250" y="3407842"/>
                    </a:cubicBezTo>
                    <a:lnTo>
                      <a:pt x="3547110" y="3407842"/>
                    </a:lnTo>
                    <a:lnTo>
                      <a:pt x="3808730" y="4045383"/>
                    </a:lnTo>
                    <a:lnTo>
                      <a:pt x="4070350" y="3407842"/>
                    </a:lnTo>
                    <a:lnTo>
                      <a:pt x="7395210" y="3407842"/>
                    </a:lnTo>
                    <a:cubicBezTo>
                      <a:pt x="7519670" y="3409112"/>
                      <a:pt x="7620000" y="3310052"/>
                      <a:pt x="7620000" y="3186862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170778" y="325606"/>
              <a:ext cx="4279566" cy="14504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>
                  <a:solidFill>
                    <a:srgbClr val="FFFFFF"/>
                  </a:solidFill>
                  <a:latin typeface="DM Sans Bold"/>
                </a:rPr>
                <a:t>Johnson &amp; Johnson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828909" y="6039464"/>
            <a:ext cx="3465841" cy="1297204"/>
            <a:chOff x="0" y="0"/>
            <a:chExt cx="4621121" cy="1729605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4621121" cy="1729605"/>
              <a:chOff x="0" y="0"/>
              <a:chExt cx="7620000" cy="2852034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7620000" cy="2849494"/>
              </a:xfrm>
              <a:custGeom>
                <a:avLst/>
                <a:gdLst/>
                <a:ahLst/>
                <a:cxnLst/>
                <a:rect r="r" b="b" t="t" l="l"/>
                <a:pathLst>
                  <a:path h="2849494" w="7620000">
                    <a:moveTo>
                      <a:pt x="7620000" y="1990973"/>
                    </a:moveTo>
                    <a:lnTo>
                      <a:pt x="7620000" y="222250"/>
                    </a:lnTo>
                    <a:cubicBezTo>
                      <a:pt x="7620000" y="100330"/>
                      <a:pt x="7519670" y="0"/>
                      <a:pt x="7397750" y="0"/>
                    </a:cubicBezTo>
                    <a:lnTo>
                      <a:pt x="222250" y="0"/>
                    </a:lnTo>
                    <a:cubicBezTo>
                      <a:pt x="100330" y="0"/>
                      <a:pt x="0" y="100330"/>
                      <a:pt x="0" y="222250"/>
                    </a:cubicBezTo>
                    <a:lnTo>
                      <a:pt x="0" y="1989704"/>
                    </a:lnTo>
                    <a:cubicBezTo>
                      <a:pt x="0" y="2112894"/>
                      <a:pt x="100330" y="2211954"/>
                      <a:pt x="222250" y="2211954"/>
                    </a:cubicBezTo>
                    <a:lnTo>
                      <a:pt x="3547110" y="2211954"/>
                    </a:lnTo>
                    <a:lnTo>
                      <a:pt x="3808730" y="2849494"/>
                    </a:lnTo>
                    <a:lnTo>
                      <a:pt x="4070350" y="2211954"/>
                    </a:lnTo>
                    <a:lnTo>
                      <a:pt x="7395210" y="2211954"/>
                    </a:lnTo>
                    <a:cubicBezTo>
                      <a:pt x="7519670" y="2213223"/>
                      <a:pt x="7620000" y="2114164"/>
                      <a:pt x="7620000" y="1990973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170778" y="325606"/>
              <a:ext cx="4279566" cy="7252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>
                  <a:solidFill>
                    <a:srgbClr val="FFFFFF"/>
                  </a:solidFill>
                  <a:latin typeface="DM Sans Bold"/>
                </a:rPr>
                <a:t>J P Morgan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10799" y="1647698"/>
            <a:ext cx="726781" cy="726781"/>
            <a:chOff x="0" y="0"/>
            <a:chExt cx="969042" cy="96904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969042" cy="969042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161067" y="22501"/>
              <a:ext cx="612070" cy="847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45"/>
                </a:lnSpc>
                <a:spcBef>
                  <a:spcPct val="0"/>
                </a:spcBef>
              </a:pPr>
              <a:r>
                <a:rPr lang="en-US" sz="3818">
                  <a:solidFill>
                    <a:srgbClr val="FFFFFF"/>
                  </a:solidFill>
                  <a:latin typeface="DM Sans Bold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2011088"/>
            <a:ext cx="6333575" cy="5588016"/>
            <a:chOff x="0" y="0"/>
            <a:chExt cx="8444766" cy="7450688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8444766" cy="7450688"/>
              <a:chOff x="0" y="0"/>
              <a:chExt cx="7620000" cy="6723009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7620000" cy="6720470"/>
              </a:xfrm>
              <a:custGeom>
                <a:avLst/>
                <a:gdLst/>
                <a:ahLst/>
                <a:cxnLst/>
                <a:rect r="r" b="b" t="t" l="l"/>
                <a:pathLst>
                  <a:path h="6720470" w="7620000">
                    <a:moveTo>
                      <a:pt x="7620000" y="5861949"/>
                    </a:moveTo>
                    <a:lnTo>
                      <a:pt x="7620000" y="222250"/>
                    </a:lnTo>
                    <a:cubicBezTo>
                      <a:pt x="7620000" y="100330"/>
                      <a:pt x="7519670" y="0"/>
                      <a:pt x="7397750" y="0"/>
                    </a:cubicBezTo>
                    <a:lnTo>
                      <a:pt x="222250" y="0"/>
                    </a:lnTo>
                    <a:cubicBezTo>
                      <a:pt x="100330" y="0"/>
                      <a:pt x="0" y="100330"/>
                      <a:pt x="0" y="222250"/>
                    </a:cubicBezTo>
                    <a:lnTo>
                      <a:pt x="0" y="5860679"/>
                    </a:lnTo>
                    <a:cubicBezTo>
                      <a:pt x="0" y="5983869"/>
                      <a:pt x="100330" y="6082929"/>
                      <a:pt x="222250" y="6082929"/>
                    </a:cubicBezTo>
                    <a:lnTo>
                      <a:pt x="3547110" y="6082929"/>
                    </a:lnTo>
                    <a:lnTo>
                      <a:pt x="3808730" y="6720470"/>
                    </a:lnTo>
                    <a:lnTo>
                      <a:pt x="4070350" y="6082929"/>
                    </a:lnTo>
                    <a:lnTo>
                      <a:pt x="7395210" y="6082929"/>
                    </a:lnTo>
                    <a:cubicBezTo>
                      <a:pt x="7519670" y="6084199"/>
                      <a:pt x="7620000" y="5985139"/>
                      <a:pt x="7620000" y="5861949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893578" y="374668"/>
              <a:ext cx="6657610" cy="59980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sz="8000">
                  <a:solidFill>
                    <a:srgbClr val="FFFFFF"/>
                  </a:solidFill>
                  <a:latin typeface="DM Sans Bold"/>
                </a:rPr>
                <a:t>What makes a model better?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110799" y="4078315"/>
            <a:ext cx="726781" cy="726781"/>
            <a:chOff x="0" y="0"/>
            <a:chExt cx="969042" cy="969042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969042" cy="969042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161067" y="22501"/>
              <a:ext cx="612070" cy="847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45"/>
                </a:lnSpc>
                <a:spcBef>
                  <a:spcPct val="0"/>
                </a:spcBef>
              </a:pPr>
              <a:r>
                <a:rPr lang="en-US" sz="3818">
                  <a:solidFill>
                    <a:srgbClr val="FFFFFF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110799" y="6416295"/>
            <a:ext cx="726781" cy="726781"/>
            <a:chOff x="0" y="0"/>
            <a:chExt cx="969042" cy="969042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969042" cy="969042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161067" y="22501"/>
              <a:ext cx="612070" cy="847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45"/>
                </a:lnSpc>
                <a:spcBef>
                  <a:spcPct val="0"/>
                </a:spcBef>
              </a:pPr>
              <a:r>
                <a:rPr lang="en-US" sz="3818">
                  <a:solidFill>
                    <a:srgbClr val="FFFFFF"/>
                  </a:solidFill>
                  <a:latin typeface="DM Sans Bold"/>
                </a:rPr>
                <a:t>3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1176990" y="945282"/>
            <a:ext cx="5709554" cy="2208806"/>
          </a:xfrm>
          <a:custGeom>
            <a:avLst/>
            <a:gdLst/>
            <a:ahLst/>
            <a:cxnLst/>
            <a:rect r="r" b="b" t="t" l="l"/>
            <a:pathLst>
              <a:path h="2208806" w="5709554">
                <a:moveTo>
                  <a:pt x="0" y="0"/>
                </a:moveTo>
                <a:lnTo>
                  <a:pt x="5709554" y="0"/>
                </a:lnTo>
                <a:lnTo>
                  <a:pt x="5709554" y="2208805"/>
                </a:lnTo>
                <a:lnTo>
                  <a:pt x="0" y="22088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176990" y="3531559"/>
            <a:ext cx="5813193" cy="1820293"/>
          </a:xfrm>
          <a:custGeom>
            <a:avLst/>
            <a:gdLst/>
            <a:ahLst/>
            <a:cxnLst/>
            <a:rect r="r" b="b" t="t" l="l"/>
            <a:pathLst>
              <a:path h="1820293" w="5813193">
                <a:moveTo>
                  <a:pt x="0" y="0"/>
                </a:moveTo>
                <a:lnTo>
                  <a:pt x="5813193" y="0"/>
                </a:lnTo>
                <a:lnTo>
                  <a:pt x="5813193" y="1820293"/>
                </a:lnTo>
                <a:lnTo>
                  <a:pt x="0" y="18202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522568" y="5855495"/>
            <a:ext cx="5018400" cy="1848381"/>
          </a:xfrm>
          <a:custGeom>
            <a:avLst/>
            <a:gdLst/>
            <a:ahLst/>
            <a:cxnLst/>
            <a:rect r="r" b="b" t="t" l="l"/>
            <a:pathLst>
              <a:path h="1848381" w="5018400">
                <a:moveTo>
                  <a:pt x="0" y="0"/>
                </a:moveTo>
                <a:lnTo>
                  <a:pt x="5018399" y="0"/>
                </a:lnTo>
                <a:lnTo>
                  <a:pt x="5018399" y="1848381"/>
                </a:lnTo>
                <a:lnTo>
                  <a:pt x="0" y="18483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494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88927" y="117124"/>
          <a:ext cx="14747545" cy="10052752"/>
        </p:xfrm>
        <a:graphic>
          <a:graphicData uri="http://schemas.openxmlformats.org/drawingml/2006/table">
            <a:tbl>
              <a:tblPr/>
              <a:tblGrid>
                <a:gridCol w="2106792"/>
                <a:gridCol w="2106792"/>
                <a:gridCol w="2106792"/>
                <a:gridCol w="2106792"/>
                <a:gridCol w="2106792"/>
                <a:gridCol w="2106792"/>
                <a:gridCol w="2106792"/>
              </a:tblGrid>
              <a:tr h="1250144">
                <a:tc gridSpan="7"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1C84"/>
                          </a:solidFill>
                          <a:latin typeface="DM Sans Bold"/>
                        </a:rPr>
                        <a:t> Comparative</a:t>
                      </a:r>
                      <a:endParaRPr lang="en-US" sz="1100"/>
                    </a:p>
                    <a:p>
                      <a:pPr>
                        <a:lnSpc>
                          <a:spcPts val="4199"/>
                        </a:lnSpc>
                      </a:pPr>
                      <a:r>
                        <a:rPr lang="en-US" sz="2999">
                          <a:solidFill>
                            <a:srgbClr val="001C84"/>
                          </a:solidFill>
                          <a:latin typeface="DM Sans Bold"/>
                        </a:rPr>
                        <a:t>  analysis of RMSE, MAPE and MBE values for ANN of authors (A) vs ours (O)</a:t>
                      </a:r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1C84"/>
                          </a:solidFill>
                          <a:latin typeface="DM Sans Bold"/>
                        </a:rPr>
                        <a:t> Comparative</a:t>
                      </a:r>
                      <a:endParaRPr lang="en-US" sz="1100"/>
                    </a:p>
                    <a:p>
                      <a:pPr>
                        <a:lnSpc>
                          <a:spcPts val="4199"/>
                        </a:lnSpc>
                      </a:pPr>
                      <a:r>
                        <a:rPr lang="en-US" sz="2999">
                          <a:solidFill>
                            <a:srgbClr val="001C84"/>
                          </a:solidFill>
                          <a:latin typeface="DM Sans Bold"/>
                        </a:rPr>
                        <a:t>  analysis of RMSE, MAPE and MBE values for ANN of authors (A) vs ours (O)</a:t>
                      </a:r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1C84"/>
                          </a:solidFill>
                          <a:latin typeface="DM Sans Bold"/>
                        </a:rPr>
                        <a:t> Comparative</a:t>
                      </a:r>
                      <a:endParaRPr lang="en-US" sz="1100"/>
                    </a:p>
                    <a:p>
                      <a:pPr>
                        <a:lnSpc>
                          <a:spcPts val="4199"/>
                        </a:lnSpc>
                      </a:pPr>
                      <a:r>
                        <a:rPr lang="en-US" sz="2999">
                          <a:solidFill>
                            <a:srgbClr val="001C84"/>
                          </a:solidFill>
                          <a:latin typeface="DM Sans Bold"/>
                        </a:rPr>
                        <a:t>  analysis of RMSE, MAPE and MBE values for ANN of authors (A) vs ours (O)</a:t>
                      </a:r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1C84"/>
                          </a:solidFill>
                          <a:latin typeface="DM Sans Bold"/>
                        </a:rPr>
                        <a:t> Comparative</a:t>
                      </a:r>
                      <a:endParaRPr lang="en-US" sz="1100"/>
                    </a:p>
                    <a:p>
                      <a:pPr>
                        <a:lnSpc>
                          <a:spcPts val="4199"/>
                        </a:lnSpc>
                      </a:pPr>
                      <a:r>
                        <a:rPr lang="en-US" sz="2999">
                          <a:solidFill>
                            <a:srgbClr val="001C84"/>
                          </a:solidFill>
                          <a:latin typeface="DM Sans Bold"/>
                        </a:rPr>
                        <a:t>  analysis of RMSE, MAPE and MBE values for ANN of authors (A) vs ours (O)</a:t>
                      </a:r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1C84"/>
                          </a:solidFill>
                          <a:latin typeface="DM Sans Bold"/>
                        </a:rPr>
                        <a:t> Comparative</a:t>
                      </a:r>
                      <a:endParaRPr lang="en-US" sz="1100"/>
                    </a:p>
                    <a:p>
                      <a:pPr>
                        <a:lnSpc>
                          <a:spcPts val="4199"/>
                        </a:lnSpc>
                      </a:pPr>
                      <a:r>
                        <a:rPr lang="en-US" sz="2999">
                          <a:solidFill>
                            <a:srgbClr val="001C84"/>
                          </a:solidFill>
                          <a:latin typeface="DM Sans Bold"/>
                        </a:rPr>
                        <a:t>  analysis of RMSE, MAPE and MBE values for ANN of authors (A) vs ours (O)</a:t>
                      </a:r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1C84"/>
                          </a:solidFill>
                          <a:latin typeface="DM Sans Bold"/>
                        </a:rPr>
                        <a:t> Comparative</a:t>
                      </a:r>
                      <a:endParaRPr lang="en-US" sz="1100"/>
                    </a:p>
                    <a:p>
                      <a:pPr>
                        <a:lnSpc>
                          <a:spcPts val="4199"/>
                        </a:lnSpc>
                      </a:pPr>
                      <a:r>
                        <a:rPr lang="en-US" sz="2999">
                          <a:solidFill>
                            <a:srgbClr val="001C84"/>
                          </a:solidFill>
                          <a:latin typeface="DM Sans Bold"/>
                        </a:rPr>
                        <a:t>  analysis of RMSE, MAPE and MBE values for ANN of authors (A) vs ours (O)</a:t>
                      </a:r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1C84"/>
                          </a:solidFill>
                          <a:latin typeface="DM Sans Bold"/>
                        </a:rPr>
                        <a:t> Comparative</a:t>
                      </a:r>
                      <a:endParaRPr lang="en-US" sz="1100"/>
                    </a:p>
                    <a:p>
                      <a:pPr>
                        <a:lnSpc>
                          <a:spcPts val="4199"/>
                        </a:lnSpc>
                      </a:pPr>
                      <a:r>
                        <a:rPr lang="en-US" sz="2999">
                          <a:solidFill>
                            <a:srgbClr val="001C84"/>
                          </a:solidFill>
                          <a:latin typeface="DM Sans Bold"/>
                        </a:rPr>
                        <a:t>  analysis of RMSE, MAPE and MBE values for ANN of authors (A) vs ours (O)</a:t>
                      </a:r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1827">
                <a:tc rowSpan="2"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Company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ANN (Authors)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ANN (Authors)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ANN (Authors)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ANN (Ours)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ANN (Ours)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ANN (Ours)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1827">
                <a:tc vMerge="true"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Company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RMSE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MAPE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MBE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RMSE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MAPE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MBE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182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Nike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1.1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1.07%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-0.0522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1.13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1.15%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-0.0101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014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Goldman Sachs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3.3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1.09%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0.0762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3.44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1.19%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0.5252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01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J.P. Morgan and Co.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1.28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0.89%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-0.031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1.5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1.02%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-0.318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014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Johnson &amp; Johnson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1.54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0.70%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-0.0138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2.09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1.23%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1.3427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182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Pfizer Inc.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0.42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0.77%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-0.0156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0.42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0.81%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</a:rPr>
                        <a:t>0.0577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761200" y="385313"/>
          <a:ext cx="14599883" cy="9929010"/>
        </p:xfrm>
        <a:graphic>
          <a:graphicData uri="http://schemas.openxmlformats.org/drawingml/2006/table">
            <a:tbl>
              <a:tblPr/>
              <a:tblGrid>
                <a:gridCol w="2085698"/>
                <a:gridCol w="2085698"/>
                <a:gridCol w="2085698"/>
                <a:gridCol w="2085698"/>
                <a:gridCol w="2085698"/>
                <a:gridCol w="2085698"/>
                <a:gridCol w="2085698"/>
              </a:tblGrid>
              <a:tr h="1221544">
                <a:tc gridSpan="7"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1C84"/>
                          </a:solidFill>
                          <a:latin typeface="DM Sans Bold"/>
                        </a:rPr>
                        <a:t> Comparative</a:t>
                      </a:r>
                      <a:endParaRPr lang="en-US" sz="1100"/>
                    </a:p>
                    <a:p>
                      <a:pPr>
                        <a:lnSpc>
                          <a:spcPts val="4108"/>
                        </a:lnSpc>
                      </a:pPr>
                      <a:r>
                        <a:rPr lang="en-US" sz="2934">
                          <a:solidFill>
                            <a:srgbClr val="001C84"/>
                          </a:solidFill>
                          <a:latin typeface="DM Sans Bold"/>
                        </a:rPr>
                        <a:t>  analysis of RMSE, MAPE and MBE values for RF of authors (A) vs ours (O)</a:t>
                      </a:r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1C84"/>
                          </a:solidFill>
                          <a:latin typeface="DM Sans Bold"/>
                        </a:rPr>
                        <a:t> Comparative</a:t>
                      </a:r>
                      <a:endParaRPr lang="en-US" sz="1100"/>
                    </a:p>
                    <a:p>
                      <a:pPr>
                        <a:lnSpc>
                          <a:spcPts val="4108"/>
                        </a:lnSpc>
                      </a:pPr>
                      <a:r>
                        <a:rPr lang="en-US" sz="2934">
                          <a:solidFill>
                            <a:srgbClr val="001C84"/>
                          </a:solidFill>
                          <a:latin typeface="DM Sans Bold"/>
                        </a:rPr>
                        <a:t>  analysis of RMSE, MAPE and MBE values for RF of authors (A) vs ours (O)</a:t>
                      </a:r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1C84"/>
                          </a:solidFill>
                          <a:latin typeface="DM Sans Bold"/>
                        </a:rPr>
                        <a:t> Comparative</a:t>
                      </a:r>
                      <a:endParaRPr lang="en-US" sz="1100"/>
                    </a:p>
                    <a:p>
                      <a:pPr>
                        <a:lnSpc>
                          <a:spcPts val="4108"/>
                        </a:lnSpc>
                      </a:pPr>
                      <a:r>
                        <a:rPr lang="en-US" sz="2934">
                          <a:solidFill>
                            <a:srgbClr val="001C84"/>
                          </a:solidFill>
                          <a:latin typeface="DM Sans Bold"/>
                        </a:rPr>
                        <a:t>  analysis of RMSE, MAPE and MBE values for RF of authors (A) vs ours (O)</a:t>
                      </a:r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1C84"/>
                          </a:solidFill>
                          <a:latin typeface="DM Sans Bold"/>
                        </a:rPr>
                        <a:t> Comparative</a:t>
                      </a:r>
                      <a:endParaRPr lang="en-US" sz="1100"/>
                    </a:p>
                    <a:p>
                      <a:pPr>
                        <a:lnSpc>
                          <a:spcPts val="4108"/>
                        </a:lnSpc>
                      </a:pPr>
                      <a:r>
                        <a:rPr lang="en-US" sz="2934">
                          <a:solidFill>
                            <a:srgbClr val="001C84"/>
                          </a:solidFill>
                          <a:latin typeface="DM Sans Bold"/>
                        </a:rPr>
                        <a:t>  analysis of RMSE, MAPE and MBE values for RF of authors (A) vs ours (O)</a:t>
                      </a:r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1C84"/>
                          </a:solidFill>
                          <a:latin typeface="DM Sans Bold"/>
                        </a:rPr>
                        <a:t> Comparative</a:t>
                      </a:r>
                      <a:endParaRPr lang="en-US" sz="1100"/>
                    </a:p>
                    <a:p>
                      <a:pPr>
                        <a:lnSpc>
                          <a:spcPts val="4108"/>
                        </a:lnSpc>
                      </a:pPr>
                      <a:r>
                        <a:rPr lang="en-US" sz="2934">
                          <a:solidFill>
                            <a:srgbClr val="001C84"/>
                          </a:solidFill>
                          <a:latin typeface="DM Sans Bold"/>
                        </a:rPr>
                        <a:t>  analysis of RMSE, MAPE and MBE values for RF of authors (A) vs ours (O)</a:t>
                      </a:r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1C84"/>
                          </a:solidFill>
                          <a:latin typeface="DM Sans Bold"/>
                        </a:rPr>
                        <a:t> Comparative</a:t>
                      </a:r>
                      <a:endParaRPr lang="en-US" sz="1100"/>
                    </a:p>
                    <a:p>
                      <a:pPr>
                        <a:lnSpc>
                          <a:spcPts val="4108"/>
                        </a:lnSpc>
                      </a:pPr>
                      <a:r>
                        <a:rPr lang="en-US" sz="2934">
                          <a:solidFill>
                            <a:srgbClr val="001C84"/>
                          </a:solidFill>
                          <a:latin typeface="DM Sans Bold"/>
                        </a:rPr>
                        <a:t>  analysis of RMSE, MAPE and MBE values for RF of authors (A) vs ours (O)</a:t>
                      </a:r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1C84"/>
                          </a:solidFill>
                          <a:latin typeface="DM Sans Bold"/>
                        </a:rPr>
                        <a:t> Comparative</a:t>
                      </a:r>
                      <a:endParaRPr lang="en-US" sz="1100"/>
                    </a:p>
                    <a:p>
                      <a:pPr>
                        <a:lnSpc>
                          <a:spcPts val="4108"/>
                        </a:lnSpc>
                      </a:pPr>
                      <a:r>
                        <a:rPr lang="en-US" sz="2934">
                          <a:solidFill>
                            <a:srgbClr val="001C84"/>
                          </a:solidFill>
                          <a:latin typeface="DM Sans Bold"/>
                        </a:rPr>
                        <a:t>  analysis of RMSE, MAPE and MBE values for RF of authors (A) vs ours (O)</a:t>
                      </a:r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1936">
                <a:tc rowSpan="2"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Company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RF (Authors)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RF (Authors)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RF (Authors)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RF (Ours)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RF (Ours)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RF (Ours)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1853">
                <a:tc vMerge="true"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Company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RMSE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MAPE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MBE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RMSE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MAPE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MBE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185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Nike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1.29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1.14%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-0.0521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9.44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8.28%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6.1836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154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Goldman Sachs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3.4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1.01%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0.0761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9.42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3.24%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-2.4351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68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J.P. Morgan and Co.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1.41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0.93%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-0.0313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15.35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11.81%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12.5863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154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Johnson &amp; Johnson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1.53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0.75%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-0.0138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9.73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5.66%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7.5587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185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Pfizer Inc.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0.43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0.80%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-0.0155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3.58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5.62%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08"/>
                        </a:lnSpc>
                        <a:defRPr/>
                      </a:pPr>
                      <a:r>
                        <a:rPr lang="en-US" sz="2934">
                          <a:solidFill>
                            <a:srgbClr val="000000"/>
                          </a:solidFill>
                          <a:latin typeface="DM Sans"/>
                        </a:rPr>
                        <a:t>2.1082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32208" y="3147351"/>
            <a:ext cx="10423585" cy="3992298"/>
            <a:chOff x="0" y="0"/>
            <a:chExt cx="2745306" cy="10514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45306" cy="1051470"/>
            </a:xfrm>
            <a:custGeom>
              <a:avLst/>
              <a:gdLst/>
              <a:ahLst/>
              <a:cxnLst/>
              <a:rect r="r" b="b" t="t" l="l"/>
              <a:pathLst>
                <a:path h="1051470" w="2745306">
                  <a:moveTo>
                    <a:pt x="0" y="0"/>
                  </a:moveTo>
                  <a:lnTo>
                    <a:pt x="2745306" y="0"/>
                  </a:lnTo>
                  <a:lnTo>
                    <a:pt x="2745306" y="1051470"/>
                  </a:lnTo>
                  <a:lnTo>
                    <a:pt x="0" y="1051470"/>
                  </a:lnTo>
                  <a:close/>
                </a:path>
              </a:pathLst>
            </a:custGeom>
            <a:solidFill>
              <a:srgbClr val="001C8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2745306" cy="11562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0"/>
                </a:lnSpc>
              </a:pPr>
              <a:r>
                <a:rPr lang="en-US" sz="12000">
                  <a:solidFill>
                    <a:srgbClr val="FFFFFF"/>
                  </a:solidFill>
                  <a:latin typeface="Bodoni FLF"/>
                </a:rPr>
                <a:t>FAILURE  # 1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28604" y="1846653"/>
            <a:ext cx="726781" cy="726781"/>
            <a:chOff x="0" y="0"/>
            <a:chExt cx="969042" cy="96904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969042" cy="969042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161067" y="22501"/>
              <a:ext cx="612070" cy="847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45"/>
                </a:lnSpc>
                <a:spcBef>
                  <a:spcPct val="0"/>
                </a:spcBef>
              </a:pPr>
              <a:r>
                <a:rPr lang="en-US" sz="3818">
                  <a:solidFill>
                    <a:srgbClr val="FFFFFF"/>
                  </a:solidFill>
                  <a:latin typeface="DM Sans Bold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952834" y="1846653"/>
            <a:ext cx="726781" cy="726781"/>
            <a:chOff x="0" y="0"/>
            <a:chExt cx="969042" cy="969042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969042" cy="969042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161067" y="22501"/>
              <a:ext cx="612070" cy="847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45"/>
                </a:lnSpc>
                <a:spcBef>
                  <a:spcPct val="0"/>
                </a:spcBef>
              </a:pPr>
              <a:r>
                <a:rPr lang="en-US" sz="3818">
                  <a:solidFill>
                    <a:srgbClr val="FFFFFF"/>
                  </a:solidFill>
                  <a:latin typeface="DM Sans Bold"/>
                </a:rPr>
                <a:t>2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507050" y="2784719"/>
            <a:ext cx="7741335" cy="7035494"/>
          </a:xfrm>
          <a:custGeom>
            <a:avLst/>
            <a:gdLst/>
            <a:ahLst/>
            <a:cxnLst/>
            <a:rect r="r" b="b" t="t" l="l"/>
            <a:pathLst>
              <a:path h="7035494" w="7741335">
                <a:moveTo>
                  <a:pt x="0" y="0"/>
                </a:moveTo>
                <a:lnTo>
                  <a:pt x="7741335" y="0"/>
                </a:lnTo>
                <a:lnTo>
                  <a:pt x="7741335" y="7035494"/>
                </a:lnTo>
                <a:lnTo>
                  <a:pt x="0" y="70354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093" t="-12648" r="-1187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100497" y="2758049"/>
            <a:ext cx="7550344" cy="6853419"/>
          </a:xfrm>
          <a:custGeom>
            <a:avLst/>
            <a:gdLst/>
            <a:ahLst/>
            <a:cxnLst/>
            <a:rect r="r" b="b" t="t" l="l"/>
            <a:pathLst>
              <a:path h="6853419" w="7550344">
                <a:moveTo>
                  <a:pt x="0" y="0"/>
                </a:moveTo>
                <a:lnTo>
                  <a:pt x="7550343" y="0"/>
                </a:lnTo>
                <a:lnTo>
                  <a:pt x="7550343" y="6853419"/>
                </a:lnTo>
                <a:lnTo>
                  <a:pt x="0" y="68534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933" t="-11672" r="-11772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246435" y="488707"/>
            <a:ext cx="5795131" cy="1146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>
                <a:solidFill>
                  <a:srgbClr val="001C84"/>
                </a:solidFill>
                <a:latin typeface="DM Sans Bold"/>
              </a:rPr>
              <a:t>Extension 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26398" y="1568693"/>
            <a:ext cx="6221800" cy="1216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DM Sans"/>
              </a:rPr>
              <a:t>Training Data:  </a:t>
            </a:r>
          </a:p>
          <a:p>
            <a:pPr algn="l" marL="0" indent="0" lvl="0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3131"/>
                </a:solidFill>
                <a:latin typeface="DM Sans"/>
              </a:rPr>
              <a:t>2009-05-05</a:t>
            </a:r>
            <a:r>
              <a:rPr lang="en-US" sz="3499">
                <a:solidFill>
                  <a:srgbClr val="000000"/>
                </a:solidFill>
                <a:latin typeface="DM Sans"/>
              </a:rPr>
              <a:t> to </a:t>
            </a:r>
            <a:r>
              <a:rPr lang="en-US" sz="3499">
                <a:solidFill>
                  <a:srgbClr val="FF3131"/>
                </a:solidFill>
                <a:latin typeface="DM Sans"/>
              </a:rPr>
              <a:t>2020-01-31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150629" y="1595363"/>
            <a:ext cx="5893118" cy="1162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DM Sans"/>
              </a:rPr>
              <a:t>Test Data: </a:t>
            </a:r>
          </a:p>
          <a:p>
            <a:pPr algn="l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3131"/>
                </a:solidFill>
                <a:latin typeface="DM Sans"/>
              </a:rPr>
              <a:t>2020-02-03</a:t>
            </a:r>
            <a:r>
              <a:rPr lang="en-US" sz="3399">
                <a:solidFill>
                  <a:srgbClr val="000000"/>
                </a:solidFill>
                <a:latin typeface="DM Sans"/>
              </a:rPr>
              <a:t> to </a:t>
            </a:r>
            <a:r>
              <a:rPr lang="en-US" sz="3399">
                <a:solidFill>
                  <a:srgbClr val="FF3131"/>
                </a:solidFill>
                <a:latin typeface="DM Sans"/>
              </a:rPr>
              <a:t>2022-04-05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8110080" y="3731184"/>
            <a:ext cx="2067840" cy="1412316"/>
            <a:chOff x="0" y="0"/>
            <a:chExt cx="2757120" cy="1883089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2757120" cy="1883089"/>
              <a:chOff x="0" y="0"/>
              <a:chExt cx="7620000" cy="4047922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7620000" cy="4045383"/>
              </a:xfrm>
              <a:custGeom>
                <a:avLst/>
                <a:gdLst/>
                <a:ahLst/>
                <a:cxnLst/>
                <a:rect r="r" b="b" t="t" l="l"/>
                <a:pathLst>
                  <a:path h="4045383" w="7620000">
                    <a:moveTo>
                      <a:pt x="7620000" y="3186862"/>
                    </a:moveTo>
                    <a:lnTo>
                      <a:pt x="7620000" y="222250"/>
                    </a:lnTo>
                    <a:cubicBezTo>
                      <a:pt x="7620000" y="100330"/>
                      <a:pt x="7519670" y="0"/>
                      <a:pt x="7397750" y="0"/>
                    </a:cubicBezTo>
                    <a:lnTo>
                      <a:pt x="222250" y="0"/>
                    </a:lnTo>
                    <a:cubicBezTo>
                      <a:pt x="100330" y="0"/>
                      <a:pt x="0" y="100330"/>
                      <a:pt x="0" y="222250"/>
                    </a:cubicBezTo>
                    <a:lnTo>
                      <a:pt x="0" y="3185592"/>
                    </a:lnTo>
                    <a:cubicBezTo>
                      <a:pt x="0" y="3308783"/>
                      <a:pt x="100330" y="3407842"/>
                      <a:pt x="222250" y="3407842"/>
                    </a:cubicBezTo>
                    <a:lnTo>
                      <a:pt x="3547110" y="3407842"/>
                    </a:lnTo>
                    <a:lnTo>
                      <a:pt x="3808730" y="4045383"/>
                    </a:lnTo>
                    <a:lnTo>
                      <a:pt x="4070350" y="3407842"/>
                    </a:lnTo>
                    <a:lnTo>
                      <a:pt x="7395210" y="3407842"/>
                    </a:lnTo>
                    <a:cubicBezTo>
                      <a:pt x="7519670" y="3409112"/>
                      <a:pt x="7620000" y="3310052"/>
                      <a:pt x="7620000" y="3186862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101892" y="249769"/>
              <a:ext cx="2553336" cy="11126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3"/>
                </a:lnSpc>
              </a:pPr>
              <a:r>
                <a:rPr lang="en-US" sz="2761">
                  <a:solidFill>
                    <a:srgbClr val="FFFFFF"/>
                  </a:solidFill>
                  <a:latin typeface="DM Sans Bold"/>
                </a:rPr>
                <a:t>Goldman Sachs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14015" y="1098696"/>
            <a:ext cx="9301988" cy="7682541"/>
            <a:chOff x="0" y="0"/>
            <a:chExt cx="12402651" cy="1024338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2402651" cy="10243388"/>
              <a:chOff x="0" y="0"/>
              <a:chExt cx="7620000" cy="807990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620000" cy="8077369"/>
              </a:xfrm>
              <a:custGeom>
                <a:avLst/>
                <a:gdLst/>
                <a:ahLst/>
                <a:cxnLst/>
                <a:rect r="r" b="b" t="t" l="l"/>
                <a:pathLst>
                  <a:path h="8077369" w="7620000">
                    <a:moveTo>
                      <a:pt x="7620000" y="7218849"/>
                    </a:moveTo>
                    <a:lnTo>
                      <a:pt x="7620000" y="222250"/>
                    </a:lnTo>
                    <a:cubicBezTo>
                      <a:pt x="7620000" y="100330"/>
                      <a:pt x="7519670" y="0"/>
                      <a:pt x="7397750" y="0"/>
                    </a:cubicBezTo>
                    <a:lnTo>
                      <a:pt x="222250" y="0"/>
                    </a:lnTo>
                    <a:cubicBezTo>
                      <a:pt x="100330" y="0"/>
                      <a:pt x="0" y="100330"/>
                      <a:pt x="0" y="222250"/>
                    </a:cubicBezTo>
                    <a:lnTo>
                      <a:pt x="0" y="7217579"/>
                    </a:lnTo>
                    <a:cubicBezTo>
                      <a:pt x="0" y="7340769"/>
                      <a:pt x="100330" y="7439829"/>
                      <a:pt x="222250" y="7439829"/>
                    </a:cubicBezTo>
                    <a:lnTo>
                      <a:pt x="3547110" y="7439829"/>
                    </a:lnTo>
                    <a:lnTo>
                      <a:pt x="3808730" y="8077369"/>
                    </a:lnTo>
                    <a:lnTo>
                      <a:pt x="4070350" y="7439829"/>
                    </a:lnTo>
                    <a:lnTo>
                      <a:pt x="7395210" y="7439829"/>
                    </a:lnTo>
                    <a:cubicBezTo>
                      <a:pt x="7519670" y="7441099"/>
                      <a:pt x="7620000" y="7342039"/>
                      <a:pt x="7620000" y="7218849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1312380" y="438052"/>
              <a:ext cx="9777891" cy="85722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066"/>
                </a:lnSpc>
              </a:pPr>
              <a:r>
                <a:rPr lang="en-US" sz="9151">
                  <a:solidFill>
                    <a:srgbClr val="FFFFFF"/>
                  </a:solidFill>
                  <a:latin typeface="DM Sans Bold"/>
                </a:rPr>
                <a:t>Why would anyone want to predict stock prices?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6960137" y="3529087"/>
          <a:ext cx="9206240" cy="5934075"/>
        </p:xfrm>
        <a:graphic>
          <a:graphicData uri="http://schemas.openxmlformats.org/drawingml/2006/table">
            <a:tbl>
              <a:tblPr/>
              <a:tblGrid>
                <a:gridCol w="3568067"/>
                <a:gridCol w="2436437"/>
                <a:gridCol w="3201736"/>
              </a:tblGrid>
              <a:tr h="93796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29"/>
                        </a:lnSpc>
                        <a:defRPr/>
                      </a:pPr>
                      <a:r>
                        <a:rPr lang="en-US" sz="2735" u="sng">
                          <a:solidFill>
                            <a:srgbClr val="000000"/>
                          </a:solidFill>
                          <a:latin typeface="DM Sans Bold"/>
                        </a:rPr>
                        <a:t>Company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29"/>
                        </a:lnSpc>
                        <a:defRPr/>
                      </a:pPr>
                      <a:r>
                        <a:rPr lang="en-US" sz="2735" u="sng">
                          <a:solidFill>
                            <a:srgbClr val="000000"/>
                          </a:solidFill>
                          <a:latin typeface="DM Sans Bold"/>
                        </a:rPr>
                        <a:t>ANN ($)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29"/>
                        </a:lnSpc>
                        <a:defRPr/>
                      </a:pPr>
                      <a:r>
                        <a:rPr lang="en-US" sz="2735" u="sng">
                          <a:solidFill>
                            <a:srgbClr val="000000"/>
                          </a:solidFill>
                          <a:latin typeface="DM Sans Bold"/>
                        </a:rPr>
                        <a:t>RF ($)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3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29"/>
                        </a:lnSpc>
                        <a:defRPr/>
                      </a:pPr>
                      <a:r>
                        <a:rPr lang="en-US" sz="2735">
                          <a:solidFill>
                            <a:srgbClr val="000000"/>
                          </a:solidFill>
                          <a:latin typeface="DM Sans"/>
                        </a:rPr>
                        <a:t>Nike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49"/>
                        </a:lnSpc>
                        <a:defRPr/>
                      </a:pPr>
                      <a:r>
                        <a:rPr lang="en-US" sz="3035">
                          <a:solidFill>
                            <a:srgbClr val="000000"/>
                          </a:solidFill>
                          <a:latin typeface="DM Sans Bold"/>
                        </a:rPr>
                        <a:t>1270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29"/>
                        </a:lnSpc>
                        <a:defRPr/>
                      </a:pPr>
                      <a:r>
                        <a:rPr lang="en-US" sz="2735">
                          <a:solidFill>
                            <a:srgbClr val="000000"/>
                          </a:solidFill>
                          <a:latin typeface="DM Sans"/>
                        </a:rPr>
                        <a:t>940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3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29"/>
                        </a:lnSpc>
                        <a:defRPr/>
                      </a:pPr>
                      <a:r>
                        <a:rPr lang="en-US" sz="2735">
                          <a:solidFill>
                            <a:srgbClr val="000000"/>
                          </a:solidFill>
                          <a:latin typeface="DM Sans"/>
                        </a:rPr>
                        <a:t>Goldman Sachs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29"/>
                        </a:lnSpc>
                        <a:defRPr/>
                      </a:pPr>
                      <a:r>
                        <a:rPr lang="en-US" sz="2735">
                          <a:solidFill>
                            <a:srgbClr val="000000"/>
                          </a:solidFill>
                          <a:latin typeface="DM Sans"/>
                        </a:rPr>
                        <a:t>780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49"/>
                        </a:lnSpc>
                        <a:defRPr/>
                      </a:pPr>
                      <a:r>
                        <a:rPr lang="en-US" sz="3035">
                          <a:solidFill>
                            <a:srgbClr val="000000"/>
                          </a:solidFill>
                          <a:latin typeface="DM Sans Bold"/>
                        </a:rPr>
                        <a:t>860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3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29"/>
                        </a:lnSpc>
                        <a:defRPr/>
                      </a:pPr>
                      <a:r>
                        <a:rPr lang="en-US" sz="2735">
                          <a:solidFill>
                            <a:srgbClr val="000000"/>
                          </a:solidFill>
                          <a:latin typeface="DM Sans"/>
                        </a:rPr>
                        <a:t>J.P. Morgan and Co.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49"/>
                        </a:lnSpc>
                        <a:defRPr/>
                      </a:pPr>
                      <a:r>
                        <a:rPr lang="en-US" sz="3035">
                          <a:solidFill>
                            <a:srgbClr val="000000"/>
                          </a:solidFill>
                          <a:latin typeface="DM Sans Bold"/>
                        </a:rPr>
                        <a:t>1100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29"/>
                        </a:lnSpc>
                        <a:defRPr/>
                      </a:pPr>
                      <a:r>
                        <a:rPr lang="en-US" sz="2735">
                          <a:solidFill>
                            <a:srgbClr val="000000"/>
                          </a:solidFill>
                          <a:latin typeface="DM Sans"/>
                        </a:rPr>
                        <a:t>940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3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29"/>
                        </a:lnSpc>
                        <a:defRPr/>
                      </a:pPr>
                      <a:r>
                        <a:rPr lang="en-US" sz="2735">
                          <a:solidFill>
                            <a:srgbClr val="000000"/>
                          </a:solidFill>
                          <a:latin typeface="DM Sans"/>
                        </a:rPr>
                        <a:t>Johnson &amp; Johnson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49"/>
                        </a:lnSpc>
                        <a:defRPr/>
                      </a:pPr>
                      <a:r>
                        <a:rPr lang="en-US" sz="3035">
                          <a:solidFill>
                            <a:srgbClr val="000000"/>
                          </a:solidFill>
                          <a:latin typeface="DM Sans Bold"/>
                        </a:rPr>
                        <a:t>990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29"/>
                        </a:lnSpc>
                        <a:defRPr/>
                      </a:pPr>
                      <a:r>
                        <a:rPr lang="en-US" sz="2735">
                          <a:solidFill>
                            <a:srgbClr val="000000"/>
                          </a:solidFill>
                          <a:latin typeface="DM Sans"/>
                        </a:rPr>
                        <a:t>910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453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29"/>
                        </a:lnSpc>
                        <a:defRPr/>
                      </a:pPr>
                      <a:r>
                        <a:rPr lang="en-US" sz="2735">
                          <a:solidFill>
                            <a:srgbClr val="000000"/>
                          </a:solidFill>
                          <a:latin typeface="DM Sans"/>
                        </a:rPr>
                        <a:t>Pfizer Inc.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389"/>
                        </a:lnSpc>
                        <a:defRPr/>
                      </a:pPr>
                      <a:r>
                        <a:rPr lang="en-US" sz="3135">
                          <a:solidFill>
                            <a:srgbClr val="000000"/>
                          </a:solidFill>
                          <a:latin typeface="DM Sans Bold"/>
                        </a:rPr>
                        <a:t>950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29"/>
                        </a:lnSpc>
                        <a:defRPr/>
                      </a:pPr>
                      <a:r>
                        <a:rPr lang="en-US" sz="2735">
                          <a:solidFill>
                            <a:srgbClr val="000000"/>
                          </a:solidFill>
                          <a:latin typeface="DM Sans"/>
                        </a:rPr>
                        <a:t>870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6246435" y="488707"/>
            <a:ext cx="5795131" cy="1146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>
                <a:solidFill>
                  <a:srgbClr val="001C84"/>
                </a:solidFill>
                <a:latin typeface="DM Sans Bold"/>
              </a:rPr>
              <a:t>Extension 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94464" y="1682993"/>
            <a:ext cx="14899071" cy="2595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13"/>
              </a:lnSpc>
            </a:pPr>
            <a:r>
              <a:rPr lang="en-US" sz="4648">
                <a:solidFill>
                  <a:srgbClr val="001C84"/>
                </a:solidFill>
                <a:latin typeface="DM Sans Bold"/>
              </a:rPr>
              <a:t>- Buy if stock increases for 4 consecutive days</a:t>
            </a:r>
          </a:p>
          <a:p>
            <a:pPr>
              <a:lnSpc>
                <a:spcPts val="5113"/>
              </a:lnSpc>
            </a:pPr>
            <a:r>
              <a:rPr lang="en-US" sz="4648">
                <a:solidFill>
                  <a:srgbClr val="001C84"/>
                </a:solidFill>
                <a:latin typeface="DM Sans Bold"/>
              </a:rPr>
              <a:t>- Sell if stock decreases days (and we've made a profit)</a:t>
            </a:r>
          </a:p>
          <a:p>
            <a:pPr>
              <a:lnSpc>
                <a:spcPts val="5113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0" y="5307016"/>
            <a:ext cx="6333575" cy="2314552"/>
            <a:chOff x="0" y="0"/>
            <a:chExt cx="8444766" cy="3086069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8444766" cy="3086069"/>
              <a:chOff x="0" y="0"/>
              <a:chExt cx="7620000" cy="2784665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620000" cy="2782126"/>
              </a:xfrm>
              <a:custGeom>
                <a:avLst/>
                <a:gdLst/>
                <a:ahLst/>
                <a:cxnLst/>
                <a:rect r="r" b="b" t="t" l="l"/>
                <a:pathLst>
                  <a:path h="2782126" w="7620000">
                    <a:moveTo>
                      <a:pt x="7620000" y="1923605"/>
                    </a:moveTo>
                    <a:lnTo>
                      <a:pt x="7620000" y="222250"/>
                    </a:lnTo>
                    <a:cubicBezTo>
                      <a:pt x="7620000" y="100330"/>
                      <a:pt x="7519670" y="0"/>
                      <a:pt x="7397750" y="0"/>
                    </a:cubicBezTo>
                    <a:lnTo>
                      <a:pt x="222250" y="0"/>
                    </a:lnTo>
                    <a:cubicBezTo>
                      <a:pt x="100330" y="0"/>
                      <a:pt x="0" y="100330"/>
                      <a:pt x="0" y="222250"/>
                    </a:cubicBezTo>
                    <a:lnTo>
                      <a:pt x="0" y="1922336"/>
                    </a:lnTo>
                    <a:cubicBezTo>
                      <a:pt x="0" y="2045526"/>
                      <a:pt x="100330" y="2144586"/>
                      <a:pt x="222250" y="2144586"/>
                    </a:cubicBezTo>
                    <a:lnTo>
                      <a:pt x="3547110" y="2144586"/>
                    </a:lnTo>
                    <a:lnTo>
                      <a:pt x="3808730" y="2782126"/>
                    </a:lnTo>
                    <a:lnTo>
                      <a:pt x="4070350" y="2144586"/>
                    </a:lnTo>
                    <a:lnTo>
                      <a:pt x="7395210" y="2144586"/>
                    </a:lnTo>
                    <a:cubicBezTo>
                      <a:pt x="7519670" y="2145855"/>
                      <a:pt x="7620000" y="2046795"/>
                      <a:pt x="7620000" y="1923605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893578" y="346093"/>
              <a:ext cx="6657610" cy="16620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40"/>
                </a:lnSpc>
              </a:pPr>
              <a:r>
                <a:rPr lang="en-US" sz="4400">
                  <a:solidFill>
                    <a:srgbClr val="FFFFFF"/>
                  </a:solidFill>
                  <a:latin typeface="DM Sans Bold"/>
                </a:rPr>
                <a:t>Starting Amount: $1000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25449" y="5368795"/>
            <a:ext cx="3513792" cy="1866609"/>
            <a:chOff x="0" y="0"/>
            <a:chExt cx="4685057" cy="248881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685057" cy="2488812"/>
              <a:chOff x="0" y="0"/>
              <a:chExt cx="7620000" cy="4047922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620000" cy="4045383"/>
              </a:xfrm>
              <a:custGeom>
                <a:avLst/>
                <a:gdLst/>
                <a:ahLst/>
                <a:cxnLst/>
                <a:rect r="r" b="b" t="t" l="l"/>
                <a:pathLst>
                  <a:path h="4045383" w="7620000">
                    <a:moveTo>
                      <a:pt x="7620000" y="3186862"/>
                    </a:moveTo>
                    <a:lnTo>
                      <a:pt x="7620000" y="222250"/>
                    </a:lnTo>
                    <a:cubicBezTo>
                      <a:pt x="7620000" y="100330"/>
                      <a:pt x="7519670" y="0"/>
                      <a:pt x="7397750" y="0"/>
                    </a:cubicBezTo>
                    <a:lnTo>
                      <a:pt x="222250" y="0"/>
                    </a:lnTo>
                    <a:cubicBezTo>
                      <a:pt x="100330" y="0"/>
                      <a:pt x="0" y="100330"/>
                      <a:pt x="0" y="222250"/>
                    </a:cubicBezTo>
                    <a:lnTo>
                      <a:pt x="0" y="3185592"/>
                    </a:lnTo>
                    <a:cubicBezTo>
                      <a:pt x="0" y="3308783"/>
                      <a:pt x="100330" y="3407842"/>
                      <a:pt x="222250" y="3407842"/>
                    </a:cubicBezTo>
                    <a:lnTo>
                      <a:pt x="3547110" y="3407842"/>
                    </a:lnTo>
                    <a:lnTo>
                      <a:pt x="3808730" y="4045383"/>
                    </a:lnTo>
                    <a:lnTo>
                      <a:pt x="4070350" y="3407842"/>
                    </a:lnTo>
                    <a:lnTo>
                      <a:pt x="7395210" y="3407842"/>
                    </a:lnTo>
                    <a:cubicBezTo>
                      <a:pt x="7519670" y="3409112"/>
                      <a:pt x="7620000" y="3310052"/>
                      <a:pt x="7620000" y="3186862"/>
                    </a:cubicBezTo>
                    <a:close/>
                  </a:path>
                </a:pathLst>
              </a:custGeom>
              <a:solidFill>
                <a:srgbClr val="001C84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362947" y="381703"/>
              <a:ext cx="3959163" cy="1283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DM Sans"/>
                </a:rPr>
                <a:t>Have a great</a:t>
              </a:r>
            </a:p>
            <a:p>
              <a:pPr algn="ctr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DM Sans"/>
                </a:rPr>
                <a:t>day</a:t>
              </a:r>
              <a:r>
                <a:rPr lang="en-US" sz="2800" u="none">
                  <a:solidFill>
                    <a:srgbClr val="FFFFFF"/>
                  </a:solidFill>
                  <a:latin typeface="DM Sans"/>
                </a:rPr>
                <a:t> ahead.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048759" y="3327821"/>
            <a:ext cx="6155435" cy="3907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5000"/>
              </a:lnSpc>
            </a:pPr>
            <a:r>
              <a:rPr lang="en-US" sz="15000" spc="-150">
                <a:solidFill>
                  <a:srgbClr val="000000"/>
                </a:solidFill>
                <a:latin typeface="DM Sans Bold"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792439"/>
            <a:ext cx="9712272" cy="7465861"/>
          </a:xfrm>
          <a:custGeom>
            <a:avLst/>
            <a:gdLst/>
            <a:ahLst/>
            <a:cxnLst/>
            <a:rect r="r" b="b" t="t" l="l"/>
            <a:pathLst>
              <a:path h="7465861" w="9712272">
                <a:moveTo>
                  <a:pt x="0" y="0"/>
                </a:moveTo>
                <a:lnTo>
                  <a:pt x="9712272" y="0"/>
                </a:lnTo>
                <a:lnTo>
                  <a:pt x="9712272" y="7465861"/>
                </a:lnTo>
                <a:lnTo>
                  <a:pt x="0" y="74658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7" t="0" r="-201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233180" y="2965289"/>
            <a:ext cx="6026120" cy="3286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761"/>
              </a:lnSpc>
            </a:pPr>
            <a:r>
              <a:rPr lang="en-US" sz="2686">
                <a:solidFill>
                  <a:srgbClr val="000000"/>
                </a:solidFill>
                <a:latin typeface="DM Sans Bold"/>
              </a:rPr>
              <a:t>Ertuğrul, H. M., Güngör, B. O., &amp; Soytaş, U. (2020). The Effect of the COVID-19 Outbreak on the Turkish Diesel Consumption Volatility Dynamics. Energy RESEARCH LETTERS, 1(3). </a:t>
            </a:r>
            <a:r>
              <a:rPr lang="en-US" sz="2686" u="sng">
                <a:solidFill>
                  <a:srgbClr val="000000"/>
                </a:solidFill>
                <a:latin typeface="DM Sans Bold"/>
                <a:hlinkClick r:id="rId3" tooltip="https://doi.org/10.46557/001c.17496"/>
              </a:rPr>
              <a:t>https://doi.org/10.46557/001c.17496</a:t>
            </a:r>
            <a:r>
              <a:rPr lang="en-US" sz="2686">
                <a:solidFill>
                  <a:srgbClr val="000000"/>
                </a:solidFill>
                <a:latin typeface="DM Sans Bold"/>
              </a:rPr>
              <a:t>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88707"/>
            <a:ext cx="7722354" cy="1146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>
                <a:solidFill>
                  <a:srgbClr val="001C84"/>
                </a:solidFill>
                <a:latin typeface="DM Sans Bold"/>
              </a:rPr>
              <a:t>Our First paper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32208" y="3147351"/>
            <a:ext cx="10423585" cy="3992298"/>
            <a:chOff x="0" y="0"/>
            <a:chExt cx="2745306" cy="10514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45306" cy="1051470"/>
            </a:xfrm>
            <a:custGeom>
              <a:avLst/>
              <a:gdLst/>
              <a:ahLst/>
              <a:cxnLst/>
              <a:rect r="r" b="b" t="t" l="l"/>
              <a:pathLst>
                <a:path h="1051470" w="2745306">
                  <a:moveTo>
                    <a:pt x="0" y="0"/>
                  </a:moveTo>
                  <a:lnTo>
                    <a:pt x="2745306" y="0"/>
                  </a:lnTo>
                  <a:lnTo>
                    <a:pt x="2745306" y="1051470"/>
                  </a:lnTo>
                  <a:lnTo>
                    <a:pt x="0" y="1051470"/>
                  </a:lnTo>
                  <a:close/>
                </a:path>
              </a:pathLst>
            </a:custGeom>
            <a:solidFill>
              <a:srgbClr val="001C8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2745306" cy="11562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0"/>
                </a:lnSpc>
              </a:pPr>
              <a:r>
                <a:rPr lang="en-US" sz="12000">
                  <a:solidFill>
                    <a:srgbClr val="FFFFFF"/>
                  </a:solidFill>
                  <a:latin typeface="Bodoni FLF"/>
                </a:rPr>
                <a:t>FAILURE # 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635368"/>
            <a:ext cx="9297420" cy="7570082"/>
          </a:xfrm>
          <a:custGeom>
            <a:avLst/>
            <a:gdLst/>
            <a:ahLst/>
            <a:cxnLst/>
            <a:rect r="r" b="b" t="t" l="l"/>
            <a:pathLst>
              <a:path h="7570082" w="9297420">
                <a:moveTo>
                  <a:pt x="0" y="0"/>
                </a:moveTo>
                <a:lnTo>
                  <a:pt x="9297420" y="0"/>
                </a:lnTo>
                <a:lnTo>
                  <a:pt x="9297420" y="7570083"/>
                </a:lnTo>
                <a:lnTo>
                  <a:pt x="0" y="75700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134739" y="3152269"/>
            <a:ext cx="6124561" cy="2813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761"/>
              </a:lnSpc>
            </a:pPr>
            <a:r>
              <a:rPr lang="en-US" sz="2686">
                <a:solidFill>
                  <a:srgbClr val="000000"/>
                </a:solidFill>
                <a:latin typeface="DM Sans Bold"/>
              </a:rPr>
              <a:t>Monge, M., &amp; Infante, J. (2023). A Fractional ARIMA (ARFIMA) Model in the Analysis of Historical Crude Oil Prices. Energy RESEARCH LETTERS, 4(1). https://doi.org/10.46557/001c.36578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88707"/>
            <a:ext cx="9297420" cy="1146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>
                <a:solidFill>
                  <a:srgbClr val="001C84"/>
                </a:solidFill>
                <a:latin typeface="DM Sans Bold"/>
              </a:rPr>
              <a:t>Our Second paper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53049" y="1793992"/>
            <a:ext cx="15581903" cy="1898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0"/>
              </a:lnSpc>
            </a:pPr>
            <a:r>
              <a:rPr lang="en-US" sz="6782">
                <a:solidFill>
                  <a:srgbClr val="001C84"/>
                </a:solidFill>
                <a:latin typeface="DM Sans Bold"/>
              </a:rPr>
              <a:t>What Is an Autoregressive Integrated Moving Average (AR-I-MA)?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83574" y="4671177"/>
            <a:ext cx="13920852" cy="1647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2"/>
              </a:lnSpc>
              <a:spcBef>
                <a:spcPct val="0"/>
              </a:spcBef>
            </a:pPr>
            <a:r>
              <a:rPr lang="en-US" sz="3130">
                <a:solidFill>
                  <a:srgbClr val="000000"/>
                </a:solidFill>
                <a:latin typeface="DM Sans"/>
              </a:rPr>
              <a:t>An autoregressive integrated moving average, or ARIMA, is a statistical analysis model that uses time series data to either better understand the data set or to predict future trends.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220200"/>
            <a:ext cx="14600116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DM Sans"/>
              </a:rPr>
              <a:t>Ref: </a:t>
            </a:r>
            <a:r>
              <a:rPr lang="en-US" sz="1500">
                <a:solidFill>
                  <a:srgbClr val="000000"/>
                </a:solidFill>
                <a:latin typeface="DM Sans"/>
              </a:rPr>
              <a:t>https://www.investopedia.com/terms/a/autoregressive-integrated-moving-average-arima.asp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06428" y="2810310"/>
            <a:ext cx="11826446" cy="3289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3"/>
              </a:lnSpc>
            </a:pPr>
            <a:r>
              <a:rPr lang="en-US" sz="2659">
                <a:solidFill>
                  <a:srgbClr val="000000"/>
                </a:solidFill>
                <a:latin typeface="DM Sans"/>
              </a:rPr>
              <a:t>In the ARIMA process to have the “d” value become a non-integer value, i.e., generalized the ARIMA model to make it have the differencing degree to be fractional values.</a:t>
            </a:r>
          </a:p>
          <a:p>
            <a:pPr algn="ctr">
              <a:lnSpc>
                <a:spcPts val="3723"/>
              </a:lnSpc>
            </a:pPr>
            <a:r>
              <a:rPr lang="en-US" sz="2659">
                <a:solidFill>
                  <a:srgbClr val="000000"/>
                </a:solidFill>
                <a:latin typeface="DM Sans"/>
              </a:rPr>
              <a:t>The main model’s purpose is to account for the persistence of memory that we find in economic and financial prices in levels while estimating an ARMA model on them.</a:t>
            </a:r>
          </a:p>
          <a:p>
            <a:pPr algn="ctr">
              <a:lnSpc>
                <a:spcPts val="3723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022148" y="6900327"/>
            <a:ext cx="10243703" cy="791098"/>
          </a:xfrm>
          <a:custGeom>
            <a:avLst/>
            <a:gdLst/>
            <a:ahLst/>
            <a:cxnLst/>
            <a:rect r="r" b="b" t="t" l="l"/>
            <a:pathLst>
              <a:path h="791098" w="10243703">
                <a:moveTo>
                  <a:pt x="0" y="0"/>
                </a:moveTo>
                <a:lnTo>
                  <a:pt x="10243704" y="0"/>
                </a:lnTo>
                <a:lnTo>
                  <a:pt x="10243704" y="791098"/>
                </a:lnTo>
                <a:lnTo>
                  <a:pt x="0" y="7910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04900"/>
            <a:ext cx="15581903" cy="95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0"/>
              </a:lnSpc>
            </a:pPr>
            <a:r>
              <a:rPr lang="en-US" sz="6782">
                <a:solidFill>
                  <a:srgbClr val="001C84"/>
                </a:solidFill>
                <a:latin typeface="DM Sans Bold"/>
              </a:rPr>
              <a:t>AR-FI-MA?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777200"/>
            <a:ext cx="11982130" cy="2500117"/>
          </a:xfrm>
          <a:custGeom>
            <a:avLst/>
            <a:gdLst/>
            <a:ahLst/>
            <a:cxnLst/>
            <a:rect r="r" b="b" t="t" l="l"/>
            <a:pathLst>
              <a:path h="2500117" w="11982130">
                <a:moveTo>
                  <a:pt x="0" y="0"/>
                </a:moveTo>
                <a:lnTo>
                  <a:pt x="11982130" y="0"/>
                </a:lnTo>
                <a:lnTo>
                  <a:pt x="11982130" y="2500117"/>
                </a:lnTo>
                <a:lnTo>
                  <a:pt x="0" y="25001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05326" y="4624956"/>
            <a:ext cx="11953974" cy="4519044"/>
          </a:xfrm>
          <a:custGeom>
            <a:avLst/>
            <a:gdLst/>
            <a:ahLst/>
            <a:cxnLst/>
            <a:rect r="r" b="b" t="t" l="l"/>
            <a:pathLst>
              <a:path h="4519044" w="11953974">
                <a:moveTo>
                  <a:pt x="0" y="0"/>
                </a:moveTo>
                <a:lnTo>
                  <a:pt x="11953974" y="0"/>
                </a:lnTo>
                <a:lnTo>
                  <a:pt x="11953974" y="4519044"/>
                </a:lnTo>
                <a:lnTo>
                  <a:pt x="0" y="45190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589740"/>
            <a:ext cx="8838649" cy="95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0"/>
              </a:lnSpc>
            </a:pPr>
            <a:r>
              <a:rPr lang="en-US" sz="6782">
                <a:solidFill>
                  <a:srgbClr val="001C84"/>
                </a:solidFill>
                <a:latin typeface="DM Sans Bold"/>
              </a:rPr>
              <a:t>So What Happened?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458325"/>
            <a:ext cx="13926063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DM Sans"/>
              </a:rPr>
              <a:t>Soruce: Monge, M., &amp; Infante, J. (2023). A Fractional ARIMA (ARFIMA) Model in the Analysis of Historical Crude Oil Prices. Energy RESEARCH LETTERS, 4(1). https://doi.org/10.46557/001c.36578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32208" y="2759326"/>
            <a:ext cx="10423585" cy="4768347"/>
            <a:chOff x="0" y="0"/>
            <a:chExt cx="2745306" cy="12558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45306" cy="1255861"/>
            </a:xfrm>
            <a:custGeom>
              <a:avLst/>
              <a:gdLst/>
              <a:ahLst/>
              <a:cxnLst/>
              <a:rect r="r" b="b" t="t" l="l"/>
              <a:pathLst>
                <a:path h="1255861" w="2745306">
                  <a:moveTo>
                    <a:pt x="0" y="0"/>
                  </a:moveTo>
                  <a:lnTo>
                    <a:pt x="2745306" y="0"/>
                  </a:lnTo>
                  <a:lnTo>
                    <a:pt x="2745306" y="1255861"/>
                  </a:lnTo>
                  <a:lnTo>
                    <a:pt x="0" y="1255861"/>
                  </a:lnTo>
                  <a:close/>
                </a:path>
              </a:pathLst>
            </a:custGeom>
            <a:solidFill>
              <a:srgbClr val="001C8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2745306" cy="13415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999"/>
                </a:lnSpc>
              </a:pPr>
              <a:r>
                <a:rPr lang="en-US" sz="9999">
                  <a:solidFill>
                    <a:srgbClr val="FFFFFF"/>
                  </a:solidFill>
                  <a:latin typeface="Bodoni FLF"/>
                </a:rPr>
                <a:t>FAILURE # 3?</a:t>
              </a:r>
            </a:p>
            <a:p>
              <a:pPr algn="ctr">
                <a:lnSpc>
                  <a:spcPts val="11999"/>
                </a:lnSpc>
              </a:pPr>
              <a:r>
                <a:rPr lang="en-US" sz="9999">
                  <a:solidFill>
                    <a:srgbClr val="FFFFFF"/>
                  </a:solidFill>
                  <a:latin typeface="Bodoni FLF"/>
                </a:rPr>
                <a:t>(Not Really!)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DAGCNojBrJ0</dc:identifier>
  <dcterms:modified xsi:type="dcterms:W3CDTF">2011-08-01T06:04:30Z</dcterms:modified>
  <cp:revision>1</cp:revision>
  <dc:title>Try Magic Design</dc:title>
</cp:coreProperties>
</file>