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3" r:id="rId5"/>
    <p:sldId id="272" r:id="rId6"/>
    <p:sldId id="261" r:id="rId7"/>
    <p:sldId id="258" r:id="rId8"/>
    <p:sldId id="262" r:id="rId9"/>
    <p:sldId id="264" r:id="rId10"/>
    <p:sldId id="270" r:id="rId11"/>
    <p:sldId id="265" r:id="rId12"/>
    <p:sldId id="266" r:id="rId13"/>
    <p:sldId id="267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Bardwell (21961992)" initials="JB(" lastIdx="1" clrIdx="0">
    <p:extLst>
      <p:ext uri="{19B8F6BF-5375-455C-9EA6-DF929625EA0E}">
        <p15:presenceInfo xmlns:p15="http://schemas.microsoft.com/office/powerpoint/2012/main" userId="Justin Bardwell (2196199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9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7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6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0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1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0233E-8CE0-43EB-AA64-89A98EC4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236821"/>
            <a:ext cx="5717533" cy="2387600"/>
          </a:xfrm>
        </p:spPr>
        <p:txBody>
          <a:bodyPr>
            <a:normAutofit/>
          </a:bodyPr>
          <a:lstStyle/>
          <a:p>
            <a:pPr algn="l"/>
            <a:r>
              <a:rPr lang="en-AU" sz="3600"/>
              <a:t>Predicting Conversion from Normal Cognition to Cognitive Impairment</a:t>
            </a:r>
            <a:endParaRPr lang="en-A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66D90-1F47-477C-AFB6-5B47BFD5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sz="3400"/>
              <a:t>Justin Bardwell </a:t>
            </a:r>
          </a:p>
          <a:p>
            <a:pPr algn="l"/>
            <a:endParaRPr lang="en-AU" sz="1300"/>
          </a:p>
          <a:p>
            <a:pPr algn="l"/>
            <a:r>
              <a:rPr lang="en-AU" sz="2600"/>
              <a:t>Supervisors: </a:t>
            </a:r>
          </a:p>
          <a:p>
            <a:pPr lvl="1" algn="l"/>
            <a:r>
              <a:rPr lang="en-AU" sz="2200"/>
              <a:t>Ghulam Mubashar Hassan, </a:t>
            </a:r>
          </a:p>
          <a:p>
            <a:pPr lvl="1" algn="l"/>
            <a:r>
              <a:rPr lang="en-AU" sz="2200"/>
              <a:t>Farzaneh Salami, </a:t>
            </a:r>
          </a:p>
          <a:p>
            <a:pPr lvl="1" algn="l"/>
            <a:r>
              <a:rPr lang="en-AU" sz="2200"/>
              <a:t>Naveed Akhtar</a:t>
            </a:r>
            <a:endParaRPr lang="en-AU" sz="2200" dirty="0"/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9B229-2F80-449F-B30E-B521E97B8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r="4" b="4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38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510D-1BE3-4E7A-BCD4-A3F72822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B03F-DB1F-4B6E-BC47-AA35B489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18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B6B3-BA2B-4252-96F6-DD03F717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Voxel-based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2E9A-3576-4E39-B130-17F4F609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28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B580-780A-48CC-81D3-70C97F9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Patch-based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356E-5360-46DE-A0C7-F2BDC81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06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9EE9-16A6-44D6-B9B7-3D0F40FE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55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9EE9-16A6-44D6-B9B7-3D0F40FE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35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A51D-1BD0-4215-9C86-C11D701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BDC6-0E9D-4BFF-AF67-BA847469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4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40F-E3D6-4653-94AD-9748593C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A006-0E77-457E-9CCA-13BD9018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latin typeface="CMR12"/>
              </a:rPr>
              <a:t>[1] Australian Bureau of Statistics, “Causes of death, Australia, 2019,” 2020.</a:t>
            </a:r>
          </a:p>
          <a:p>
            <a:pPr algn="l"/>
            <a:r>
              <a:rPr lang="en-AU" sz="1800" b="0" i="0" u="none" strike="noStrike" baseline="0" dirty="0">
                <a:latin typeface="CMR12"/>
              </a:rPr>
              <a:t>[2] R. C. Petersen, R. Doody, A. Kurz, R. C. Mohs, J. C. Morris, P. V. </a:t>
            </a:r>
            <a:r>
              <a:rPr lang="en-AU" sz="1800" b="0" i="0" u="none" strike="noStrike" baseline="0" dirty="0" err="1">
                <a:latin typeface="CMR12"/>
              </a:rPr>
              <a:t>Rabins</a:t>
            </a:r>
            <a:r>
              <a:rPr lang="en-AU" sz="1800" b="0" i="0" u="none" strike="noStrike" baseline="0" dirty="0">
                <a:latin typeface="CMR12"/>
              </a:rPr>
              <a:t>, </a:t>
            </a:r>
            <a:r>
              <a:rPr lang="en-GB" sz="1800" b="0" i="0" u="none" strike="noStrike" baseline="0" dirty="0">
                <a:latin typeface="CMR12"/>
              </a:rPr>
              <a:t>K. Ritchie, M. </a:t>
            </a:r>
            <a:r>
              <a:rPr lang="en-GB" sz="1800" b="0" i="0" u="none" strike="noStrike" baseline="0" dirty="0" err="1">
                <a:latin typeface="CMR12"/>
              </a:rPr>
              <a:t>Rossor</a:t>
            </a:r>
            <a:r>
              <a:rPr lang="en-GB" sz="1800" b="0" i="0" u="none" strike="noStrike" baseline="0" dirty="0">
                <a:latin typeface="CMR12"/>
              </a:rPr>
              <a:t>, L. </a:t>
            </a:r>
            <a:r>
              <a:rPr lang="en-GB" sz="1800" b="0" i="0" u="none" strike="noStrike" baseline="0" dirty="0" err="1">
                <a:latin typeface="CMR12"/>
              </a:rPr>
              <a:t>Thal</a:t>
            </a:r>
            <a:r>
              <a:rPr lang="en-GB" sz="1800" b="0" i="0" u="none" strike="noStrike" baseline="0" dirty="0">
                <a:latin typeface="CMR12"/>
              </a:rPr>
              <a:t>, and B. </a:t>
            </a:r>
            <a:r>
              <a:rPr lang="en-GB" sz="1800" b="0" i="0" u="none" strike="noStrike" baseline="0" dirty="0" err="1">
                <a:latin typeface="CMR12"/>
              </a:rPr>
              <a:t>Winblad</a:t>
            </a:r>
            <a:r>
              <a:rPr lang="en-GB" sz="1800" b="0" i="0" u="none" strike="noStrike" baseline="0" dirty="0">
                <a:latin typeface="CMR12"/>
              </a:rPr>
              <a:t>, “Current concepts in mild cognitive impairment,” </a:t>
            </a:r>
            <a:r>
              <a:rPr lang="en-GB" sz="1800" b="0" i="0" u="none" strike="noStrike" baseline="0" dirty="0">
                <a:latin typeface="CMTI12"/>
              </a:rPr>
              <a:t>Archives of neurology</a:t>
            </a:r>
            <a:r>
              <a:rPr lang="en-GB" sz="1800" b="0" i="0" u="none" strike="noStrike" baseline="0" dirty="0">
                <a:latin typeface="CMR12"/>
              </a:rPr>
              <a:t>, vol. 58, no. 12, pp. 1985{1992, </a:t>
            </a:r>
            <a:r>
              <a:rPr lang="en-AU" sz="1800" b="0" i="0" u="none" strike="noStrike" baseline="0" dirty="0">
                <a:latin typeface="CMR12"/>
              </a:rPr>
              <a:t>2001.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[3] M. Davis, T. O'Connell, S. Johnson, S. Cline, E. </a:t>
            </a:r>
            <a:r>
              <a:rPr lang="en-GB" sz="1800" b="0" i="0" u="none" strike="noStrike" baseline="0" dirty="0" err="1">
                <a:latin typeface="CMR12"/>
              </a:rPr>
              <a:t>Merikle</a:t>
            </a:r>
            <a:r>
              <a:rPr lang="en-GB" sz="1800" b="0" i="0" u="none" strike="noStrike" baseline="0" dirty="0">
                <a:latin typeface="CMR12"/>
              </a:rPr>
              <a:t>, F. </a:t>
            </a:r>
            <a:r>
              <a:rPr lang="en-GB" sz="1800" b="0" i="0" u="none" strike="noStrike" baseline="0" dirty="0" err="1">
                <a:latin typeface="CMR12"/>
              </a:rPr>
              <a:t>Martenyi</a:t>
            </a:r>
            <a:r>
              <a:rPr lang="en-GB" sz="1800" b="0" i="0" u="none" strike="noStrike" baseline="0" dirty="0">
                <a:latin typeface="CMR12"/>
              </a:rPr>
              <a:t>, and K. Simpson, “Estimating Alzheimer's disease progression rates from normal cognition through mild cognitive impairment and stages of dementia,” </a:t>
            </a:r>
            <a:r>
              <a:rPr lang="en-GB" sz="1800" b="0" i="0" u="none" strike="noStrike" baseline="0" dirty="0">
                <a:latin typeface="CMTI12"/>
              </a:rPr>
              <a:t>Current </a:t>
            </a:r>
            <a:r>
              <a:rPr lang="en-AU" sz="1800" b="0" i="0" u="none" strike="noStrike" baseline="0" dirty="0">
                <a:latin typeface="CMTI12"/>
              </a:rPr>
              <a:t>Alzheimer Research</a:t>
            </a:r>
            <a:r>
              <a:rPr lang="en-AU" sz="1800" b="0" i="0" u="none" strike="noStrike" baseline="0" dirty="0">
                <a:latin typeface="CMR12"/>
              </a:rPr>
              <a:t>, vol. 15, no. 8, pp. 777{788, 2018.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719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78B6-4F9D-4D72-A1B0-E1301D0E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Alzheimer’s Disease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BF97-D825-4F7E-A1B3-DEB4382E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A progressive neurodegenerative disease which destroys memory and other important cognitive functions.</a:t>
            </a:r>
          </a:p>
          <a:p>
            <a:pPr algn="l"/>
            <a:r>
              <a:rPr lang="en-AU" dirty="0"/>
              <a:t>Dementia, including Alzheimer’s Disease (AD), </a:t>
            </a:r>
            <a:r>
              <a:rPr lang="en-GB" dirty="0"/>
              <a:t>has been the second leading cause of death in Australia since 2013 </a:t>
            </a:r>
            <a:r>
              <a:rPr lang="en-AU" dirty="0"/>
              <a:t>[1].</a:t>
            </a:r>
          </a:p>
          <a:p>
            <a:pPr algn="l"/>
            <a:r>
              <a:rPr lang="en-AU" dirty="0"/>
              <a:t>People can fall under one of three categories:</a:t>
            </a:r>
          </a:p>
          <a:p>
            <a:pPr lvl="1"/>
            <a:r>
              <a:rPr lang="en-AU" dirty="0"/>
              <a:t>Cognitively Normal (NC)</a:t>
            </a:r>
          </a:p>
          <a:p>
            <a:pPr lvl="1"/>
            <a:r>
              <a:rPr lang="en-AU" dirty="0"/>
              <a:t>Mild Cognitive Impairment (MCI)</a:t>
            </a:r>
          </a:p>
          <a:p>
            <a:pPr lvl="1"/>
            <a:r>
              <a:rPr lang="en-AU" dirty="0"/>
              <a:t>Alzheimer’s Disease (AD)</a:t>
            </a:r>
          </a:p>
        </p:txBody>
      </p:sp>
    </p:spTree>
    <p:extLst>
      <p:ext uri="{BB962C8B-B14F-4D97-AF65-F5344CB8AC3E}">
        <p14:creationId xmlns:p14="http://schemas.microsoft.com/office/powerpoint/2010/main" val="9969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9647-21CA-47E1-8624-9CF6DD12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Early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72C9-0100-4B0C-9181-0140B50A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dirty="0"/>
              <a:t>MCI is a condition in which people experience significant memory loss but do not yet meet the criteria for a clinical diagnosis of AD [2].</a:t>
            </a:r>
          </a:p>
          <a:p>
            <a:pPr algn="l"/>
            <a:r>
              <a:rPr lang="en-GB" dirty="0"/>
              <a:t>Annually, at age 65 </a:t>
            </a:r>
            <a:r>
              <a:rPr lang="en-AU" dirty="0"/>
              <a:t>[3]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8% of people will progress from NC to MCI </a:t>
            </a:r>
          </a:p>
          <a:p>
            <a:pPr lvl="1"/>
            <a:r>
              <a:rPr lang="en-GB" dirty="0"/>
              <a:t>22% of patients with MCI will progress to a clinical diagnosis </a:t>
            </a:r>
            <a:r>
              <a:rPr lang="en-AU" dirty="0"/>
              <a:t>of AD.</a:t>
            </a:r>
          </a:p>
        </p:txBody>
      </p:sp>
    </p:spTree>
    <p:extLst>
      <p:ext uri="{BB962C8B-B14F-4D97-AF65-F5344CB8AC3E}">
        <p14:creationId xmlns:p14="http://schemas.microsoft.com/office/powerpoint/2010/main" val="25928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89D4-08BE-482F-8FC5-A745A470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 from Normal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BE2-97B7-4A43-9B49-A19AC3A9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Aim</a:t>
            </a:r>
          </a:p>
          <a:p>
            <a:r>
              <a:rPr lang="en-AU" dirty="0"/>
              <a:t>Previous results</a:t>
            </a:r>
          </a:p>
        </p:txBody>
      </p:sp>
    </p:spTree>
    <p:extLst>
      <p:ext uri="{BB962C8B-B14F-4D97-AF65-F5344CB8AC3E}">
        <p14:creationId xmlns:p14="http://schemas.microsoft.com/office/powerpoint/2010/main" val="240677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188-B614-474D-8B18-0DF0FC0D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Deep Learning in Medical 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50C2-57D3-4729-AFF6-ABFD51F1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95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D90C-4A93-4C01-AA61-A5A5EDA3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Significant Results in the Literature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A4AE-6BED-4F19-A1D4-45619798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247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8683-9710-49B3-8BCF-257A68D4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Data – OASIS-3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0B1A-5330-45D6-910B-E1F81ED9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asd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7626D8-0E2A-4A0E-BB54-56B02956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1626"/>
              </p:ext>
            </p:extLst>
          </p:nvPr>
        </p:nvGraphicFramePr>
        <p:xfrm>
          <a:off x="838200" y="2775370"/>
          <a:ext cx="81280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491774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950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98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09D9-1097-42BE-A41B-599319F4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Patch-Based vs Voxel-Based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A17E-17BB-4A0B-921B-2ED57B78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668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E6DA-2C0B-4532-806F-DEB5432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2692-5706-454A-A2F1-3FA6A2A2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D3CA3-663F-4E1C-80D6-C3BFC8F1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50" y="1588256"/>
            <a:ext cx="7039957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466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354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Arial</vt:lpstr>
      <vt:lpstr>Avenir Next LT Pro</vt:lpstr>
      <vt:lpstr>Calibri</vt:lpstr>
      <vt:lpstr>CMR12</vt:lpstr>
      <vt:lpstr>CMTI12</vt:lpstr>
      <vt:lpstr>ShapesVTI</vt:lpstr>
      <vt:lpstr>Predicting Conversion from Normal Cognition to Cognitive Impairment</vt:lpstr>
      <vt:lpstr>Alzheimer’s Disease</vt:lpstr>
      <vt:lpstr>Early Detection</vt:lpstr>
      <vt:lpstr>Conversion from Normal Cognition</vt:lpstr>
      <vt:lpstr>Deep Learning in Medical Imaging</vt:lpstr>
      <vt:lpstr>Significant Results in the Literature </vt:lpstr>
      <vt:lpstr>Our Data – OASIS-3</vt:lpstr>
      <vt:lpstr>Patch-Based vs Voxel-Based</vt:lpstr>
      <vt:lpstr>Data Selection</vt:lpstr>
      <vt:lpstr>Experiments and Hypotheses</vt:lpstr>
      <vt:lpstr>Model Architecture – Voxel-based</vt:lpstr>
      <vt:lpstr>Model Architecture – Patch-based</vt:lpstr>
      <vt:lpstr>Results</vt:lpstr>
      <vt:lpstr>Results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Conversion from Normal Cognition to Cognitive Impairment</dc:title>
  <dc:creator>Justin Bardwell (21961992)</dc:creator>
  <cp:lastModifiedBy>Justin Bardwell (21961992)</cp:lastModifiedBy>
  <cp:revision>12</cp:revision>
  <dcterms:created xsi:type="dcterms:W3CDTF">2021-10-06T06:07:18Z</dcterms:created>
  <dcterms:modified xsi:type="dcterms:W3CDTF">2021-10-06T23:46:13Z</dcterms:modified>
</cp:coreProperties>
</file>