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0"/>
  </p:notesMasterIdLst>
  <p:sldIdLst>
    <p:sldId id="276" r:id="rId2"/>
    <p:sldId id="277" r:id="rId3"/>
    <p:sldId id="278" r:id="rId4"/>
    <p:sldId id="279" r:id="rId5"/>
    <p:sldId id="280" r:id="rId6"/>
    <p:sldId id="281" r:id="rId7"/>
    <p:sldId id="283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Bardwell (21961992)" initials="JB(" lastIdx="1" clrIdx="0">
    <p:extLst>
      <p:ext uri="{19B8F6BF-5375-455C-9EA6-DF929625EA0E}">
        <p15:presenceInfo xmlns:p15="http://schemas.microsoft.com/office/powerpoint/2012/main" userId="Justin Bardwell (21961992)" providerId="None"/>
      </p:ext>
    </p:extLst>
  </p:cmAuthor>
  <p:cmAuthor id="2" name="Justin Bardwell (21961992)" initials="JB( [2]" lastIdx="1" clrIdx="1">
    <p:extLst>
      <p:ext uri="{19B8F6BF-5375-455C-9EA6-DF929625EA0E}">
        <p15:presenceInfo xmlns:p15="http://schemas.microsoft.com/office/powerpoint/2012/main" userId="S::21961992@student.uwa.edu.au::11eb4005-b526-49b3-bcfc-4b974c41727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3E7"/>
    <a:srgbClr val="21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3419" autoAdjust="0"/>
  </p:normalViewPr>
  <p:slideViewPr>
    <p:cSldViewPr snapToGrid="0">
      <p:cViewPr varScale="1">
        <p:scale>
          <a:sx n="108" d="100"/>
          <a:sy n="108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365B6-BD36-4996-9589-C587C4B113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3D4E39-78F2-4965-B1BA-870DDB729133}">
      <dgm:prSet/>
      <dgm:spPr/>
      <dgm:t>
        <a:bodyPr/>
        <a:lstStyle/>
        <a:p>
          <a:r>
            <a:rPr lang="en-AU" dirty="0"/>
            <a:t>Experiment 1 – Compare the performance of a 3D CNN using a voxel-based approach versus a patch-based approach.</a:t>
          </a:r>
          <a:endParaRPr lang="en-US" dirty="0"/>
        </a:p>
      </dgm:t>
    </dgm:pt>
    <dgm:pt modelId="{D1878E08-CE99-4236-AC94-757951E09827}" type="parTrans" cxnId="{FEBDCCE1-41D2-49C8-A623-6B3C461AD087}">
      <dgm:prSet/>
      <dgm:spPr/>
      <dgm:t>
        <a:bodyPr/>
        <a:lstStyle/>
        <a:p>
          <a:endParaRPr lang="en-US"/>
        </a:p>
      </dgm:t>
    </dgm:pt>
    <dgm:pt modelId="{22BCFE1B-E651-46DB-9A17-034F1692FC2A}" type="sibTrans" cxnId="{FEBDCCE1-41D2-49C8-A623-6B3C461AD087}">
      <dgm:prSet/>
      <dgm:spPr/>
      <dgm:t>
        <a:bodyPr/>
        <a:lstStyle/>
        <a:p>
          <a:endParaRPr lang="en-US"/>
        </a:p>
      </dgm:t>
    </dgm:pt>
    <dgm:pt modelId="{41D066B1-F328-4BD1-8566-D289C374D1C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Hypothesis: The patch-based model will be able to provide more accurate predictions than the voxel-based model.</a:t>
          </a:r>
          <a:endParaRPr lang="en-US" dirty="0"/>
        </a:p>
      </dgm:t>
    </dgm:pt>
    <dgm:pt modelId="{7DFAB53A-37A2-464E-97F8-2D183BD2CA21}" type="parTrans" cxnId="{1849CB7A-645E-4895-AF19-04A3DC67A2D2}">
      <dgm:prSet/>
      <dgm:spPr/>
      <dgm:t>
        <a:bodyPr/>
        <a:lstStyle/>
        <a:p>
          <a:endParaRPr lang="en-US"/>
        </a:p>
      </dgm:t>
    </dgm:pt>
    <dgm:pt modelId="{2FA21D81-5B0C-42DB-AD25-461E19C933F0}" type="sibTrans" cxnId="{1849CB7A-645E-4895-AF19-04A3DC67A2D2}">
      <dgm:prSet/>
      <dgm:spPr/>
      <dgm:t>
        <a:bodyPr/>
        <a:lstStyle/>
        <a:p>
          <a:endParaRPr lang="en-US"/>
        </a:p>
      </dgm:t>
    </dgm:pt>
    <dgm:pt modelId="{401EBB11-D0E9-42B7-BB02-CB48B241423B}">
      <dgm:prSet/>
      <dgm:spPr/>
      <dgm:t>
        <a:bodyPr/>
        <a:lstStyle/>
        <a:p>
          <a:r>
            <a:rPr lang="en-AU" dirty="0"/>
            <a:t>Experiment 2 – Explore any improvements in model performance that can be attained using different CNN architectures. </a:t>
          </a:r>
          <a:endParaRPr lang="en-US" dirty="0"/>
        </a:p>
      </dgm:t>
    </dgm:pt>
    <dgm:pt modelId="{B0A22D96-1DAB-44F2-B49D-8113F79CD83A}" type="parTrans" cxnId="{49A4000C-CD1A-4B72-B372-203CCE462EC3}">
      <dgm:prSet/>
      <dgm:spPr/>
      <dgm:t>
        <a:bodyPr/>
        <a:lstStyle/>
        <a:p>
          <a:endParaRPr lang="en-US"/>
        </a:p>
      </dgm:t>
    </dgm:pt>
    <dgm:pt modelId="{38E474A3-3EFF-444E-80D2-4B08A510B60C}" type="sibTrans" cxnId="{49A4000C-CD1A-4B72-B372-203CCE462EC3}">
      <dgm:prSet/>
      <dgm:spPr/>
      <dgm:t>
        <a:bodyPr/>
        <a:lstStyle/>
        <a:p>
          <a:endParaRPr lang="en-US"/>
        </a:p>
      </dgm:t>
    </dgm:pt>
    <dgm:pt modelId="{4C010454-C521-456A-896B-32420ACE3D1C}">
      <dgm:prSet/>
      <dgm:spPr/>
      <dgm:t>
        <a:bodyPr/>
        <a:lstStyle/>
        <a:p>
          <a:r>
            <a:rPr lang="en-AU" dirty="0"/>
            <a:t>Hypothesis: There will be differences in model accuracy between each model. An ensemble method using all the CNN architectures tested will provide the greatest accuracy for our predictions. </a:t>
          </a:r>
          <a:endParaRPr lang="en-US" dirty="0"/>
        </a:p>
      </dgm:t>
    </dgm:pt>
    <dgm:pt modelId="{1792B78B-2DA3-4D1E-A63B-80FD27CDF58B}" type="parTrans" cxnId="{AB00AE7A-B8F6-4EA2-B458-01E05744B966}">
      <dgm:prSet/>
      <dgm:spPr/>
      <dgm:t>
        <a:bodyPr/>
        <a:lstStyle/>
        <a:p>
          <a:endParaRPr lang="en-US"/>
        </a:p>
      </dgm:t>
    </dgm:pt>
    <dgm:pt modelId="{058EE0D9-3A9A-4F8D-9AA5-744E107C1D99}" type="sibTrans" cxnId="{AB00AE7A-B8F6-4EA2-B458-01E05744B966}">
      <dgm:prSet/>
      <dgm:spPr/>
      <dgm:t>
        <a:bodyPr/>
        <a:lstStyle/>
        <a:p>
          <a:endParaRPr lang="en-US"/>
        </a:p>
      </dgm:t>
    </dgm:pt>
    <dgm:pt modelId="{711A4667-E551-4517-8F01-0A7336E45FDB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063D0E6-3A07-41AC-897B-E6DAFA541F1E}" type="parTrans" cxnId="{D510C504-4EED-4930-AB5F-7E61B23CA09F}">
      <dgm:prSet/>
      <dgm:spPr/>
      <dgm:t>
        <a:bodyPr/>
        <a:lstStyle/>
        <a:p>
          <a:endParaRPr lang="en-AU"/>
        </a:p>
      </dgm:t>
    </dgm:pt>
    <dgm:pt modelId="{1003F380-EB43-4B72-BC04-10592DD07F8E}" type="sibTrans" cxnId="{D510C504-4EED-4930-AB5F-7E61B23CA09F}">
      <dgm:prSet/>
      <dgm:spPr/>
      <dgm:t>
        <a:bodyPr/>
        <a:lstStyle/>
        <a:p>
          <a:endParaRPr lang="en-AU"/>
        </a:p>
      </dgm:t>
    </dgm:pt>
    <dgm:pt modelId="{D60319C7-0CDC-4475-8824-65A5106E5946}" type="pres">
      <dgm:prSet presAssocID="{975365B6-BD36-4996-9589-C587C4B113E8}" presName="linear" presStyleCnt="0">
        <dgm:presLayoutVars>
          <dgm:animLvl val="lvl"/>
          <dgm:resizeHandles val="exact"/>
        </dgm:presLayoutVars>
      </dgm:prSet>
      <dgm:spPr/>
    </dgm:pt>
    <dgm:pt modelId="{D08530E4-3EDA-4404-A202-605168944B18}" type="pres">
      <dgm:prSet presAssocID="{6A3D4E39-78F2-4965-B1BA-870DDB7291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016B927-972A-47F6-A651-A76920C63965}" type="pres">
      <dgm:prSet presAssocID="{6A3D4E39-78F2-4965-B1BA-870DDB729133}" presName="childText" presStyleLbl="revTx" presStyleIdx="0" presStyleCnt="2">
        <dgm:presLayoutVars>
          <dgm:bulletEnabled val="1"/>
        </dgm:presLayoutVars>
      </dgm:prSet>
      <dgm:spPr/>
    </dgm:pt>
    <dgm:pt modelId="{8280B1B8-CD30-4756-BC1D-CF8F9C8EC6A1}" type="pres">
      <dgm:prSet presAssocID="{401EBB11-D0E9-42B7-BB02-CB48B241423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2BB1191-EDD0-4F53-8893-B8DBAC0885F6}" type="pres">
      <dgm:prSet presAssocID="{401EBB11-D0E9-42B7-BB02-CB48B241423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510C504-4EED-4930-AB5F-7E61B23CA09F}" srcId="{6A3D4E39-78F2-4965-B1BA-870DDB729133}" destId="{711A4667-E551-4517-8F01-0A7336E45FDB}" srcOrd="1" destOrd="0" parTransId="{6063D0E6-3A07-41AC-897B-E6DAFA541F1E}" sibTransId="{1003F380-EB43-4B72-BC04-10592DD07F8E}"/>
    <dgm:cxn modelId="{49A4000C-CD1A-4B72-B372-203CCE462EC3}" srcId="{975365B6-BD36-4996-9589-C587C4B113E8}" destId="{401EBB11-D0E9-42B7-BB02-CB48B241423B}" srcOrd="1" destOrd="0" parTransId="{B0A22D96-1DAB-44F2-B49D-8113F79CD83A}" sibTransId="{38E474A3-3EFF-444E-80D2-4B08A510B60C}"/>
    <dgm:cxn modelId="{6F8B5F6F-8AAA-4436-A874-9DB198A9F8B8}" type="presOf" srcId="{975365B6-BD36-4996-9589-C587C4B113E8}" destId="{D60319C7-0CDC-4475-8824-65A5106E5946}" srcOrd="0" destOrd="0" presId="urn:microsoft.com/office/officeart/2005/8/layout/vList2"/>
    <dgm:cxn modelId="{1D580878-4AEC-4450-B518-BB970AB1E8DE}" type="presOf" srcId="{6A3D4E39-78F2-4965-B1BA-870DDB729133}" destId="{D08530E4-3EDA-4404-A202-605168944B18}" srcOrd="0" destOrd="0" presId="urn:microsoft.com/office/officeart/2005/8/layout/vList2"/>
    <dgm:cxn modelId="{AB00AE7A-B8F6-4EA2-B458-01E05744B966}" srcId="{401EBB11-D0E9-42B7-BB02-CB48B241423B}" destId="{4C010454-C521-456A-896B-32420ACE3D1C}" srcOrd="0" destOrd="0" parTransId="{1792B78B-2DA3-4D1E-A63B-80FD27CDF58B}" sibTransId="{058EE0D9-3A9A-4F8D-9AA5-744E107C1D99}"/>
    <dgm:cxn modelId="{1849CB7A-645E-4895-AF19-04A3DC67A2D2}" srcId="{6A3D4E39-78F2-4965-B1BA-870DDB729133}" destId="{41D066B1-F328-4BD1-8566-D289C374D1C8}" srcOrd="0" destOrd="0" parTransId="{7DFAB53A-37A2-464E-97F8-2D183BD2CA21}" sibTransId="{2FA21D81-5B0C-42DB-AD25-461E19C933F0}"/>
    <dgm:cxn modelId="{EA04829E-2A6B-48A1-8C16-FC5BE82DCE28}" type="presOf" srcId="{711A4667-E551-4517-8F01-0A7336E45FDB}" destId="{3016B927-972A-47F6-A651-A76920C63965}" srcOrd="0" destOrd="1" presId="urn:microsoft.com/office/officeart/2005/8/layout/vList2"/>
    <dgm:cxn modelId="{F2162ABA-3882-419B-B030-281CED1E0558}" type="presOf" srcId="{401EBB11-D0E9-42B7-BB02-CB48B241423B}" destId="{8280B1B8-CD30-4756-BC1D-CF8F9C8EC6A1}" srcOrd="0" destOrd="0" presId="urn:microsoft.com/office/officeart/2005/8/layout/vList2"/>
    <dgm:cxn modelId="{18D31CBD-DFFD-4112-87F8-67B302E3EC42}" type="presOf" srcId="{41D066B1-F328-4BD1-8566-D289C374D1C8}" destId="{3016B927-972A-47F6-A651-A76920C63965}" srcOrd="0" destOrd="0" presId="urn:microsoft.com/office/officeart/2005/8/layout/vList2"/>
    <dgm:cxn modelId="{FEBDCCE1-41D2-49C8-A623-6B3C461AD087}" srcId="{975365B6-BD36-4996-9589-C587C4B113E8}" destId="{6A3D4E39-78F2-4965-B1BA-870DDB729133}" srcOrd="0" destOrd="0" parTransId="{D1878E08-CE99-4236-AC94-757951E09827}" sibTransId="{22BCFE1B-E651-46DB-9A17-034F1692FC2A}"/>
    <dgm:cxn modelId="{F24AFBF7-E1A6-4DDE-AEE7-047E14BF3A9F}" type="presOf" srcId="{4C010454-C521-456A-896B-32420ACE3D1C}" destId="{02BB1191-EDD0-4F53-8893-B8DBAC0885F6}" srcOrd="0" destOrd="0" presId="urn:microsoft.com/office/officeart/2005/8/layout/vList2"/>
    <dgm:cxn modelId="{AF209EDA-C328-4D25-9F3C-AEEC654C8E37}" type="presParOf" srcId="{D60319C7-0CDC-4475-8824-65A5106E5946}" destId="{D08530E4-3EDA-4404-A202-605168944B18}" srcOrd="0" destOrd="0" presId="urn:microsoft.com/office/officeart/2005/8/layout/vList2"/>
    <dgm:cxn modelId="{52684362-40A1-4D20-B8E9-FE325F3E1105}" type="presParOf" srcId="{D60319C7-0CDC-4475-8824-65A5106E5946}" destId="{3016B927-972A-47F6-A651-A76920C63965}" srcOrd="1" destOrd="0" presId="urn:microsoft.com/office/officeart/2005/8/layout/vList2"/>
    <dgm:cxn modelId="{90C0BC79-008E-4F02-B125-6A7003617977}" type="presParOf" srcId="{D60319C7-0CDC-4475-8824-65A5106E5946}" destId="{8280B1B8-CD30-4756-BC1D-CF8F9C8EC6A1}" srcOrd="2" destOrd="0" presId="urn:microsoft.com/office/officeart/2005/8/layout/vList2"/>
    <dgm:cxn modelId="{CD421374-3FD7-492D-90ED-0E05D96B67AA}" type="presParOf" srcId="{D60319C7-0CDC-4475-8824-65A5106E5946}" destId="{02BB1191-EDD0-4F53-8893-B8DBAC0885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530E4-3EDA-4404-A202-605168944B18}">
      <dsp:nvSpPr>
        <dsp:cNvPr id="0" name=""/>
        <dsp:cNvSpPr/>
      </dsp:nvSpPr>
      <dsp:spPr>
        <a:xfrm>
          <a:off x="0" y="89075"/>
          <a:ext cx="10515600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Experiment 1 – Compare the performance of a 3D CNN using a voxel-based approach versus a patch-based approach.</a:t>
          </a:r>
          <a:endParaRPr lang="en-US" sz="2700" kern="1200" dirty="0"/>
        </a:p>
      </dsp:txBody>
      <dsp:txXfrm>
        <a:off x="52431" y="141506"/>
        <a:ext cx="10410738" cy="969198"/>
      </dsp:txXfrm>
    </dsp:sp>
    <dsp:sp modelId="{3016B927-972A-47F6-A651-A76920C63965}">
      <dsp:nvSpPr>
        <dsp:cNvPr id="0" name=""/>
        <dsp:cNvSpPr/>
      </dsp:nvSpPr>
      <dsp:spPr>
        <a:xfrm>
          <a:off x="0" y="1163135"/>
          <a:ext cx="10515600" cy="1117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2100" kern="1200" dirty="0"/>
            <a:t>Hypothesis: The patch-based model will be able to provide more accurate predictions than the voxel-based model.</a:t>
          </a:r>
          <a:endParaRPr lang="en-US" sz="2100" kern="1200" dirty="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</dsp:txBody>
      <dsp:txXfrm>
        <a:off x="0" y="1163135"/>
        <a:ext cx="10515600" cy="1117799"/>
      </dsp:txXfrm>
    </dsp:sp>
    <dsp:sp modelId="{8280B1B8-CD30-4756-BC1D-CF8F9C8EC6A1}">
      <dsp:nvSpPr>
        <dsp:cNvPr id="0" name=""/>
        <dsp:cNvSpPr/>
      </dsp:nvSpPr>
      <dsp:spPr>
        <a:xfrm>
          <a:off x="0" y="2280935"/>
          <a:ext cx="10515600" cy="1074060"/>
        </a:xfrm>
        <a:prstGeom prst="roundRect">
          <a:avLst/>
        </a:prstGeom>
        <a:solidFill>
          <a:schemeClr val="accent2">
            <a:hueOff val="3021999"/>
            <a:satOff val="10248"/>
            <a:lumOff val="107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Experiment 2 – Explore any improvements in model performance that can be attained using different CNN architectures. </a:t>
          </a:r>
          <a:endParaRPr lang="en-US" sz="2700" kern="1200" dirty="0"/>
        </a:p>
      </dsp:txBody>
      <dsp:txXfrm>
        <a:off x="52431" y="2333366"/>
        <a:ext cx="10410738" cy="969198"/>
      </dsp:txXfrm>
    </dsp:sp>
    <dsp:sp modelId="{02BB1191-EDD0-4F53-8893-B8DBAC0885F6}">
      <dsp:nvSpPr>
        <dsp:cNvPr id="0" name=""/>
        <dsp:cNvSpPr/>
      </dsp:nvSpPr>
      <dsp:spPr>
        <a:xfrm>
          <a:off x="0" y="3354995"/>
          <a:ext cx="10515600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2100" kern="1200" dirty="0"/>
            <a:t>Hypothesis: There will be differences in model accuracy between each model. An ensemble method using all the CNN architectures tested will provide the greatest accuracy for our predictions. </a:t>
          </a:r>
          <a:endParaRPr lang="en-US" sz="2100" kern="1200" dirty="0"/>
        </a:p>
      </dsp:txBody>
      <dsp:txXfrm>
        <a:off x="0" y="3354995"/>
        <a:ext cx="10515600" cy="950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007DD-9852-40D1-877A-A9DEACFE410E}" type="datetimeFigureOut">
              <a:rPr lang="en-AU" smtClean="0"/>
              <a:t>8/10/2021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1F8A2-233D-4DB7-80D9-304E9A164A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51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849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sz="1200" dirty="0"/>
              <a:t>Show image of the architecture instead of text</a:t>
            </a:r>
          </a:p>
          <a:p>
            <a:pPr lvl="1">
              <a:lnSpc>
                <a:spcPct val="100000"/>
              </a:lnSpc>
            </a:pPr>
            <a:r>
              <a:rPr lang="en-AU" sz="1100" dirty="0"/>
              <a:t>Break whole brain down to 27 patches (3x3x3)</a:t>
            </a:r>
          </a:p>
          <a:p>
            <a:pPr lvl="1">
              <a:lnSpc>
                <a:spcPct val="100000"/>
              </a:lnSpc>
            </a:pPr>
            <a:r>
              <a:rPr lang="en-AU" sz="1100" dirty="0"/>
              <a:t>Feed each of the patches into a 3D CNN</a:t>
            </a:r>
          </a:p>
          <a:p>
            <a:pPr lvl="1">
              <a:lnSpc>
                <a:spcPct val="100000"/>
              </a:lnSpc>
            </a:pPr>
            <a:r>
              <a:rPr lang="en-AU" sz="1100" dirty="0"/>
              <a:t>Save the output predictions from each patch</a:t>
            </a:r>
          </a:p>
          <a:p>
            <a:pPr lvl="1">
              <a:lnSpc>
                <a:spcPct val="100000"/>
              </a:lnSpc>
            </a:pPr>
            <a:r>
              <a:rPr lang="en-AU" sz="1100" dirty="0"/>
              <a:t>Using outputs from each patch based model as features to feed in to a logistic regression model for us to make our final prediction.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7881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179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806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955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648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354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Non-pharmacological interventions such as diet, exercise and cognitive exercise have been shown to have an influence on reducing the incidence of development of MCI and dementia [4].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No cure for AD, so early intervention is extremely valuable.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For a cohort of 100 cognitively normal patients at age 65, it was found that a 20% reduction in the progression rate from normal cognition to MCI would avoid 5.7 cases of MCI and 5.6 cases of AD in the future [3].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273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dirty="0"/>
              <a:t>Recently, deep learning has been used to solve many complex medical problems such as detecting Multiple Sclerosis, Alzheimer's disease and various types of cancer [8].</a:t>
            </a:r>
          </a:p>
          <a:p>
            <a:pPr algn="l"/>
            <a:r>
              <a:rPr lang="en-AU" dirty="0"/>
              <a:t>The interest in deep learning for medical imaging has largely been due to the ability of convolutional neural networks (CNNs) to learn useful representations of complex images.</a:t>
            </a:r>
          </a:p>
          <a:p>
            <a:pPr algn="l"/>
            <a:r>
              <a:rPr lang="en-AU" dirty="0"/>
              <a:t>Lee et al. [9] found that radiological examinations' retrospective error rate is approximately 30%. As such, automated approaches are becoming necessary.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1370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3660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509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Note skull-stripping, </a:t>
            </a:r>
            <a:r>
              <a:rPr lang="en-AU" dirty="0" err="1"/>
              <a:t>FreeSurfer</a:t>
            </a:r>
            <a:r>
              <a:rPr lang="en-AU" dirty="0"/>
              <a:t>. Other clinical data also included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766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38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C6BE-DE4C-49E6-AA89-0BF81C1C9E15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59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8B9F-3A9B-412A-8435-7DF34B08E525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98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F90B-9D46-42B4-98F6-045831B94B44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9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0BBD-7CBB-4FE0-804E-7FF8FF06AE36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2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C5FB-6CED-4648-9B1E-A79C06976435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7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814B-2280-4EF5-8A64-455FF2C147E9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61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F9EB-5A7A-4E98-8FCF-A4E57142B912}" type="datetime1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1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E607-CFAA-438D-82BE-FB41379DF84A}" type="datetime1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50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5AB1-2D92-48E6-BCD7-F99E6660DA1D}" type="datetime1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78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CD0-A630-4B4B-87F8-BCE6DAF44310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18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683-EB3C-4792-BA68-AF42246DBF6F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12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568B2C1-F547-45FE-B409-11B66C8D39B9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2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233E-8CE0-43EB-AA64-89A98EC4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236821"/>
            <a:ext cx="5717533" cy="2387600"/>
          </a:xfrm>
        </p:spPr>
        <p:txBody>
          <a:bodyPr>
            <a:normAutofit/>
          </a:bodyPr>
          <a:lstStyle/>
          <a:p>
            <a:pPr algn="l"/>
            <a:r>
              <a:rPr lang="en-AU" sz="3600"/>
              <a:t>Predicting Conversion from Normal Cognition to Cognitive Impairment</a:t>
            </a:r>
            <a:endParaRPr lang="en-AU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66D90-1F47-477C-AFB6-5B47BFD5F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6"/>
            <a:ext cx="5085580" cy="2265820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AU" sz="3400"/>
              <a:t>Justin Bardwell </a:t>
            </a:r>
          </a:p>
          <a:p>
            <a:pPr algn="l">
              <a:lnSpc>
                <a:spcPct val="120000"/>
              </a:lnSpc>
            </a:pPr>
            <a:endParaRPr lang="en-AU" sz="100"/>
          </a:p>
          <a:p>
            <a:pPr algn="l">
              <a:lnSpc>
                <a:spcPct val="120000"/>
              </a:lnSpc>
            </a:pPr>
            <a:r>
              <a:rPr lang="en-AU" sz="2600"/>
              <a:t>Supervisors: </a:t>
            </a:r>
          </a:p>
          <a:p>
            <a:pPr lvl="1" algn="l">
              <a:lnSpc>
                <a:spcPct val="120000"/>
              </a:lnSpc>
            </a:pPr>
            <a:r>
              <a:rPr lang="en-AU" sz="2300"/>
              <a:t>Ghulam Mubashar Hassan </a:t>
            </a:r>
          </a:p>
          <a:p>
            <a:pPr lvl="1" algn="l">
              <a:lnSpc>
                <a:spcPct val="120000"/>
              </a:lnSpc>
            </a:pPr>
            <a:r>
              <a:rPr lang="en-AU" sz="2300"/>
              <a:t>Farzaneh Salami </a:t>
            </a:r>
          </a:p>
          <a:p>
            <a:pPr lvl="1" algn="l">
              <a:lnSpc>
                <a:spcPct val="120000"/>
              </a:lnSpc>
            </a:pPr>
            <a:r>
              <a:rPr lang="en-AU" sz="2300"/>
              <a:t>Naveed Akhtar</a:t>
            </a:r>
            <a:endParaRPr lang="en-AU" sz="23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52D06-A357-4361-B8C6-BC20858D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9B229-2F80-449F-B30E-B521E97B82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" r="5616"/>
          <a:stretch/>
        </p:blipFill>
        <p:spPr>
          <a:xfrm>
            <a:off x="6521381" y="773723"/>
            <a:ext cx="5194998" cy="51949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821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F510D-1BE3-4E7A-BCD4-A3F72822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Experiments and Hypotheses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100DC-AE84-467B-ABFA-DFA9E5A5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A935747-D8D6-44D7-B62E-002BDA4C2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693077"/>
              </p:ext>
            </p:extLst>
          </p:nvPr>
        </p:nvGraphicFramePr>
        <p:xfrm>
          <a:off x="838200" y="1825625"/>
          <a:ext cx="105156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68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B6B3-BA2B-4252-96F6-DD03F717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Architecture – Voxel-based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FD41-8E88-446D-97B4-6E3CECE3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1FC310-4944-4B4E-85C3-B568A1349C60}"/>
              </a:ext>
            </a:extLst>
          </p:cNvPr>
          <p:cNvGrpSpPr/>
          <p:nvPr/>
        </p:nvGrpSpPr>
        <p:grpSpPr>
          <a:xfrm>
            <a:off x="1555154" y="2099497"/>
            <a:ext cx="2147573" cy="2670002"/>
            <a:chOff x="773748" y="2326167"/>
            <a:chExt cx="2147573" cy="267000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B82F311-2923-4D99-AF8B-2BC55A88FFDC}"/>
                </a:ext>
              </a:extLst>
            </p:cNvPr>
            <p:cNvGrpSpPr/>
            <p:nvPr/>
          </p:nvGrpSpPr>
          <p:grpSpPr>
            <a:xfrm>
              <a:off x="838200" y="2326167"/>
              <a:ext cx="1999621" cy="1999622"/>
              <a:chOff x="1517302" y="3667648"/>
              <a:chExt cx="1999621" cy="1999622"/>
            </a:xfrm>
          </p:grpSpPr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6574FD65-1C14-42B2-8D38-2C326DBD7DEB}"/>
                  </a:ext>
                </a:extLst>
              </p:cNvPr>
              <p:cNvSpPr/>
              <p:nvPr/>
            </p:nvSpPr>
            <p:spPr>
              <a:xfrm>
                <a:off x="1517302" y="3667648"/>
                <a:ext cx="1999621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122" name="Picture 2">
                <a:extLst>
                  <a:ext uri="{FF2B5EF4-FFF2-40B4-BE49-F238E27FC236}">
                    <a16:creationId xmlns:a16="http://schemas.microsoft.com/office/drawing/2014/main" id="{DCED2118-BE91-41F9-803D-203BBBFA9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47" t="17918" r="18337" b="12666"/>
              <a:stretch/>
            </p:blipFill>
            <p:spPr bwMode="auto">
              <a:xfrm>
                <a:off x="1518473" y="4170066"/>
                <a:ext cx="1497204" cy="1497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C5CB48-56F5-4EC2-A23B-AE436382F7F8}"/>
                </a:ext>
              </a:extLst>
            </p:cNvPr>
            <p:cNvGrpSpPr/>
            <p:nvPr/>
          </p:nvGrpSpPr>
          <p:grpSpPr>
            <a:xfrm>
              <a:off x="773748" y="4354364"/>
              <a:ext cx="2147573" cy="641805"/>
              <a:chOff x="0" y="89075"/>
              <a:chExt cx="10515600" cy="1074060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BF64F6F-C540-43A5-A6D5-372848F6557B}"/>
                  </a:ext>
                </a:extLst>
              </p:cNvPr>
              <p:cNvSpPr/>
              <p:nvPr/>
            </p:nvSpPr>
            <p:spPr>
              <a:xfrm>
                <a:off x="0" y="89075"/>
                <a:ext cx="10515600" cy="1074060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Rectangle: Rounded Corners 4">
                <a:extLst>
                  <a:ext uri="{FF2B5EF4-FFF2-40B4-BE49-F238E27FC236}">
                    <a16:creationId xmlns:a16="http://schemas.microsoft.com/office/drawing/2014/main" id="{8AB23CED-63F0-4256-8772-01D6677B0584}"/>
                  </a:ext>
                </a:extLst>
              </p:cNvPr>
              <p:cNvSpPr txBox="1"/>
              <p:nvPr/>
            </p:nvSpPr>
            <p:spPr>
              <a:xfrm>
                <a:off x="52432" y="141506"/>
                <a:ext cx="10410736" cy="96919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2870" tIns="102870" rIns="102870" bIns="102870" numCol="1" spcCol="1270" anchor="ctr" anchorCtr="0">
                <a:noAutofit/>
              </a:bodyPr>
              <a:lstStyle/>
              <a:p>
                <a:pPr marL="0" lvl="0" indent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dirty="0"/>
                  <a:t>128 x 128 x 128 whole brain MRI</a:t>
                </a:r>
                <a:endParaRPr lang="en-US" kern="1200" dirty="0"/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326AE1-E3A4-481D-A485-2B4C86A178B7}"/>
              </a:ext>
            </a:extLst>
          </p:cNvPr>
          <p:cNvCxnSpPr/>
          <p:nvPr/>
        </p:nvCxnSpPr>
        <p:spPr>
          <a:xfrm>
            <a:off x="3702727" y="3083450"/>
            <a:ext cx="907807" cy="0"/>
          </a:xfrm>
          <a:prstGeom prst="straightConnector1">
            <a:avLst/>
          </a:prstGeom>
          <a:ln w="28575">
            <a:solidFill>
              <a:srgbClr val="21B8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7F83C9-245B-44F5-BCF7-9603F599C127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823557" y="2382031"/>
            <a:ext cx="1169583" cy="0"/>
          </a:xfrm>
          <a:prstGeom prst="straightConnector1">
            <a:avLst/>
          </a:prstGeom>
          <a:ln w="28575">
            <a:solidFill>
              <a:srgbClr val="21B8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9E11BD2-18B0-4391-A698-8DE1E1295893}"/>
              </a:ext>
            </a:extLst>
          </p:cNvPr>
          <p:cNvGrpSpPr/>
          <p:nvPr/>
        </p:nvGrpSpPr>
        <p:grpSpPr>
          <a:xfrm>
            <a:off x="4675984" y="2092622"/>
            <a:ext cx="2147573" cy="2672757"/>
            <a:chOff x="3745628" y="2225852"/>
            <a:chExt cx="2147573" cy="26727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D429C4A-5CE8-4D89-B870-4DCB734D7B26}"/>
                </a:ext>
              </a:extLst>
            </p:cNvPr>
            <p:cNvGrpSpPr/>
            <p:nvPr/>
          </p:nvGrpSpPr>
          <p:grpSpPr>
            <a:xfrm>
              <a:off x="3745628" y="2228607"/>
              <a:ext cx="2147573" cy="2670002"/>
              <a:chOff x="3745628" y="2228607"/>
              <a:chExt cx="2147573" cy="2670002"/>
            </a:xfrm>
          </p:grpSpPr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0DD4A0AE-33E7-4362-BF6F-B97B4C6D9F64}"/>
                  </a:ext>
                </a:extLst>
              </p:cNvPr>
              <p:cNvSpPr/>
              <p:nvPr/>
            </p:nvSpPr>
            <p:spPr>
              <a:xfrm>
                <a:off x="3810080" y="2228607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92A30F3-CB68-43FF-B7B3-714E9B2A3F5E}"/>
                  </a:ext>
                </a:extLst>
              </p:cNvPr>
              <p:cNvGrpSpPr/>
              <p:nvPr/>
            </p:nvGrpSpPr>
            <p:grpSpPr>
              <a:xfrm>
                <a:off x="3745628" y="4256804"/>
                <a:ext cx="2147573" cy="641805"/>
                <a:chOff x="0" y="89075"/>
                <a:chExt cx="10515600" cy="1074060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4AF69708-499E-479A-91C5-E746F59F6390}"/>
                    </a:ext>
                  </a:extLst>
                </p:cNvPr>
                <p:cNvSpPr/>
                <p:nvPr/>
              </p:nvSpPr>
              <p:spPr>
                <a:xfrm>
                  <a:off x="0" y="89075"/>
                  <a:ext cx="10515600" cy="1074060"/>
                </a:xfrm>
                <a:prstGeom prst="roundRect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" name="Rectangle: Rounded Corners 4">
                  <a:extLst>
                    <a:ext uri="{FF2B5EF4-FFF2-40B4-BE49-F238E27FC236}">
                      <a16:creationId xmlns:a16="http://schemas.microsoft.com/office/drawing/2014/main" id="{155D0D36-848A-4451-BD09-70B712A9E51E}"/>
                    </a:ext>
                  </a:extLst>
                </p:cNvPr>
                <p:cNvSpPr txBox="1"/>
                <p:nvPr/>
              </p:nvSpPr>
              <p:spPr>
                <a:xfrm>
                  <a:off x="52432" y="141506"/>
                  <a:ext cx="10463168" cy="96920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2870" tIns="102870" rIns="102870" bIns="102870" numCol="1" spcCol="1270" anchor="ctr" anchorCtr="0">
                  <a:noAutofit/>
                </a:bodyPr>
                <a:lstStyle/>
                <a:p>
                  <a:pPr marL="0" lvl="0" indent="0" algn="ctr" defTabSz="1200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kern="1200" dirty="0"/>
                    <a:t>3D CNN using ImageNet weights</a:t>
                  </a:r>
                </a:p>
              </p:txBody>
            </p:sp>
          </p:grpSp>
        </p:grp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8C608D97-7590-4D34-87C1-6EB9CDEDD514}"/>
                </a:ext>
              </a:extLst>
            </p:cNvPr>
            <p:cNvSpPr/>
            <p:nvPr/>
          </p:nvSpPr>
          <p:spPr>
            <a:xfrm>
              <a:off x="3952875" y="2225852"/>
              <a:ext cx="142795" cy="19996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79692C5A-D98E-451D-B737-4E10B39E876D}"/>
                </a:ext>
              </a:extLst>
            </p:cNvPr>
            <p:cNvSpPr/>
            <p:nvPr/>
          </p:nvSpPr>
          <p:spPr>
            <a:xfrm>
              <a:off x="4095670" y="2225852"/>
              <a:ext cx="142795" cy="19996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71A27B96-12E5-4350-B7F3-FF1598E24DC8}"/>
                </a:ext>
              </a:extLst>
            </p:cNvPr>
            <p:cNvSpPr/>
            <p:nvPr/>
          </p:nvSpPr>
          <p:spPr>
            <a:xfrm>
              <a:off x="4238465" y="2225852"/>
              <a:ext cx="142795" cy="19996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411A6321-40E3-4CCE-A7DB-71C5E7DBA1B7}"/>
                </a:ext>
              </a:extLst>
            </p:cNvPr>
            <p:cNvSpPr/>
            <p:nvPr/>
          </p:nvSpPr>
          <p:spPr>
            <a:xfrm>
              <a:off x="4381260" y="2225852"/>
              <a:ext cx="142795" cy="19996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7725C125-354D-40A3-AEE1-CB23DE1BFC54}"/>
                </a:ext>
              </a:extLst>
            </p:cNvPr>
            <p:cNvSpPr/>
            <p:nvPr/>
          </p:nvSpPr>
          <p:spPr>
            <a:xfrm>
              <a:off x="4524055" y="2225852"/>
              <a:ext cx="142795" cy="19996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35AEDD0C-E86E-46C5-9101-F5B40E26FE0F}"/>
                </a:ext>
              </a:extLst>
            </p:cNvPr>
            <p:cNvSpPr/>
            <p:nvPr/>
          </p:nvSpPr>
          <p:spPr>
            <a:xfrm>
              <a:off x="4666850" y="2225852"/>
              <a:ext cx="142795" cy="19996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92C3AC08-A696-4D02-ABBB-166EB26C7935}"/>
                </a:ext>
              </a:extLst>
            </p:cNvPr>
            <p:cNvSpPr/>
            <p:nvPr/>
          </p:nvSpPr>
          <p:spPr>
            <a:xfrm>
              <a:off x="4801307" y="2232727"/>
              <a:ext cx="142795" cy="19996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11E1E40C-88C9-4497-A110-9302A7B75CEC}"/>
                </a:ext>
              </a:extLst>
            </p:cNvPr>
            <p:cNvSpPr/>
            <p:nvPr/>
          </p:nvSpPr>
          <p:spPr>
            <a:xfrm>
              <a:off x="4944102" y="2232727"/>
              <a:ext cx="142795" cy="19996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6D47AAB3-6106-44A2-A797-1F18DE2F6447}"/>
                </a:ext>
              </a:extLst>
            </p:cNvPr>
            <p:cNvSpPr/>
            <p:nvPr/>
          </p:nvSpPr>
          <p:spPr>
            <a:xfrm>
              <a:off x="5086897" y="2232727"/>
              <a:ext cx="142795" cy="19996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A37F8111-F82E-4EDE-9DC9-D85B837F7236}"/>
                </a:ext>
              </a:extLst>
            </p:cNvPr>
            <p:cNvSpPr/>
            <p:nvPr/>
          </p:nvSpPr>
          <p:spPr>
            <a:xfrm>
              <a:off x="5229692" y="2232727"/>
              <a:ext cx="142795" cy="19996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C3874058-4ECE-4236-89A2-E28BE75D8863}"/>
                </a:ext>
              </a:extLst>
            </p:cNvPr>
            <p:cNvSpPr/>
            <p:nvPr/>
          </p:nvSpPr>
          <p:spPr>
            <a:xfrm>
              <a:off x="5372487" y="2232727"/>
              <a:ext cx="142795" cy="19996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87131A99-5E71-4231-8A7D-D57ACE74949E}"/>
                </a:ext>
              </a:extLst>
            </p:cNvPr>
            <p:cNvSpPr/>
            <p:nvPr/>
          </p:nvSpPr>
          <p:spPr>
            <a:xfrm>
              <a:off x="5515282" y="2232727"/>
              <a:ext cx="142795" cy="19996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2BC2515C-6E12-4EBD-9365-396876F84A95}"/>
                </a:ext>
              </a:extLst>
            </p:cNvPr>
            <p:cNvSpPr/>
            <p:nvPr/>
          </p:nvSpPr>
          <p:spPr>
            <a:xfrm>
              <a:off x="5658637" y="2232727"/>
              <a:ext cx="142795" cy="19996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F8A17E-D223-4B5E-AF3F-AA61122CAC64}"/>
              </a:ext>
            </a:extLst>
          </p:cNvPr>
          <p:cNvGrpSpPr/>
          <p:nvPr/>
        </p:nvGrpSpPr>
        <p:grpSpPr>
          <a:xfrm>
            <a:off x="7980648" y="2061128"/>
            <a:ext cx="2505308" cy="641805"/>
            <a:chOff x="990600" y="4409204"/>
            <a:chExt cx="2147573" cy="64180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D269BF6-C2F1-4BE3-90B8-3D864E3E4BCC}"/>
                </a:ext>
              </a:extLst>
            </p:cNvPr>
            <p:cNvSpPr/>
            <p:nvPr/>
          </p:nvSpPr>
          <p:spPr>
            <a:xfrm>
              <a:off x="990600" y="4409204"/>
              <a:ext cx="2147573" cy="641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7903F8B-C8B4-42A2-979C-701523CAAF5E}"/>
                </a:ext>
              </a:extLst>
            </p:cNvPr>
            <p:cNvSpPr txBox="1"/>
            <p:nvPr/>
          </p:nvSpPr>
          <p:spPr>
            <a:xfrm>
              <a:off x="1001308" y="4440534"/>
              <a:ext cx="2126157" cy="579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Dense Layers</a:t>
              </a:r>
              <a:endParaRPr lang="en-US" kern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A4DB3E6-C4CC-41A7-B7CA-41E3C96EA0B8}"/>
              </a:ext>
            </a:extLst>
          </p:cNvPr>
          <p:cNvGrpSpPr/>
          <p:nvPr/>
        </p:nvGrpSpPr>
        <p:grpSpPr>
          <a:xfrm>
            <a:off x="7980648" y="3108098"/>
            <a:ext cx="2505308" cy="641805"/>
            <a:chOff x="990600" y="4409204"/>
            <a:chExt cx="2147573" cy="641805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5195CE6-99F0-46CE-8EBC-D0505F5F237B}"/>
                </a:ext>
              </a:extLst>
            </p:cNvPr>
            <p:cNvSpPr/>
            <p:nvPr/>
          </p:nvSpPr>
          <p:spPr>
            <a:xfrm>
              <a:off x="990600" y="4409204"/>
              <a:ext cx="2147573" cy="641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ctangle: Rounded Corners 4">
              <a:extLst>
                <a:ext uri="{FF2B5EF4-FFF2-40B4-BE49-F238E27FC236}">
                  <a16:creationId xmlns:a16="http://schemas.microsoft.com/office/drawing/2014/main" id="{5E50CBDF-5526-4A6C-9F24-9165461A594E}"/>
                </a:ext>
              </a:extLst>
            </p:cNvPr>
            <p:cNvSpPr txBox="1"/>
            <p:nvPr/>
          </p:nvSpPr>
          <p:spPr>
            <a:xfrm>
              <a:off x="1001308" y="4440534"/>
              <a:ext cx="2126157" cy="579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Sigmoid Layer</a:t>
              </a:r>
              <a:endParaRPr lang="en-US" kern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33E441-2747-4D26-AD2E-52D5283EE780}"/>
              </a:ext>
            </a:extLst>
          </p:cNvPr>
          <p:cNvGrpSpPr/>
          <p:nvPr/>
        </p:nvGrpSpPr>
        <p:grpSpPr>
          <a:xfrm>
            <a:off x="7980648" y="4099119"/>
            <a:ext cx="2505308" cy="641805"/>
            <a:chOff x="990600" y="4409204"/>
            <a:chExt cx="2147573" cy="64180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25C8226-A31E-4F24-9539-1D5B72B0653A}"/>
                </a:ext>
              </a:extLst>
            </p:cNvPr>
            <p:cNvSpPr/>
            <p:nvPr/>
          </p:nvSpPr>
          <p:spPr>
            <a:xfrm>
              <a:off x="990600" y="4409204"/>
              <a:ext cx="2147573" cy="641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Rectangle: Rounded Corners 4">
              <a:extLst>
                <a:ext uri="{FF2B5EF4-FFF2-40B4-BE49-F238E27FC236}">
                  <a16:creationId xmlns:a16="http://schemas.microsoft.com/office/drawing/2014/main" id="{AA78C898-972C-46BE-9292-6EEC82D91F78}"/>
                </a:ext>
              </a:extLst>
            </p:cNvPr>
            <p:cNvSpPr txBox="1"/>
            <p:nvPr/>
          </p:nvSpPr>
          <p:spPr>
            <a:xfrm>
              <a:off x="1001308" y="4440534"/>
              <a:ext cx="2126157" cy="579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Predicted conversion probability</a:t>
              </a:r>
              <a:endParaRPr lang="en-US" kern="1200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E6F7FE-FDD8-4E66-BF90-5842A15205BF}"/>
              </a:ext>
            </a:extLst>
          </p:cNvPr>
          <p:cNvCxnSpPr>
            <a:cxnSpLocks/>
          </p:cNvCxnSpPr>
          <p:nvPr/>
        </p:nvCxnSpPr>
        <p:spPr>
          <a:xfrm>
            <a:off x="9233302" y="2742061"/>
            <a:ext cx="0" cy="341389"/>
          </a:xfrm>
          <a:prstGeom prst="straightConnector1">
            <a:avLst/>
          </a:prstGeom>
          <a:ln w="28575">
            <a:solidFill>
              <a:srgbClr val="21B8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9A28F2-26B1-4D5A-AACE-04D02EC91636}"/>
              </a:ext>
            </a:extLst>
          </p:cNvPr>
          <p:cNvCxnSpPr>
            <a:cxnSpLocks/>
          </p:cNvCxnSpPr>
          <p:nvPr/>
        </p:nvCxnSpPr>
        <p:spPr>
          <a:xfrm>
            <a:off x="9233302" y="3750855"/>
            <a:ext cx="0" cy="341389"/>
          </a:xfrm>
          <a:prstGeom prst="straightConnector1">
            <a:avLst/>
          </a:prstGeom>
          <a:ln w="28575">
            <a:solidFill>
              <a:srgbClr val="21B8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89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B580-780A-48CC-81D3-70C97F9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Architecture – Patch-based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3FBC9-98BC-41FD-988C-7D12FF67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2D732B-8E99-42CA-BEE0-88E1C6384DDF}"/>
              </a:ext>
            </a:extLst>
          </p:cNvPr>
          <p:cNvGrpSpPr/>
          <p:nvPr/>
        </p:nvGrpSpPr>
        <p:grpSpPr>
          <a:xfrm>
            <a:off x="1367666" y="1806564"/>
            <a:ext cx="769841" cy="773027"/>
            <a:chOff x="1722150" y="4411226"/>
            <a:chExt cx="769841" cy="773027"/>
          </a:xfrm>
        </p:grpSpPr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F0B196FE-3654-4699-BA2A-F0306F32B9C3}"/>
                </a:ext>
              </a:extLst>
            </p:cNvPr>
            <p:cNvSpPr/>
            <p:nvPr/>
          </p:nvSpPr>
          <p:spPr>
            <a:xfrm>
              <a:off x="1722150" y="4411226"/>
              <a:ext cx="769841" cy="773027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B6770F9-7D62-454C-90BF-A1A106E99C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46" t="17918" r="53046" b="47374"/>
            <a:stretch/>
          </p:blipFill>
          <p:spPr bwMode="auto">
            <a:xfrm>
              <a:off x="1722150" y="4608253"/>
              <a:ext cx="576000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DE17E02-6443-4824-BD6C-7F8F20496F19}"/>
              </a:ext>
            </a:extLst>
          </p:cNvPr>
          <p:cNvGrpSpPr/>
          <p:nvPr/>
        </p:nvGrpSpPr>
        <p:grpSpPr>
          <a:xfrm>
            <a:off x="1367666" y="2647632"/>
            <a:ext cx="769841" cy="773027"/>
            <a:chOff x="1722150" y="4411226"/>
            <a:chExt cx="769841" cy="773027"/>
          </a:xfrm>
        </p:grpSpPr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4EA10F3C-C088-4F3C-99BA-DBF26CB60AC0}"/>
                </a:ext>
              </a:extLst>
            </p:cNvPr>
            <p:cNvSpPr/>
            <p:nvPr/>
          </p:nvSpPr>
          <p:spPr>
            <a:xfrm>
              <a:off x="1722150" y="4411226"/>
              <a:ext cx="769841" cy="773027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9DC79AB1-B064-4537-B24C-0B85F0210E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22150" y="4608253"/>
              <a:ext cx="576000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B0B388-757C-4F85-B35F-68115D2F6B68}"/>
              </a:ext>
            </a:extLst>
          </p:cNvPr>
          <p:cNvGrpSpPr/>
          <p:nvPr/>
        </p:nvGrpSpPr>
        <p:grpSpPr>
          <a:xfrm>
            <a:off x="1367666" y="4335922"/>
            <a:ext cx="769841" cy="782552"/>
            <a:chOff x="1722150" y="4411226"/>
            <a:chExt cx="769841" cy="782552"/>
          </a:xfrm>
        </p:grpSpPr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FF3AD5AB-4456-4E92-8B25-A2353351CFB1}"/>
                </a:ext>
              </a:extLst>
            </p:cNvPr>
            <p:cNvSpPr/>
            <p:nvPr/>
          </p:nvSpPr>
          <p:spPr>
            <a:xfrm>
              <a:off x="1722150" y="4411226"/>
              <a:ext cx="769841" cy="773027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5BC751D3-9027-4117-85C4-86AE9AFD80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31675" y="4617778"/>
              <a:ext cx="576000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A284D8-E1F1-46E0-9378-CEEA9D4F7104}"/>
              </a:ext>
            </a:extLst>
          </p:cNvPr>
          <p:cNvGrpSpPr/>
          <p:nvPr/>
        </p:nvGrpSpPr>
        <p:grpSpPr>
          <a:xfrm>
            <a:off x="1063720" y="5229005"/>
            <a:ext cx="1543911" cy="641805"/>
            <a:chOff x="0" y="89075"/>
            <a:chExt cx="10515600" cy="107406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7FE2EEA-5D16-4858-A7F0-8F0925CA7983}"/>
                </a:ext>
              </a:extLst>
            </p:cNvPr>
            <p:cNvSpPr/>
            <p:nvPr/>
          </p:nvSpPr>
          <p:spPr>
            <a:xfrm>
              <a:off x="0" y="89075"/>
              <a:ext cx="10515600" cy="1074060"/>
            </a:xfrm>
            <a:prstGeom prst="roundRect">
              <a:avLst/>
            </a:prstGeom>
            <a:solidFill>
              <a:srgbClr val="2993E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5A6BE21B-11E6-4030-845A-6E7B42AB857F}"/>
                </a:ext>
              </a:extLst>
            </p:cNvPr>
            <p:cNvSpPr txBox="1"/>
            <p:nvPr/>
          </p:nvSpPr>
          <p:spPr>
            <a:xfrm>
              <a:off x="52431" y="141506"/>
              <a:ext cx="10410737" cy="9691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64 x 64 x 64     MRI patches</a:t>
              </a:r>
              <a:endParaRPr lang="en-US" kern="1200" dirty="0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50A1E1-E70C-4707-8521-594026EB8FE4}"/>
              </a:ext>
            </a:extLst>
          </p:cNvPr>
          <p:cNvCxnSpPr/>
          <p:nvPr/>
        </p:nvCxnSpPr>
        <p:spPr>
          <a:xfrm>
            <a:off x="2244251" y="2106925"/>
            <a:ext cx="907807" cy="0"/>
          </a:xfrm>
          <a:prstGeom prst="straightConnector1">
            <a:avLst/>
          </a:prstGeom>
          <a:ln w="28575">
            <a:solidFill>
              <a:srgbClr val="2993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2B8663-A3F5-4F6E-9831-F3EEFDF41945}"/>
              </a:ext>
            </a:extLst>
          </p:cNvPr>
          <p:cNvGrpSpPr/>
          <p:nvPr/>
        </p:nvGrpSpPr>
        <p:grpSpPr>
          <a:xfrm>
            <a:off x="3119354" y="5229005"/>
            <a:ext cx="2147573" cy="641805"/>
            <a:chOff x="0" y="89074"/>
            <a:chExt cx="10515600" cy="107406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66075E70-80F0-4BCD-A31B-4A5CFA401158}"/>
                </a:ext>
              </a:extLst>
            </p:cNvPr>
            <p:cNvSpPr/>
            <p:nvPr/>
          </p:nvSpPr>
          <p:spPr>
            <a:xfrm>
              <a:off x="0" y="89074"/>
              <a:ext cx="10515600" cy="1074060"/>
            </a:xfrm>
            <a:prstGeom prst="roundRect">
              <a:avLst/>
            </a:prstGeom>
            <a:solidFill>
              <a:srgbClr val="2993E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angle: Rounded Corners 4">
              <a:extLst>
                <a:ext uri="{FF2B5EF4-FFF2-40B4-BE49-F238E27FC236}">
                  <a16:creationId xmlns:a16="http://schemas.microsoft.com/office/drawing/2014/main" id="{152DA789-092C-4B18-9FF1-C987FA105941}"/>
                </a:ext>
              </a:extLst>
            </p:cNvPr>
            <p:cNvSpPr txBox="1"/>
            <p:nvPr/>
          </p:nvSpPr>
          <p:spPr>
            <a:xfrm>
              <a:off x="52431" y="141505"/>
              <a:ext cx="10463169" cy="969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3D CNN using ImageNet weights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E24192-4D5F-41D9-B11C-CFBC5A4D2CCD}"/>
              </a:ext>
            </a:extLst>
          </p:cNvPr>
          <p:cNvGrpSpPr/>
          <p:nvPr/>
        </p:nvGrpSpPr>
        <p:grpSpPr>
          <a:xfrm>
            <a:off x="6751259" y="2235215"/>
            <a:ext cx="3859936" cy="641805"/>
            <a:chOff x="990600" y="4409204"/>
            <a:chExt cx="2147573" cy="641805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C4ADF0A-561C-4220-82FA-AC2F939BC2E9}"/>
                </a:ext>
              </a:extLst>
            </p:cNvPr>
            <p:cNvSpPr/>
            <p:nvPr/>
          </p:nvSpPr>
          <p:spPr>
            <a:xfrm>
              <a:off x="990600" y="4409204"/>
              <a:ext cx="2147573" cy="641805"/>
            </a:xfrm>
            <a:prstGeom prst="roundRect">
              <a:avLst/>
            </a:prstGeom>
            <a:solidFill>
              <a:srgbClr val="2993E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ctangle: Rounded Corners 4">
              <a:extLst>
                <a:ext uri="{FF2B5EF4-FFF2-40B4-BE49-F238E27FC236}">
                  <a16:creationId xmlns:a16="http://schemas.microsoft.com/office/drawing/2014/main" id="{34601482-990B-47AF-BECF-F90EA3ADE913}"/>
                </a:ext>
              </a:extLst>
            </p:cNvPr>
            <p:cNvSpPr txBox="1"/>
            <p:nvPr/>
          </p:nvSpPr>
          <p:spPr>
            <a:xfrm>
              <a:off x="1001308" y="4440534"/>
              <a:ext cx="2126157" cy="579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Predicted conversion probability for each patch</a:t>
              </a:r>
              <a:endParaRPr lang="en-US" kern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5FADEE-8F2F-4E32-B395-7C4500BD1C5C}"/>
              </a:ext>
            </a:extLst>
          </p:cNvPr>
          <p:cNvSpPr txBox="1"/>
          <p:nvPr/>
        </p:nvSpPr>
        <p:spPr>
          <a:xfrm>
            <a:off x="930975" y="210692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AB8677-C379-4A30-A136-6E43E855B909}"/>
              </a:ext>
            </a:extLst>
          </p:cNvPr>
          <p:cNvSpPr txBox="1"/>
          <p:nvPr/>
        </p:nvSpPr>
        <p:spPr>
          <a:xfrm>
            <a:off x="930975" y="294799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E167C-841C-4F5C-94D6-18D60B45D54F}"/>
              </a:ext>
            </a:extLst>
          </p:cNvPr>
          <p:cNvSpPr txBox="1"/>
          <p:nvPr/>
        </p:nvSpPr>
        <p:spPr>
          <a:xfrm>
            <a:off x="856436" y="458716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27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65AB75-7238-4D77-9907-604588D67E8F}"/>
              </a:ext>
            </a:extLst>
          </p:cNvPr>
          <p:cNvSpPr txBox="1"/>
          <p:nvPr/>
        </p:nvSpPr>
        <p:spPr>
          <a:xfrm rot="5400000">
            <a:off x="1083203" y="3696174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………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E461A84-DB84-47DF-8418-B06C1F231CDF}"/>
              </a:ext>
            </a:extLst>
          </p:cNvPr>
          <p:cNvCxnSpPr/>
          <p:nvPr/>
        </p:nvCxnSpPr>
        <p:spPr>
          <a:xfrm>
            <a:off x="2244251" y="3003546"/>
            <a:ext cx="907807" cy="0"/>
          </a:xfrm>
          <a:prstGeom prst="straightConnector1">
            <a:avLst/>
          </a:prstGeom>
          <a:ln w="28575">
            <a:solidFill>
              <a:srgbClr val="2993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BD8FEE6-8310-456E-8128-4C72EBC105F7}"/>
              </a:ext>
            </a:extLst>
          </p:cNvPr>
          <p:cNvCxnSpPr/>
          <p:nvPr/>
        </p:nvCxnSpPr>
        <p:spPr>
          <a:xfrm>
            <a:off x="2244251" y="4705158"/>
            <a:ext cx="907807" cy="0"/>
          </a:xfrm>
          <a:prstGeom prst="straightConnector1">
            <a:avLst/>
          </a:prstGeom>
          <a:ln w="28575">
            <a:solidFill>
              <a:srgbClr val="2993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5A27319-05C9-4567-AD48-375E24CFBCEE}"/>
              </a:ext>
            </a:extLst>
          </p:cNvPr>
          <p:cNvGrpSpPr/>
          <p:nvPr/>
        </p:nvGrpSpPr>
        <p:grpSpPr>
          <a:xfrm>
            <a:off x="3290713" y="1942375"/>
            <a:ext cx="1804855" cy="349216"/>
            <a:chOff x="2575221" y="1942375"/>
            <a:chExt cx="1804855" cy="34921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AA8E54-D4E0-4ACB-BDDB-AC64E49C02AE}"/>
                </a:ext>
              </a:extLst>
            </p:cNvPr>
            <p:cNvGrpSpPr/>
            <p:nvPr/>
          </p:nvGrpSpPr>
          <p:grpSpPr>
            <a:xfrm>
              <a:off x="2575221" y="1942375"/>
              <a:ext cx="1281377" cy="349216"/>
              <a:chOff x="5608279" y="3580478"/>
              <a:chExt cx="1991352" cy="2006497"/>
            </a:xfrm>
          </p:grpSpPr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04CD3CD1-B135-403F-8C0D-7D43FACFF551}"/>
                  </a:ext>
                </a:extLst>
              </p:cNvPr>
              <p:cNvSpPr/>
              <p:nvPr/>
            </p:nvSpPr>
            <p:spPr>
              <a:xfrm>
                <a:off x="5608279" y="358323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2D67259E-4A73-453F-AA6C-D447E5211E90}"/>
                  </a:ext>
                </a:extLst>
              </p:cNvPr>
              <p:cNvSpPr/>
              <p:nvPr/>
            </p:nvSpPr>
            <p:spPr>
              <a:xfrm>
                <a:off x="5751074" y="3580478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BF2F550D-BA72-48CA-9557-B9FC7C59B709}"/>
                  </a:ext>
                </a:extLst>
              </p:cNvPr>
              <p:cNvSpPr/>
              <p:nvPr/>
            </p:nvSpPr>
            <p:spPr>
              <a:xfrm>
                <a:off x="5893869" y="3580478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97C4F85F-D492-4DB0-BC13-9043E4F01A3F}"/>
                  </a:ext>
                </a:extLst>
              </p:cNvPr>
              <p:cNvSpPr/>
              <p:nvPr/>
            </p:nvSpPr>
            <p:spPr>
              <a:xfrm>
                <a:off x="6036664" y="3580478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AE4A3AEB-1A78-4B53-8D21-B44A4AE2F9A7}"/>
                  </a:ext>
                </a:extLst>
              </p:cNvPr>
              <p:cNvSpPr/>
              <p:nvPr/>
            </p:nvSpPr>
            <p:spPr>
              <a:xfrm>
                <a:off x="6179459" y="3580478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76C7962E-05B3-4C91-AE06-7A0CB1C18207}"/>
                  </a:ext>
                </a:extLst>
              </p:cNvPr>
              <p:cNvSpPr/>
              <p:nvPr/>
            </p:nvSpPr>
            <p:spPr>
              <a:xfrm>
                <a:off x="6322254" y="3580478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2D73C65A-E249-4B3A-88C5-EC27B1BA1A89}"/>
                  </a:ext>
                </a:extLst>
              </p:cNvPr>
              <p:cNvSpPr/>
              <p:nvPr/>
            </p:nvSpPr>
            <p:spPr>
              <a:xfrm>
                <a:off x="6465049" y="3580478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D29F5F46-9868-4B8A-997F-88CA055477C1}"/>
                  </a:ext>
                </a:extLst>
              </p:cNvPr>
              <p:cNvSpPr/>
              <p:nvPr/>
            </p:nvSpPr>
            <p:spPr>
              <a:xfrm>
                <a:off x="6599506" y="358735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880FD498-9236-462C-9DA9-BCD8C75728B5}"/>
                  </a:ext>
                </a:extLst>
              </p:cNvPr>
              <p:cNvSpPr/>
              <p:nvPr/>
            </p:nvSpPr>
            <p:spPr>
              <a:xfrm>
                <a:off x="6742301" y="358735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EE6EA2E9-39E4-428D-8021-2EC2A5D42875}"/>
                  </a:ext>
                </a:extLst>
              </p:cNvPr>
              <p:cNvSpPr/>
              <p:nvPr/>
            </p:nvSpPr>
            <p:spPr>
              <a:xfrm>
                <a:off x="6885096" y="358735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7322FA2B-4095-4801-A070-ED92264DEC21}"/>
                  </a:ext>
                </a:extLst>
              </p:cNvPr>
              <p:cNvSpPr/>
              <p:nvPr/>
            </p:nvSpPr>
            <p:spPr>
              <a:xfrm>
                <a:off x="7027891" y="358735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3313C854-6F37-45DA-BB94-CD6272EABCB0}"/>
                  </a:ext>
                </a:extLst>
              </p:cNvPr>
              <p:cNvSpPr/>
              <p:nvPr/>
            </p:nvSpPr>
            <p:spPr>
              <a:xfrm>
                <a:off x="7170686" y="358735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EFFC611A-7EBB-44C9-90CA-DA7F885D2839}"/>
                  </a:ext>
                </a:extLst>
              </p:cNvPr>
              <p:cNvSpPr/>
              <p:nvPr/>
            </p:nvSpPr>
            <p:spPr>
              <a:xfrm>
                <a:off x="7313481" y="358735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15167127-98BB-4BE0-996B-B56933F8CE5C}"/>
                  </a:ext>
                </a:extLst>
              </p:cNvPr>
              <p:cNvSpPr/>
              <p:nvPr/>
            </p:nvSpPr>
            <p:spPr>
              <a:xfrm>
                <a:off x="7456836" y="358735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14" name="Cube 113">
              <a:extLst>
                <a:ext uri="{FF2B5EF4-FFF2-40B4-BE49-F238E27FC236}">
                  <a16:creationId xmlns:a16="http://schemas.microsoft.com/office/drawing/2014/main" id="{C8D76527-B7FE-4EC6-A80E-84657F592E1F}"/>
                </a:ext>
              </a:extLst>
            </p:cNvPr>
            <p:cNvSpPr/>
            <p:nvPr/>
          </p:nvSpPr>
          <p:spPr>
            <a:xfrm>
              <a:off x="4020407" y="1942375"/>
              <a:ext cx="91884" cy="348019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Cube 114">
              <a:extLst>
                <a:ext uri="{FF2B5EF4-FFF2-40B4-BE49-F238E27FC236}">
                  <a16:creationId xmlns:a16="http://schemas.microsoft.com/office/drawing/2014/main" id="{27D5E401-BAD9-40E2-88D1-F685AFB5600B}"/>
                </a:ext>
              </a:extLst>
            </p:cNvPr>
            <p:cNvSpPr/>
            <p:nvPr/>
          </p:nvSpPr>
          <p:spPr>
            <a:xfrm>
              <a:off x="4288192" y="1942375"/>
              <a:ext cx="91884" cy="348019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ECC69C9-EC49-4FD7-8A5C-B89C712D6C00}"/>
                </a:ext>
              </a:extLst>
            </p:cNvPr>
            <p:cNvCxnSpPr>
              <a:cxnSpLocks/>
            </p:cNvCxnSpPr>
            <p:nvPr/>
          </p:nvCxnSpPr>
          <p:spPr>
            <a:xfrm>
              <a:off x="3872867" y="2114144"/>
              <a:ext cx="147540" cy="4481"/>
            </a:xfrm>
            <a:prstGeom prst="straightConnector1">
              <a:avLst/>
            </a:prstGeom>
            <a:ln w="28575">
              <a:solidFill>
                <a:srgbClr val="2993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B5D902CB-3B7C-4FBE-8FE9-F91E1713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28495" y="2114144"/>
              <a:ext cx="147540" cy="4481"/>
            </a:xfrm>
            <a:prstGeom prst="straightConnector1">
              <a:avLst/>
            </a:prstGeom>
            <a:ln w="28575">
              <a:solidFill>
                <a:srgbClr val="2993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8DC3985-EBF6-4F2D-8863-66FE2DB1FA3C}"/>
              </a:ext>
            </a:extLst>
          </p:cNvPr>
          <p:cNvGrpSpPr/>
          <p:nvPr/>
        </p:nvGrpSpPr>
        <p:grpSpPr>
          <a:xfrm>
            <a:off x="3290713" y="2838996"/>
            <a:ext cx="1804855" cy="349216"/>
            <a:chOff x="2575221" y="2838996"/>
            <a:chExt cx="1804855" cy="349216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78D42CA-99BA-462B-9E98-7D2602BA6237}"/>
                </a:ext>
              </a:extLst>
            </p:cNvPr>
            <p:cNvGrpSpPr/>
            <p:nvPr/>
          </p:nvGrpSpPr>
          <p:grpSpPr>
            <a:xfrm>
              <a:off x="2575221" y="2838996"/>
              <a:ext cx="1281377" cy="349216"/>
              <a:chOff x="5608279" y="3580478"/>
              <a:chExt cx="1991352" cy="2006497"/>
            </a:xfrm>
          </p:grpSpPr>
          <p:sp>
            <p:nvSpPr>
              <p:cNvPr id="84" name="Cube 83">
                <a:extLst>
                  <a:ext uri="{FF2B5EF4-FFF2-40B4-BE49-F238E27FC236}">
                    <a16:creationId xmlns:a16="http://schemas.microsoft.com/office/drawing/2014/main" id="{D79B2B25-6383-4276-9876-B2B623C025C0}"/>
                  </a:ext>
                </a:extLst>
              </p:cNvPr>
              <p:cNvSpPr/>
              <p:nvPr/>
            </p:nvSpPr>
            <p:spPr>
              <a:xfrm>
                <a:off x="5608279" y="358323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" name="Cube 84">
                <a:extLst>
                  <a:ext uri="{FF2B5EF4-FFF2-40B4-BE49-F238E27FC236}">
                    <a16:creationId xmlns:a16="http://schemas.microsoft.com/office/drawing/2014/main" id="{55BE4CA3-C963-44AE-899E-7716DD5255EF}"/>
                  </a:ext>
                </a:extLst>
              </p:cNvPr>
              <p:cNvSpPr/>
              <p:nvPr/>
            </p:nvSpPr>
            <p:spPr>
              <a:xfrm>
                <a:off x="5751074" y="3580478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" name="Cube 85">
                <a:extLst>
                  <a:ext uri="{FF2B5EF4-FFF2-40B4-BE49-F238E27FC236}">
                    <a16:creationId xmlns:a16="http://schemas.microsoft.com/office/drawing/2014/main" id="{76ABCF1F-BF4E-4B3A-A52D-93DE8B900FCF}"/>
                  </a:ext>
                </a:extLst>
              </p:cNvPr>
              <p:cNvSpPr/>
              <p:nvPr/>
            </p:nvSpPr>
            <p:spPr>
              <a:xfrm>
                <a:off x="5893869" y="3580478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7" name="Cube 86">
                <a:extLst>
                  <a:ext uri="{FF2B5EF4-FFF2-40B4-BE49-F238E27FC236}">
                    <a16:creationId xmlns:a16="http://schemas.microsoft.com/office/drawing/2014/main" id="{5F428A19-70FF-40E8-AE24-157CC684E60B}"/>
                  </a:ext>
                </a:extLst>
              </p:cNvPr>
              <p:cNvSpPr/>
              <p:nvPr/>
            </p:nvSpPr>
            <p:spPr>
              <a:xfrm>
                <a:off x="6036664" y="3580478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8" name="Cube 87">
                <a:extLst>
                  <a:ext uri="{FF2B5EF4-FFF2-40B4-BE49-F238E27FC236}">
                    <a16:creationId xmlns:a16="http://schemas.microsoft.com/office/drawing/2014/main" id="{4CB59EA2-DD24-4C71-ACA6-43D567664ECD}"/>
                  </a:ext>
                </a:extLst>
              </p:cNvPr>
              <p:cNvSpPr/>
              <p:nvPr/>
            </p:nvSpPr>
            <p:spPr>
              <a:xfrm>
                <a:off x="6179459" y="3580478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" name="Cube 88">
                <a:extLst>
                  <a:ext uri="{FF2B5EF4-FFF2-40B4-BE49-F238E27FC236}">
                    <a16:creationId xmlns:a16="http://schemas.microsoft.com/office/drawing/2014/main" id="{3D6F16E7-1EC6-4115-AD1F-B17BBC02E647}"/>
                  </a:ext>
                </a:extLst>
              </p:cNvPr>
              <p:cNvSpPr/>
              <p:nvPr/>
            </p:nvSpPr>
            <p:spPr>
              <a:xfrm>
                <a:off x="6322254" y="3580478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0" name="Cube 89">
                <a:extLst>
                  <a:ext uri="{FF2B5EF4-FFF2-40B4-BE49-F238E27FC236}">
                    <a16:creationId xmlns:a16="http://schemas.microsoft.com/office/drawing/2014/main" id="{DFF1C104-C24C-4D99-A745-B638922BE88C}"/>
                  </a:ext>
                </a:extLst>
              </p:cNvPr>
              <p:cNvSpPr/>
              <p:nvPr/>
            </p:nvSpPr>
            <p:spPr>
              <a:xfrm>
                <a:off x="6465049" y="3580478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Cube 90">
                <a:extLst>
                  <a:ext uri="{FF2B5EF4-FFF2-40B4-BE49-F238E27FC236}">
                    <a16:creationId xmlns:a16="http://schemas.microsoft.com/office/drawing/2014/main" id="{CDDFFEA2-2744-4AA2-B36D-601366A9DBDA}"/>
                  </a:ext>
                </a:extLst>
              </p:cNvPr>
              <p:cNvSpPr/>
              <p:nvPr/>
            </p:nvSpPr>
            <p:spPr>
              <a:xfrm>
                <a:off x="6599506" y="358735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Cube 91">
                <a:extLst>
                  <a:ext uri="{FF2B5EF4-FFF2-40B4-BE49-F238E27FC236}">
                    <a16:creationId xmlns:a16="http://schemas.microsoft.com/office/drawing/2014/main" id="{1CA6A2BF-ABFC-41CA-A382-F293789D2ABA}"/>
                  </a:ext>
                </a:extLst>
              </p:cNvPr>
              <p:cNvSpPr/>
              <p:nvPr/>
            </p:nvSpPr>
            <p:spPr>
              <a:xfrm>
                <a:off x="6742301" y="358735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" name="Cube 92">
                <a:extLst>
                  <a:ext uri="{FF2B5EF4-FFF2-40B4-BE49-F238E27FC236}">
                    <a16:creationId xmlns:a16="http://schemas.microsoft.com/office/drawing/2014/main" id="{09E1D8C3-0111-4BE8-8F6B-DD28F10144BB}"/>
                  </a:ext>
                </a:extLst>
              </p:cNvPr>
              <p:cNvSpPr/>
              <p:nvPr/>
            </p:nvSpPr>
            <p:spPr>
              <a:xfrm>
                <a:off x="6885096" y="358735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4" name="Cube 93">
                <a:extLst>
                  <a:ext uri="{FF2B5EF4-FFF2-40B4-BE49-F238E27FC236}">
                    <a16:creationId xmlns:a16="http://schemas.microsoft.com/office/drawing/2014/main" id="{67123DCC-08E0-4F48-B647-1298DB770818}"/>
                  </a:ext>
                </a:extLst>
              </p:cNvPr>
              <p:cNvSpPr/>
              <p:nvPr/>
            </p:nvSpPr>
            <p:spPr>
              <a:xfrm>
                <a:off x="7027891" y="358735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5" name="Cube 94">
                <a:extLst>
                  <a:ext uri="{FF2B5EF4-FFF2-40B4-BE49-F238E27FC236}">
                    <a16:creationId xmlns:a16="http://schemas.microsoft.com/office/drawing/2014/main" id="{0F6F6F52-2B99-4804-9AB3-037C9324FD0B}"/>
                  </a:ext>
                </a:extLst>
              </p:cNvPr>
              <p:cNvSpPr/>
              <p:nvPr/>
            </p:nvSpPr>
            <p:spPr>
              <a:xfrm>
                <a:off x="7170686" y="358735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6" name="Cube 95">
                <a:extLst>
                  <a:ext uri="{FF2B5EF4-FFF2-40B4-BE49-F238E27FC236}">
                    <a16:creationId xmlns:a16="http://schemas.microsoft.com/office/drawing/2014/main" id="{48B5D915-A2F2-4C1E-92CF-1C5154925539}"/>
                  </a:ext>
                </a:extLst>
              </p:cNvPr>
              <p:cNvSpPr/>
              <p:nvPr/>
            </p:nvSpPr>
            <p:spPr>
              <a:xfrm>
                <a:off x="7313481" y="358735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" name="Cube 96">
                <a:extLst>
                  <a:ext uri="{FF2B5EF4-FFF2-40B4-BE49-F238E27FC236}">
                    <a16:creationId xmlns:a16="http://schemas.microsoft.com/office/drawing/2014/main" id="{E73BAAE8-148A-4D4A-8E71-42378BB8974F}"/>
                  </a:ext>
                </a:extLst>
              </p:cNvPr>
              <p:cNvSpPr/>
              <p:nvPr/>
            </p:nvSpPr>
            <p:spPr>
              <a:xfrm>
                <a:off x="7456836" y="358735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18" name="Cube 117">
              <a:extLst>
                <a:ext uri="{FF2B5EF4-FFF2-40B4-BE49-F238E27FC236}">
                  <a16:creationId xmlns:a16="http://schemas.microsoft.com/office/drawing/2014/main" id="{AA6F968B-A516-47D0-8EF0-1A9AF23E6789}"/>
                </a:ext>
              </a:extLst>
            </p:cNvPr>
            <p:cNvSpPr/>
            <p:nvPr/>
          </p:nvSpPr>
          <p:spPr>
            <a:xfrm>
              <a:off x="4020407" y="2838996"/>
              <a:ext cx="91884" cy="348019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Cube 118">
              <a:extLst>
                <a:ext uri="{FF2B5EF4-FFF2-40B4-BE49-F238E27FC236}">
                  <a16:creationId xmlns:a16="http://schemas.microsoft.com/office/drawing/2014/main" id="{7CED96D7-0932-4ABC-B85E-A9973A0D0B43}"/>
                </a:ext>
              </a:extLst>
            </p:cNvPr>
            <p:cNvSpPr/>
            <p:nvPr/>
          </p:nvSpPr>
          <p:spPr>
            <a:xfrm>
              <a:off x="4288192" y="2838996"/>
              <a:ext cx="91884" cy="348019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90287DF-A128-4484-80C3-C295400FD1A0}"/>
                </a:ext>
              </a:extLst>
            </p:cNvPr>
            <p:cNvCxnSpPr>
              <a:cxnSpLocks/>
            </p:cNvCxnSpPr>
            <p:nvPr/>
          </p:nvCxnSpPr>
          <p:spPr>
            <a:xfrm>
              <a:off x="3872867" y="3010765"/>
              <a:ext cx="147540" cy="4481"/>
            </a:xfrm>
            <a:prstGeom prst="straightConnector1">
              <a:avLst/>
            </a:prstGeom>
            <a:ln w="28575">
              <a:solidFill>
                <a:srgbClr val="2993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29CF885-B595-46DD-A96B-44B612917194}"/>
                </a:ext>
              </a:extLst>
            </p:cNvPr>
            <p:cNvCxnSpPr>
              <a:cxnSpLocks/>
            </p:cNvCxnSpPr>
            <p:nvPr/>
          </p:nvCxnSpPr>
          <p:spPr>
            <a:xfrm>
              <a:off x="4128495" y="3010765"/>
              <a:ext cx="147540" cy="4481"/>
            </a:xfrm>
            <a:prstGeom prst="straightConnector1">
              <a:avLst/>
            </a:prstGeom>
            <a:ln w="28575">
              <a:solidFill>
                <a:srgbClr val="2993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8E81FD-9A6F-4EFA-9A23-F23ED89BA881}"/>
              </a:ext>
            </a:extLst>
          </p:cNvPr>
          <p:cNvGrpSpPr/>
          <p:nvPr/>
        </p:nvGrpSpPr>
        <p:grpSpPr>
          <a:xfrm>
            <a:off x="3282332" y="4540608"/>
            <a:ext cx="1821617" cy="349216"/>
            <a:chOff x="2575221" y="4540608"/>
            <a:chExt cx="1821617" cy="34921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65AE0A0-0AA8-4F56-9725-E5E9C590241E}"/>
                </a:ext>
              </a:extLst>
            </p:cNvPr>
            <p:cNvGrpSpPr/>
            <p:nvPr/>
          </p:nvGrpSpPr>
          <p:grpSpPr>
            <a:xfrm>
              <a:off x="2575221" y="4540608"/>
              <a:ext cx="1281377" cy="349216"/>
              <a:chOff x="5608279" y="3580478"/>
              <a:chExt cx="1991352" cy="2006497"/>
            </a:xfrm>
          </p:grpSpPr>
          <p:sp>
            <p:nvSpPr>
              <p:cNvPr id="100" name="Cube 99">
                <a:extLst>
                  <a:ext uri="{FF2B5EF4-FFF2-40B4-BE49-F238E27FC236}">
                    <a16:creationId xmlns:a16="http://schemas.microsoft.com/office/drawing/2014/main" id="{22775825-103D-4108-A7CB-C2D78BF6A7FB}"/>
                  </a:ext>
                </a:extLst>
              </p:cNvPr>
              <p:cNvSpPr/>
              <p:nvPr/>
            </p:nvSpPr>
            <p:spPr>
              <a:xfrm>
                <a:off x="5608279" y="358323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1" name="Cube 100">
                <a:extLst>
                  <a:ext uri="{FF2B5EF4-FFF2-40B4-BE49-F238E27FC236}">
                    <a16:creationId xmlns:a16="http://schemas.microsoft.com/office/drawing/2014/main" id="{56D7889A-7A5E-4CB3-A14F-D8ED4D262545}"/>
                  </a:ext>
                </a:extLst>
              </p:cNvPr>
              <p:cNvSpPr/>
              <p:nvPr/>
            </p:nvSpPr>
            <p:spPr>
              <a:xfrm>
                <a:off x="5751074" y="3580478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2" name="Cube 101">
                <a:extLst>
                  <a:ext uri="{FF2B5EF4-FFF2-40B4-BE49-F238E27FC236}">
                    <a16:creationId xmlns:a16="http://schemas.microsoft.com/office/drawing/2014/main" id="{2E5F73A5-4175-421A-9568-9E13DC4C7D50}"/>
                  </a:ext>
                </a:extLst>
              </p:cNvPr>
              <p:cNvSpPr/>
              <p:nvPr/>
            </p:nvSpPr>
            <p:spPr>
              <a:xfrm>
                <a:off x="5893869" y="3580478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" name="Cube 102">
                <a:extLst>
                  <a:ext uri="{FF2B5EF4-FFF2-40B4-BE49-F238E27FC236}">
                    <a16:creationId xmlns:a16="http://schemas.microsoft.com/office/drawing/2014/main" id="{C2B78508-14AF-4D0F-A6FF-3D1658754DF6}"/>
                  </a:ext>
                </a:extLst>
              </p:cNvPr>
              <p:cNvSpPr/>
              <p:nvPr/>
            </p:nvSpPr>
            <p:spPr>
              <a:xfrm>
                <a:off x="6036664" y="3580478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4" name="Cube 103">
                <a:extLst>
                  <a:ext uri="{FF2B5EF4-FFF2-40B4-BE49-F238E27FC236}">
                    <a16:creationId xmlns:a16="http://schemas.microsoft.com/office/drawing/2014/main" id="{BBF5DE27-0593-4129-99EC-5933CF5E820E}"/>
                  </a:ext>
                </a:extLst>
              </p:cNvPr>
              <p:cNvSpPr/>
              <p:nvPr/>
            </p:nvSpPr>
            <p:spPr>
              <a:xfrm>
                <a:off x="6179459" y="3580478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" name="Cube 104">
                <a:extLst>
                  <a:ext uri="{FF2B5EF4-FFF2-40B4-BE49-F238E27FC236}">
                    <a16:creationId xmlns:a16="http://schemas.microsoft.com/office/drawing/2014/main" id="{1ADDF189-63A6-4AB7-82A0-B856445E4CE9}"/>
                  </a:ext>
                </a:extLst>
              </p:cNvPr>
              <p:cNvSpPr/>
              <p:nvPr/>
            </p:nvSpPr>
            <p:spPr>
              <a:xfrm>
                <a:off x="6322254" y="3580478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6" name="Cube 105">
                <a:extLst>
                  <a:ext uri="{FF2B5EF4-FFF2-40B4-BE49-F238E27FC236}">
                    <a16:creationId xmlns:a16="http://schemas.microsoft.com/office/drawing/2014/main" id="{2663C5A3-6F97-4756-935C-2EAC6D6ECE1F}"/>
                  </a:ext>
                </a:extLst>
              </p:cNvPr>
              <p:cNvSpPr/>
              <p:nvPr/>
            </p:nvSpPr>
            <p:spPr>
              <a:xfrm>
                <a:off x="6465049" y="3580478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7" name="Cube 106">
                <a:extLst>
                  <a:ext uri="{FF2B5EF4-FFF2-40B4-BE49-F238E27FC236}">
                    <a16:creationId xmlns:a16="http://schemas.microsoft.com/office/drawing/2014/main" id="{5CD0C693-C58B-43AA-8A32-91E50A6C9C03}"/>
                  </a:ext>
                </a:extLst>
              </p:cNvPr>
              <p:cNvSpPr/>
              <p:nvPr/>
            </p:nvSpPr>
            <p:spPr>
              <a:xfrm>
                <a:off x="6599506" y="358735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8" name="Cube 107">
                <a:extLst>
                  <a:ext uri="{FF2B5EF4-FFF2-40B4-BE49-F238E27FC236}">
                    <a16:creationId xmlns:a16="http://schemas.microsoft.com/office/drawing/2014/main" id="{FCBE2B2F-5FFB-48CE-A34C-80BDCCC80BEA}"/>
                  </a:ext>
                </a:extLst>
              </p:cNvPr>
              <p:cNvSpPr/>
              <p:nvPr/>
            </p:nvSpPr>
            <p:spPr>
              <a:xfrm>
                <a:off x="6742301" y="358735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9" name="Cube 108">
                <a:extLst>
                  <a:ext uri="{FF2B5EF4-FFF2-40B4-BE49-F238E27FC236}">
                    <a16:creationId xmlns:a16="http://schemas.microsoft.com/office/drawing/2014/main" id="{DD517AFF-77E7-4832-A7EE-3EFDF5513340}"/>
                  </a:ext>
                </a:extLst>
              </p:cNvPr>
              <p:cNvSpPr/>
              <p:nvPr/>
            </p:nvSpPr>
            <p:spPr>
              <a:xfrm>
                <a:off x="6885096" y="358735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0" name="Cube 109">
                <a:extLst>
                  <a:ext uri="{FF2B5EF4-FFF2-40B4-BE49-F238E27FC236}">
                    <a16:creationId xmlns:a16="http://schemas.microsoft.com/office/drawing/2014/main" id="{20826CFE-2458-42C3-A3E5-85312E0AEACA}"/>
                  </a:ext>
                </a:extLst>
              </p:cNvPr>
              <p:cNvSpPr/>
              <p:nvPr/>
            </p:nvSpPr>
            <p:spPr>
              <a:xfrm>
                <a:off x="7027891" y="358735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1" name="Cube 110">
                <a:extLst>
                  <a:ext uri="{FF2B5EF4-FFF2-40B4-BE49-F238E27FC236}">
                    <a16:creationId xmlns:a16="http://schemas.microsoft.com/office/drawing/2014/main" id="{AFF5D9A0-0122-42D9-AFAD-AEC4C1416233}"/>
                  </a:ext>
                </a:extLst>
              </p:cNvPr>
              <p:cNvSpPr/>
              <p:nvPr/>
            </p:nvSpPr>
            <p:spPr>
              <a:xfrm>
                <a:off x="7170686" y="358735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2" name="Cube 111">
                <a:extLst>
                  <a:ext uri="{FF2B5EF4-FFF2-40B4-BE49-F238E27FC236}">
                    <a16:creationId xmlns:a16="http://schemas.microsoft.com/office/drawing/2014/main" id="{9F38CBC4-CA87-4FF0-B473-08DE6E9C7DA6}"/>
                  </a:ext>
                </a:extLst>
              </p:cNvPr>
              <p:cNvSpPr/>
              <p:nvPr/>
            </p:nvSpPr>
            <p:spPr>
              <a:xfrm>
                <a:off x="7313481" y="358735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3" name="Cube 112">
                <a:extLst>
                  <a:ext uri="{FF2B5EF4-FFF2-40B4-BE49-F238E27FC236}">
                    <a16:creationId xmlns:a16="http://schemas.microsoft.com/office/drawing/2014/main" id="{7EB36356-1552-4A11-BB7A-55596F3D557E}"/>
                  </a:ext>
                </a:extLst>
              </p:cNvPr>
              <p:cNvSpPr/>
              <p:nvPr/>
            </p:nvSpPr>
            <p:spPr>
              <a:xfrm>
                <a:off x="7456836" y="3587353"/>
                <a:ext cx="142795" cy="19996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2" name="Cube 121">
              <a:extLst>
                <a:ext uri="{FF2B5EF4-FFF2-40B4-BE49-F238E27FC236}">
                  <a16:creationId xmlns:a16="http://schemas.microsoft.com/office/drawing/2014/main" id="{552BEFD0-F3F1-4F64-B25A-B4E01A671AC5}"/>
                </a:ext>
              </a:extLst>
            </p:cNvPr>
            <p:cNvSpPr/>
            <p:nvPr/>
          </p:nvSpPr>
          <p:spPr>
            <a:xfrm>
              <a:off x="4037169" y="4540608"/>
              <a:ext cx="91884" cy="348019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Cube 122">
              <a:extLst>
                <a:ext uri="{FF2B5EF4-FFF2-40B4-BE49-F238E27FC236}">
                  <a16:creationId xmlns:a16="http://schemas.microsoft.com/office/drawing/2014/main" id="{46E06F87-1001-4218-A49E-C2EDFC4BC67E}"/>
                </a:ext>
              </a:extLst>
            </p:cNvPr>
            <p:cNvSpPr/>
            <p:nvPr/>
          </p:nvSpPr>
          <p:spPr>
            <a:xfrm>
              <a:off x="4304954" y="4540608"/>
              <a:ext cx="91884" cy="348019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38046D0-4943-4952-A6FC-E42DC21208DE}"/>
                </a:ext>
              </a:extLst>
            </p:cNvPr>
            <p:cNvCxnSpPr>
              <a:cxnSpLocks/>
            </p:cNvCxnSpPr>
            <p:nvPr/>
          </p:nvCxnSpPr>
          <p:spPr>
            <a:xfrm>
              <a:off x="3889629" y="4712377"/>
              <a:ext cx="147540" cy="4481"/>
            </a:xfrm>
            <a:prstGeom prst="straightConnector1">
              <a:avLst/>
            </a:prstGeom>
            <a:ln w="28575">
              <a:solidFill>
                <a:srgbClr val="2993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68A4175-03BA-4831-9BD7-AEE07F3FE805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57" y="4712377"/>
              <a:ext cx="147540" cy="4481"/>
            </a:xfrm>
            <a:prstGeom prst="straightConnector1">
              <a:avLst/>
            </a:prstGeom>
            <a:ln w="28575">
              <a:solidFill>
                <a:srgbClr val="2993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73E2C01-361B-4782-821D-C7E64E0F557B}"/>
              </a:ext>
            </a:extLst>
          </p:cNvPr>
          <p:cNvSpPr/>
          <p:nvPr/>
        </p:nvSpPr>
        <p:spPr>
          <a:xfrm>
            <a:off x="5266927" y="1942375"/>
            <a:ext cx="265859" cy="2946252"/>
          </a:xfrm>
          <a:prstGeom prst="rightBrace">
            <a:avLst>
              <a:gd name="adj1" fmla="val 8333"/>
              <a:gd name="adj2" fmla="val 20169"/>
            </a:avLst>
          </a:prstGeom>
          <a:ln w="28575">
            <a:solidFill>
              <a:srgbClr val="2993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B6313A3-78C7-4D1F-924C-E321E12CD1D2}"/>
              </a:ext>
            </a:extLst>
          </p:cNvPr>
          <p:cNvGrpSpPr/>
          <p:nvPr/>
        </p:nvGrpSpPr>
        <p:grpSpPr>
          <a:xfrm>
            <a:off x="6751259" y="3444270"/>
            <a:ext cx="3859936" cy="641805"/>
            <a:chOff x="990600" y="4409204"/>
            <a:chExt cx="2147573" cy="641805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251BB24C-4669-4466-ABDB-35937E7F5A08}"/>
                </a:ext>
              </a:extLst>
            </p:cNvPr>
            <p:cNvSpPr/>
            <p:nvPr/>
          </p:nvSpPr>
          <p:spPr>
            <a:xfrm>
              <a:off x="990600" y="4409204"/>
              <a:ext cx="2147573" cy="641805"/>
            </a:xfrm>
            <a:prstGeom prst="roundRect">
              <a:avLst/>
            </a:prstGeom>
            <a:solidFill>
              <a:srgbClr val="2993E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9" name="Rectangle: Rounded Corners 4">
              <a:extLst>
                <a:ext uri="{FF2B5EF4-FFF2-40B4-BE49-F238E27FC236}">
                  <a16:creationId xmlns:a16="http://schemas.microsoft.com/office/drawing/2014/main" id="{4299D01D-8AE9-4CD9-8CE9-8B2A7DFCBA54}"/>
                </a:ext>
              </a:extLst>
            </p:cNvPr>
            <p:cNvSpPr txBox="1"/>
            <p:nvPr/>
          </p:nvSpPr>
          <p:spPr>
            <a:xfrm>
              <a:off x="1001308" y="4440534"/>
              <a:ext cx="2126157" cy="579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Logistic regression model using  patch predictions </a:t>
              </a:r>
              <a:r>
                <a:rPr lang="en-US" dirty="0"/>
                <a:t>as features</a:t>
              </a:r>
              <a:endParaRPr lang="en-US" kern="1200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2FE0F81-5CAA-4D8F-908C-EBFDFCC413EA}"/>
              </a:ext>
            </a:extLst>
          </p:cNvPr>
          <p:cNvGrpSpPr/>
          <p:nvPr/>
        </p:nvGrpSpPr>
        <p:grpSpPr>
          <a:xfrm>
            <a:off x="6751259" y="4643014"/>
            <a:ext cx="3859936" cy="641805"/>
            <a:chOff x="990600" y="4409204"/>
            <a:chExt cx="2147573" cy="64180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D01BA733-A434-49DB-849F-80887A23951F}"/>
                </a:ext>
              </a:extLst>
            </p:cNvPr>
            <p:cNvSpPr/>
            <p:nvPr/>
          </p:nvSpPr>
          <p:spPr>
            <a:xfrm>
              <a:off x="990600" y="4409204"/>
              <a:ext cx="2147573" cy="641805"/>
            </a:xfrm>
            <a:prstGeom prst="roundRect">
              <a:avLst/>
            </a:prstGeom>
            <a:solidFill>
              <a:srgbClr val="2993E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Rectangle: Rounded Corners 4">
              <a:extLst>
                <a:ext uri="{FF2B5EF4-FFF2-40B4-BE49-F238E27FC236}">
                  <a16:creationId xmlns:a16="http://schemas.microsoft.com/office/drawing/2014/main" id="{D9CB86FB-8F0B-4395-B07A-97AE24E955B5}"/>
                </a:ext>
              </a:extLst>
            </p:cNvPr>
            <p:cNvSpPr txBox="1"/>
            <p:nvPr/>
          </p:nvSpPr>
          <p:spPr>
            <a:xfrm>
              <a:off x="1001308" y="4440534"/>
              <a:ext cx="2126157" cy="579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Final predicted conversion probability for whole scan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79F6F71-D5C0-48CF-BFF0-CF3FB51ECB26}"/>
              </a:ext>
            </a:extLst>
          </p:cNvPr>
          <p:cNvCxnSpPr/>
          <p:nvPr/>
        </p:nvCxnSpPr>
        <p:spPr>
          <a:xfrm>
            <a:off x="5668730" y="2542798"/>
            <a:ext cx="907807" cy="0"/>
          </a:xfrm>
          <a:prstGeom prst="straightConnector1">
            <a:avLst/>
          </a:prstGeom>
          <a:ln w="28575">
            <a:solidFill>
              <a:srgbClr val="2993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B817789-4741-423A-8175-3286BF6B7AB9}"/>
              </a:ext>
            </a:extLst>
          </p:cNvPr>
          <p:cNvCxnSpPr>
            <a:cxnSpLocks/>
          </p:cNvCxnSpPr>
          <p:nvPr/>
        </p:nvCxnSpPr>
        <p:spPr>
          <a:xfrm>
            <a:off x="8681227" y="2946176"/>
            <a:ext cx="0" cy="432000"/>
          </a:xfrm>
          <a:prstGeom prst="straightConnector1">
            <a:avLst/>
          </a:prstGeom>
          <a:ln w="28575">
            <a:solidFill>
              <a:srgbClr val="2993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AE756E5-C75F-4285-AEFD-9D82D25798F4}"/>
              </a:ext>
            </a:extLst>
          </p:cNvPr>
          <p:cNvCxnSpPr>
            <a:cxnSpLocks/>
          </p:cNvCxnSpPr>
          <p:nvPr/>
        </p:nvCxnSpPr>
        <p:spPr>
          <a:xfrm>
            <a:off x="8681227" y="4155164"/>
            <a:ext cx="0" cy="432000"/>
          </a:xfrm>
          <a:prstGeom prst="straightConnector1">
            <a:avLst/>
          </a:prstGeom>
          <a:ln w="28575">
            <a:solidFill>
              <a:srgbClr val="2993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53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EDDC-F50B-4170-9348-34949B0A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– Experiment 1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5C118E3-4301-4C75-A413-D3BF0AE85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46"/>
            <a:ext cx="10515600" cy="3859742"/>
          </a:xfrm>
        </p:spPr>
        <p:txBody>
          <a:bodyPr>
            <a:normAutofit/>
          </a:bodyPr>
          <a:lstStyle/>
          <a:p>
            <a:r>
              <a:rPr lang="en-AU" sz="2400" dirty="0"/>
              <a:t>Our patch-based model greatly outperforms the voxel-based model.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B2E2-E393-4D7F-A12E-59325F57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1A1BB8-A7B5-4E3F-A9B3-1CF5B271C22B}"/>
              </a:ext>
            </a:extLst>
          </p:cNvPr>
          <p:cNvGraphicFramePr>
            <a:graphicFrameLocks noGrp="1"/>
          </p:cNvGraphicFramePr>
          <p:nvPr/>
        </p:nvGraphicFramePr>
        <p:xfrm>
          <a:off x="1866000" y="2305518"/>
          <a:ext cx="8460000" cy="1107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404917748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3950036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2124506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7283297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615339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5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Voxel-based 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02426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r>
                        <a:rPr lang="en-AU" dirty="0"/>
                        <a:t>Patch-based 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83609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18CC5EC-2E15-4E33-9D4E-3945CA6C0777}"/>
              </a:ext>
            </a:extLst>
          </p:cNvPr>
          <p:cNvGraphicFramePr>
            <a:graphicFrameLocks noGrp="1"/>
          </p:cNvGraphicFramePr>
          <p:nvPr/>
        </p:nvGraphicFramePr>
        <p:xfrm>
          <a:off x="802432" y="3960502"/>
          <a:ext cx="4889241" cy="1710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9747">
                  <a:extLst>
                    <a:ext uri="{9D8B030D-6E8A-4147-A177-3AD203B41FA5}">
                      <a16:colId xmlns:a16="http://schemas.microsoft.com/office/drawing/2014/main" val="4049177488"/>
                    </a:ext>
                  </a:extLst>
                </a:gridCol>
                <a:gridCol w="1629747">
                  <a:extLst>
                    <a:ext uri="{9D8B030D-6E8A-4147-A177-3AD203B41FA5}">
                      <a16:colId xmlns:a16="http://schemas.microsoft.com/office/drawing/2014/main" val="3439500369"/>
                    </a:ext>
                  </a:extLst>
                </a:gridCol>
                <a:gridCol w="1629747">
                  <a:extLst>
                    <a:ext uri="{9D8B030D-6E8A-4147-A177-3AD203B41FA5}">
                      <a16:colId xmlns:a16="http://schemas.microsoft.com/office/drawing/2014/main" val="2421245066"/>
                    </a:ext>
                  </a:extLst>
                </a:gridCol>
              </a:tblGrid>
              <a:tr h="429073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Actual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43026"/>
                  </a:ext>
                </a:extLst>
              </a:tr>
              <a:tr h="42907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Converted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CN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51587"/>
                  </a:ext>
                </a:extLst>
              </a:tr>
              <a:tr h="429073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Converted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02426"/>
                  </a:ext>
                </a:extLst>
              </a:tr>
              <a:tr h="423195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CN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836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70CABF-0D3E-4151-A84B-EF6ECD7C9E2E}"/>
              </a:ext>
            </a:extLst>
          </p:cNvPr>
          <p:cNvSpPr txBox="1"/>
          <p:nvPr/>
        </p:nvSpPr>
        <p:spPr>
          <a:xfrm rot="16200000">
            <a:off x="-29641" y="4890156"/>
            <a:ext cx="119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Predicted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F8C35B9-7174-4E46-9FCA-1CA786860A85}"/>
              </a:ext>
            </a:extLst>
          </p:cNvPr>
          <p:cNvGraphicFramePr>
            <a:graphicFrameLocks noGrp="1"/>
          </p:cNvGraphicFramePr>
          <p:nvPr/>
        </p:nvGraphicFramePr>
        <p:xfrm>
          <a:off x="6515873" y="3960502"/>
          <a:ext cx="4889241" cy="1710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9747">
                  <a:extLst>
                    <a:ext uri="{9D8B030D-6E8A-4147-A177-3AD203B41FA5}">
                      <a16:colId xmlns:a16="http://schemas.microsoft.com/office/drawing/2014/main" val="4049177488"/>
                    </a:ext>
                  </a:extLst>
                </a:gridCol>
                <a:gridCol w="1629747">
                  <a:extLst>
                    <a:ext uri="{9D8B030D-6E8A-4147-A177-3AD203B41FA5}">
                      <a16:colId xmlns:a16="http://schemas.microsoft.com/office/drawing/2014/main" val="3439500369"/>
                    </a:ext>
                  </a:extLst>
                </a:gridCol>
                <a:gridCol w="1629747">
                  <a:extLst>
                    <a:ext uri="{9D8B030D-6E8A-4147-A177-3AD203B41FA5}">
                      <a16:colId xmlns:a16="http://schemas.microsoft.com/office/drawing/2014/main" val="2421245066"/>
                    </a:ext>
                  </a:extLst>
                </a:gridCol>
              </a:tblGrid>
              <a:tr h="429073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Actual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43026"/>
                  </a:ext>
                </a:extLst>
              </a:tr>
              <a:tr h="42907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Converted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CN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51587"/>
                  </a:ext>
                </a:extLst>
              </a:tr>
              <a:tr h="429073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Converted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02426"/>
                  </a:ext>
                </a:extLst>
              </a:tr>
              <a:tr h="423195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CN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836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83A65E2-6798-44C0-9244-EAF21A7AD2DC}"/>
              </a:ext>
            </a:extLst>
          </p:cNvPr>
          <p:cNvSpPr txBox="1"/>
          <p:nvPr/>
        </p:nvSpPr>
        <p:spPr>
          <a:xfrm rot="16200000">
            <a:off x="5683800" y="4890157"/>
            <a:ext cx="119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Predicted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D43CC-1897-418F-8AE7-C5AA1DC37169}"/>
              </a:ext>
            </a:extLst>
          </p:cNvPr>
          <p:cNvSpPr txBox="1"/>
          <p:nvPr/>
        </p:nvSpPr>
        <p:spPr>
          <a:xfrm>
            <a:off x="566452" y="3658456"/>
            <a:ext cx="5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Voxel-based confusion matrix: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16629-51BE-4383-B60B-6EEEB8889385}"/>
              </a:ext>
            </a:extLst>
          </p:cNvPr>
          <p:cNvSpPr txBox="1"/>
          <p:nvPr/>
        </p:nvSpPr>
        <p:spPr>
          <a:xfrm>
            <a:off x="6464559" y="3648433"/>
            <a:ext cx="5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Patch-based confusion matrix:</a:t>
            </a:r>
          </a:p>
        </p:txBody>
      </p:sp>
    </p:spTree>
    <p:extLst>
      <p:ext uri="{BB962C8B-B14F-4D97-AF65-F5344CB8AC3E}">
        <p14:creationId xmlns:p14="http://schemas.microsoft.com/office/powerpoint/2010/main" val="399394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EDDC-F50B-4170-9348-34949B0A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– Experiment 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04F6FA-01EB-4FE6-93BF-AD3231A5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45"/>
            <a:ext cx="10515600" cy="18915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2400" dirty="0"/>
              <a:t>ResNet50 and SEResNet50 provide the greatest prediction results. These two models provide identical predictions.</a:t>
            </a:r>
          </a:p>
          <a:p>
            <a:pPr>
              <a:lnSpc>
                <a:spcPct val="100000"/>
              </a:lnSpc>
            </a:pPr>
            <a:r>
              <a:rPr lang="en-AU" sz="2400" dirty="0"/>
              <a:t>DenseNet121 does not perform as well as ResNet50.</a:t>
            </a:r>
          </a:p>
          <a:p>
            <a:pPr>
              <a:lnSpc>
                <a:spcPct val="100000"/>
              </a:lnSpc>
            </a:pPr>
            <a:r>
              <a:rPr lang="en-AU" sz="2400" dirty="0"/>
              <a:t>The ensemble model did not have the greatest performance.</a:t>
            </a:r>
          </a:p>
          <a:p>
            <a:pPr>
              <a:lnSpc>
                <a:spcPct val="100000"/>
              </a:lnSpc>
            </a:pPr>
            <a:endParaRPr lang="en-A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5ED86-50CC-4847-8842-614B6E32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1A1BB8-A7B5-4E3F-A9B3-1CF5B271C22B}"/>
              </a:ext>
            </a:extLst>
          </p:cNvPr>
          <p:cNvGraphicFramePr>
            <a:graphicFrameLocks noGrp="1"/>
          </p:cNvGraphicFramePr>
          <p:nvPr/>
        </p:nvGraphicFramePr>
        <p:xfrm>
          <a:off x="2136000" y="3572842"/>
          <a:ext cx="7920000" cy="2570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404917748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3950036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2124506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7283297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615339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5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02426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r>
                        <a:rPr lang="en-AU" dirty="0"/>
                        <a:t>SEResNet50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23696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r>
                        <a:rPr lang="en-AU" dirty="0"/>
                        <a:t>SEResNeXt50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906065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r>
                        <a:rPr lang="en-AU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57441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r>
                        <a:rPr lang="en-AU" dirty="0"/>
                        <a:t>DenseNet121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56596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r>
                        <a:rPr lang="en-AU" dirty="0"/>
                        <a:t>Ensemble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89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64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EDDC-F50B-4170-9348-34949B0A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–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5ED86-50CC-4847-8842-614B6E32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4B786F-DBDD-4F88-83E3-15CB96D9B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87361"/>
              </p:ext>
            </p:extLst>
          </p:nvPr>
        </p:nvGraphicFramePr>
        <p:xfrm>
          <a:off x="1056000" y="1828800"/>
          <a:ext cx="10080000" cy="3474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4049177488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43950036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85996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2124506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7283297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615339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Time to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51587"/>
                  </a:ext>
                </a:extLst>
              </a:tr>
              <a:tr h="333055">
                <a:tc rowSpan="6">
                  <a:txBody>
                    <a:bodyPr/>
                    <a:lstStyle/>
                    <a:p>
                      <a:pPr algn="l"/>
                      <a:r>
                        <a:rPr lang="en-A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Albert </a:t>
                      </a:r>
                      <a:r>
                        <a:rPr lang="en-AU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 al.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[9]</a:t>
                      </a:r>
                      <a:endParaRPr lang="en-AU" i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AU" dirty="0"/>
                        <a:t>Cox regression </a:t>
                      </a:r>
                    </a:p>
                    <a:p>
                      <a:pPr algn="l"/>
                      <a:r>
                        <a:rPr lang="en-AU" dirty="0"/>
                        <a:t>(MRI data only)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23696"/>
                  </a:ext>
                </a:extLst>
              </a:tr>
              <a:tr h="33305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7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0.659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760736"/>
                  </a:ext>
                </a:extLst>
              </a:tr>
              <a:tr h="333055">
                <a:tc vMerge="1">
                  <a:txBody>
                    <a:bodyPr/>
                    <a:lstStyle/>
                    <a:p>
                      <a:endParaRPr lang="en-AU" i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9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0.705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0.616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0.678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13086"/>
                  </a:ext>
                </a:extLst>
              </a:tr>
              <a:tr h="33305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AU" dirty="0"/>
                        <a:t>Cox Regression (MRI + APOE-4 + CSF + cognitive testing)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5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0.740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906065"/>
                  </a:ext>
                </a:extLst>
              </a:tr>
              <a:tr h="33305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7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0.815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0.724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298500"/>
                  </a:ext>
                </a:extLst>
              </a:tr>
              <a:tr h="33305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9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0.759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63635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pPr algn="l"/>
                      <a:r>
                        <a:rPr lang="en-AU" b="1" dirty="0"/>
                        <a:t>Our approach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b="1" dirty="0"/>
                        <a:t>Patch-based ResNet50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b="1" dirty="0"/>
                        <a:t>1000 days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b="1" dirty="0"/>
                        <a:t>0.990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b="1" dirty="0"/>
                        <a:t>0.800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b="1" dirty="0"/>
                        <a:t>1.000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89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94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A51D-1BD0-4215-9C86-C11D701F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 for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BDC6-0E9D-4BFF-AF67-BA847469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dirty="0"/>
              <a:t>Expand our testing  to cover longer time-frames for conversion.</a:t>
            </a:r>
          </a:p>
          <a:p>
            <a:pPr>
              <a:lnSpc>
                <a:spcPct val="100000"/>
              </a:lnSpc>
            </a:pPr>
            <a:r>
              <a:rPr lang="en-AU" dirty="0"/>
              <a:t>Inclusion of clinical data in our models.</a:t>
            </a:r>
          </a:p>
          <a:p>
            <a:pPr>
              <a:lnSpc>
                <a:spcPct val="100000"/>
              </a:lnSpc>
            </a:pPr>
            <a:r>
              <a:rPr lang="en-AU" dirty="0"/>
              <a:t>Test our models on other datasets.</a:t>
            </a:r>
          </a:p>
          <a:p>
            <a:pPr>
              <a:lnSpc>
                <a:spcPct val="100000"/>
              </a:lnSpc>
            </a:pPr>
            <a:r>
              <a:rPr lang="en-AU" dirty="0"/>
              <a:t>Investigate the possibility of predicting time to conversion.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800FF-7E39-4924-A23E-7504E988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DDF5-7D9C-4FEB-9798-0D7697CA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C167-38EF-4657-8737-9A808D3F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dirty="0"/>
              <a:t>Patch-based approach has outperformed the voxel-based approach.</a:t>
            </a:r>
          </a:p>
          <a:p>
            <a:pPr>
              <a:lnSpc>
                <a:spcPct val="100000"/>
              </a:lnSpc>
            </a:pPr>
            <a:r>
              <a:rPr lang="en-AU" dirty="0"/>
              <a:t>Models with large amounts of parameters tend to outperform those with less.</a:t>
            </a:r>
          </a:p>
          <a:p>
            <a:pPr>
              <a:lnSpc>
                <a:spcPct val="100000"/>
              </a:lnSpc>
            </a:pPr>
            <a:r>
              <a:rPr lang="en-AU" dirty="0"/>
              <a:t>Our patch-based ResNet50 approach has outperformed the current state-of-the-art approaches for predicting conversion from normal cognition to cognitive impairment.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C6EE4-05CD-4DCC-872C-751ACFDF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75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C440F-E3D6-4653-94AD-9748593C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A006-0E77-457E-9CCA-13BD9018B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36526"/>
            <a:ext cx="6744567" cy="60404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000" b="0" i="0" u="none" strike="noStrike" baseline="0" dirty="0">
                <a:latin typeface="CMR12"/>
              </a:rPr>
              <a:t>[</a:t>
            </a:r>
            <a:r>
              <a:rPr lang="en-GB" sz="1000" dirty="0">
                <a:latin typeface="CMR12"/>
              </a:rPr>
              <a:t>1] Australian Bureau of Statistics, “Causes of death, Australia, 2019,” 2020.</a:t>
            </a:r>
          </a:p>
          <a:p>
            <a:pPr marL="0" indent="0">
              <a:buNone/>
            </a:pPr>
            <a:r>
              <a:rPr lang="en-AU" sz="1000" dirty="0">
                <a:latin typeface="CMR12"/>
              </a:rPr>
              <a:t>[2] R. C. Petersen, R. Doody, A. Kurz, R. C. Mohs, J. C. Morris, P. V. </a:t>
            </a:r>
            <a:r>
              <a:rPr lang="en-AU" sz="1000" dirty="0" err="1">
                <a:latin typeface="CMR12"/>
              </a:rPr>
              <a:t>Rabins</a:t>
            </a:r>
            <a:r>
              <a:rPr lang="en-AU" sz="1000" dirty="0">
                <a:latin typeface="CMR12"/>
              </a:rPr>
              <a:t>, </a:t>
            </a:r>
            <a:r>
              <a:rPr lang="en-GB" sz="1000" dirty="0">
                <a:latin typeface="CMR12"/>
              </a:rPr>
              <a:t>K. Ritchie, M. </a:t>
            </a:r>
            <a:r>
              <a:rPr lang="en-GB" sz="1000" dirty="0" err="1">
                <a:latin typeface="CMR12"/>
              </a:rPr>
              <a:t>Rossor</a:t>
            </a:r>
            <a:r>
              <a:rPr lang="en-GB" sz="1000" dirty="0">
                <a:latin typeface="CMR12"/>
              </a:rPr>
              <a:t>, L. </a:t>
            </a:r>
            <a:r>
              <a:rPr lang="en-GB" sz="1000" dirty="0" err="1">
                <a:latin typeface="CMR12"/>
              </a:rPr>
              <a:t>Thal</a:t>
            </a:r>
            <a:r>
              <a:rPr lang="en-GB" sz="1000" dirty="0">
                <a:latin typeface="CMR12"/>
              </a:rPr>
              <a:t>, and B. </a:t>
            </a:r>
            <a:r>
              <a:rPr lang="en-GB" sz="1000" dirty="0" err="1">
                <a:latin typeface="CMR12"/>
              </a:rPr>
              <a:t>Winblad</a:t>
            </a:r>
            <a:r>
              <a:rPr lang="en-GB" sz="1000" dirty="0">
                <a:latin typeface="CMR12"/>
              </a:rPr>
              <a:t>, “Current concepts in mild cognitive impairment,” Archives of neurology, vol. 58, no. 12, pp. 1985-1992, </a:t>
            </a:r>
            <a:r>
              <a:rPr lang="en-AU" sz="1000" dirty="0">
                <a:latin typeface="CMR12"/>
              </a:rPr>
              <a:t>2001.</a:t>
            </a:r>
          </a:p>
          <a:p>
            <a:pPr marL="0" indent="0">
              <a:buNone/>
            </a:pPr>
            <a:r>
              <a:rPr lang="en-GB" sz="1000" dirty="0">
                <a:latin typeface="CMR12"/>
              </a:rPr>
              <a:t>[3] M. Davis, T. O'Connell, S. Johnson, S. Cline, E. </a:t>
            </a:r>
            <a:r>
              <a:rPr lang="en-GB" sz="1000" dirty="0" err="1">
                <a:latin typeface="CMR12"/>
              </a:rPr>
              <a:t>Merikle</a:t>
            </a:r>
            <a:r>
              <a:rPr lang="en-GB" sz="1000" dirty="0">
                <a:latin typeface="CMR12"/>
              </a:rPr>
              <a:t>, F. </a:t>
            </a:r>
            <a:r>
              <a:rPr lang="en-GB" sz="1000" dirty="0" err="1">
                <a:latin typeface="CMR12"/>
              </a:rPr>
              <a:t>Martenyi</a:t>
            </a:r>
            <a:r>
              <a:rPr lang="en-GB" sz="1000" dirty="0">
                <a:latin typeface="CMR12"/>
              </a:rPr>
              <a:t>, and K. Simpson, “Estimating Alzheimer's disease progression rates from normal cognition through mild cognitive impairment and stages of dementia,” Current </a:t>
            </a:r>
            <a:r>
              <a:rPr lang="en-AU" sz="1000" dirty="0">
                <a:latin typeface="CMR12"/>
              </a:rPr>
              <a:t>Alzheimer Research, vol. 15, no. 8, pp. 777-788, 2018.</a:t>
            </a:r>
          </a:p>
          <a:p>
            <a:pPr marL="0" indent="0">
              <a:buNone/>
            </a:pPr>
            <a:r>
              <a:rPr lang="en-GB" sz="1000" dirty="0">
                <a:latin typeface="CMR12"/>
              </a:rPr>
              <a:t>[4] National Institute on Aging, &amp; Alzheimer’s Disease Education and Referral </a:t>
            </a:r>
            <a:r>
              <a:rPr lang="en-GB" sz="1000" dirty="0" err="1">
                <a:latin typeface="CMR12"/>
              </a:rPr>
              <a:t>Center</a:t>
            </a:r>
            <a:r>
              <a:rPr lang="en-GB" sz="1000" dirty="0">
                <a:latin typeface="CMR12"/>
              </a:rPr>
              <a:t>, Alzheimer’s disease: </a:t>
            </a:r>
            <a:r>
              <a:rPr lang="en-GB" sz="1000" dirty="0" err="1">
                <a:latin typeface="CMR12"/>
              </a:rPr>
              <a:t>Unraveling</a:t>
            </a:r>
            <a:r>
              <a:rPr lang="en-GB" sz="1000" dirty="0">
                <a:latin typeface="CMR12"/>
              </a:rPr>
              <a:t> the mystery. U.S. Department of Health and Human Services NIH Publication Number: 08-3782, 2008.</a:t>
            </a:r>
            <a:endParaRPr lang="en-AU" sz="1000" dirty="0">
              <a:latin typeface="CMR12"/>
            </a:endParaRPr>
          </a:p>
          <a:p>
            <a:pPr marL="0" indent="0">
              <a:buNone/>
            </a:pPr>
            <a:r>
              <a:rPr lang="en-AU" sz="1000" dirty="0">
                <a:latin typeface="CMR12"/>
              </a:rPr>
              <a:t>[5] S. Yao, Y. Liu, X. Zheng, Y. Zhang, S. Cui, C. Tang, L. Lu, and N. Xu, “Do nonpharmacological interventions prevent cognitive decline? a systematic review and meta-analysis,” Translational psychiatry, vol. 10, no. 1, pp. 1-11, 2020.</a:t>
            </a:r>
          </a:p>
          <a:p>
            <a:pPr marL="0" indent="0">
              <a:buNone/>
            </a:pPr>
            <a:r>
              <a:rPr lang="en-AU" sz="1000" dirty="0">
                <a:latin typeface="CMR12"/>
              </a:rPr>
              <a:t>[6] C. S. Lee, P. G. Nagy, S. J. Weaver, and D. E. Newman-</a:t>
            </a:r>
            <a:r>
              <a:rPr lang="en-AU" sz="1000" dirty="0" err="1">
                <a:latin typeface="CMR12"/>
              </a:rPr>
              <a:t>Toker</a:t>
            </a:r>
            <a:r>
              <a:rPr lang="en-AU" sz="1000" dirty="0">
                <a:latin typeface="CMR12"/>
              </a:rPr>
              <a:t>, “Cognitive and system factors contributing to diagnostic errors in radiology,” American Journal of Roentgenology, vol. 201, no. 3, pp. 611{617, 2013.</a:t>
            </a:r>
          </a:p>
          <a:p>
            <a:pPr marL="0" indent="0">
              <a:buNone/>
            </a:pPr>
            <a:r>
              <a:rPr lang="it-IT" sz="1000" dirty="0">
                <a:latin typeface="CMR12"/>
              </a:rPr>
              <a:t>[7] E. Yagis, L. Citi, S. Diciotti, C. Marzi, S. W. Atnafu, and A. G. S. De Her</a:t>
            </a:r>
            <a:r>
              <a:rPr lang="en-AU" sz="1000" dirty="0" err="1">
                <a:latin typeface="CMR12"/>
              </a:rPr>
              <a:t>rera</a:t>
            </a:r>
            <a:r>
              <a:rPr lang="en-AU" sz="1000" dirty="0">
                <a:latin typeface="CMR12"/>
              </a:rPr>
              <a:t>, “3D convolutional neural networks for diagnosis of Alzheimer's disease via structural MRI,” in 2020 IEEE 33rd International Symposium on Computer-Based Medical Systems (CBMS). IEEE, 2020, pp. 65{70.</a:t>
            </a:r>
          </a:p>
          <a:p>
            <a:pPr marL="0" indent="0">
              <a:buNone/>
            </a:pPr>
            <a:r>
              <a:rPr lang="en-AU" sz="1000" dirty="0">
                <a:latin typeface="CMR12"/>
              </a:rPr>
              <a:t>[8] M. A. </a:t>
            </a:r>
            <a:r>
              <a:rPr lang="en-AU" sz="1000" dirty="0" err="1">
                <a:latin typeface="CMR12"/>
              </a:rPr>
              <a:t>Ebrahimighahnavieh</a:t>
            </a:r>
            <a:r>
              <a:rPr lang="en-AU" sz="1000" dirty="0">
                <a:latin typeface="CMR12"/>
              </a:rPr>
              <a:t>, S. Luo, and R. </a:t>
            </a:r>
            <a:r>
              <a:rPr lang="en-AU" sz="1000" dirty="0" err="1">
                <a:latin typeface="CMR12"/>
              </a:rPr>
              <a:t>Chiong</a:t>
            </a:r>
            <a:r>
              <a:rPr lang="en-AU" sz="1000" dirty="0">
                <a:latin typeface="CMR12"/>
              </a:rPr>
              <a:t>, “Deep learning to detect Alzheimer's disease from neuroimaging: A systematic literature review,” Computer methods and programs in biomedicine, vol. 187, p. 105242, 2020.</a:t>
            </a:r>
          </a:p>
          <a:p>
            <a:pPr marL="0" indent="0">
              <a:buNone/>
            </a:pPr>
            <a:r>
              <a:rPr lang="en-AU" sz="1000" dirty="0">
                <a:latin typeface="CMR12"/>
              </a:rPr>
              <a:t>[9] M. Albert, Y. Zhu, A. </a:t>
            </a:r>
            <a:r>
              <a:rPr lang="en-AU" sz="1000" dirty="0" err="1">
                <a:latin typeface="CMR12"/>
              </a:rPr>
              <a:t>Moghekar</a:t>
            </a:r>
            <a:r>
              <a:rPr lang="en-AU" sz="1000" dirty="0">
                <a:latin typeface="CMR12"/>
              </a:rPr>
              <a:t>, S. Mori, M. I. Miller, A. Soldan, C. Petti-grew, O. </a:t>
            </a:r>
            <a:r>
              <a:rPr lang="en-AU" sz="1000" dirty="0" err="1">
                <a:latin typeface="CMR12"/>
              </a:rPr>
              <a:t>Selnes</a:t>
            </a:r>
            <a:r>
              <a:rPr lang="en-AU" sz="1000" dirty="0">
                <a:latin typeface="CMR12"/>
              </a:rPr>
              <a:t>, S. Li, and M.-C. Wang, “Predicting progression from normal cognition to mild cognitive impairment for individuals at 5 years,” Brain, vol.141, no. 3, pp. 877–887, 2018.</a:t>
            </a:r>
          </a:p>
          <a:p>
            <a:pPr marL="0" indent="0">
              <a:buNone/>
            </a:pPr>
            <a:r>
              <a:rPr lang="en-AU" sz="1000" dirty="0">
                <a:latin typeface="CMR12"/>
              </a:rPr>
              <a:t>[10] A. Farooq, S. Anwar, M. </a:t>
            </a:r>
            <a:r>
              <a:rPr lang="en-AU" sz="1000" dirty="0" err="1">
                <a:latin typeface="CMR12"/>
              </a:rPr>
              <a:t>Awais</a:t>
            </a:r>
            <a:r>
              <a:rPr lang="en-AU" sz="1000" dirty="0">
                <a:latin typeface="CMR12"/>
              </a:rPr>
              <a:t>, and M. </a:t>
            </a:r>
            <a:r>
              <a:rPr lang="en-AU" sz="1000" dirty="0" err="1">
                <a:latin typeface="CMR12"/>
              </a:rPr>
              <a:t>Alnowami</a:t>
            </a:r>
            <a:r>
              <a:rPr lang="en-AU" sz="1000" dirty="0">
                <a:latin typeface="CMR12"/>
              </a:rPr>
              <a:t>, “</a:t>
            </a:r>
            <a:r>
              <a:rPr lang="en-AU" sz="1000" dirty="0" err="1">
                <a:latin typeface="CMR12"/>
              </a:rPr>
              <a:t>Articial</a:t>
            </a:r>
            <a:r>
              <a:rPr lang="en-AU" sz="1000" dirty="0">
                <a:latin typeface="CMR12"/>
              </a:rPr>
              <a:t> intelligence based smart diagnosis of Alzheimer's disease and mild cognitive impairment,” in 2017 International Smart cities conference (ISC2). IEEE, 2017, pp. 1-4.</a:t>
            </a:r>
          </a:p>
          <a:p>
            <a:pPr marL="0" indent="0">
              <a:buNone/>
            </a:pPr>
            <a:r>
              <a:rPr lang="en-AU" sz="1000" dirty="0">
                <a:latin typeface="CMR12"/>
              </a:rPr>
              <a:t>[11] P. J. LaMontagne, T. L. </a:t>
            </a:r>
            <a:r>
              <a:rPr lang="en-AU" sz="1000" dirty="0" err="1">
                <a:latin typeface="CMR12"/>
              </a:rPr>
              <a:t>Benzinger</a:t>
            </a:r>
            <a:r>
              <a:rPr lang="en-AU" sz="1000" dirty="0">
                <a:latin typeface="CMR12"/>
              </a:rPr>
              <a:t>, J. C. Morris, S. Keefe, R. Hornbeck, C. </a:t>
            </a:r>
            <a:r>
              <a:rPr lang="en-AU" sz="1000" dirty="0" err="1">
                <a:latin typeface="CMR12"/>
              </a:rPr>
              <a:t>Xiong</a:t>
            </a:r>
            <a:r>
              <a:rPr lang="en-AU" sz="1000" dirty="0">
                <a:latin typeface="CMR12"/>
              </a:rPr>
              <a:t>, E. Grant, J. </a:t>
            </a:r>
            <a:r>
              <a:rPr lang="en-AU" sz="1000" dirty="0" err="1">
                <a:latin typeface="CMR12"/>
              </a:rPr>
              <a:t>Hassenstab</a:t>
            </a:r>
            <a:r>
              <a:rPr lang="en-AU" sz="1000" dirty="0">
                <a:latin typeface="CMR12"/>
              </a:rPr>
              <a:t>, K. Moulder, and A. </a:t>
            </a:r>
            <a:r>
              <a:rPr lang="en-AU" sz="1000" dirty="0" err="1">
                <a:latin typeface="CMR12"/>
              </a:rPr>
              <a:t>Vlassenko</a:t>
            </a:r>
            <a:r>
              <a:rPr lang="en-AU" sz="1000" dirty="0">
                <a:latin typeface="CMR12"/>
              </a:rPr>
              <a:t>, “OASIS-3: longitudinal neuroimaging, clinical, and cognitive dataset for normal aging and Alzheimer disease,” </a:t>
            </a:r>
            <a:r>
              <a:rPr lang="en-AU" sz="1000" dirty="0" err="1">
                <a:latin typeface="CMR12"/>
              </a:rPr>
              <a:t>MedRxiv</a:t>
            </a:r>
            <a:r>
              <a:rPr lang="en-AU" sz="1000" dirty="0">
                <a:latin typeface="CMR12"/>
              </a:rPr>
              <a:t>, 2019.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2F15B-AC03-4E4A-9ABE-9A2C39E6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6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78B6-4F9D-4D72-A1B0-E1301D0E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Alzheimer’s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BF97-D825-4F7E-A1B3-DEB4382E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10000"/>
              </a:lnSpc>
            </a:pPr>
            <a:r>
              <a:rPr lang="en-GB" dirty="0"/>
              <a:t>A progressive neurodegenerative disease which destroys memory and other important cognitive functions.</a:t>
            </a:r>
          </a:p>
          <a:p>
            <a:pPr algn="l">
              <a:lnSpc>
                <a:spcPct val="110000"/>
              </a:lnSpc>
            </a:pPr>
            <a:r>
              <a:rPr lang="en-AU" dirty="0"/>
              <a:t>Dementia, including Alzheimer’s Disease (AD), </a:t>
            </a:r>
            <a:r>
              <a:rPr lang="en-GB" dirty="0"/>
              <a:t>has been the second leading cause of death in Australia since 2013 </a:t>
            </a:r>
            <a:r>
              <a:rPr lang="en-AU" dirty="0"/>
              <a:t>[1].</a:t>
            </a:r>
          </a:p>
          <a:p>
            <a:pPr algn="l">
              <a:lnSpc>
                <a:spcPct val="110000"/>
              </a:lnSpc>
            </a:pPr>
            <a:r>
              <a:rPr lang="en-AU" dirty="0"/>
              <a:t>People can fall under one of three categories:</a:t>
            </a:r>
          </a:p>
          <a:p>
            <a:pPr lvl="1">
              <a:lnSpc>
                <a:spcPct val="110000"/>
              </a:lnSpc>
            </a:pPr>
            <a:r>
              <a:rPr lang="en-AU" dirty="0"/>
              <a:t>Cognitively Normal (CN)</a:t>
            </a:r>
          </a:p>
          <a:p>
            <a:pPr lvl="1">
              <a:lnSpc>
                <a:spcPct val="110000"/>
              </a:lnSpc>
            </a:pPr>
            <a:r>
              <a:rPr lang="en-AU" dirty="0"/>
              <a:t>Mild Cognitive Impairment (MCI)</a:t>
            </a:r>
          </a:p>
          <a:p>
            <a:pPr lvl="1">
              <a:lnSpc>
                <a:spcPct val="110000"/>
              </a:lnSpc>
            </a:pPr>
            <a:r>
              <a:rPr lang="en-AU" dirty="0"/>
              <a:t>Alzheimer’s Disease (AD)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B2F5E-353F-423D-8FA4-E538D03A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9647-21CA-47E1-8624-9CF6DD12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Timeline of Cognitive Impairment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72C9-0100-4B0C-9181-0140B50A4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96" y="1536375"/>
            <a:ext cx="6915539" cy="430458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GB" dirty="0"/>
              <a:t>MCI is a condition in which people experience significant memory loss but do not yet meet the criteria for a clinical diagnosis of AD [2].</a:t>
            </a:r>
          </a:p>
          <a:p>
            <a:pPr algn="l">
              <a:lnSpc>
                <a:spcPct val="110000"/>
              </a:lnSpc>
            </a:pPr>
            <a:r>
              <a:rPr lang="en-GB" dirty="0"/>
              <a:t>Annually, at age 65: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8% of people will progress from NC to MCI.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22% of patients with MCI will progress to a clinical diagnosis </a:t>
            </a:r>
            <a:r>
              <a:rPr lang="en-AU" dirty="0"/>
              <a:t>of AD [3].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7FD37-2F65-484D-9CD0-F6A40432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Charting the Course of Healthy Aging, Mild Cognitive Impairment, and Alzheimer's Disease. National Institute on Aging 2009 [23].  ">
            <a:extLst>
              <a:ext uri="{FF2B5EF4-FFF2-40B4-BE49-F238E27FC236}">
                <a16:creationId xmlns:a16="http://schemas.microsoft.com/office/drawing/2014/main" id="{EFBCDADF-5AEA-4025-B2EF-6D22E788F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6" r="3247"/>
          <a:stretch/>
        </p:blipFill>
        <p:spPr bwMode="auto">
          <a:xfrm>
            <a:off x="349119" y="1672026"/>
            <a:ext cx="4269534" cy="335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52BD86-91E8-42DC-9313-EB92EB737903}"/>
              </a:ext>
            </a:extLst>
          </p:cNvPr>
          <p:cNvSpPr txBox="1"/>
          <p:nvPr/>
        </p:nvSpPr>
        <p:spPr>
          <a:xfrm>
            <a:off x="349119" y="5020329"/>
            <a:ext cx="4269534" cy="35138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250" dirty="0">
                <a:solidFill>
                  <a:srgbClr val="FFFFFF"/>
                </a:solidFill>
              </a:rPr>
              <a:t>Timeline of healthy aging, MCI, and AD [4]</a:t>
            </a:r>
          </a:p>
        </p:txBody>
      </p:sp>
    </p:spTree>
    <p:extLst>
      <p:ext uri="{BB962C8B-B14F-4D97-AF65-F5344CB8AC3E}">
        <p14:creationId xmlns:p14="http://schemas.microsoft.com/office/powerpoint/2010/main" val="379756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89D4-08BE-482F-8FC5-A745A470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 from Normal 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2BE2-97B7-4A43-9B49-A19AC3A9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3275" cy="385974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AU" dirty="0"/>
              <a:t>Diet, exercise and cognitive exercise have been shown to reduce the incidence of development of MCI and dementia [5]. </a:t>
            </a:r>
          </a:p>
          <a:p>
            <a:pPr algn="l">
              <a:lnSpc>
                <a:spcPct val="100000"/>
              </a:lnSpc>
            </a:pPr>
            <a:r>
              <a:rPr lang="en-AU" dirty="0"/>
              <a:t>Early intervention should lead to increased life expectancy and less time spent in severe AD health states.</a:t>
            </a:r>
          </a:p>
          <a:p>
            <a:pPr algn="l">
              <a:lnSpc>
                <a:spcPct val="100000"/>
              </a:lnSpc>
            </a:pPr>
            <a:r>
              <a:rPr lang="en-AU" dirty="0"/>
              <a:t>Our goal is to produce a model which can accurately predict whether a cognitively normal person will suffer from cognitive impairment in the near future.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C3BA7-4265-4B47-B2A9-F6C09E21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4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E188-B614-474D-8B18-0DF0FC0D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Deep Learning in Medical Imaging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50C2-57D3-4729-AFF6-ABFD51F1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AU" dirty="0"/>
              <a:t>Applications: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Multiple Sclerosis 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Alzheimer's disease 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Cancer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COVID-19</a:t>
            </a:r>
          </a:p>
          <a:p>
            <a:pPr algn="l">
              <a:lnSpc>
                <a:spcPct val="100000"/>
              </a:lnSpc>
            </a:pPr>
            <a:r>
              <a:rPr lang="en-AU" dirty="0"/>
              <a:t>CNNs able to learn useful representations of complex images.</a:t>
            </a:r>
          </a:p>
          <a:p>
            <a:pPr algn="l">
              <a:lnSpc>
                <a:spcPct val="100000"/>
              </a:lnSpc>
            </a:pPr>
            <a:r>
              <a:rPr lang="en-AU" dirty="0"/>
              <a:t>Radiological examinations' retrospective error rate is approximately 30% [6].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F72BB-10CD-483E-BD77-7C8D3C08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8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8D90C-4A93-4C01-AA61-A5A5EDA3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en-AU" sz="3700"/>
              <a:t>Significant Results in the Literature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718D7-D1F4-455B-8EBA-DB19662BC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15624"/>
            <a:ext cx="5440195" cy="3513862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2A4AE-6BED-4F19-A1D4-45619798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94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2400" dirty="0"/>
              <a:t>3D CNNs found to have a greater ability to extract discriminative features from MRI data than 2D CNNs [7].</a:t>
            </a:r>
          </a:p>
          <a:p>
            <a:pPr>
              <a:lnSpc>
                <a:spcPct val="100000"/>
              </a:lnSpc>
            </a:pPr>
            <a:r>
              <a:rPr lang="en-AU" sz="2400" dirty="0"/>
              <a:t>Problem of binary classification between CN and MCI/AD has been  solved [8].</a:t>
            </a:r>
          </a:p>
          <a:p>
            <a:pPr>
              <a:lnSpc>
                <a:spcPct val="100000"/>
              </a:lnSpc>
            </a:pPr>
            <a:r>
              <a:rPr lang="en-AU" sz="2400" dirty="0"/>
              <a:t>State-of-the-art method for prediction of conversion to MCI has an AUC of 0.85 [9].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2914DB-4C6C-470C-9246-767E39A9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5FF867-13E5-4499-B3B5-83B2E98AA561}"/>
              </a:ext>
            </a:extLst>
          </p:cNvPr>
          <p:cNvSpPr txBox="1"/>
          <p:nvPr/>
        </p:nvSpPr>
        <p:spPr>
          <a:xfrm>
            <a:off x="868344" y="5069503"/>
            <a:ext cx="5361634" cy="35138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1250" dirty="0">
                <a:solidFill>
                  <a:srgbClr val="FFFFFF"/>
                </a:solidFill>
              </a:rPr>
              <a:t>Binary classification accuracy comparison[10]</a:t>
            </a:r>
          </a:p>
        </p:txBody>
      </p:sp>
    </p:spTree>
    <p:extLst>
      <p:ext uri="{BB962C8B-B14F-4D97-AF65-F5344CB8AC3E}">
        <p14:creationId xmlns:p14="http://schemas.microsoft.com/office/powerpoint/2010/main" val="189362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09D9-1097-42BE-A41B-599319F4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Patch-Based vs Voxel-Based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A17E-17BB-4A0B-921B-2ED57B78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90916" cy="441440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AU" dirty="0"/>
              <a:t>The two methods for dealing with 3D images are: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voxel-based: uses voxel intensity values from the whole MRI.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patch-based: breaks down the whole image into several small three-dimensional cubes. </a:t>
            </a:r>
          </a:p>
          <a:p>
            <a:pPr algn="l">
              <a:lnSpc>
                <a:spcPct val="100000"/>
              </a:lnSpc>
            </a:pPr>
            <a:r>
              <a:rPr lang="en-AU" dirty="0"/>
              <a:t>Patch-based approaches are able to learn from the whole brain with significantly reduced dimensionality [10].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383E6-3217-48D2-9122-A0D7DBD4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EA6B73D-F0F1-448F-AB94-2F2954958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7" t="17918" r="18337" b="12666"/>
          <a:stretch/>
        </p:blipFill>
        <p:spPr bwMode="auto">
          <a:xfrm>
            <a:off x="8871857" y="2579249"/>
            <a:ext cx="2304000" cy="23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F26259-5632-4D0B-8B20-75F9537D32C9}"/>
              </a:ext>
            </a:extLst>
          </p:cNvPr>
          <p:cNvSpPr/>
          <p:nvPr/>
        </p:nvSpPr>
        <p:spPr>
          <a:xfrm>
            <a:off x="8871857" y="2579249"/>
            <a:ext cx="1152000" cy="11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2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6 L 0.04727 -3.7037E-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7 0.00139 L 0.09297 0.00139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97 -3.7037E-6 L -0.00156 0.08403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8403 L 0.04727 0.08403 " pathEditMode="relative" rAng="0" ptsTypes="AA">
                                      <p:cBhvr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7 0.08403 L 0.09375 0.08403 " pathEditMode="relative" rAng="0" ptsTypes="AA"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0.08403 L -0.00078 0.16852 " pathEditMode="relative" rAng="0" ptsTypes="AA">
                                      <p:cBhvr>
                                        <p:cTn id="2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6852 L 0.04727 0.16852 " pathEditMode="relative" rAng="0" ptsTypes="AA">
                                      <p:cBhvr>
                                        <p:cTn id="3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7 0.16852 L 0.09453 0.16852 " pathEditMode="relative" rAng="0" ptsTypes="AA">
                                      <p:cBhvr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78683-9710-49B3-8BCF-257A68D4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7345" y="345810"/>
            <a:ext cx="496094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OASIS-3 Data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D83B137-90A2-4271-99E8-38B5DA7F0E40}"/>
              </a:ext>
            </a:extLst>
          </p:cNvPr>
          <p:cNvSpPr txBox="1">
            <a:spLocks/>
          </p:cNvSpPr>
          <p:nvPr/>
        </p:nvSpPr>
        <p:spPr>
          <a:xfrm>
            <a:off x="6637345" y="1825625"/>
            <a:ext cx="4933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OASIS-3 is an openly available dataset containing MRI and PET imaging for 1,098 subjects [11].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850 of the participants entered the study as CN.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245 of these converted to a state of cognitive impairment over the 10-year duration of the study.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5C79F1-56CA-4B01-8CA9-14BC59869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 r="-2" b="4788"/>
          <a:stretch/>
        </p:blipFill>
        <p:spPr bwMode="auto">
          <a:xfrm>
            <a:off x="1303383" y="3154859"/>
            <a:ext cx="4030579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Arc 19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840930" flipH="1" flipV="1">
            <a:off x="2387864" y="-729071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AF5AD6-42AF-40F0-9DC0-963AA7224E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2" r="15052" b="-2"/>
          <a:stretch/>
        </p:blipFill>
        <p:spPr bwMode="auto">
          <a:xfrm>
            <a:off x="20" y="330442"/>
            <a:ext cx="2377016" cy="3435255"/>
          </a:xfrm>
          <a:custGeom>
            <a:avLst/>
            <a:gdLst/>
            <a:ahLst/>
            <a:cxnLst/>
            <a:rect l="l" t="t" r="r" b="b"/>
            <a:pathLst>
              <a:path w="2377036" h="3435255">
                <a:moveTo>
                  <a:pt x="659409" y="0"/>
                </a:moveTo>
                <a:cubicBezTo>
                  <a:pt x="1608028" y="0"/>
                  <a:pt x="2377036" y="769008"/>
                  <a:pt x="2377036" y="1717628"/>
                </a:cubicBezTo>
                <a:cubicBezTo>
                  <a:pt x="2377036" y="2666247"/>
                  <a:pt x="1608028" y="3435255"/>
                  <a:pt x="659409" y="3435255"/>
                </a:cubicBezTo>
                <a:cubicBezTo>
                  <a:pt x="481542" y="3435255"/>
                  <a:pt x="309991" y="3408220"/>
                  <a:pt x="148639" y="3358034"/>
                </a:cubicBezTo>
                <a:lnTo>
                  <a:pt x="0" y="3303632"/>
                </a:lnTo>
                <a:lnTo>
                  <a:pt x="0" y="131624"/>
                </a:lnTo>
                <a:lnTo>
                  <a:pt x="148639" y="77221"/>
                </a:lnTo>
                <a:cubicBezTo>
                  <a:pt x="309991" y="27036"/>
                  <a:pt x="481542" y="0"/>
                  <a:pt x="6594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35DB7D3-836F-47DF-9A44-AE579EC5D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3" r="-1" b="6938"/>
          <a:stretch/>
        </p:blipFill>
        <p:spPr bwMode="auto">
          <a:xfrm>
            <a:off x="269483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6F35E-7686-4C58-9A3C-D05063AC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7374" y="6356349"/>
            <a:ext cx="9164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4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E6DA-2C0B-4532-806F-DEB5432E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2692-5706-454A-A2F1-3FA6A2A27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38597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/>
              <a:t>We are interested in two classes of subjects: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CN – Those who remained cognitively normal for at least 3000 days after their initial scan.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Converters – Those who converted from normal cognition to cognitive impairment within 1000 days after their scan.</a:t>
            </a:r>
          </a:p>
          <a:p>
            <a:pPr>
              <a:lnSpc>
                <a:spcPct val="100000"/>
              </a:lnSpc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322D6-3E62-4A4A-94DB-258E8B2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97CEB1E-BE65-4C9A-89DD-0B19C6898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006125"/>
              </p:ext>
            </p:extLst>
          </p:nvPr>
        </p:nvGraphicFramePr>
        <p:xfrm>
          <a:off x="3767239" y="4169304"/>
          <a:ext cx="4657522" cy="1651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28761">
                  <a:extLst>
                    <a:ext uri="{9D8B030D-6E8A-4147-A177-3AD203B41FA5}">
                      <a16:colId xmlns:a16="http://schemas.microsoft.com/office/drawing/2014/main" val="4049177488"/>
                    </a:ext>
                  </a:extLst>
                </a:gridCol>
                <a:gridCol w="2328761">
                  <a:extLst>
                    <a:ext uri="{9D8B030D-6E8A-4147-A177-3AD203B41FA5}">
                      <a16:colId xmlns:a16="http://schemas.microsoft.com/office/drawing/2014/main" val="3439500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scans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5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Subjects remaining CN for &gt;3000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0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Subjects converted within 1000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8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70794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_2SEEDS">
      <a:dk1>
        <a:srgbClr val="000000"/>
      </a:dk1>
      <a:lt1>
        <a:srgbClr val="FFFFFF"/>
      </a:lt1>
      <a:dk2>
        <a:srgbClr val="1B3120"/>
      </a:dk2>
      <a:lt2>
        <a:srgbClr val="F3F0F0"/>
      </a:lt2>
      <a:accent1>
        <a:srgbClr val="14B2B6"/>
      </a:accent1>
      <a:accent2>
        <a:srgbClr val="21B87C"/>
      </a:accent2>
      <a:accent3>
        <a:srgbClr val="2993E7"/>
      </a:accent3>
      <a:accent4>
        <a:srgbClr val="2B48D8"/>
      </a:accent4>
      <a:accent5>
        <a:srgbClr val="5929E7"/>
      </a:accent5>
      <a:accent6>
        <a:srgbClr val="9617D5"/>
      </a:accent6>
      <a:hlink>
        <a:srgbClr val="823FBF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2139</TotalTime>
  <Words>1893</Words>
  <Application>Microsoft Office PowerPoint</Application>
  <PresentationFormat>Widescreen</PresentationFormat>
  <Paragraphs>261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Aharoni</vt:lpstr>
      <vt:lpstr>Arial</vt:lpstr>
      <vt:lpstr>Avenir Next LT Pro</vt:lpstr>
      <vt:lpstr>Calibri</vt:lpstr>
      <vt:lpstr>CMR12</vt:lpstr>
      <vt:lpstr>ShapesVTI</vt:lpstr>
      <vt:lpstr>Predicting Conversion from Normal Cognition to Cognitive Impairment</vt:lpstr>
      <vt:lpstr>Alzheimer’s Disease</vt:lpstr>
      <vt:lpstr>Timeline of Cognitive Impairment</vt:lpstr>
      <vt:lpstr>Conversion from Normal Cognition</vt:lpstr>
      <vt:lpstr>Deep Learning in Medical Imaging</vt:lpstr>
      <vt:lpstr>Significant Results in the Literature </vt:lpstr>
      <vt:lpstr>Patch-Based vs Voxel-Based</vt:lpstr>
      <vt:lpstr>OASIS-3 Data</vt:lpstr>
      <vt:lpstr>Data Selection</vt:lpstr>
      <vt:lpstr>Experiments and Hypotheses</vt:lpstr>
      <vt:lpstr>Model Architecture – Voxel-based</vt:lpstr>
      <vt:lpstr>Model Architecture – Patch-based</vt:lpstr>
      <vt:lpstr>Results – Experiment 1</vt:lpstr>
      <vt:lpstr>Results – Experiment 2</vt:lpstr>
      <vt:lpstr>Results – Comparison</vt:lpstr>
      <vt:lpstr>Discussion for Future Work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Conversion from Normal Cognition to Cognitive Impairment</dc:title>
  <dc:creator>Justin Bardwell (21961992)</dc:creator>
  <cp:lastModifiedBy>Justin Bardwell (21961992)</cp:lastModifiedBy>
  <cp:revision>88</cp:revision>
  <dcterms:created xsi:type="dcterms:W3CDTF">2021-10-06T06:07:18Z</dcterms:created>
  <dcterms:modified xsi:type="dcterms:W3CDTF">2021-10-08T00:51:57Z</dcterms:modified>
</cp:coreProperties>
</file>