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0"/>
  </p:notesMasterIdLst>
  <p:sldIdLst>
    <p:sldId id="256" r:id="rId2"/>
    <p:sldId id="257" r:id="rId3"/>
    <p:sldId id="259" r:id="rId4"/>
    <p:sldId id="263" r:id="rId5"/>
    <p:sldId id="272" r:id="rId6"/>
    <p:sldId id="261" r:id="rId7"/>
    <p:sldId id="258" r:id="rId8"/>
    <p:sldId id="262" r:id="rId9"/>
    <p:sldId id="264" r:id="rId10"/>
    <p:sldId id="270" r:id="rId11"/>
    <p:sldId id="265" r:id="rId12"/>
    <p:sldId id="266" r:id="rId13"/>
    <p:sldId id="267" r:id="rId14"/>
    <p:sldId id="273" r:id="rId15"/>
    <p:sldId id="275" r:id="rId16"/>
    <p:sldId id="268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Bardwell (21961992)" initials="JB(" lastIdx="1" clrIdx="0">
    <p:extLst>
      <p:ext uri="{19B8F6BF-5375-455C-9EA6-DF929625EA0E}">
        <p15:presenceInfo xmlns:p15="http://schemas.microsoft.com/office/powerpoint/2012/main" userId="Justin Bardwell (21961992)" providerId="None"/>
      </p:ext>
    </p:extLst>
  </p:cmAuthor>
  <p:cmAuthor id="2" name="Justin Bardwell (21961992)" initials="JB( [2]" lastIdx="1" clrIdx="1">
    <p:extLst>
      <p:ext uri="{19B8F6BF-5375-455C-9EA6-DF929625EA0E}">
        <p15:presenceInfo xmlns:p15="http://schemas.microsoft.com/office/powerpoint/2012/main" userId="S::21961992@student.uwa.edu.au::11eb4005-b526-49b3-bcfc-4b974c4172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419" autoAdjust="0"/>
  </p:normalViewPr>
  <p:slideViewPr>
    <p:cSldViewPr snapToGrid="0">
      <p:cViewPr varScale="1">
        <p:scale>
          <a:sx n="71" d="100"/>
          <a:sy n="71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0-07T11:55:48.116" idx="1">
    <p:pos x="6699" y="2338"/>
    <p:text>change to have 1 up the top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007DD-9852-40D1-877A-A9DEACFE410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1F8A2-233D-4DB7-80D9-304E9A164A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51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84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dirty="0"/>
              <a:t>Recently, deep learning has been used to solve many complex medical problems such as detecting Multiple Sclerosis, Alzheimer's disease and various types of cancer [8].</a:t>
            </a:r>
          </a:p>
          <a:p>
            <a:pPr algn="l"/>
            <a:r>
              <a:rPr lang="en-AU" dirty="0"/>
              <a:t>The interest in deep learning for medical imaging has largely been due to the ability of convolutional neural networks (CNNs) to learn useful representations of complex images.</a:t>
            </a:r>
          </a:p>
          <a:p>
            <a:pPr algn="l"/>
            <a:r>
              <a:rPr lang="en-AU" dirty="0"/>
              <a:t>Lee et al. [9] found that radiological examinations' retrospective error rate is approximately 30%. As such, automated approaches are becoming necessary.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37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66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C6BE-DE4C-49E6-AA89-0BF81C1C9E15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9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8B9F-3A9B-412A-8435-7DF34B08E525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9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F90B-9D46-42B4-98F6-045831B94B44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9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0BBD-7CBB-4FE0-804E-7FF8FF06AE36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2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C5FB-6CED-4648-9B1E-A79C06976435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7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814B-2280-4EF5-8A64-455FF2C147E9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61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F9EB-5A7A-4E98-8FCF-A4E57142B912}" type="datetime1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1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E607-CFAA-438D-82BE-FB41379DF84A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50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5AB1-2D92-48E6-BCD7-F99E6660DA1D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78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CD0-A630-4B4B-87F8-BCE6DAF44310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18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683-EB3C-4792-BA68-AF42246DBF6F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12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568B2C1-F547-45FE-B409-11B66C8D39B9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!!Arc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0233E-8CE0-43EB-AA64-89A98EC4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236821"/>
            <a:ext cx="5717533" cy="2387600"/>
          </a:xfrm>
        </p:spPr>
        <p:txBody>
          <a:bodyPr>
            <a:normAutofit/>
          </a:bodyPr>
          <a:lstStyle/>
          <a:p>
            <a:pPr algn="l"/>
            <a:r>
              <a:rPr lang="en-AU" sz="3600" dirty="0"/>
              <a:t>Predicting Conversion from Normal Cognition to Cognitive Impairment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66D90-1F47-477C-AFB6-5B47BFD5F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6"/>
            <a:ext cx="5085580" cy="226582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AU" sz="3400" dirty="0"/>
              <a:t>Justin Bardwell </a:t>
            </a:r>
          </a:p>
          <a:p>
            <a:pPr algn="l">
              <a:lnSpc>
                <a:spcPct val="120000"/>
              </a:lnSpc>
            </a:pPr>
            <a:endParaRPr lang="en-AU" sz="100" dirty="0"/>
          </a:p>
          <a:p>
            <a:pPr algn="l">
              <a:lnSpc>
                <a:spcPct val="120000"/>
              </a:lnSpc>
            </a:pPr>
            <a:r>
              <a:rPr lang="en-AU" sz="2600" dirty="0"/>
              <a:t>Supervisors: </a:t>
            </a:r>
          </a:p>
          <a:p>
            <a:pPr lvl="1" algn="l">
              <a:lnSpc>
                <a:spcPct val="120000"/>
              </a:lnSpc>
            </a:pPr>
            <a:r>
              <a:rPr lang="en-AU" sz="2300" dirty="0"/>
              <a:t>Ghulam Mubashar Hassan </a:t>
            </a:r>
          </a:p>
          <a:p>
            <a:pPr lvl="1" algn="l">
              <a:lnSpc>
                <a:spcPct val="120000"/>
              </a:lnSpc>
            </a:pPr>
            <a:r>
              <a:rPr lang="en-AU" sz="2300" dirty="0"/>
              <a:t>Farzaneh Salami </a:t>
            </a:r>
          </a:p>
          <a:p>
            <a:pPr lvl="1" algn="l">
              <a:lnSpc>
                <a:spcPct val="120000"/>
              </a:lnSpc>
            </a:pPr>
            <a:r>
              <a:rPr lang="en-AU" sz="2300" dirty="0"/>
              <a:t>Naveed Akhtar</a:t>
            </a: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9B229-2F80-449F-B30E-B521E97B8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" r="4" b="4"/>
          <a:stretch/>
        </p:blipFill>
        <p:spPr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!!Rectangle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52D06-A357-4361-B8C6-BC20858D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8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510D-1BE3-4E7A-BCD4-A3F72822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Experiments 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B03F-DB1F-4B6E-BC47-AA35B489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4305" cy="3859742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10000"/>
              </a:lnSpc>
            </a:pPr>
            <a:r>
              <a:rPr lang="en-AU" dirty="0"/>
              <a:t>Experiment 1 – Compare the performance of a 3D CNN using a voxel-based approach versus a patch-based approach.</a:t>
            </a:r>
          </a:p>
          <a:p>
            <a:pPr lvl="1">
              <a:lnSpc>
                <a:spcPct val="110000"/>
              </a:lnSpc>
            </a:pPr>
            <a:r>
              <a:rPr lang="en-AU" dirty="0"/>
              <a:t>Hypothesis: The patch-based model will be able to provide more accurate predictions than the voxel-based model.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AU" sz="2200" dirty="0"/>
          </a:p>
          <a:p>
            <a:pPr algn="l">
              <a:lnSpc>
                <a:spcPct val="110000"/>
              </a:lnSpc>
            </a:pPr>
            <a:r>
              <a:rPr lang="en-AU" dirty="0"/>
              <a:t>Experiment 2 – Explore any improvements in model performance that can be attained using different CNN architectures. </a:t>
            </a:r>
          </a:p>
          <a:p>
            <a:pPr lvl="1">
              <a:lnSpc>
                <a:spcPct val="110000"/>
              </a:lnSpc>
            </a:pPr>
            <a:r>
              <a:rPr lang="en-AU" dirty="0"/>
              <a:t>Hypothesis: There will be differences in model accuracy between each model. An ensemble method using all of the CNN architectures tested will provide the greatest accuracy for our predictions. </a:t>
            </a:r>
          </a:p>
          <a:p>
            <a:pPr lvl="2">
              <a:lnSpc>
                <a:spcPct val="110000"/>
              </a:lnSpc>
            </a:pPr>
            <a:endParaRPr lang="en-AU" dirty="0"/>
          </a:p>
          <a:p>
            <a:pPr lvl="2">
              <a:lnSpc>
                <a:spcPct val="110000"/>
              </a:lnSpc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100DC-AE84-467B-ABFA-DFA9E5A5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8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B6B3-BA2B-4252-96F6-DD03F717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Architecture – Voxel-based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6B1B84-1E18-4353-9BAB-257BFEA3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dirty="0"/>
              <a:t>Show image of the architecture instead of text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ResNet50 – ImageNet weights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3D image of whole brain used as input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Output layer is sigmoid which provides a predicted probability</a:t>
            </a:r>
          </a:p>
          <a:p>
            <a:pPr lvl="1">
              <a:lnSpc>
                <a:spcPct val="100000"/>
              </a:lnSpc>
            </a:pP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FD41-8E88-446D-97B4-6E3CECE3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8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B580-780A-48CC-81D3-70C97F9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Architecture – Patch-based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A0FF90-6E95-42F9-A23A-8BEFC6E6A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dirty="0"/>
              <a:t>Show image of the architecture instead of text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Break whole brain down to 27 patches (3x3x3)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Feed each of the patches into a 3D CNN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Save the output predictions from each patch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Using outputs from each patch based model as features to feed in to a logistic regression model for us to make our final prediction.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3FBC9-98BC-41FD-988C-7D12FF67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6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5C118E3-4301-4C75-A413-D3BF0AE8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46"/>
            <a:ext cx="10515600" cy="3859742"/>
          </a:xfrm>
        </p:spPr>
        <p:txBody>
          <a:bodyPr>
            <a:normAutofit/>
          </a:bodyPr>
          <a:lstStyle/>
          <a:p>
            <a:r>
              <a:rPr lang="en-AU" sz="2400" dirty="0"/>
              <a:t>Our patch-based model greatly outperforms the voxel-based model.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EEDDC-F50B-4170-9348-34949B0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-  Experiment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1A1BB8-A7B5-4E3F-A9B3-1CF5B271C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63415"/>
              </p:ext>
            </p:extLst>
          </p:nvPr>
        </p:nvGraphicFramePr>
        <p:xfrm>
          <a:off x="1866000" y="2305518"/>
          <a:ext cx="8460000" cy="110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404917748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3950036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2124506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7283297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61533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Voxel-based 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02426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Patch-based 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83609"/>
                  </a:ext>
                </a:extLst>
              </a:tr>
            </a:tbl>
          </a:graphicData>
        </a:graphic>
      </p:graphicFrame>
      <p:pic>
        <p:nvPicPr>
          <p:cNvPr id="1044" name="Picture 20">
            <a:extLst>
              <a:ext uri="{FF2B5EF4-FFF2-40B4-BE49-F238E27FC236}">
                <a16:creationId xmlns:a16="http://schemas.microsoft.com/office/drawing/2014/main" id="{5BBD6D5E-D246-4AB7-AD20-D28D5239C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836" y="3711686"/>
            <a:ext cx="2480074" cy="225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B2E2-E393-4D7F-A12E-59325F57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EDDC-F50B-4170-9348-34949B0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-  Experiment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1A1BB8-A7B5-4E3F-A9B3-1CF5B271C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27739"/>
              </p:ext>
            </p:extLst>
          </p:nvPr>
        </p:nvGraphicFramePr>
        <p:xfrm>
          <a:off x="2136000" y="3572842"/>
          <a:ext cx="7920000" cy="2570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404917748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3950036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2124506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7283297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61533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02426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SEResNet50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23696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SEResNeXt50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06065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57441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DenseNet121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56596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Ensemble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9765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4F6FA-01EB-4FE6-93BF-AD3231A5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45"/>
            <a:ext cx="10515600" cy="18915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2400" dirty="0"/>
              <a:t>ResNet50 and SEResNet50 provide the greatest prediction results. These two models provide identical predictions.</a:t>
            </a:r>
          </a:p>
          <a:p>
            <a:pPr>
              <a:lnSpc>
                <a:spcPct val="100000"/>
              </a:lnSpc>
            </a:pPr>
            <a:r>
              <a:rPr lang="en-AU" sz="2400" dirty="0"/>
              <a:t>DenseNet121 does not perform as well as ResNet50.</a:t>
            </a:r>
          </a:p>
          <a:p>
            <a:pPr>
              <a:lnSpc>
                <a:spcPct val="100000"/>
              </a:lnSpc>
            </a:pPr>
            <a:r>
              <a:rPr lang="en-AU" sz="2400" dirty="0"/>
              <a:t>The ensemble model did not have the greatest performance.</a:t>
            </a:r>
          </a:p>
          <a:p>
            <a:pPr>
              <a:lnSpc>
                <a:spcPct val="100000"/>
              </a:lnSpc>
            </a:pPr>
            <a:endParaRPr lang="en-A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5ED86-50CC-4847-8842-614B6E32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EDDC-F50B-4170-9348-34949B0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-  Experiment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4F6FA-01EB-4FE6-93BF-AD3231A5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45"/>
            <a:ext cx="10515600" cy="18915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/>
              <a:t>Have the ROC curves of all the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5ED86-50CC-4847-8842-614B6E32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A51D-1BD0-4215-9C86-C11D701F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BDC6-0E9D-4BFF-AF67-BA847469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800FF-7E39-4924-A23E-7504E988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5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DDF5-7D9C-4FEB-9798-0D7697CA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C167-38EF-4657-8737-9A808D3F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6EE4-05CD-4DCC-872C-751ACFDF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3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440F-E3D6-4653-94AD-9748593C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A006-0E77-457E-9CCA-13BD9018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800" b="0" i="0" u="none" strike="noStrike" baseline="0" dirty="0">
                <a:latin typeface="CMR12"/>
              </a:rPr>
              <a:t>[1] Australian Bureau of Statistics, “Causes of death, Australia, 2019,” 2020.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AU" sz="1800" b="0" i="0" u="none" strike="noStrike" baseline="0" dirty="0">
                <a:latin typeface="CMR12"/>
              </a:rPr>
              <a:t>[2] R. C. Petersen, R. Doody, A. Kurz, R. C. Mohs, J. C. Morris, P. V. </a:t>
            </a:r>
            <a:r>
              <a:rPr lang="en-AU" sz="1800" b="0" i="0" u="none" strike="noStrike" baseline="0" dirty="0" err="1">
                <a:latin typeface="CMR12"/>
              </a:rPr>
              <a:t>Rabins</a:t>
            </a:r>
            <a:r>
              <a:rPr lang="en-AU" sz="1800" b="0" i="0" u="none" strike="noStrike" baseline="0" dirty="0">
                <a:latin typeface="CMR12"/>
              </a:rPr>
              <a:t>, </a:t>
            </a:r>
            <a:r>
              <a:rPr lang="en-GB" sz="1800" b="0" i="0" u="none" strike="noStrike" baseline="0" dirty="0">
                <a:latin typeface="CMR12"/>
              </a:rPr>
              <a:t>K. Ritchie, M. </a:t>
            </a:r>
            <a:r>
              <a:rPr lang="en-GB" sz="1800" b="0" i="0" u="none" strike="noStrike" baseline="0" dirty="0" err="1">
                <a:latin typeface="CMR12"/>
              </a:rPr>
              <a:t>Rossor</a:t>
            </a:r>
            <a:r>
              <a:rPr lang="en-GB" sz="1800" b="0" i="0" u="none" strike="noStrike" baseline="0" dirty="0">
                <a:latin typeface="CMR12"/>
              </a:rPr>
              <a:t>, L. </a:t>
            </a:r>
            <a:r>
              <a:rPr lang="en-GB" sz="1800" b="0" i="0" u="none" strike="noStrike" baseline="0" dirty="0" err="1">
                <a:latin typeface="CMR12"/>
              </a:rPr>
              <a:t>Thal</a:t>
            </a:r>
            <a:r>
              <a:rPr lang="en-GB" sz="1800" b="0" i="0" u="none" strike="noStrike" baseline="0" dirty="0">
                <a:latin typeface="CMR12"/>
              </a:rPr>
              <a:t>, and B. </a:t>
            </a:r>
            <a:r>
              <a:rPr lang="en-GB" sz="1800" b="0" i="0" u="none" strike="noStrike" baseline="0" dirty="0" err="1">
                <a:latin typeface="CMR12"/>
              </a:rPr>
              <a:t>Winblad</a:t>
            </a:r>
            <a:r>
              <a:rPr lang="en-GB" sz="1800" b="0" i="0" u="none" strike="noStrike" baseline="0" dirty="0">
                <a:latin typeface="CMR12"/>
              </a:rPr>
              <a:t>, “Current concepts in mild cognitive impairment,” </a:t>
            </a:r>
            <a:r>
              <a:rPr lang="en-GB" sz="1800" b="0" i="0" u="none" strike="noStrike" baseline="0" dirty="0">
                <a:latin typeface="CMTI12"/>
              </a:rPr>
              <a:t>Archives of neurology</a:t>
            </a:r>
            <a:r>
              <a:rPr lang="en-GB" sz="1800" b="0" i="0" u="none" strike="noStrike" baseline="0" dirty="0">
                <a:latin typeface="CMR12"/>
              </a:rPr>
              <a:t>, vol. 58, no. 12, pp. 1985-1992, </a:t>
            </a:r>
            <a:r>
              <a:rPr lang="en-AU" sz="1800" b="0" i="0" u="none" strike="noStrike" baseline="0" dirty="0">
                <a:latin typeface="CMR12"/>
              </a:rPr>
              <a:t>2001.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GB" sz="1800" b="0" i="0" u="none" strike="noStrike" baseline="0" dirty="0">
                <a:latin typeface="CMR12"/>
              </a:rPr>
              <a:t>[3] M. Davis, T. O'Connell, S. Johnson, S. Cline, E. </a:t>
            </a:r>
            <a:r>
              <a:rPr lang="en-GB" sz="1800" b="0" i="0" u="none" strike="noStrike" baseline="0" dirty="0" err="1">
                <a:latin typeface="CMR12"/>
              </a:rPr>
              <a:t>Merikle</a:t>
            </a:r>
            <a:r>
              <a:rPr lang="en-GB" sz="1800" b="0" i="0" u="none" strike="noStrike" baseline="0" dirty="0">
                <a:latin typeface="CMR12"/>
              </a:rPr>
              <a:t>, F. </a:t>
            </a:r>
            <a:r>
              <a:rPr lang="en-GB" sz="1800" b="0" i="0" u="none" strike="noStrike" baseline="0" dirty="0" err="1">
                <a:latin typeface="CMR12"/>
              </a:rPr>
              <a:t>Martenyi</a:t>
            </a:r>
            <a:r>
              <a:rPr lang="en-GB" sz="1800" b="0" i="0" u="none" strike="noStrike" baseline="0" dirty="0">
                <a:latin typeface="CMR12"/>
              </a:rPr>
              <a:t>, and K. Simpson, “Estimating Alzheimer's disease progression rates from normal cognition through mild cognitive impairment and stages of dementia,” </a:t>
            </a:r>
            <a:r>
              <a:rPr lang="en-GB" sz="1800" b="0" i="0" u="none" strike="noStrike" baseline="0" dirty="0">
                <a:latin typeface="CMTI12"/>
              </a:rPr>
              <a:t>Current </a:t>
            </a:r>
            <a:r>
              <a:rPr lang="en-AU" sz="1800" b="0" i="0" u="none" strike="noStrike" baseline="0" dirty="0">
                <a:latin typeface="CMTI12"/>
              </a:rPr>
              <a:t>Alzheimer Research</a:t>
            </a:r>
            <a:r>
              <a:rPr lang="en-AU" sz="1800" b="0" i="0" u="none" strike="noStrike" baseline="0" dirty="0">
                <a:latin typeface="CMR12"/>
              </a:rPr>
              <a:t>, vol. 15, no. 8, pp. 777-788, 2018.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AU" sz="1800" b="0" i="0" u="none" strike="noStrike" baseline="0" dirty="0">
                <a:latin typeface="CMR12"/>
              </a:rPr>
              <a:t>[4] S. Yao, Y. Liu, X. Zheng, Y. Zhang, S. Cui, C. Tang, L. Lu, and N. Xu, “Do nonpharmacological interventions prevent cognitive decline? a systematic review and meta-analysis,” </a:t>
            </a:r>
            <a:r>
              <a:rPr lang="en-AU" sz="1800" b="0" i="0" u="none" strike="noStrike" baseline="0" dirty="0">
                <a:latin typeface="CMTI12"/>
              </a:rPr>
              <a:t>Translational psychiatry</a:t>
            </a:r>
            <a:r>
              <a:rPr lang="en-AU" sz="1800" b="0" i="0" u="none" strike="noStrike" baseline="0" dirty="0">
                <a:latin typeface="CMR12"/>
              </a:rPr>
              <a:t>, vol. 10, no. 1, pp. 1-11, 2020.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AU" sz="1800" b="0" i="0" u="none" strike="noStrike" baseline="0" dirty="0">
                <a:latin typeface="CMR12"/>
              </a:rPr>
              <a:t>[10] M. A. </a:t>
            </a:r>
            <a:r>
              <a:rPr lang="en-AU" sz="1800" b="0" i="0" u="none" strike="noStrike" baseline="0" dirty="0" err="1">
                <a:latin typeface="CMR12"/>
              </a:rPr>
              <a:t>Ebrahimighahnavieh</a:t>
            </a:r>
            <a:r>
              <a:rPr lang="en-AU" sz="1800" b="0" i="0" u="none" strike="noStrike" baseline="0" dirty="0">
                <a:latin typeface="CMR12"/>
              </a:rPr>
              <a:t>, S. Luo, and R. </a:t>
            </a:r>
            <a:r>
              <a:rPr lang="en-AU" sz="1800" b="0" i="0" u="none" strike="noStrike" baseline="0" dirty="0" err="1">
                <a:latin typeface="CMR12"/>
              </a:rPr>
              <a:t>Chiong</a:t>
            </a:r>
            <a:r>
              <a:rPr lang="en-AU" sz="1800" b="0" i="0" u="none" strike="noStrike" baseline="0" dirty="0">
                <a:latin typeface="CMR12"/>
              </a:rPr>
              <a:t>, “Deep learning to detect Alzheimer's disease from neuroimaging: A systematic literature review,” </a:t>
            </a:r>
            <a:r>
              <a:rPr lang="en-AU" sz="1800" b="0" i="0" u="none" strike="noStrike" baseline="0" dirty="0">
                <a:latin typeface="CMTI12"/>
              </a:rPr>
              <a:t>Computer methods and programs in biomedicine</a:t>
            </a:r>
            <a:r>
              <a:rPr lang="en-AU" sz="1800" b="0" i="0" u="none" strike="noStrike" baseline="0" dirty="0">
                <a:latin typeface="CMR12"/>
              </a:rPr>
              <a:t>, vol. 187, p. 105242, 2020.</a:t>
            </a:r>
          </a:p>
          <a:p>
            <a:pPr marL="0" indent="0" algn="l">
              <a:lnSpc>
                <a:spcPct val="110000"/>
              </a:lnSpc>
              <a:buNone/>
            </a:pPr>
            <a:endParaRPr lang="en-AU" sz="1800" dirty="0">
              <a:latin typeface="CMR12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-AU" sz="1800" b="0" i="0" u="none" strike="noStrike" baseline="0" dirty="0">
                <a:latin typeface="CMR12"/>
              </a:rPr>
              <a:t>[18] A. Farooq, S. Anwar, M. </a:t>
            </a:r>
            <a:r>
              <a:rPr lang="en-AU" sz="1800" b="0" i="0" u="none" strike="noStrike" baseline="0" dirty="0" err="1">
                <a:latin typeface="CMR12"/>
              </a:rPr>
              <a:t>Awais</a:t>
            </a:r>
            <a:r>
              <a:rPr lang="en-AU" sz="1800" b="0" i="0" u="none" strike="noStrike" baseline="0" dirty="0">
                <a:latin typeface="CMR12"/>
              </a:rPr>
              <a:t>, and M. </a:t>
            </a:r>
            <a:r>
              <a:rPr lang="en-AU" sz="1800" b="0" i="0" u="none" strike="noStrike" baseline="0" dirty="0" err="1">
                <a:latin typeface="CMR12"/>
              </a:rPr>
              <a:t>Alnowami</a:t>
            </a:r>
            <a:r>
              <a:rPr lang="en-AU" sz="1800" b="0" i="0" u="none" strike="noStrike" baseline="0" dirty="0">
                <a:latin typeface="CMR12"/>
              </a:rPr>
              <a:t>, “</a:t>
            </a:r>
            <a:r>
              <a:rPr lang="en-AU" sz="1800" b="0" i="0" u="none" strike="noStrike" baseline="0" dirty="0" err="1">
                <a:latin typeface="CMR12"/>
              </a:rPr>
              <a:t>Articial</a:t>
            </a:r>
            <a:r>
              <a:rPr lang="en-AU" sz="1800" b="0" i="0" u="none" strike="noStrike" baseline="0" dirty="0">
                <a:latin typeface="CMR12"/>
              </a:rPr>
              <a:t> intelligence based smart diagnosis of Alzheimer's disease and mild cognitive impairment,” in </a:t>
            </a:r>
            <a:r>
              <a:rPr lang="en-AU" sz="1800" b="0" i="0" u="none" strike="noStrike" baseline="0" dirty="0">
                <a:latin typeface="CMTI12"/>
              </a:rPr>
              <a:t>2017 International Smart cities conference (ISC2)</a:t>
            </a:r>
            <a:r>
              <a:rPr lang="en-AU" sz="1800" b="0" i="0" u="none" strike="noStrike" baseline="0" dirty="0">
                <a:latin typeface="CMR12"/>
              </a:rPr>
              <a:t>. IEEE, 2017, pp. 1-4.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2F15B-AC03-4E4A-9ABE-9A2C39E6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78B6-4F9D-4D72-A1B0-E1301D0E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Alzheimer’s Disease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BF97-D825-4F7E-A1B3-DEB4382E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10000"/>
              </a:lnSpc>
            </a:pPr>
            <a:r>
              <a:rPr lang="en-GB" dirty="0"/>
              <a:t>A progressive neurodegenerative disease which destroys memory and other important cognitive functions.</a:t>
            </a:r>
          </a:p>
          <a:p>
            <a:pPr algn="l">
              <a:lnSpc>
                <a:spcPct val="110000"/>
              </a:lnSpc>
            </a:pPr>
            <a:r>
              <a:rPr lang="en-AU" dirty="0"/>
              <a:t>Dementia, including Alzheimer’s Disease (AD), </a:t>
            </a:r>
            <a:r>
              <a:rPr lang="en-GB" dirty="0"/>
              <a:t>has been the second leading cause of death in Australia since 2013 </a:t>
            </a:r>
            <a:r>
              <a:rPr lang="en-AU" dirty="0"/>
              <a:t>[1].</a:t>
            </a:r>
          </a:p>
          <a:p>
            <a:pPr algn="l">
              <a:lnSpc>
                <a:spcPct val="110000"/>
              </a:lnSpc>
            </a:pPr>
            <a:r>
              <a:rPr lang="en-AU" dirty="0"/>
              <a:t>People can fall under one of three categories:</a:t>
            </a:r>
          </a:p>
          <a:p>
            <a:pPr lvl="1">
              <a:lnSpc>
                <a:spcPct val="110000"/>
              </a:lnSpc>
            </a:pPr>
            <a:r>
              <a:rPr lang="en-AU" dirty="0"/>
              <a:t>Cognitively Normal (NC)</a:t>
            </a:r>
          </a:p>
          <a:p>
            <a:pPr lvl="1">
              <a:lnSpc>
                <a:spcPct val="110000"/>
              </a:lnSpc>
            </a:pPr>
            <a:r>
              <a:rPr lang="en-AU" dirty="0"/>
              <a:t>Mild Cognitive Impairment (MCI)</a:t>
            </a:r>
          </a:p>
          <a:p>
            <a:pPr lvl="1">
              <a:lnSpc>
                <a:spcPct val="110000"/>
              </a:lnSpc>
            </a:pPr>
            <a:r>
              <a:rPr lang="en-AU" dirty="0"/>
              <a:t>Alzheimer’s Disease (AD)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B2F5E-353F-423D-8FA4-E538D03A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9647-21CA-47E1-8624-9CF6DD12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Early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72C9-0100-4B0C-9181-0140B50A4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4095" cy="3859742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10000"/>
              </a:lnSpc>
            </a:pPr>
            <a:r>
              <a:rPr lang="en-GB" dirty="0"/>
              <a:t>MCI is a condition in which people experience significant memory loss but do not yet meet the criteria for a clinical diagnosis of AD [2].</a:t>
            </a:r>
          </a:p>
          <a:p>
            <a:pPr algn="l">
              <a:lnSpc>
                <a:spcPct val="110000"/>
              </a:lnSpc>
            </a:pPr>
            <a:r>
              <a:rPr lang="en-GB" dirty="0"/>
              <a:t>Annually, at age 65: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8% of people will progress from NC to MCI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22% of patients with MCI will progress to a clinical diagnosis </a:t>
            </a:r>
            <a:r>
              <a:rPr lang="en-AU" dirty="0"/>
              <a:t>of AD [3].</a:t>
            </a:r>
          </a:p>
          <a:p>
            <a:pPr>
              <a:lnSpc>
                <a:spcPct val="110000"/>
              </a:lnSpc>
            </a:pPr>
            <a:r>
              <a:rPr lang="en-AU" dirty="0"/>
              <a:t>For a cohort of 100 cognitively normal patients at age 65, it was found that a 20% reduction in the progression rate from normal cognition to MCI would avoid 5.7 cases of MCI and 5.6 cases of AD in the future [3].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7FD37-2F65-484D-9CD0-F6A40432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89D4-08BE-482F-8FC5-A745A470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 from Normal 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2BE2-97B7-4A43-9B49-A19AC3A9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3275" cy="385974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AU" dirty="0"/>
              <a:t>Non-pharmacological interventions such as diet, exercise and cognitive exercise have been shown to have an influence on reducing the incidence of development of MCI and dementia [4]. 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Early intervention should lead to increased life expectancy and less time spent in severe AD health states.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Our goal is to produce a model which can accurately predict whether a cognitively normal person will suffer from cognitive impairment in the near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3BA7-4265-4B47-B2A9-F6C09E21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7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E188-B614-474D-8B18-0DF0FC0D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Deep Learning in Medical Imaging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50C2-57D3-4729-AFF6-ABFD51F1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AU" dirty="0"/>
              <a:t>Recently, deep learning has been used to solve many complex medical problems such as detecting Multiple Sclerosis, Alzheimer's disease and various types of cancer [8].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The interest in deep learning for medical imaging has largely been due to the ability of convolutional neural networks (CNNs) to learn useful representations of complex images.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Lee et al. [9] found that radiological examinations' retrospective error rate is approximately 30%. As such, automated approaches are becoming necessary.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F72BB-10CD-483E-BD77-7C8D3C08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718D7-D1F4-455B-8EBA-DB19662B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761" y="2751152"/>
            <a:ext cx="4716440" cy="3046384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8D90C-4A93-4C01-AA61-A5A5EDA3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Significant Results in the Literature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A4AE-6BED-4F19-A1D4-45619798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792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2400" dirty="0"/>
              <a:t>3D CNNs have been found to have a greater ability to extract discriminative features from MRI data than 2D CNNs [19].</a:t>
            </a:r>
          </a:p>
          <a:p>
            <a:pPr>
              <a:lnSpc>
                <a:spcPct val="100000"/>
              </a:lnSpc>
            </a:pPr>
            <a:r>
              <a:rPr lang="en-AU" sz="2400" dirty="0"/>
              <a:t>Problem of binary classification between NC and MCI/AD has been  solved [10].</a:t>
            </a:r>
          </a:p>
          <a:p>
            <a:pPr>
              <a:lnSpc>
                <a:spcPct val="100000"/>
              </a:lnSpc>
            </a:pPr>
            <a:endParaRPr lang="en-AU" sz="2400" b="0" i="0" u="none" strike="noStrike" baseline="0" dirty="0">
              <a:latin typeface="CMR12"/>
            </a:endParaRPr>
          </a:p>
          <a:p>
            <a:pPr>
              <a:lnSpc>
                <a:spcPct val="100000"/>
              </a:lnSpc>
            </a:pPr>
            <a:endParaRPr lang="en-A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FF867-13E5-4499-B3B5-83B2E98AA561}"/>
              </a:ext>
            </a:extLst>
          </p:cNvPr>
          <p:cNvSpPr txBox="1"/>
          <p:nvPr/>
        </p:nvSpPr>
        <p:spPr>
          <a:xfrm>
            <a:off x="6798639" y="5797536"/>
            <a:ext cx="53933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50" dirty="0"/>
              <a:t>Figure 2: Binary classification accuracy comparison (Source: Farooq et al., 2017) [18]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2914DB-4C6C-470C-9246-767E39A9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8683-9710-49B3-8BCF-257A68D4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OASIS-3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0B1A-5330-45D6-910B-E1F81ED9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737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AU" dirty="0"/>
              <a:t>OASIS-3 is an openly available dataset containing MRI and PET imaging for 1,098 subjects [12].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850 of the participants entered the study as (CN). 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245 of these converted to a state of cognitive impairment over the 10 year duration of the study.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6F35E-7686-4C58-9A3C-D05063AC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8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09D9-1097-42BE-A41B-599319F4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Patch-Based vs Voxel-Based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A17E-17BB-4A0B-921B-2ED57B78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AU" dirty="0"/>
              <a:t>The two methods for dealing with 3D images are: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voxel-based: uses voxel intensity values from the whole MRI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patch-based: breaks down the whole image into several small three-dimensional cubes. 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Patch-based approaches are able to learn from the whole brain with significantly reduced dimensionality in comparison to voxel-based approaches [20].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383E6-3217-48D2-9122-A0D7DBD4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E6DA-2C0B-4532-806F-DEB5432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2692-5706-454A-A2F1-3FA6A2A27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38597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/>
              <a:t>We are interested in two classes of subjects: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Those who remained cognitively normal for at least 3000 days after their initial scan.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Those who converted from normal cognition to cognitive impairment within 1000 days after their scan.</a:t>
            </a:r>
          </a:p>
          <a:p>
            <a:pPr>
              <a:lnSpc>
                <a:spcPct val="100000"/>
              </a:lnSpc>
            </a:pPr>
            <a:endParaRPr lang="en-AU" dirty="0"/>
          </a:p>
          <a:p>
            <a:pPr>
              <a:lnSpc>
                <a:spcPct val="100000"/>
              </a:lnSpc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322D6-3E62-4A4A-94DB-258E8B2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97CEB1E-BE65-4C9A-89DD-0B19C6898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61517"/>
              </p:ext>
            </p:extLst>
          </p:nvPr>
        </p:nvGraphicFramePr>
        <p:xfrm>
          <a:off x="6696278" y="4369859"/>
          <a:ext cx="4657522" cy="1651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28761">
                  <a:extLst>
                    <a:ext uri="{9D8B030D-6E8A-4147-A177-3AD203B41FA5}">
                      <a16:colId xmlns:a16="http://schemas.microsoft.com/office/drawing/2014/main" val="4049177488"/>
                    </a:ext>
                  </a:extLst>
                </a:gridCol>
                <a:gridCol w="2328761">
                  <a:extLst>
                    <a:ext uri="{9D8B030D-6E8A-4147-A177-3AD203B41FA5}">
                      <a16:colId xmlns:a16="http://schemas.microsoft.com/office/drawing/2014/main" val="3439500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Subjects remaining CN for &gt;3000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0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Subjects converted within 1000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8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29466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_2SEEDS">
      <a:dk1>
        <a:srgbClr val="000000"/>
      </a:dk1>
      <a:lt1>
        <a:srgbClr val="FFFFFF"/>
      </a:lt1>
      <a:dk2>
        <a:srgbClr val="1B3120"/>
      </a:dk2>
      <a:lt2>
        <a:srgbClr val="F3F0F0"/>
      </a:lt2>
      <a:accent1>
        <a:srgbClr val="14B2B6"/>
      </a:accent1>
      <a:accent2>
        <a:srgbClr val="21B87C"/>
      </a:accent2>
      <a:accent3>
        <a:srgbClr val="2993E7"/>
      </a:accent3>
      <a:accent4>
        <a:srgbClr val="2B48D8"/>
      </a:accent4>
      <a:accent5>
        <a:srgbClr val="5929E7"/>
      </a:accent5>
      <a:accent6>
        <a:srgbClr val="9617D5"/>
      </a:accent6>
      <a:hlink>
        <a:srgbClr val="823FBF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1335</Words>
  <Application>Microsoft Office PowerPoint</Application>
  <PresentationFormat>Widescreen</PresentationFormat>
  <Paragraphs>160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Aharoni</vt:lpstr>
      <vt:lpstr>Arial</vt:lpstr>
      <vt:lpstr>Avenir Next LT Pro</vt:lpstr>
      <vt:lpstr>Calibri</vt:lpstr>
      <vt:lpstr>CMR12</vt:lpstr>
      <vt:lpstr>CMTI12</vt:lpstr>
      <vt:lpstr>ShapesVTI</vt:lpstr>
      <vt:lpstr>Predicting Conversion from Normal Cognition to Cognitive Impairment</vt:lpstr>
      <vt:lpstr>Alzheimer’s Disease</vt:lpstr>
      <vt:lpstr>Early Detection</vt:lpstr>
      <vt:lpstr>Conversion from Normal Cognition</vt:lpstr>
      <vt:lpstr>Deep Learning in Medical Imaging</vt:lpstr>
      <vt:lpstr>Significant Results in the Literature </vt:lpstr>
      <vt:lpstr>OASIS-3 Data</vt:lpstr>
      <vt:lpstr>Patch-Based vs Voxel-Based</vt:lpstr>
      <vt:lpstr>Data Selection</vt:lpstr>
      <vt:lpstr>Experiments and Hypotheses</vt:lpstr>
      <vt:lpstr>Model Architecture – Voxel-based</vt:lpstr>
      <vt:lpstr>Model Architecture – Patch-based</vt:lpstr>
      <vt:lpstr>Results -  Experiment 1</vt:lpstr>
      <vt:lpstr>Results -  Experiment 2</vt:lpstr>
      <vt:lpstr>Results -  Experiment 2</vt:lpstr>
      <vt:lpstr>Discussion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Conversion from Normal Cognition to Cognitive Impairment</dc:title>
  <dc:creator>Justin Bardwell (21961992)</dc:creator>
  <cp:lastModifiedBy>Justin Bardwell (21961992)</cp:lastModifiedBy>
  <cp:revision>48</cp:revision>
  <dcterms:created xsi:type="dcterms:W3CDTF">2021-10-06T06:07:18Z</dcterms:created>
  <dcterms:modified xsi:type="dcterms:W3CDTF">2021-10-07T08:55:57Z</dcterms:modified>
</cp:coreProperties>
</file>