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76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Bardwell (21961992)" initials="JB(" lastIdx="1" clrIdx="0">
    <p:extLst>
      <p:ext uri="{19B8F6BF-5375-455C-9EA6-DF929625EA0E}">
        <p15:presenceInfo xmlns:p15="http://schemas.microsoft.com/office/powerpoint/2012/main" userId="Justin Bardwell (21961992)" providerId="None"/>
      </p:ext>
    </p:extLst>
  </p:cmAuthor>
  <p:cmAuthor id="2" name="Justin Bardwell (21961992)" initials="JB( [2]" lastIdx="1" clrIdx="1">
    <p:extLst>
      <p:ext uri="{19B8F6BF-5375-455C-9EA6-DF929625EA0E}">
        <p15:presenceInfo xmlns:p15="http://schemas.microsoft.com/office/powerpoint/2012/main" userId="S::21961992@student.uwa.edu.au::11eb4005-b526-49b3-bcfc-4b974c4172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419" autoAdjust="0"/>
  </p:normalViewPr>
  <p:slideViewPr>
    <p:cSldViewPr snapToGrid="0">
      <p:cViewPr varScale="1">
        <p:scale>
          <a:sx n="95" d="100"/>
          <a:sy n="95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65B6-BD36-4996-9589-C587C4B113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3D4E39-78F2-4965-B1BA-870DDB729133}">
      <dgm:prSet/>
      <dgm:spPr/>
      <dgm:t>
        <a:bodyPr/>
        <a:lstStyle/>
        <a:p>
          <a:r>
            <a:rPr lang="en-AU" dirty="0"/>
            <a:t>Experiment 1 – Compare the performance of a 3D CNN using a voxel-based approach versus a patch-based approach.</a:t>
          </a:r>
          <a:endParaRPr lang="en-US" dirty="0"/>
        </a:p>
      </dgm:t>
    </dgm:pt>
    <dgm:pt modelId="{D1878E08-CE99-4236-AC94-757951E09827}" type="parTrans" cxnId="{FEBDCCE1-41D2-49C8-A623-6B3C461AD087}">
      <dgm:prSet/>
      <dgm:spPr/>
      <dgm:t>
        <a:bodyPr/>
        <a:lstStyle/>
        <a:p>
          <a:endParaRPr lang="en-US"/>
        </a:p>
      </dgm:t>
    </dgm:pt>
    <dgm:pt modelId="{22BCFE1B-E651-46DB-9A17-034F1692FC2A}" type="sibTrans" cxnId="{FEBDCCE1-41D2-49C8-A623-6B3C461AD087}">
      <dgm:prSet/>
      <dgm:spPr/>
      <dgm:t>
        <a:bodyPr/>
        <a:lstStyle/>
        <a:p>
          <a:endParaRPr lang="en-US"/>
        </a:p>
      </dgm:t>
    </dgm:pt>
    <dgm:pt modelId="{41D066B1-F328-4BD1-8566-D289C374D1C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Hypothesis: The patch-based model will be able to provide more accurate predictions than the voxel-based model.</a:t>
          </a:r>
          <a:endParaRPr lang="en-US" dirty="0"/>
        </a:p>
      </dgm:t>
    </dgm:pt>
    <dgm:pt modelId="{7DFAB53A-37A2-464E-97F8-2D183BD2CA21}" type="parTrans" cxnId="{1849CB7A-645E-4895-AF19-04A3DC67A2D2}">
      <dgm:prSet/>
      <dgm:spPr/>
      <dgm:t>
        <a:bodyPr/>
        <a:lstStyle/>
        <a:p>
          <a:endParaRPr lang="en-US"/>
        </a:p>
      </dgm:t>
    </dgm:pt>
    <dgm:pt modelId="{2FA21D81-5B0C-42DB-AD25-461E19C933F0}" type="sibTrans" cxnId="{1849CB7A-645E-4895-AF19-04A3DC67A2D2}">
      <dgm:prSet/>
      <dgm:spPr/>
      <dgm:t>
        <a:bodyPr/>
        <a:lstStyle/>
        <a:p>
          <a:endParaRPr lang="en-US"/>
        </a:p>
      </dgm:t>
    </dgm:pt>
    <dgm:pt modelId="{401EBB11-D0E9-42B7-BB02-CB48B241423B}">
      <dgm:prSet/>
      <dgm:spPr/>
      <dgm:t>
        <a:bodyPr/>
        <a:lstStyle/>
        <a:p>
          <a:r>
            <a:rPr lang="en-AU" dirty="0"/>
            <a:t>Experiment 2 – Explore any improvements in model performance that can be attained using different CNN architectures. </a:t>
          </a:r>
          <a:endParaRPr lang="en-US" dirty="0"/>
        </a:p>
      </dgm:t>
    </dgm:pt>
    <dgm:pt modelId="{B0A22D96-1DAB-44F2-B49D-8113F79CD83A}" type="parTrans" cxnId="{49A4000C-CD1A-4B72-B372-203CCE462EC3}">
      <dgm:prSet/>
      <dgm:spPr/>
      <dgm:t>
        <a:bodyPr/>
        <a:lstStyle/>
        <a:p>
          <a:endParaRPr lang="en-US"/>
        </a:p>
      </dgm:t>
    </dgm:pt>
    <dgm:pt modelId="{38E474A3-3EFF-444E-80D2-4B08A510B60C}" type="sibTrans" cxnId="{49A4000C-CD1A-4B72-B372-203CCE462EC3}">
      <dgm:prSet/>
      <dgm:spPr/>
      <dgm:t>
        <a:bodyPr/>
        <a:lstStyle/>
        <a:p>
          <a:endParaRPr lang="en-US"/>
        </a:p>
      </dgm:t>
    </dgm:pt>
    <dgm:pt modelId="{4C010454-C521-456A-896B-32420ACE3D1C}">
      <dgm:prSet/>
      <dgm:spPr/>
      <dgm:t>
        <a:bodyPr/>
        <a:lstStyle/>
        <a:p>
          <a:r>
            <a:rPr lang="en-AU" dirty="0"/>
            <a:t>Hypothesis: There will be differences in model accuracy between each model. An ensemble method using all the CNN architectures tested will provide the greatest accuracy for our predictions. </a:t>
          </a:r>
          <a:endParaRPr lang="en-US" dirty="0"/>
        </a:p>
      </dgm:t>
    </dgm:pt>
    <dgm:pt modelId="{1792B78B-2DA3-4D1E-A63B-80FD27CDF58B}" type="parTrans" cxnId="{AB00AE7A-B8F6-4EA2-B458-01E05744B966}">
      <dgm:prSet/>
      <dgm:spPr/>
      <dgm:t>
        <a:bodyPr/>
        <a:lstStyle/>
        <a:p>
          <a:endParaRPr lang="en-US"/>
        </a:p>
      </dgm:t>
    </dgm:pt>
    <dgm:pt modelId="{058EE0D9-3A9A-4F8D-9AA5-744E107C1D99}" type="sibTrans" cxnId="{AB00AE7A-B8F6-4EA2-B458-01E05744B966}">
      <dgm:prSet/>
      <dgm:spPr/>
      <dgm:t>
        <a:bodyPr/>
        <a:lstStyle/>
        <a:p>
          <a:endParaRPr lang="en-US"/>
        </a:p>
      </dgm:t>
    </dgm:pt>
    <dgm:pt modelId="{711A4667-E551-4517-8F01-0A7336E45FD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063D0E6-3A07-41AC-897B-E6DAFA541F1E}" type="parTrans" cxnId="{D510C504-4EED-4930-AB5F-7E61B23CA09F}">
      <dgm:prSet/>
      <dgm:spPr/>
      <dgm:t>
        <a:bodyPr/>
        <a:lstStyle/>
        <a:p>
          <a:endParaRPr lang="en-AU"/>
        </a:p>
      </dgm:t>
    </dgm:pt>
    <dgm:pt modelId="{1003F380-EB43-4B72-BC04-10592DD07F8E}" type="sibTrans" cxnId="{D510C504-4EED-4930-AB5F-7E61B23CA09F}">
      <dgm:prSet/>
      <dgm:spPr/>
      <dgm:t>
        <a:bodyPr/>
        <a:lstStyle/>
        <a:p>
          <a:endParaRPr lang="en-AU"/>
        </a:p>
      </dgm:t>
    </dgm:pt>
    <dgm:pt modelId="{D60319C7-0CDC-4475-8824-65A5106E5946}" type="pres">
      <dgm:prSet presAssocID="{975365B6-BD36-4996-9589-C587C4B113E8}" presName="linear" presStyleCnt="0">
        <dgm:presLayoutVars>
          <dgm:animLvl val="lvl"/>
          <dgm:resizeHandles val="exact"/>
        </dgm:presLayoutVars>
      </dgm:prSet>
      <dgm:spPr/>
    </dgm:pt>
    <dgm:pt modelId="{D08530E4-3EDA-4404-A202-605168944B18}" type="pres">
      <dgm:prSet presAssocID="{6A3D4E39-78F2-4965-B1BA-870DDB7291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16B927-972A-47F6-A651-A76920C63965}" type="pres">
      <dgm:prSet presAssocID="{6A3D4E39-78F2-4965-B1BA-870DDB729133}" presName="childText" presStyleLbl="revTx" presStyleIdx="0" presStyleCnt="2">
        <dgm:presLayoutVars>
          <dgm:bulletEnabled val="1"/>
        </dgm:presLayoutVars>
      </dgm:prSet>
      <dgm:spPr/>
    </dgm:pt>
    <dgm:pt modelId="{8280B1B8-CD30-4756-BC1D-CF8F9C8EC6A1}" type="pres">
      <dgm:prSet presAssocID="{401EBB11-D0E9-42B7-BB02-CB48B24142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BB1191-EDD0-4F53-8893-B8DBAC0885F6}" type="pres">
      <dgm:prSet presAssocID="{401EBB11-D0E9-42B7-BB02-CB48B241423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10C504-4EED-4930-AB5F-7E61B23CA09F}" srcId="{6A3D4E39-78F2-4965-B1BA-870DDB729133}" destId="{711A4667-E551-4517-8F01-0A7336E45FDB}" srcOrd="1" destOrd="0" parTransId="{6063D0E6-3A07-41AC-897B-E6DAFA541F1E}" sibTransId="{1003F380-EB43-4B72-BC04-10592DD07F8E}"/>
    <dgm:cxn modelId="{49A4000C-CD1A-4B72-B372-203CCE462EC3}" srcId="{975365B6-BD36-4996-9589-C587C4B113E8}" destId="{401EBB11-D0E9-42B7-BB02-CB48B241423B}" srcOrd="1" destOrd="0" parTransId="{B0A22D96-1DAB-44F2-B49D-8113F79CD83A}" sibTransId="{38E474A3-3EFF-444E-80D2-4B08A510B60C}"/>
    <dgm:cxn modelId="{6F8B5F6F-8AAA-4436-A874-9DB198A9F8B8}" type="presOf" srcId="{975365B6-BD36-4996-9589-C587C4B113E8}" destId="{D60319C7-0CDC-4475-8824-65A5106E5946}" srcOrd="0" destOrd="0" presId="urn:microsoft.com/office/officeart/2005/8/layout/vList2"/>
    <dgm:cxn modelId="{1D580878-4AEC-4450-B518-BB970AB1E8DE}" type="presOf" srcId="{6A3D4E39-78F2-4965-B1BA-870DDB729133}" destId="{D08530E4-3EDA-4404-A202-605168944B18}" srcOrd="0" destOrd="0" presId="urn:microsoft.com/office/officeart/2005/8/layout/vList2"/>
    <dgm:cxn modelId="{AB00AE7A-B8F6-4EA2-B458-01E05744B966}" srcId="{401EBB11-D0E9-42B7-BB02-CB48B241423B}" destId="{4C010454-C521-456A-896B-32420ACE3D1C}" srcOrd="0" destOrd="0" parTransId="{1792B78B-2DA3-4D1E-A63B-80FD27CDF58B}" sibTransId="{058EE0D9-3A9A-4F8D-9AA5-744E107C1D99}"/>
    <dgm:cxn modelId="{1849CB7A-645E-4895-AF19-04A3DC67A2D2}" srcId="{6A3D4E39-78F2-4965-B1BA-870DDB729133}" destId="{41D066B1-F328-4BD1-8566-D289C374D1C8}" srcOrd="0" destOrd="0" parTransId="{7DFAB53A-37A2-464E-97F8-2D183BD2CA21}" sibTransId="{2FA21D81-5B0C-42DB-AD25-461E19C933F0}"/>
    <dgm:cxn modelId="{EA04829E-2A6B-48A1-8C16-FC5BE82DCE28}" type="presOf" srcId="{711A4667-E551-4517-8F01-0A7336E45FDB}" destId="{3016B927-972A-47F6-A651-A76920C63965}" srcOrd="0" destOrd="1" presId="urn:microsoft.com/office/officeart/2005/8/layout/vList2"/>
    <dgm:cxn modelId="{F2162ABA-3882-419B-B030-281CED1E0558}" type="presOf" srcId="{401EBB11-D0E9-42B7-BB02-CB48B241423B}" destId="{8280B1B8-CD30-4756-BC1D-CF8F9C8EC6A1}" srcOrd="0" destOrd="0" presId="urn:microsoft.com/office/officeart/2005/8/layout/vList2"/>
    <dgm:cxn modelId="{18D31CBD-DFFD-4112-87F8-67B302E3EC42}" type="presOf" srcId="{41D066B1-F328-4BD1-8566-D289C374D1C8}" destId="{3016B927-972A-47F6-A651-A76920C63965}" srcOrd="0" destOrd="0" presId="urn:microsoft.com/office/officeart/2005/8/layout/vList2"/>
    <dgm:cxn modelId="{FEBDCCE1-41D2-49C8-A623-6B3C461AD087}" srcId="{975365B6-BD36-4996-9589-C587C4B113E8}" destId="{6A3D4E39-78F2-4965-B1BA-870DDB729133}" srcOrd="0" destOrd="0" parTransId="{D1878E08-CE99-4236-AC94-757951E09827}" sibTransId="{22BCFE1B-E651-46DB-9A17-034F1692FC2A}"/>
    <dgm:cxn modelId="{F24AFBF7-E1A6-4DDE-AEE7-047E14BF3A9F}" type="presOf" srcId="{4C010454-C521-456A-896B-32420ACE3D1C}" destId="{02BB1191-EDD0-4F53-8893-B8DBAC0885F6}" srcOrd="0" destOrd="0" presId="urn:microsoft.com/office/officeart/2005/8/layout/vList2"/>
    <dgm:cxn modelId="{AF209EDA-C328-4D25-9F3C-AEEC654C8E37}" type="presParOf" srcId="{D60319C7-0CDC-4475-8824-65A5106E5946}" destId="{D08530E4-3EDA-4404-A202-605168944B18}" srcOrd="0" destOrd="0" presId="urn:microsoft.com/office/officeart/2005/8/layout/vList2"/>
    <dgm:cxn modelId="{52684362-40A1-4D20-B8E9-FE325F3E1105}" type="presParOf" srcId="{D60319C7-0CDC-4475-8824-65A5106E5946}" destId="{3016B927-972A-47F6-A651-A76920C63965}" srcOrd="1" destOrd="0" presId="urn:microsoft.com/office/officeart/2005/8/layout/vList2"/>
    <dgm:cxn modelId="{90C0BC79-008E-4F02-B125-6A7003617977}" type="presParOf" srcId="{D60319C7-0CDC-4475-8824-65A5106E5946}" destId="{8280B1B8-CD30-4756-BC1D-CF8F9C8EC6A1}" srcOrd="2" destOrd="0" presId="urn:microsoft.com/office/officeart/2005/8/layout/vList2"/>
    <dgm:cxn modelId="{CD421374-3FD7-492D-90ED-0E05D96B67AA}" type="presParOf" srcId="{D60319C7-0CDC-4475-8824-65A5106E5946}" destId="{02BB1191-EDD0-4F53-8893-B8DBAC0885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530E4-3EDA-4404-A202-605168944B18}">
      <dsp:nvSpPr>
        <dsp:cNvPr id="0" name=""/>
        <dsp:cNvSpPr/>
      </dsp:nvSpPr>
      <dsp:spPr>
        <a:xfrm>
          <a:off x="0" y="89075"/>
          <a:ext cx="10515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Experiment 1 – Compare the performance of a 3D CNN using a voxel-based approach versus a patch-based approach.</a:t>
          </a:r>
          <a:endParaRPr lang="en-US" sz="2700" kern="1200" dirty="0"/>
        </a:p>
      </dsp:txBody>
      <dsp:txXfrm>
        <a:off x="52431" y="141506"/>
        <a:ext cx="10410738" cy="969198"/>
      </dsp:txXfrm>
    </dsp:sp>
    <dsp:sp modelId="{3016B927-972A-47F6-A651-A76920C63965}">
      <dsp:nvSpPr>
        <dsp:cNvPr id="0" name=""/>
        <dsp:cNvSpPr/>
      </dsp:nvSpPr>
      <dsp:spPr>
        <a:xfrm>
          <a:off x="0" y="1163135"/>
          <a:ext cx="10515600" cy="1117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Hypothesis: The patch-based model will be able to provide more accurate predictions than the voxel-based model.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1163135"/>
        <a:ext cx="10515600" cy="1117799"/>
      </dsp:txXfrm>
    </dsp:sp>
    <dsp:sp modelId="{8280B1B8-CD30-4756-BC1D-CF8F9C8EC6A1}">
      <dsp:nvSpPr>
        <dsp:cNvPr id="0" name=""/>
        <dsp:cNvSpPr/>
      </dsp:nvSpPr>
      <dsp:spPr>
        <a:xfrm>
          <a:off x="0" y="2280935"/>
          <a:ext cx="10515600" cy="1074060"/>
        </a:xfrm>
        <a:prstGeom prst="roundRect">
          <a:avLst/>
        </a:prstGeom>
        <a:solidFill>
          <a:schemeClr val="accent2">
            <a:hueOff val="3021999"/>
            <a:satOff val="10248"/>
            <a:lumOff val="10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Experiment 2 – Explore any improvements in model performance that can be attained using different CNN architectures. </a:t>
          </a:r>
          <a:endParaRPr lang="en-US" sz="2700" kern="1200" dirty="0"/>
        </a:p>
      </dsp:txBody>
      <dsp:txXfrm>
        <a:off x="52431" y="2333366"/>
        <a:ext cx="10410738" cy="969198"/>
      </dsp:txXfrm>
    </dsp:sp>
    <dsp:sp modelId="{02BB1191-EDD0-4F53-8893-B8DBAC0885F6}">
      <dsp:nvSpPr>
        <dsp:cNvPr id="0" name=""/>
        <dsp:cNvSpPr/>
      </dsp:nvSpPr>
      <dsp:spPr>
        <a:xfrm>
          <a:off x="0" y="3354995"/>
          <a:ext cx="10515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Hypothesis: There will be differences in model accuracy between each model. An ensemble method using all the CNN architectures tested will provide the greatest accuracy for our predictions. </a:t>
          </a:r>
          <a:endParaRPr lang="en-US" sz="2100" kern="1200" dirty="0"/>
        </a:p>
      </dsp:txBody>
      <dsp:txXfrm>
        <a:off x="0" y="3354995"/>
        <a:ext cx="10515600" cy="95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07DD-9852-40D1-877A-A9DEACFE410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1F8A2-233D-4DB7-80D9-304E9A164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5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4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For a cohort of 100 cognitively normal patients at age 65, it was found that a 20% reduction in the progression rate from normal cognition to MCI would avoid 5.7 cases of MCI and 5.6 cases of AD in the future [3].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27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dirty="0"/>
              <a:t>Recently, deep learning has been used to solve many complex medical problems such as detecting Multiple Sclerosis, Alzheimer's disease and various types of cancer [8].</a:t>
            </a:r>
          </a:p>
          <a:p>
            <a:pPr algn="l"/>
            <a:r>
              <a:rPr lang="en-AU" dirty="0"/>
              <a:t>The interest in deep learning for medical imaging has largely been due to the ability of convolutional neural networks (CNNs) to learn useful representations of complex images.</a:t>
            </a:r>
          </a:p>
          <a:p>
            <a:pPr algn="l"/>
            <a:r>
              <a:rPr lang="en-AU" dirty="0"/>
              <a:t>Lee et al. [9] found that radiological examinations' retrospective error rate is approximately 30%. As such, automated approaches are becoming necessary.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37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66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50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 skull-stripping, </a:t>
            </a:r>
            <a:r>
              <a:rPr lang="en-AU" dirty="0" err="1"/>
              <a:t>FreeSurfer</a:t>
            </a:r>
            <a:r>
              <a:rPr lang="en-AU" dirty="0"/>
              <a:t>. Other clinical data also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76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38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17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1F8A2-233D-4DB7-80D9-304E9A164A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80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6BE-DE4C-49E6-AA89-0BF81C1C9E1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8B9F-3A9B-412A-8435-7DF34B08E52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F90B-9D46-42B4-98F6-045831B94B44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0BBD-7CBB-4FE0-804E-7FF8FF06AE36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C5FB-6CED-4648-9B1E-A79C0697643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814B-2280-4EF5-8A64-455FF2C147E9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F9EB-5A7A-4E98-8FCF-A4E57142B912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E607-CFAA-438D-82BE-FB41379DF84A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5AB1-2D92-48E6-BCD7-F99E6660DA1D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CD0-A630-4B4B-87F8-BCE6DAF44310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1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683-EB3C-4792-BA68-AF42246DBF6F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68B2C1-F547-45FE-B409-11B66C8D39B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233E-8CE0-43EB-AA64-89A98EC4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236821"/>
            <a:ext cx="5717533" cy="2387600"/>
          </a:xfrm>
        </p:spPr>
        <p:txBody>
          <a:bodyPr>
            <a:normAutofit/>
          </a:bodyPr>
          <a:lstStyle/>
          <a:p>
            <a:pPr algn="l"/>
            <a:r>
              <a:rPr lang="en-AU" sz="3600"/>
              <a:t>Predicting Conversion from Normal Cognition to Cognitive Impairment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6D90-1F47-477C-AFB6-5B47BFD5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6"/>
            <a:ext cx="5085580" cy="226582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AU" sz="3400"/>
              <a:t>Justin Bardwell </a:t>
            </a:r>
          </a:p>
          <a:p>
            <a:pPr algn="l">
              <a:lnSpc>
                <a:spcPct val="120000"/>
              </a:lnSpc>
            </a:pPr>
            <a:endParaRPr lang="en-AU" sz="100"/>
          </a:p>
          <a:p>
            <a:pPr algn="l">
              <a:lnSpc>
                <a:spcPct val="120000"/>
              </a:lnSpc>
            </a:pPr>
            <a:r>
              <a:rPr lang="en-AU" sz="2600"/>
              <a:t>Supervisors: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Ghulam Mubashar Hassan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Farzaneh Salami </a:t>
            </a:r>
          </a:p>
          <a:p>
            <a:pPr lvl="1" algn="l">
              <a:lnSpc>
                <a:spcPct val="120000"/>
              </a:lnSpc>
            </a:pPr>
            <a:r>
              <a:rPr lang="en-AU" sz="2300"/>
              <a:t>Naveed Akhtar</a:t>
            </a:r>
            <a:endParaRPr lang="en-AU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2D06-A357-4361-B8C6-BC20858D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B229-2F80-449F-B30E-B521E97B8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r="5616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21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510D-1BE3-4E7A-BCD4-A3F72822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Experiments and Hypotheses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00DC-AE84-467B-ABFA-DFA9E5A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935747-D8D6-44D7-B62E-002BDA4C2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93077"/>
              </p:ext>
            </p:extLst>
          </p:nvPr>
        </p:nvGraphicFramePr>
        <p:xfrm>
          <a:off x="838200" y="1825625"/>
          <a:ext cx="10515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6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B6B3-BA2B-4252-96F6-DD03F71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Voxel-based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6B1B84-1E18-4353-9BAB-257BFEA3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6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Show image of the architecture instead of text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ResNet50 – ImageNet weights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3D image of whole brain used as input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Output layer is sigmoid which provides a predicted probability</a:t>
            </a:r>
          </a:p>
          <a:p>
            <a:pPr lvl="1">
              <a:lnSpc>
                <a:spcPct val="100000"/>
              </a:lnSpc>
            </a:pP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D41-8E88-446D-97B4-6E3CECE3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82F311-2923-4D99-AF8B-2BC55A88FFDC}"/>
              </a:ext>
            </a:extLst>
          </p:cNvPr>
          <p:cNvGrpSpPr/>
          <p:nvPr/>
        </p:nvGrpSpPr>
        <p:grpSpPr>
          <a:xfrm>
            <a:off x="1250183" y="3205424"/>
            <a:ext cx="1999621" cy="1999622"/>
            <a:chOff x="1517302" y="3667648"/>
            <a:chExt cx="1999621" cy="1999622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574FD65-1C14-42B2-8D38-2C326DBD7DEB}"/>
                </a:ext>
              </a:extLst>
            </p:cNvPr>
            <p:cNvSpPr/>
            <p:nvPr/>
          </p:nvSpPr>
          <p:spPr>
            <a:xfrm>
              <a:off x="1517302" y="3667648"/>
              <a:ext cx="1999621" cy="19996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CED2118-BE91-41F9-803D-203BBBFA9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7" t="17918" r="18337" b="12666"/>
            <a:stretch/>
          </p:blipFill>
          <p:spPr bwMode="auto">
            <a:xfrm>
              <a:off x="1527351" y="4170066"/>
              <a:ext cx="1497204" cy="149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389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580-780A-48CC-81D3-70C97F9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Patch-based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0FF90-6E95-42F9-A23A-8BEFC6E6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Show image of the architecture instead of text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Break whole brain down to 27 patches (3x3x3)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Feed each of the patches into a 3D CNN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Save the output predictions from each patch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Using outputs from each patch based model as features to feed in to a logistic regression model for us to make our final prediction.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FBC9-98BC-41FD-988C-7D12FF6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D732B-8E99-42CA-BEE0-88E1C6384DDF}"/>
              </a:ext>
            </a:extLst>
          </p:cNvPr>
          <p:cNvGrpSpPr/>
          <p:nvPr/>
        </p:nvGrpSpPr>
        <p:grpSpPr>
          <a:xfrm>
            <a:off x="1069007" y="1825625"/>
            <a:ext cx="769841" cy="773027"/>
            <a:chOff x="1722150" y="4411226"/>
            <a:chExt cx="769841" cy="773027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F0B196FE-3654-4699-BA2A-F0306F32B9C3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B6770F9-7D62-454C-90BF-A1A106E99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6" t="17918" r="53046" b="47374"/>
            <a:stretch/>
          </p:blipFill>
          <p:spPr bwMode="auto">
            <a:xfrm>
              <a:off x="1722150" y="4608253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E17E02-6443-4824-BD6C-7F8F20496F19}"/>
              </a:ext>
            </a:extLst>
          </p:cNvPr>
          <p:cNvGrpSpPr/>
          <p:nvPr/>
        </p:nvGrpSpPr>
        <p:grpSpPr>
          <a:xfrm>
            <a:off x="1069006" y="2775957"/>
            <a:ext cx="769841" cy="773027"/>
            <a:chOff x="1722150" y="4411226"/>
            <a:chExt cx="769841" cy="77302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4EA10F3C-C088-4F3C-99BA-DBF26CB60AC0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DC79AB1-B064-4537-B24C-0B85F0210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22150" y="4608253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B0B388-757C-4F85-B35F-68115D2F6B68}"/>
              </a:ext>
            </a:extLst>
          </p:cNvPr>
          <p:cNvGrpSpPr/>
          <p:nvPr/>
        </p:nvGrpSpPr>
        <p:grpSpPr>
          <a:xfrm>
            <a:off x="1069005" y="4614479"/>
            <a:ext cx="769841" cy="773027"/>
            <a:chOff x="1722150" y="4411226"/>
            <a:chExt cx="769841" cy="773027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FF3AD5AB-4456-4E92-8B25-A2353351CFB1}"/>
                </a:ext>
              </a:extLst>
            </p:cNvPr>
            <p:cNvSpPr/>
            <p:nvPr/>
          </p:nvSpPr>
          <p:spPr>
            <a:xfrm>
              <a:off x="1722150" y="4411226"/>
              <a:ext cx="769841" cy="77302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BC751D3-9027-4117-85C4-86AE9AFD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22150" y="4608253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85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Experiment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C118E3-4301-4C75-A413-D3BF0AE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6"/>
            <a:ext cx="10515600" cy="3859742"/>
          </a:xfrm>
        </p:spPr>
        <p:txBody>
          <a:bodyPr>
            <a:normAutofit/>
          </a:bodyPr>
          <a:lstStyle/>
          <a:p>
            <a:r>
              <a:rPr lang="en-AU" sz="2400" dirty="0"/>
              <a:t>Our patch-based model greatly outperforms the voxel-based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B2E2-E393-4D7F-A12E-59325F57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/>
        </p:nvGraphicFramePr>
        <p:xfrm>
          <a:off x="1866000" y="2305518"/>
          <a:ext cx="8460000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Voxel-based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Patch-based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8CC5EC-2E15-4E33-9D4E-3945CA6C0777}"/>
              </a:ext>
            </a:extLst>
          </p:cNvPr>
          <p:cNvGraphicFramePr>
            <a:graphicFrameLocks noGrp="1"/>
          </p:cNvGraphicFramePr>
          <p:nvPr/>
        </p:nvGraphicFramePr>
        <p:xfrm>
          <a:off x="802432" y="3960502"/>
          <a:ext cx="4889241" cy="1710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747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Actual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43026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423195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70CABF-0D3E-4151-A84B-EF6ECD7C9E2E}"/>
              </a:ext>
            </a:extLst>
          </p:cNvPr>
          <p:cNvSpPr txBox="1"/>
          <p:nvPr/>
        </p:nvSpPr>
        <p:spPr>
          <a:xfrm rot="16200000">
            <a:off x="-29641" y="4890156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F8C35B9-7174-4E46-9FCA-1CA786860A85}"/>
              </a:ext>
            </a:extLst>
          </p:cNvPr>
          <p:cNvGraphicFramePr>
            <a:graphicFrameLocks noGrp="1"/>
          </p:cNvGraphicFramePr>
          <p:nvPr/>
        </p:nvGraphicFramePr>
        <p:xfrm>
          <a:off x="6515873" y="3960502"/>
          <a:ext cx="4889241" cy="1710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747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629747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Actual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43026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429073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Converted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423195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CN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3A65E2-6798-44C0-9244-EAF21A7AD2DC}"/>
              </a:ext>
            </a:extLst>
          </p:cNvPr>
          <p:cNvSpPr txBox="1"/>
          <p:nvPr/>
        </p:nvSpPr>
        <p:spPr>
          <a:xfrm rot="16200000">
            <a:off x="5683800" y="4890157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3CC-1897-418F-8AE7-C5AA1DC37169}"/>
              </a:ext>
            </a:extLst>
          </p:cNvPr>
          <p:cNvSpPr txBox="1"/>
          <p:nvPr/>
        </p:nvSpPr>
        <p:spPr>
          <a:xfrm>
            <a:off x="566452" y="3658456"/>
            <a:ext cx="5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Voxel-based confusion matrix: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16629-51BE-4383-B60B-6EEEB8889385}"/>
              </a:ext>
            </a:extLst>
          </p:cNvPr>
          <p:cNvSpPr txBox="1"/>
          <p:nvPr/>
        </p:nvSpPr>
        <p:spPr>
          <a:xfrm>
            <a:off x="6464559" y="3648433"/>
            <a:ext cx="5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Patch-based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399394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Experiment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4F6FA-01EB-4FE6-93BF-AD3231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5"/>
            <a:ext cx="10515600" cy="1891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400" dirty="0"/>
              <a:t>ResNet50 and SEResNet50 provide the greatest prediction results. These two models provide identical predictions.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DenseNet121 does not perform as well as ResNet50.</a:t>
            </a:r>
          </a:p>
          <a:p>
            <a:pPr>
              <a:lnSpc>
                <a:spcPct val="100000"/>
              </a:lnSpc>
            </a:pPr>
            <a:r>
              <a:rPr lang="en-AU" sz="2400" dirty="0"/>
              <a:t>The ensemble model did not have the greatest performance.</a:t>
            </a:r>
          </a:p>
          <a:p>
            <a:pPr>
              <a:lnSpc>
                <a:spcPct val="100000"/>
              </a:lnSpc>
            </a:pP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A1BB8-A7B5-4E3F-A9B3-1CF5B271C22B}"/>
              </a:ext>
            </a:extLst>
          </p:cNvPr>
          <p:cNvGraphicFramePr>
            <a:graphicFrameLocks noGrp="1"/>
          </p:cNvGraphicFramePr>
          <p:nvPr/>
        </p:nvGraphicFramePr>
        <p:xfrm>
          <a:off x="2136000" y="3572842"/>
          <a:ext cx="7920000" cy="2570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36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SEResNeXt50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6065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7441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659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r>
                        <a:rPr lang="en-AU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5ED86-50CC-4847-8842-614B6E3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4B786F-DBDD-4F88-83E3-15CB96D9B3BF}"/>
              </a:ext>
            </a:extLst>
          </p:cNvPr>
          <p:cNvGraphicFramePr>
            <a:graphicFrameLocks noGrp="1"/>
          </p:cNvGraphicFramePr>
          <p:nvPr/>
        </p:nvGraphicFramePr>
        <p:xfrm>
          <a:off x="1056000" y="1828800"/>
          <a:ext cx="10080000" cy="3474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85996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212450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728329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1533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 to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33055">
                <a:tc rowSpan="6">
                  <a:txBody>
                    <a:bodyPr/>
                    <a:lstStyle/>
                    <a:p>
                      <a:pPr algn="l"/>
                      <a:r>
                        <a:rPr lang="en-A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Albert </a:t>
                      </a:r>
                      <a:r>
                        <a:rPr lang="en-AU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A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[xxx]</a:t>
                      </a:r>
                      <a:endParaRPr lang="en-AU" i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AU" dirty="0"/>
                        <a:t>Cox regression </a:t>
                      </a:r>
                    </a:p>
                    <a:p>
                      <a:pPr algn="l"/>
                      <a:r>
                        <a:rPr lang="en-AU" dirty="0"/>
                        <a:t>(MRI data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369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7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6073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9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3086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AU" dirty="0"/>
                        <a:t>Cox Regression (MRI + APOE-4 + CSF + cognitive testing)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906065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7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298500"/>
                  </a:ext>
                </a:extLst>
              </a:tr>
              <a:tr h="3330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9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0.759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3635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Our approach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Patch-based ResNet50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1000 days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0.990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0.800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/>
                        <a:t>1.000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4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51D-1BD0-4215-9C86-C11D701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DC6-0E9D-4BFF-AF67-BA84746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Expand our testing  to cover longer time-frames for conversion.</a:t>
            </a:r>
          </a:p>
          <a:p>
            <a:pPr>
              <a:lnSpc>
                <a:spcPct val="100000"/>
              </a:lnSpc>
            </a:pPr>
            <a:r>
              <a:rPr lang="en-AU" dirty="0"/>
              <a:t>Inclusion of clinical data in our models.</a:t>
            </a:r>
          </a:p>
          <a:p>
            <a:pPr>
              <a:lnSpc>
                <a:spcPct val="100000"/>
              </a:lnSpc>
            </a:pPr>
            <a:r>
              <a:rPr lang="en-AU" dirty="0"/>
              <a:t>Test our models on other datasets.</a:t>
            </a:r>
          </a:p>
          <a:p>
            <a:pPr>
              <a:lnSpc>
                <a:spcPct val="100000"/>
              </a:lnSpc>
            </a:pPr>
            <a:r>
              <a:rPr lang="en-AU" dirty="0"/>
              <a:t>Investigate the possibility of predicting time to conversion.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00FF-7E39-4924-A23E-7504E988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DDF5-7D9C-4FEB-9798-0D7697CA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167-38EF-4657-8737-9A808D3F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Patch-based approach has outperformed the voxel-based approach.</a:t>
            </a:r>
          </a:p>
          <a:p>
            <a:r>
              <a:rPr lang="en-AU" dirty="0"/>
              <a:t>Models with large amounts of parameters tend to outperform those with less parameters.</a:t>
            </a:r>
          </a:p>
          <a:p>
            <a:r>
              <a:rPr lang="en-AU" dirty="0"/>
              <a:t>Our patch-based ResNet50 approach has outperformed the current state-of-the-art approaches for predicting conversion from normal cognition to cognitive impairment.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6EE4-05CD-4DCC-872C-751ACFDF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40F-E3D6-4653-94AD-9748593C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A006-0E77-457E-9CCA-13BD9018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b="0" i="0" u="none" strike="noStrike" baseline="0" dirty="0">
                <a:latin typeface="CMR12"/>
              </a:rPr>
              <a:t>[1] Australian Bureau of Statistics, “Causes of death, Australia, 2019,” 2020.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[2] R. C. Petersen, R. Doody, A. Kurz, R. C. Mohs, J. C. Morris, P. V. </a:t>
            </a:r>
            <a:r>
              <a:rPr lang="en-AU" sz="1800" b="0" i="0" u="none" strike="noStrike" baseline="0" dirty="0" err="1">
                <a:latin typeface="CMR12"/>
              </a:rPr>
              <a:t>Rabins</a:t>
            </a:r>
            <a:r>
              <a:rPr lang="en-AU" sz="1800" b="0" i="0" u="none" strike="noStrike" baseline="0" dirty="0">
                <a:latin typeface="CMR12"/>
              </a:rPr>
              <a:t>, </a:t>
            </a:r>
            <a:r>
              <a:rPr lang="en-GB" sz="1800" b="0" i="0" u="none" strike="noStrike" baseline="0" dirty="0">
                <a:latin typeface="CMR12"/>
              </a:rPr>
              <a:t>K. Ritchie, M. </a:t>
            </a:r>
            <a:r>
              <a:rPr lang="en-GB" sz="1800" b="0" i="0" u="none" strike="noStrike" baseline="0" dirty="0" err="1">
                <a:latin typeface="CMR12"/>
              </a:rPr>
              <a:t>Rossor</a:t>
            </a:r>
            <a:r>
              <a:rPr lang="en-GB" sz="1800" b="0" i="0" u="none" strike="noStrike" baseline="0" dirty="0">
                <a:latin typeface="CMR12"/>
              </a:rPr>
              <a:t>, L. </a:t>
            </a:r>
            <a:r>
              <a:rPr lang="en-GB" sz="1800" b="0" i="0" u="none" strike="noStrike" baseline="0" dirty="0" err="1">
                <a:latin typeface="CMR12"/>
              </a:rPr>
              <a:t>Thal</a:t>
            </a:r>
            <a:r>
              <a:rPr lang="en-GB" sz="1800" b="0" i="0" u="none" strike="noStrike" baseline="0" dirty="0">
                <a:latin typeface="CMR12"/>
              </a:rPr>
              <a:t>, and B. </a:t>
            </a:r>
            <a:r>
              <a:rPr lang="en-GB" sz="1800" b="0" i="0" u="none" strike="noStrike" baseline="0" dirty="0" err="1">
                <a:latin typeface="CMR12"/>
              </a:rPr>
              <a:t>Winblad</a:t>
            </a:r>
            <a:r>
              <a:rPr lang="en-GB" sz="1800" b="0" i="0" u="none" strike="noStrike" baseline="0" dirty="0">
                <a:latin typeface="CMR12"/>
              </a:rPr>
              <a:t>, “Current concepts in mild cognitive impairment,” </a:t>
            </a:r>
            <a:r>
              <a:rPr lang="en-GB" sz="1800" b="0" i="0" u="none" strike="noStrike" baseline="0" dirty="0">
                <a:latin typeface="CMTI12"/>
              </a:rPr>
              <a:t>Archives of neurology</a:t>
            </a:r>
            <a:r>
              <a:rPr lang="en-GB" sz="1800" b="0" i="0" u="none" strike="noStrike" baseline="0" dirty="0">
                <a:latin typeface="CMR12"/>
              </a:rPr>
              <a:t>, vol. 58, no. 12, pp. 1985-1992, </a:t>
            </a:r>
            <a:r>
              <a:rPr lang="en-AU" sz="1800" b="0" i="0" u="none" strike="noStrike" baseline="0" dirty="0">
                <a:latin typeface="CMR12"/>
              </a:rPr>
              <a:t>2001.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GB" sz="1800" b="0" i="0" u="none" strike="noStrike" baseline="0" dirty="0">
                <a:latin typeface="CMR12"/>
              </a:rPr>
              <a:t>[3] M. Davis, T. O'Connell, S. Johnson, S. Cline, E. </a:t>
            </a:r>
            <a:r>
              <a:rPr lang="en-GB" sz="1800" b="0" i="0" u="none" strike="noStrike" baseline="0" dirty="0" err="1">
                <a:latin typeface="CMR12"/>
              </a:rPr>
              <a:t>Merikle</a:t>
            </a:r>
            <a:r>
              <a:rPr lang="en-GB" sz="1800" b="0" i="0" u="none" strike="noStrike" baseline="0" dirty="0">
                <a:latin typeface="CMR12"/>
              </a:rPr>
              <a:t>, F. </a:t>
            </a:r>
            <a:r>
              <a:rPr lang="en-GB" sz="1800" b="0" i="0" u="none" strike="noStrike" baseline="0" dirty="0" err="1">
                <a:latin typeface="CMR12"/>
              </a:rPr>
              <a:t>Martenyi</a:t>
            </a:r>
            <a:r>
              <a:rPr lang="en-GB" sz="1800" b="0" i="0" u="none" strike="noStrike" baseline="0" dirty="0">
                <a:latin typeface="CMR12"/>
              </a:rPr>
              <a:t>, and K. Simpson, “Estimating Alzheimer's disease progression rates from normal cognition through mild cognitive impairment and stages of dementia,” </a:t>
            </a:r>
            <a:r>
              <a:rPr lang="en-GB" sz="1800" b="0" i="0" u="none" strike="noStrike" baseline="0" dirty="0">
                <a:latin typeface="CMTI12"/>
              </a:rPr>
              <a:t>Current </a:t>
            </a:r>
            <a:r>
              <a:rPr lang="en-AU" sz="1800" b="0" i="0" u="none" strike="noStrike" baseline="0" dirty="0">
                <a:latin typeface="CMTI12"/>
              </a:rPr>
              <a:t>Alzheimer Research</a:t>
            </a:r>
            <a:r>
              <a:rPr lang="en-AU" sz="1800" b="0" i="0" u="none" strike="noStrike" baseline="0" dirty="0">
                <a:latin typeface="CMR12"/>
              </a:rPr>
              <a:t>, vol. 15, no. 8, pp. 777-788, 2018.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[4] S. Yao, Y. Liu, X. Zheng, Y. Zhang, S. Cui, C. Tang, L. Lu, and N. Xu, “Do nonpharmacological interventions prevent cognitive decline? a systematic review and meta-analysis,” </a:t>
            </a:r>
            <a:r>
              <a:rPr lang="en-AU" sz="1800" b="0" i="0" u="none" strike="noStrike" baseline="0" dirty="0">
                <a:latin typeface="CMTI12"/>
              </a:rPr>
              <a:t>Translational psychiatry</a:t>
            </a:r>
            <a:r>
              <a:rPr lang="en-AU" sz="1800" b="0" i="0" u="none" strike="noStrike" baseline="0" dirty="0">
                <a:latin typeface="CMR12"/>
              </a:rPr>
              <a:t>, vol. 10, no. 1, pp. 1-11, 2020.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[10] M. A. </a:t>
            </a:r>
            <a:r>
              <a:rPr lang="en-AU" sz="1800" b="0" i="0" u="none" strike="noStrike" baseline="0" dirty="0" err="1">
                <a:latin typeface="CMR12"/>
              </a:rPr>
              <a:t>Ebrahimighahnavieh</a:t>
            </a:r>
            <a:r>
              <a:rPr lang="en-AU" sz="1800" b="0" i="0" u="none" strike="noStrike" baseline="0" dirty="0">
                <a:latin typeface="CMR12"/>
              </a:rPr>
              <a:t>, S. Luo, and R. </a:t>
            </a:r>
            <a:r>
              <a:rPr lang="en-AU" sz="1800" b="0" i="0" u="none" strike="noStrike" baseline="0" dirty="0" err="1">
                <a:latin typeface="CMR12"/>
              </a:rPr>
              <a:t>Chiong</a:t>
            </a:r>
            <a:r>
              <a:rPr lang="en-AU" sz="1800" b="0" i="0" u="none" strike="noStrike" baseline="0" dirty="0">
                <a:latin typeface="CMR12"/>
              </a:rPr>
              <a:t>, “Deep learning to detect Alzheimer's disease from neuroimaging: A systematic literature review,” </a:t>
            </a:r>
            <a:r>
              <a:rPr lang="en-AU" sz="1800" b="0" i="0" u="none" strike="noStrike" baseline="0" dirty="0">
                <a:latin typeface="CMTI12"/>
              </a:rPr>
              <a:t>Computer methods and programs in biomedicine</a:t>
            </a:r>
            <a:r>
              <a:rPr lang="en-AU" sz="1800" b="0" i="0" u="none" strike="noStrike" baseline="0" dirty="0">
                <a:latin typeface="CMR12"/>
              </a:rPr>
              <a:t>, vol. 187, p. 105242, 2020.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AU" sz="1200" b="0" i="0" dirty="0">
                <a:effectLst/>
                <a:latin typeface="Arial" panose="020B0604020202020204" pitchFamily="34" charset="0"/>
              </a:rPr>
              <a:t>[xxx] M. Albert, Y. Zhu, A. </a:t>
            </a:r>
            <a:r>
              <a:rPr lang="en-AU" sz="1200" b="0" i="0" dirty="0" err="1">
                <a:effectLst/>
                <a:latin typeface="Arial" panose="020B0604020202020204" pitchFamily="34" charset="0"/>
              </a:rPr>
              <a:t>Moghekar</a:t>
            </a:r>
            <a:r>
              <a:rPr lang="en-AU" sz="1200" b="0" i="0" dirty="0">
                <a:effectLst/>
                <a:latin typeface="Arial" panose="020B0604020202020204" pitchFamily="34" charset="0"/>
              </a:rPr>
              <a:t>, S. Mori, M. I. Miller, A. Soldan, C. Petti-grew, O. </a:t>
            </a:r>
            <a:r>
              <a:rPr lang="en-AU" sz="1200" b="0" i="0" dirty="0" err="1">
                <a:effectLst/>
                <a:latin typeface="Arial" panose="020B0604020202020204" pitchFamily="34" charset="0"/>
              </a:rPr>
              <a:t>Selnes</a:t>
            </a:r>
            <a:r>
              <a:rPr lang="en-AU" sz="1200" b="0" i="0" dirty="0">
                <a:effectLst/>
                <a:latin typeface="Arial" panose="020B0604020202020204" pitchFamily="34" charset="0"/>
              </a:rPr>
              <a:t>, S. Li, and M.-C. Wang, “Predicting progression from </a:t>
            </a:r>
            <a:r>
              <a:rPr lang="en-AU" sz="1200" b="0" i="0" dirty="0" err="1">
                <a:effectLst/>
                <a:latin typeface="Arial" panose="020B0604020202020204" pitchFamily="34" charset="0"/>
              </a:rPr>
              <a:t>normalcognition</a:t>
            </a:r>
            <a:r>
              <a:rPr lang="en-AU" sz="1200" b="0" i="0" dirty="0">
                <a:effectLst/>
                <a:latin typeface="Arial" panose="020B0604020202020204" pitchFamily="34" charset="0"/>
              </a:rPr>
              <a:t> to mild cognitive impairment for individuals at 5 </a:t>
            </a:r>
            <a:r>
              <a:rPr lang="en-AU" sz="1200" b="0" i="0" dirty="0" err="1">
                <a:effectLst/>
                <a:latin typeface="Arial" panose="020B0604020202020204" pitchFamily="34" charset="0"/>
              </a:rPr>
              <a:t>years,”Brain</a:t>
            </a:r>
            <a:r>
              <a:rPr lang="en-AU" sz="1200" b="0" i="0" dirty="0">
                <a:effectLst/>
                <a:latin typeface="Arial" panose="020B0604020202020204" pitchFamily="34" charset="0"/>
              </a:rPr>
              <a:t>, vol.141, no. 3, pp. 877–887, 2018.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GB" sz="1200" dirty="0"/>
              <a:t>[23] National Institute on Aging, &amp; Alzheimer’s Disease Education and Referral </a:t>
            </a:r>
            <a:r>
              <a:rPr lang="en-GB" sz="1200" dirty="0" err="1"/>
              <a:t>Center</a:t>
            </a:r>
            <a:r>
              <a:rPr lang="en-GB" sz="1200" dirty="0"/>
              <a:t>, Alzheimer’s disease: </a:t>
            </a:r>
            <a:r>
              <a:rPr lang="en-GB" sz="1200" dirty="0" err="1"/>
              <a:t>Unraveling</a:t>
            </a:r>
            <a:r>
              <a:rPr lang="en-GB" sz="1200" dirty="0"/>
              <a:t> the mystery. U.S. Department of Health and Human Services NIH Publication Number: 08-3782, 2008.</a:t>
            </a:r>
            <a:endParaRPr lang="en-AU" sz="1800" dirty="0">
              <a:latin typeface="CMR12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AU" sz="1800" b="0" i="0" u="none" strike="noStrike" baseline="0" dirty="0">
                <a:latin typeface="CMR12"/>
              </a:rPr>
              <a:t>[18] A. Farooq, S. Anwar, M. </a:t>
            </a:r>
            <a:r>
              <a:rPr lang="en-AU" sz="1800" b="0" i="0" u="none" strike="noStrike" baseline="0" dirty="0" err="1">
                <a:latin typeface="CMR12"/>
              </a:rPr>
              <a:t>Awais</a:t>
            </a:r>
            <a:r>
              <a:rPr lang="en-AU" sz="1800" b="0" i="0" u="none" strike="noStrike" baseline="0" dirty="0">
                <a:latin typeface="CMR12"/>
              </a:rPr>
              <a:t>, and M. </a:t>
            </a:r>
            <a:r>
              <a:rPr lang="en-AU" sz="1800" b="0" i="0" u="none" strike="noStrike" baseline="0" dirty="0" err="1">
                <a:latin typeface="CMR12"/>
              </a:rPr>
              <a:t>Alnowami</a:t>
            </a:r>
            <a:r>
              <a:rPr lang="en-AU" sz="1800" b="0" i="0" u="none" strike="noStrike" baseline="0" dirty="0">
                <a:latin typeface="CMR12"/>
              </a:rPr>
              <a:t>, “</a:t>
            </a:r>
            <a:r>
              <a:rPr lang="en-AU" sz="1800" b="0" i="0" u="none" strike="noStrike" baseline="0" dirty="0" err="1">
                <a:latin typeface="CMR12"/>
              </a:rPr>
              <a:t>Articial</a:t>
            </a:r>
            <a:r>
              <a:rPr lang="en-AU" sz="1800" b="0" i="0" u="none" strike="noStrike" baseline="0" dirty="0">
                <a:latin typeface="CMR12"/>
              </a:rPr>
              <a:t> intelligence based smart diagnosis of Alzheimer's disease and mild cognitive impairment,” in </a:t>
            </a:r>
            <a:r>
              <a:rPr lang="en-AU" sz="1800" b="0" i="0" u="none" strike="noStrike" baseline="0" dirty="0">
                <a:latin typeface="CMTI12"/>
              </a:rPr>
              <a:t>2017 International Smart cities conference (ISC2)</a:t>
            </a:r>
            <a:r>
              <a:rPr lang="en-AU" sz="1800" b="0" i="0" u="none" strike="noStrike" baseline="0" dirty="0">
                <a:latin typeface="CMR12"/>
              </a:rPr>
              <a:t>. IEEE, 2017, pp. 1-4.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2F15B-AC03-4E4A-9ABE-9A2C39E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8B6-4F9D-4D72-A1B0-E1301D0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F97-D825-4F7E-A1B3-DEB4382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GB" dirty="0"/>
              <a:t>A progressive neurodegenerative disease which destroys memory and other important cognitive functions.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Dementia, including Alzheimer’s Disease (AD), </a:t>
            </a:r>
            <a:r>
              <a:rPr lang="en-GB" dirty="0"/>
              <a:t>has been the second leading cause of death in Australia since 2013 </a:t>
            </a:r>
            <a:r>
              <a:rPr lang="en-AU" dirty="0"/>
              <a:t>[1].</a:t>
            </a:r>
          </a:p>
          <a:p>
            <a:pPr algn="l">
              <a:lnSpc>
                <a:spcPct val="110000"/>
              </a:lnSpc>
            </a:pPr>
            <a:r>
              <a:rPr lang="en-AU" dirty="0"/>
              <a:t>People can fall under one of three categories: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Cognitively Normal (CN)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Mild Cognitive Impairment (MCI)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Alzheimer’s Disease (AD)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2F5E-353F-423D-8FA4-E538D03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647-21CA-47E1-8624-9CF6DD1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of Cognitive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72C9-0100-4B0C-9181-0140B50A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96" y="1536375"/>
            <a:ext cx="6915539" cy="430458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dirty="0"/>
              <a:t>MCI is a condition in which people experience significant memory loss but do not yet meet the criteria for a clinical diagnosis of AD [2].</a:t>
            </a:r>
          </a:p>
          <a:p>
            <a:pPr algn="l">
              <a:lnSpc>
                <a:spcPct val="110000"/>
              </a:lnSpc>
            </a:pPr>
            <a:r>
              <a:rPr lang="en-GB" dirty="0"/>
              <a:t>Annually, at age 65: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8% of people will progress from NC to MCI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22% of patients with MCI will progress to a clinical diagnosis </a:t>
            </a:r>
            <a:r>
              <a:rPr lang="en-AU" dirty="0"/>
              <a:t>of AD [3].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FD37-2F65-484D-9CD0-F6A40432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Charting the Course of Healthy Aging, Mild Cognitive Impairment, and Alzheimer's Disease. National Institute on Aging 2009 [23].  ">
            <a:extLst>
              <a:ext uri="{FF2B5EF4-FFF2-40B4-BE49-F238E27FC236}">
                <a16:creationId xmlns:a16="http://schemas.microsoft.com/office/drawing/2014/main" id="{EFBCDADF-5AEA-4025-B2EF-6D22E788F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6" r="3247"/>
          <a:stretch/>
        </p:blipFill>
        <p:spPr bwMode="auto">
          <a:xfrm>
            <a:off x="349119" y="1672026"/>
            <a:ext cx="4269534" cy="33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2BD86-91E8-42DC-9313-EB92EB737903}"/>
              </a:ext>
            </a:extLst>
          </p:cNvPr>
          <p:cNvSpPr txBox="1"/>
          <p:nvPr/>
        </p:nvSpPr>
        <p:spPr>
          <a:xfrm>
            <a:off x="349119" y="5020329"/>
            <a:ext cx="4269534" cy="3513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250" dirty="0">
                <a:solidFill>
                  <a:srgbClr val="FFFFFF"/>
                </a:solidFill>
              </a:rPr>
              <a:t>Timeline of healthy aging, MCI, and AD [23]</a:t>
            </a:r>
          </a:p>
        </p:txBody>
      </p:sp>
    </p:spTree>
    <p:extLst>
      <p:ext uri="{BB962C8B-B14F-4D97-AF65-F5344CB8AC3E}">
        <p14:creationId xmlns:p14="http://schemas.microsoft.com/office/powerpoint/2010/main" val="37975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9D4-08BE-482F-8FC5-A745A47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 from Normal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BE2-97B7-4A43-9B49-A19AC3A9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385974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Non-pharmacological interventions such as diet, exercise and cognitive exercise have been shown to have an influence on reducing the incidence of development of MCI and dementia [4].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Early intervention should lead to increased life expectancy and less time spent in severe AD health states.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Our goal is to produce a model which can accurately predict whether a cognitively normal person will suffer from cognitive impairment in the near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3BA7-4265-4B47-B2A9-F6C09E2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188-B614-474D-8B18-0DF0FC0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Deep Learning in Medical Imaging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50C2-57D3-4729-AFF6-ABFD51F1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Applications: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Multiple Sclerosis 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Alzheimer's disease 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Cancer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COVID-19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CNNs able to learn useful representations of complex images.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Radiological examinations' retrospective error rate is approximately 30% [9]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72BB-10CD-483E-BD77-7C8D3C0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D90C-4A93-4C01-AA61-A5A5EDA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AU" sz="3700"/>
              <a:t>Significant Results in the Literature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18D7-D1F4-455B-8EBA-DB19662B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15624"/>
            <a:ext cx="5440195" cy="351386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4AE-6BED-4F19-A1D4-45619798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3851694"/>
          </a:xfrm>
        </p:spPr>
        <p:txBody>
          <a:bodyPr>
            <a:normAutofit/>
          </a:bodyPr>
          <a:lstStyle/>
          <a:p>
            <a:r>
              <a:rPr lang="en-AU" sz="2400" dirty="0"/>
              <a:t>3D CNNs found to have a greater ability to extract discriminative features from MRI data than 2D CNNs [19].</a:t>
            </a:r>
          </a:p>
          <a:p>
            <a:r>
              <a:rPr lang="en-AU" sz="2400" dirty="0"/>
              <a:t>Problem of binary classification between CN and MCI/AD has been  solved [10].</a:t>
            </a:r>
          </a:p>
          <a:p>
            <a:r>
              <a:rPr lang="en-AU" sz="2400" dirty="0"/>
              <a:t>State-of-the-art method for prediction of conversion to MCI has an AUC of 0.85 [xxx].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2914DB-4C6C-470C-9246-767E39A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FF867-13E5-4499-B3B5-83B2E98AA561}"/>
              </a:ext>
            </a:extLst>
          </p:cNvPr>
          <p:cNvSpPr txBox="1"/>
          <p:nvPr/>
        </p:nvSpPr>
        <p:spPr>
          <a:xfrm>
            <a:off x="868344" y="5069503"/>
            <a:ext cx="5361634" cy="3513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1250" dirty="0">
                <a:solidFill>
                  <a:srgbClr val="FFFFFF"/>
                </a:solidFill>
              </a:rPr>
              <a:t>Binary classification accuracy comparison[18]</a:t>
            </a:r>
          </a:p>
        </p:txBody>
      </p:sp>
    </p:spTree>
    <p:extLst>
      <p:ext uri="{BB962C8B-B14F-4D97-AF65-F5344CB8AC3E}">
        <p14:creationId xmlns:p14="http://schemas.microsoft.com/office/powerpoint/2010/main" val="189362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9D9-1097-42BE-A41B-599319F4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Patch-Based vs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A17E-17BB-4A0B-921B-2ED57B78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90916" cy="44144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dirty="0"/>
              <a:t>The two methods for dealing with 3D images are: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voxel-based: uses voxel intensity values from the whole MRI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patch-based: breaks down the whole image into several small three-dimensional cubes. </a:t>
            </a:r>
          </a:p>
          <a:p>
            <a:pPr algn="l">
              <a:lnSpc>
                <a:spcPct val="100000"/>
              </a:lnSpc>
            </a:pPr>
            <a:r>
              <a:rPr lang="en-AU" dirty="0"/>
              <a:t>Patch-based approaches are able to learn from the whole brain with significantly reduced dimensionality [20].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83E6-3217-48D2-9122-A0D7DBD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A6B73D-F0F1-448F-AB94-2F2954958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7918" r="18337" b="12666"/>
          <a:stretch/>
        </p:blipFill>
        <p:spPr bwMode="auto">
          <a:xfrm>
            <a:off x="8871857" y="2579249"/>
            <a:ext cx="230400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26259-5632-4D0B-8B20-75F9537D32C9}"/>
              </a:ext>
            </a:extLst>
          </p:cNvPr>
          <p:cNvSpPr/>
          <p:nvPr/>
        </p:nvSpPr>
        <p:spPr>
          <a:xfrm>
            <a:off x="8871857" y="2579249"/>
            <a:ext cx="1152000" cy="11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04727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-3.7037E-6 L 0.09297 -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3.7037E-6 L -0.00156 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403 L 0.04727 0.0840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0.08403 L 0.09375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08403 L -0.00078 0.1685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6852 L 0.04727 0.1685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7 0.16852 L 0.09453 0.1685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78683-9710-49B3-8BCF-257A68D4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45" y="345810"/>
            <a:ext cx="49609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OASIS-3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83B137-90A2-4271-99E8-38B5DA7F0E40}"/>
              </a:ext>
            </a:extLst>
          </p:cNvPr>
          <p:cNvSpPr txBox="1">
            <a:spLocks/>
          </p:cNvSpPr>
          <p:nvPr/>
        </p:nvSpPr>
        <p:spPr>
          <a:xfrm>
            <a:off x="6637345" y="1825625"/>
            <a:ext cx="4933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OASIS-3 is an openly available dataset containing MRI and PET imaging for 1,098 subjects [12].</a:t>
            </a:r>
          </a:p>
          <a:p>
            <a:r>
              <a:rPr lang="en-US" sz="2400" dirty="0"/>
              <a:t>850 of the participants entered the study as CN. </a:t>
            </a:r>
          </a:p>
          <a:p>
            <a:r>
              <a:rPr lang="en-US" sz="2400" dirty="0"/>
              <a:t>245 of these converted to a state of cognitive impairment over the 10-year duration of the study.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5C79F1-56CA-4B01-8CA9-14BC59869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-2" b="4788"/>
          <a:stretch/>
        </p:blipFill>
        <p:spPr bwMode="auto">
          <a:xfrm>
            <a:off x="1303383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Arc 19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840930" flipH="1" flipV="1">
            <a:off x="2387864" y="-729071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F5AD6-42AF-40F0-9DC0-963AA7224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r="15052" b="-2"/>
          <a:stretch/>
        </p:blipFill>
        <p:spPr bwMode="auto">
          <a:xfrm>
            <a:off x="20" y="330442"/>
            <a:ext cx="2377016" cy="3435255"/>
          </a:xfrm>
          <a:custGeom>
            <a:avLst/>
            <a:gdLst/>
            <a:ahLst/>
            <a:cxnLst/>
            <a:rect l="l" t="t" r="r" b="b"/>
            <a:pathLst>
              <a:path w="2377036" h="3435255">
                <a:moveTo>
                  <a:pt x="659409" y="0"/>
                </a:moveTo>
                <a:cubicBezTo>
                  <a:pt x="1608028" y="0"/>
                  <a:pt x="2377036" y="769008"/>
                  <a:pt x="2377036" y="1717628"/>
                </a:cubicBezTo>
                <a:cubicBezTo>
                  <a:pt x="2377036" y="2666247"/>
                  <a:pt x="1608028" y="3435255"/>
                  <a:pt x="659409" y="3435255"/>
                </a:cubicBezTo>
                <a:cubicBezTo>
                  <a:pt x="481542" y="3435255"/>
                  <a:pt x="309991" y="3408220"/>
                  <a:pt x="148639" y="3358034"/>
                </a:cubicBezTo>
                <a:lnTo>
                  <a:pt x="0" y="3303632"/>
                </a:lnTo>
                <a:lnTo>
                  <a:pt x="0" y="131624"/>
                </a:lnTo>
                <a:lnTo>
                  <a:pt x="148639" y="77221"/>
                </a:lnTo>
                <a:cubicBezTo>
                  <a:pt x="309991" y="27036"/>
                  <a:pt x="481542" y="0"/>
                  <a:pt x="6594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5DB7D3-836F-47DF-9A44-AE579EC5D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3" r="-1" b="6938"/>
          <a:stretch/>
        </p:blipFill>
        <p:spPr bwMode="auto">
          <a:xfrm>
            <a:off x="269483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6F35E-7686-4C58-9A3C-D05063A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7374" y="6356349"/>
            <a:ext cx="916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4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E6DA-2C0B-4532-806F-DEB5432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2692-5706-454A-A2F1-3FA6A2A2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3859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We are interested in two classes of subjects: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CN – Those who remained cognitively normal for at least 3000 days after their initial scan.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Converters – Those who converted from normal cognition to cognitive impairment within 1000 days after their scan.</a:t>
            </a:r>
          </a:p>
          <a:p>
            <a:pPr>
              <a:lnSpc>
                <a:spcPct val="10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22D6-3E62-4A4A-94DB-258E8B2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7CEB1E-BE65-4C9A-89DD-0B19C6898783}"/>
              </a:ext>
            </a:extLst>
          </p:cNvPr>
          <p:cNvGraphicFramePr>
            <a:graphicFrameLocks noGrp="1"/>
          </p:cNvGraphicFramePr>
          <p:nvPr/>
        </p:nvGraphicFramePr>
        <p:xfrm>
          <a:off x="3767239" y="4169304"/>
          <a:ext cx="465752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28761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2328761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remaining CN for &gt;3000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Subjects converted within 1000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07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1621</Words>
  <Application>Microsoft Office PowerPoint</Application>
  <PresentationFormat>Widescreen</PresentationFormat>
  <Paragraphs>240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Avenir Next LT Pro</vt:lpstr>
      <vt:lpstr>Calibri</vt:lpstr>
      <vt:lpstr>CMR12</vt:lpstr>
      <vt:lpstr>CMTI12</vt:lpstr>
      <vt:lpstr>ShapesVTI</vt:lpstr>
      <vt:lpstr>Predicting Conversion from Normal Cognition to Cognitive Impairment</vt:lpstr>
      <vt:lpstr>Alzheimer’s Disease</vt:lpstr>
      <vt:lpstr>Timeline of Cognitive Impairment</vt:lpstr>
      <vt:lpstr>Conversion from Normal Cognition</vt:lpstr>
      <vt:lpstr>Deep Learning in Medical Imaging</vt:lpstr>
      <vt:lpstr>Significant Results in the Literature </vt:lpstr>
      <vt:lpstr>Patch-Based vs Voxel-Based</vt:lpstr>
      <vt:lpstr>OASIS-3 Data</vt:lpstr>
      <vt:lpstr>Data Selection</vt:lpstr>
      <vt:lpstr>Experiments and Hypotheses</vt:lpstr>
      <vt:lpstr>Model Architecture – Voxel-based</vt:lpstr>
      <vt:lpstr>Model Architecture – Patch-based</vt:lpstr>
      <vt:lpstr>Results – Experiment 1</vt:lpstr>
      <vt:lpstr>Results – Experiment 2</vt:lpstr>
      <vt:lpstr>Results – Comparison</vt:lpstr>
      <vt:lpstr>Discussion for 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Conversion from Normal Cognition to Cognitive Impairment</dc:title>
  <dc:creator>Justin Bardwell (21961992)</dc:creator>
  <cp:lastModifiedBy>Justin Bardwell (21961992)</cp:lastModifiedBy>
  <cp:revision>63</cp:revision>
  <dcterms:created xsi:type="dcterms:W3CDTF">2021-10-06T06:07:18Z</dcterms:created>
  <dcterms:modified xsi:type="dcterms:W3CDTF">2021-10-07T22:51:16Z</dcterms:modified>
</cp:coreProperties>
</file>