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302" r:id="rId6"/>
    <p:sldId id="259" r:id="rId7"/>
    <p:sldId id="274" r:id="rId8"/>
    <p:sldId id="262" r:id="rId9"/>
    <p:sldId id="296" r:id="rId10"/>
    <p:sldId id="298" r:id="rId11"/>
    <p:sldId id="299" r:id="rId12"/>
    <p:sldId id="300" r:id="rId13"/>
    <p:sldId id="304" r:id="rId14"/>
    <p:sldId id="303" r:id="rId15"/>
    <p:sldId id="292" r:id="rId16"/>
    <p:sldId id="294" r:id="rId17"/>
    <p:sldId id="293" r:id="rId18"/>
    <p:sldId id="278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D3A7-BD0A-4884-B705-5CCCE2FD88AE}" v="14" dt="2019-08-02T14:51:40.499"/>
    <p1510:client id="{06E46B20-5702-405D-AA7B-85D72FCD1A92}" v="58" dt="2019-08-02T02:42:22.39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986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6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49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72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8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0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1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7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9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port-vector_machine#/media/File:SVM_margin.png" TargetMode="External"/><Relationship Id="rId3" Type="http://schemas.openxmlformats.org/officeDocument/2006/relationships/hyperlink" Target="https://go.microsoft.com/fwlink/?linkid=2006808&amp;clcid=0x409" TargetMode="External"/><Relationship Id="rId7" Type="http://schemas.openxmlformats.org/officeDocument/2006/relationships/hyperlink" Target="https://en.wikipedia.org/wiki/Regression_analysis#/media/File:Linear_regression.sv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rchive.ics.uci.edu/ml/datasets/Breast+Cancer" TargetMode="External"/><Relationship Id="rId11" Type="http://schemas.openxmlformats.org/officeDocument/2006/relationships/hyperlink" Target="https://scikit-learn.org/stable/modules/tree.html" TargetMode="External"/><Relationship Id="rId5" Type="http://schemas.openxmlformats.org/officeDocument/2006/relationships/hyperlink" Target="https://archive.ics.uci.edu/ml/datasets/Auto+MPG" TargetMode="External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scikit-learn.org/stable/user_guide.html" TargetMode="External"/><Relationship Id="rId9" Type="http://schemas.openxmlformats.org/officeDocument/2006/relationships/hyperlink" Target="https://scikit-learn.org/stable/auto_examples/cluster/plot_cluster_comparis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justin-ditty/sci-kit-learn-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Data Science with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MLObject.predict</a:t>
            </a:r>
            <a:r>
              <a:rPr lang="en-US" dirty="0"/>
              <a:t>(</a:t>
            </a:r>
            <a:r>
              <a:rPr lang="en-US" dirty="0" err="1"/>
              <a:t>features_testing_set</a:t>
            </a:r>
            <a:r>
              <a:rPr lang="en-US" dirty="0"/>
              <a:t>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Uses feature values of your testing set to predict the testing set’s target values.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the model’s accuracy by comparing the predicted values vs the actual values.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065190E6-9660-4D99-82BE-197857578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8159" y="2300375"/>
            <a:ext cx="4669788" cy="120239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AC365C9-3E14-46A8-81E4-59BA2BCAD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59" y="3599119"/>
            <a:ext cx="4624560" cy="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012" y="0"/>
            <a:ext cx="4591976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https://archive.ics.uci.edu/ml/datasets/Auto+MPG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Data Preprocessing and Feature Extraction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Splitting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Model Training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7" y="625925"/>
            <a:ext cx="4596184" cy="9424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5879690" cy="615255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Breast Cancer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 Target: </a:t>
            </a:r>
          </a:p>
          <a:p>
            <a:pPr marL="828675" lvl="1" indent="-285750"/>
            <a:r>
              <a:rPr lang="en-US" sz="1400" dirty="0"/>
              <a:t>Class: Recurrence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9 Potential Features</a:t>
            </a:r>
          </a:p>
          <a:p>
            <a:pPr marL="828675" lvl="1" indent="-285750"/>
            <a:r>
              <a:rPr lang="en-US" sz="1400" dirty="0"/>
              <a:t>Age Range: 30-39, 40-49, 50-59, 60-69, 70-79</a:t>
            </a:r>
          </a:p>
          <a:p>
            <a:pPr marL="828675" lvl="1" indent="-285750"/>
            <a:r>
              <a:rPr lang="en-US" sz="1400" dirty="0"/>
              <a:t>Pre or Post Menopause</a:t>
            </a:r>
          </a:p>
          <a:p>
            <a:pPr marL="828675" lvl="1" indent="-285750"/>
            <a:r>
              <a:rPr lang="en-US" sz="1400" dirty="0"/>
              <a:t>Tumor Size: Range 0-4, 5-9, … , 55-59</a:t>
            </a:r>
          </a:p>
          <a:p>
            <a:pPr marL="828675" lvl="1" indent="-285750"/>
            <a:r>
              <a:rPr lang="en-US" sz="1400" dirty="0"/>
              <a:t>Inv-Nodes 0-2, 3-5, … , 36-39</a:t>
            </a:r>
          </a:p>
          <a:p>
            <a:pPr marL="828675" lvl="1" indent="-285750"/>
            <a:r>
              <a:rPr lang="en-US" sz="1400" dirty="0"/>
              <a:t>Node Caps: Yes or no</a:t>
            </a:r>
          </a:p>
          <a:p>
            <a:pPr marL="828675" lvl="1" indent="-285750"/>
            <a:r>
              <a:rPr lang="en-US" sz="1400" dirty="0"/>
              <a:t>Deg-Malignant: 1, 2, 3</a:t>
            </a:r>
          </a:p>
          <a:p>
            <a:pPr marL="828675" lvl="1" indent="-285750"/>
            <a:r>
              <a:rPr lang="en-US" sz="1400" dirty="0"/>
              <a:t>Left or Right Breast</a:t>
            </a:r>
          </a:p>
          <a:p>
            <a:pPr marL="828675" lvl="1" indent="-285750"/>
            <a:r>
              <a:rPr lang="en-US" sz="1400" dirty="0"/>
              <a:t>Breast Quadrant: upper left, upper right, lower right, lower left, central</a:t>
            </a:r>
          </a:p>
          <a:p>
            <a:pPr marL="828675" lvl="1" indent="-285750"/>
            <a:r>
              <a:rPr lang="en-US" sz="1400" dirty="0"/>
              <a:t>Irradiated: Yes or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are categorical: Random Forest of Classification Trees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68C0452-EC07-4225-A7AA-6B8925660A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929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6005052" cy="5960269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/>
              <a:t>Preprocess Data and Split into Training and Testing Sets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trees in </a:t>
            </a:r>
            <a:r>
              <a:rPr lang="en-US" dirty="0" err="1"/>
              <a:t>sklearn</a:t>
            </a:r>
            <a:r>
              <a:rPr lang="en-US" dirty="0"/>
              <a:t> require that all data in the feature columns be numerical.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Fortunately </a:t>
            </a:r>
            <a:r>
              <a:rPr lang="en-US" dirty="0" err="1"/>
              <a:t>sklearn</a:t>
            </a:r>
            <a:r>
              <a:rPr lang="en-US"/>
              <a:t> the </a:t>
            </a:r>
            <a:r>
              <a:rPr lang="en-US" dirty="0" err="1"/>
              <a:t>OrdinalEncoder</a:t>
            </a:r>
            <a:r>
              <a:rPr lang="en-US" dirty="0"/>
              <a:t> module will replace ordered categorical predictors with numerical substitutes.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7312" y="531973"/>
            <a:ext cx="56637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B473A4-35E8-43E4-8299-410CA829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3546"/>
            <a:ext cx="6003419" cy="2255490"/>
          </a:xfrm>
          <a:prstGeom prst="rect">
            <a:avLst/>
          </a:prstGeom>
        </p:spPr>
      </p:pic>
      <p:pic>
        <p:nvPicPr>
          <p:cNvPr id="9" name="Picture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56D53C5-46DB-40E2-B875-19272F7822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28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430644"/>
            <a:ext cx="4692435" cy="23726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4865" y="0"/>
            <a:ext cx="5092146" cy="2984440"/>
          </a:xfrm>
        </p:spPr>
        <p:txBody>
          <a:bodyPr/>
          <a:lstStyle/>
          <a:p>
            <a:pPr marL="342900" indent="-342900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Train the Decision Tree on the Training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6" y="360000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309251"/>
            <a:ext cx="4958860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2451" y="4668000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EAE5-7B1D-4637-B17B-0964E0C2E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76" y="2868097"/>
            <a:ext cx="4652997" cy="13763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38C8CD-38EF-45CF-9BDC-CAB6F7D0A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1" y="4819036"/>
            <a:ext cx="4624560" cy="980556"/>
          </a:xfrm>
          <a:prstGeom prst="rect">
            <a:avLst/>
          </a:prstGeom>
        </p:spPr>
      </p:pic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F06F2-923B-4DB0-9E38-731EE8E786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93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2997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Justin Ditty	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+1 513-376-3459	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ditty.15@osu.edu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35207" y="1338626"/>
            <a:ext cx="115367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Anaconda: </a:t>
            </a:r>
            <a:r>
              <a:rPr lang="en-US" sz="2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-learn Documentation: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https://scikit-learn.org/stable/user_guide.html</a:t>
            </a: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Autos MPG Data Set:  </a:t>
            </a:r>
            <a:r>
              <a:rPr lang="en-US" sz="2000" u="sng" dirty="0">
                <a:solidFill>
                  <a:srgbClr val="0070C0"/>
                </a:solidFill>
                <a:hlinkClick r:id="rId5"/>
              </a:rPr>
              <a:t>https://archive.ics.uci.edu/ml/datasets/Auto+MPG</a:t>
            </a:r>
            <a:endParaRPr lang="en-US" sz="2000" u="sng" dirty="0">
              <a:solidFill>
                <a:srgbClr val="0070C0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Breast Cancer Data Set: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dirty="0">
                <a:hlinkClick r:id="rId6"/>
              </a:rPr>
              <a:t>https://archive.ics.uci.edu/ml/datasets/Breast+Cancer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Regression Image: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hlinkClick r:id="rId7"/>
              </a:rPr>
              <a:t>https://en.wikipedia.org/wiki/Regression_analysis#/media/File:Linear_regression.svg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Classification Image: </a:t>
            </a:r>
            <a:r>
              <a:rPr lang="en-US" sz="2000" dirty="0">
                <a:hlinkClick r:id="rId8"/>
              </a:rPr>
              <a:t>https://en.wikipedia.org/wiki/Support-vector_machine#/media/File:SVM_margin.png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Clustering Image: </a:t>
            </a:r>
            <a:r>
              <a:rPr lang="en-US" sz="2000" dirty="0">
                <a:hlinkClick r:id="rId9"/>
              </a:rPr>
              <a:t>https://scikit-learn.org/stable/auto_examples/cluster/plot_cluster_comparison.html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Cross Validation Image: </a:t>
            </a:r>
            <a:r>
              <a:rPr lang="en-US" sz="2000" dirty="0">
                <a:hlinkClick r:id="rId10"/>
              </a:rPr>
              <a:t>https://scikit-learn.org/stable/modules/cross_validation.html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Decision Tree Image: </a:t>
            </a:r>
            <a:r>
              <a:rPr lang="en-US" sz="2000" dirty="0">
                <a:hlinkClick r:id="rId11"/>
              </a:rPr>
              <a:t>https://scikit-learn.org/stable/modules/tree.html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3.5 or higher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US" sz="1600" dirty="0"/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Open- source data science and machine learning distribution that contains over 1,500 Python and R packages, including all packages used in this </a:t>
            </a:r>
            <a:r>
              <a:rPr lang="en-US" dirty="0" err="1"/>
              <a:t>presentatin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Code and datasets used in this presentation:</a:t>
            </a:r>
          </a:p>
          <a:p>
            <a:pPr lvl="1"/>
            <a:r>
              <a:rPr lang="en-US" dirty="0">
                <a:hlinkClick r:id="rId4"/>
              </a:rPr>
              <a:t>https://github.com/justin-ditty</a:t>
            </a:r>
            <a:r>
              <a:rPr lang="en-US">
                <a:hlinkClick r:id="rId4"/>
              </a:rPr>
              <a:t>/sci-kit-learn-Presentation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522143"/>
            <a:ext cx="6406950" cy="335626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Requirements for this Presentation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Download Anaconda, code and datasets so you can follow along with the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Largest, Most Comprehensive Machine Learning Python Package</a:t>
            </a:r>
          </a:p>
          <a:p>
            <a:pPr marL="0" indent="0">
              <a:buNone/>
            </a:pPr>
            <a:r>
              <a:rPr lang="en-US" dirty="0"/>
              <a:t>Contains modules for: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Model Selection and Evaluation Metrics</a:t>
            </a:r>
          </a:p>
          <a:p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723" y="-1"/>
            <a:ext cx="6426277" cy="472423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Contains modules for building, training, and evaluating common supervised and unsupervised machine learning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2071022"/>
            <a:ext cx="1979613" cy="13094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9432"/>
            <a:ext cx="1980000" cy="43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94122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Ridge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Bayesian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763949"/>
            <a:ext cx="1979613" cy="1923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613" y="2040144"/>
            <a:ext cx="2333278" cy="13888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162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2040143"/>
            <a:ext cx="1979613" cy="137118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448" y="451148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1"/>
            <a:ext cx="1980000" cy="10329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00" y="449412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1"/>
            <a:ext cx="1980000" cy="1430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 </a:t>
            </a: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Model Training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Statistical modeling using </a:t>
            </a:r>
            <a:r>
              <a:rPr lang="en-US" dirty="0" err="1"/>
              <a:t>Scikit</a:t>
            </a:r>
            <a:r>
              <a:rPr lang="en-US" dirty="0"/>
              <a:t>-learn is separated into 5 distinct steps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Preprocess Data and Select Features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Fit the Model on </a:t>
            </a:r>
            <a:r>
              <a:rPr lang="en-US"/>
              <a:t>the Training 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CD79D-6EAA-408D-9454-B20CE217331B}"/>
              </a:ext>
            </a:extLst>
          </p:cNvPr>
          <p:cNvSpPr/>
          <p:nvPr/>
        </p:nvSpPr>
        <p:spPr>
          <a:xfrm>
            <a:off x="5973097" y="6029702"/>
            <a:ext cx="475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 Model and Tune Hyper Parameters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B80882-AC7B-4BEF-BDC8-38A01878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6348085"/>
            <a:ext cx="469210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Data Preprocessing and Feature Extraction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contains modules that help scale, transform and extract features from 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err="1"/>
              <a:t>Preprocessing.scale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 data to the standard normal distribution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211940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Preprocessing.PowerTransformer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Maps nonnormally distributed data to as close to a normal distribution as possible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9873" y="3566035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4CBF7-7674-4991-A9BC-43044CF4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1217131"/>
            <a:ext cx="4748247" cy="785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9AE9-27FE-48A3-AF98-F5509F9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59" y="2028194"/>
            <a:ext cx="1670044" cy="11508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4CD17-7F00-4B81-A13D-571CCB68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5" y="2028193"/>
            <a:ext cx="1670027" cy="113323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AD1EB-4F7F-4536-A7E6-E1E75EB063AF}"/>
              </a:ext>
            </a:extLst>
          </p:cNvPr>
          <p:cNvSpPr/>
          <p:nvPr/>
        </p:nvSpPr>
        <p:spPr>
          <a:xfrm>
            <a:off x="8412203" y="2506069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B7EFF-22BF-4AB8-A74A-3DE27034C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4329692"/>
            <a:ext cx="5367377" cy="93821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51965-6E5C-4783-88CE-BCC65FAA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4" y="5240511"/>
            <a:ext cx="1704974" cy="1174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0C142-B468-4DDC-9755-D3AEFDAE7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37" y="5236465"/>
            <a:ext cx="1773457" cy="1203417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967FEE-5574-4428-8F0A-7697B5074839}"/>
              </a:ext>
            </a:extLst>
          </p:cNvPr>
          <p:cNvSpPr/>
          <p:nvPr/>
        </p:nvSpPr>
        <p:spPr>
          <a:xfrm>
            <a:off x="8494031" y="5648650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Splitting Data into Training and Testing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makes it incredible easy to create training and testing sets out of your selected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29335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 err="1"/>
              <a:t>model_selection.train_test_split</a:t>
            </a:r>
            <a:r>
              <a:rPr lang="en-US" dirty="0"/>
              <a:t>() 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Divides your feature and target variables into disparate training and testing subsets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969" y="480379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05F3D-4125-41F6-AF78-E9A44E0D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28" y="1200365"/>
            <a:ext cx="4667975" cy="1781249"/>
          </a:xfrm>
          <a:prstGeom prst="rect">
            <a:avLst/>
          </a:prstGeom>
        </p:spPr>
      </p:pic>
      <p:pic>
        <p:nvPicPr>
          <p:cNvPr id="29" name="Picture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A7882-D339-49E2-9083-9447EF0911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745"/>
          <a:stretch>
            <a:fillRect/>
          </a:stretch>
        </p:blipFill>
        <p:spPr/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92196-A9AC-4A0A-93DF-5198FB4DA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8" y="305993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Fitting Models and Training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Using the fitting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 err="1"/>
              <a:t>Scikit</a:t>
            </a:r>
            <a:r>
              <a:rPr lang="en-US" dirty="0"/>
              <a:t>-learn Regression and Classifier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use the .fit() function to fit statistical models to the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440"/>
            <a:ext cx="4793809" cy="1008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Graphic 20">
            <a:extLst>
              <a:ext uri="{FF2B5EF4-FFF2-40B4-BE49-F238E27FC236}">
                <a16:creationId xmlns:a16="http://schemas.microsoft.com/office/drawing/2014/main" id="{19F8E431-6815-4D39-923D-44B8F919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28645"/>
            <a:ext cx="4692435" cy="2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Model_selection.cross_val_score</a:t>
            </a:r>
            <a:r>
              <a:rPr lang="en-US" dirty="0"/>
              <a:t>()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Splits your training set into k subsets of training and testing sets and evaluates your model's accuracy on each of the k testing sets.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your model’s score at each slice of the dataset before attempting to predict the testing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08CC2-E1AD-4EB8-967C-DB2EA28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5240131"/>
            <a:ext cx="5100675" cy="76676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043C0-51B2-4A71-B9B9-9E8CC663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2838221"/>
            <a:ext cx="5662654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917</Words>
  <Application>Microsoft Office PowerPoint</Application>
  <PresentationFormat>Widescreen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Data Science with Python</vt:lpstr>
      <vt:lpstr>Requirements for this Presentation</vt:lpstr>
      <vt:lpstr>Scikit-learn Package</vt:lpstr>
      <vt:lpstr>sklearn Overview</vt:lpstr>
      <vt:lpstr>Scikit-Learn Model Training Process</vt:lpstr>
      <vt:lpstr>Data Preprocessing and Feature Extraction</vt:lpstr>
      <vt:lpstr>Splitting Data into Training and Testing Sets</vt:lpstr>
      <vt:lpstr>Fitting Models and Training Classifiers</vt:lpstr>
      <vt:lpstr>Model Evaluation</vt:lpstr>
      <vt:lpstr>Model Evaluation</vt:lpstr>
      <vt:lpstr>Linear Regression Example</vt:lpstr>
      <vt:lpstr>Classification Example</vt:lpstr>
      <vt:lpstr>Classification Example</vt:lpstr>
      <vt:lpstr>Classification Example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2019-07-17T22:55:49Z</dcterms:created>
  <dcterms:modified xsi:type="dcterms:W3CDTF">2019-08-02T14:53:16Z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