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2" r:id="rId5"/>
    <p:sldId id="302" r:id="rId6"/>
    <p:sldId id="259" r:id="rId7"/>
    <p:sldId id="274" r:id="rId8"/>
    <p:sldId id="262" r:id="rId9"/>
    <p:sldId id="296" r:id="rId10"/>
    <p:sldId id="298" r:id="rId11"/>
    <p:sldId id="299" r:id="rId12"/>
    <p:sldId id="300" r:id="rId13"/>
    <p:sldId id="303" r:id="rId14"/>
    <p:sldId id="292" r:id="rId15"/>
    <p:sldId id="294" r:id="rId16"/>
    <p:sldId id="293" r:id="rId17"/>
    <p:sldId id="278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7D3A7-BD0A-4884-B705-5CCCE2FD88AE}" v="2" dt="2019-08-02T03:03:41.204"/>
    <p1510:client id="{06E46B20-5702-405D-AA7B-85D72FCD1A92}" v="58" dt="2019-08-02T02:42:22.396"/>
  </p1510:revLst>
</p1510:revInfo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300" y="84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8/1/2019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647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060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049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7729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887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074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130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9276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191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465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upport-vector_machine#/media/File:SVM_margin.png" TargetMode="External"/><Relationship Id="rId3" Type="http://schemas.openxmlformats.org/officeDocument/2006/relationships/hyperlink" Target="https://go.microsoft.com/fwlink/?linkid=2006808&amp;clcid=0x409" TargetMode="External"/><Relationship Id="rId7" Type="http://schemas.openxmlformats.org/officeDocument/2006/relationships/hyperlink" Target="https://en.wikipedia.org/wiki/Regression_analysis#/media/File:Linear_regression.sv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archive.ics.uci.edu/ml/datasets/Breast+Cancer" TargetMode="External"/><Relationship Id="rId5" Type="http://schemas.openxmlformats.org/officeDocument/2006/relationships/hyperlink" Target="https://archive.ics.uci.edu/ml/datasets/Auto+MPG" TargetMode="External"/><Relationship Id="rId10" Type="http://schemas.openxmlformats.org/officeDocument/2006/relationships/hyperlink" Target="https://scikit-learn.org/stable/modules/cross_validation.html" TargetMode="External"/><Relationship Id="rId4" Type="http://schemas.openxmlformats.org/officeDocument/2006/relationships/hyperlink" Target="https://scikit-learn.org/stable/user_guide.html" TargetMode="External"/><Relationship Id="rId9" Type="http://schemas.openxmlformats.org/officeDocument/2006/relationships/hyperlink" Target="https://scikit-learn.org/stable/auto_examples/cluster/plot_cluster_compariso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github.com/justin-ditty/sci-kit-learn-Present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33190" y="2694701"/>
            <a:ext cx="298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Translational Data Analytics Institute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Data Science with Python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An introduction to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2012" y="0"/>
            <a:ext cx="4591976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Linear Regression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https://archive.ics.uci.edu/ml/datasets/Auto+MPG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6" y="618484"/>
            <a:ext cx="4319843" cy="105667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/>
              <a:t>Data Preprocessing and Feature Extraction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3929" y="2227831"/>
            <a:ext cx="4589137" cy="5903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3097" y="1722897"/>
            <a:ext cx="4974545" cy="452606"/>
          </a:xfrm>
        </p:spPr>
        <p:txBody>
          <a:bodyPr/>
          <a:lstStyle/>
          <a:p>
            <a:pPr marL="342900" indent="-342900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Splitting </a:t>
            </a:r>
            <a:r>
              <a:rPr lang="en-US" dirty="0"/>
              <a:t>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ata into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raining and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esting </a:t>
            </a:r>
            <a:r>
              <a:rPr lang="en-US" dirty="0"/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3929" y="2090631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9466" y="3379903"/>
            <a:ext cx="4793809" cy="100867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920939"/>
            <a:ext cx="4692435" cy="360000"/>
          </a:xfrm>
        </p:spPr>
        <p:txBody>
          <a:bodyPr/>
          <a:lstStyle/>
          <a:p>
            <a:pPr marL="342900" indent="-342900" algn="l">
              <a:buClr>
                <a:schemeClr val="accent4"/>
              </a:buClr>
              <a:buFont typeface="+mj-lt"/>
              <a:buAutoNum type="arabicPeriod" startAt="3"/>
            </a:pPr>
            <a:r>
              <a:rPr lang="en-US" dirty="0"/>
              <a:t>Model Training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3289085"/>
            <a:ext cx="46924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0319" y="4918176"/>
            <a:ext cx="4669788" cy="120239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22467" y="4479394"/>
            <a:ext cx="4974545" cy="360000"/>
          </a:xfrm>
        </p:spPr>
        <p:txBody>
          <a:bodyPr/>
          <a:lstStyle/>
          <a:p>
            <a:pPr marL="342900" indent="-342900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Model’s Performance on Test 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0319" y="4839394"/>
            <a:ext cx="469210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6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871" y="0"/>
            <a:ext cx="4498258" cy="439401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8" y="4147524"/>
            <a:ext cx="4974545" cy="1343025"/>
          </a:xfrm>
        </p:spPr>
        <p:txBody>
          <a:bodyPr/>
          <a:lstStyle/>
          <a:p>
            <a:r>
              <a:rPr lang="en-US" dirty="0"/>
              <a:t>Classification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8" y="5645339"/>
            <a:ext cx="4974545" cy="954563"/>
          </a:xfrm>
        </p:spPr>
        <p:txBody>
          <a:bodyPr/>
          <a:lstStyle/>
          <a:p>
            <a:r>
              <a:rPr lang="en-US" dirty="0"/>
              <a:t>https://archive.ics.uci.edu/ml/datasets/Breast+Cancer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7" y="625925"/>
            <a:ext cx="4596184" cy="9424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12807"/>
            <a:ext cx="5879690" cy="6152553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/>
              <a:t>Breast Cancer Dataset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1 Target: </a:t>
            </a:r>
          </a:p>
          <a:p>
            <a:pPr marL="828675" lvl="1" indent="-285750"/>
            <a:r>
              <a:rPr lang="en-US" sz="1400" dirty="0"/>
              <a:t>Class: Recurrence Events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9 Potential Features</a:t>
            </a:r>
          </a:p>
          <a:p>
            <a:pPr marL="828675" lvl="1" indent="-285750"/>
            <a:r>
              <a:rPr lang="en-US" sz="1400" dirty="0"/>
              <a:t>Age Range: 30-39, 40-49, 50-59, 60-69, 70-79</a:t>
            </a:r>
          </a:p>
          <a:p>
            <a:pPr marL="828675" lvl="1" indent="-285750"/>
            <a:r>
              <a:rPr lang="en-US" sz="1400" dirty="0"/>
              <a:t>Pre or Post Menopause</a:t>
            </a:r>
          </a:p>
          <a:p>
            <a:pPr marL="828675" lvl="1" indent="-285750"/>
            <a:r>
              <a:rPr lang="en-US" sz="1400" dirty="0"/>
              <a:t>Tumor Size: Range 0-4, 5-9, … , 55-59</a:t>
            </a:r>
          </a:p>
          <a:p>
            <a:pPr marL="828675" lvl="1" indent="-285750"/>
            <a:r>
              <a:rPr lang="en-US" sz="1400" dirty="0"/>
              <a:t>Inv-Nodes 0-2, 3-5, … , 36-39</a:t>
            </a:r>
          </a:p>
          <a:p>
            <a:pPr marL="828675" lvl="1" indent="-285750"/>
            <a:r>
              <a:rPr lang="en-US" sz="1400" dirty="0"/>
              <a:t>Node Caps: Yes or no</a:t>
            </a:r>
          </a:p>
          <a:p>
            <a:pPr marL="828675" lvl="1" indent="-285750"/>
            <a:r>
              <a:rPr lang="en-US" sz="1400" dirty="0"/>
              <a:t>Deg-Malignant: 1, 2, 3</a:t>
            </a:r>
          </a:p>
          <a:p>
            <a:pPr marL="828675" lvl="1" indent="-285750"/>
            <a:r>
              <a:rPr lang="en-US" sz="1400" dirty="0"/>
              <a:t>Left or Right Breast</a:t>
            </a:r>
          </a:p>
          <a:p>
            <a:pPr marL="828675" lvl="1" indent="-285750"/>
            <a:r>
              <a:rPr lang="en-US" sz="1400" dirty="0"/>
              <a:t>Breast Quadrant: upper left, upper right, lower right, lower left, central</a:t>
            </a:r>
          </a:p>
          <a:p>
            <a:pPr marL="828675" lvl="1" indent="-285750"/>
            <a:r>
              <a:rPr lang="en-US" sz="1400" dirty="0"/>
              <a:t>Irradiated: Yes or 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All are categorical: Random Forest of Classification Trees</a:t>
            </a:r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9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871" y="0"/>
            <a:ext cx="4498258" cy="439401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8" y="4147524"/>
            <a:ext cx="4974545" cy="1343025"/>
          </a:xfrm>
        </p:spPr>
        <p:txBody>
          <a:bodyPr/>
          <a:lstStyle/>
          <a:p>
            <a:r>
              <a:rPr lang="en-US" dirty="0"/>
              <a:t>Classification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8" y="5645339"/>
            <a:ext cx="4974545" cy="954563"/>
          </a:xfrm>
        </p:spPr>
        <p:txBody>
          <a:bodyPr/>
          <a:lstStyle/>
          <a:p>
            <a:r>
              <a:rPr lang="en-US" dirty="0"/>
              <a:t>https://archive.ics.uci.edu/ml/datasets/Breast+Cancer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12807"/>
            <a:ext cx="6005052" cy="5960269"/>
          </a:xfrm>
        </p:spPr>
        <p:txBody>
          <a:bodyPr/>
          <a:lstStyle/>
          <a:p>
            <a:pPr marL="342900" indent="-342900" algn="l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/>
              <a:t>Split Into Feature and Training Set and Preprocess Data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Decision trees in </a:t>
            </a:r>
            <a:r>
              <a:rPr lang="en-US" dirty="0" err="1"/>
              <a:t>sklearn</a:t>
            </a:r>
            <a:r>
              <a:rPr lang="en-US" dirty="0"/>
              <a:t> require that all data in the feature columns be numerical.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Fortunately </a:t>
            </a:r>
            <a:r>
              <a:rPr lang="en-US" dirty="0" err="1"/>
              <a:t>sklearn</a:t>
            </a:r>
            <a:r>
              <a:rPr lang="en-US" dirty="0"/>
              <a:t> the </a:t>
            </a:r>
            <a:r>
              <a:rPr lang="en-US" dirty="0" err="1"/>
              <a:t>OrdinalEncoder</a:t>
            </a:r>
            <a:r>
              <a:rPr lang="en-US" dirty="0"/>
              <a:t> module will replace ordered categorical predictors with numerical substitutes.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37312" y="531973"/>
            <a:ext cx="566374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B473A4-35E8-43E4-8299-410CA829C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3546"/>
            <a:ext cx="6003419" cy="225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8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871" y="0"/>
            <a:ext cx="4498258" cy="439401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8" y="4147524"/>
            <a:ext cx="4974545" cy="1343025"/>
          </a:xfrm>
        </p:spPr>
        <p:txBody>
          <a:bodyPr/>
          <a:lstStyle/>
          <a:p>
            <a:r>
              <a:rPr lang="en-US" dirty="0"/>
              <a:t>Classification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8" y="5645339"/>
            <a:ext cx="4974545" cy="954563"/>
          </a:xfrm>
        </p:spPr>
        <p:txBody>
          <a:bodyPr/>
          <a:lstStyle/>
          <a:p>
            <a:r>
              <a:rPr lang="en-US" dirty="0"/>
              <a:t>https://archive.ics.uci.edu/ml/datasets/Breast+Cancer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6" y="430644"/>
            <a:ext cx="4692435" cy="237267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4865" y="0"/>
            <a:ext cx="5092146" cy="2984440"/>
          </a:xfrm>
        </p:spPr>
        <p:txBody>
          <a:bodyPr/>
          <a:lstStyle/>
          <a:p>
            <a:pPr marL="342900" indent="-342900">
              <a:buClr>
                <a:schemeClr val="accent4"/>
              </a:buClr>
              <a:buFont typeface="+mj-lt"/>
              <a:buAutoNum type="arabicPeriod" startAt="3"/>
            </a:pPr>
            <a:r>
              <a:rPr lang="en-US" dirty="0"/>
              <a:t>Train the Decision Tree on the Training Set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6" y="360000"/>
            <a:ext cx="46924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4309251"/>
            <a:ext cx="4958860" cy="360000"/>
          </a:xfrm>
        </p:spPr>
        <p:txBody>
          <a:bodyPr/>
          <a:lstStyle/>
          <a:p>
            <a:pPr marL="342900" indent="-342900" algn="l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Model’s Performance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72451" y="4668000"/>
            <a:ext cx="469210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4DEAE5-7B1D-4637-B17B-0964E0C2E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76" y="2868097"/>
            <a:ext cx="4652997" cy="1376373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C538C8CD-38EF-45CF-9BDC-CAB6F7D0AC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51" y="4819036"/>
            <a:ext cx="4624560" cy="9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3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2997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433190" y="2409694"/>
            <a:ext cx="298394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Translational Data Analytics Institute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" title="Icon - Presenter Name">
            <a:extLst>
              <a:ext uri="{FF2B5EF4-FFF2-40B4-BE49-F238E27FC236}">
                <a16:creationId xmlns:a16="http://schemas.microsoft.com/office/drawing/2014/main" id="{97242EBD-470B-4FB1-9B4C-E6DCB28215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2150" y="5034270"/>
            <a:ext cx="218900" cy="2189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Justin Ditty	</a:t>
            </a:r>
          </a:p>
        </p:txBody>
      </p:sp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B1BC719A-AAF0-4DB7-9856-CF7AC6A988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2150" y="538874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1CED8F1-B63A-4FD2-9699-34AD761A88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6905625" y="5412943"/>
            <a:ext cx="3206750" cy="247650"/>
          </a:xfrm>
        </p:spPr>
        <p:txBody>
          <a:bodyPr/>
          <a:lstStyle/>
          <a:p>
            <a:r>
              <a:rPr lang="en-US" dirty="0"/>
              <a:t>+1 513-376-3459	</a:t>
            </a:r>
          </a:p>
        </p:txBody>
      </p:sp>
      <p:pic>
        <p:nvPicPr>
          <p:cNvPr id="23" name="Graphic 22" descr="Envelope" title="Icon Presenter Email">
            <a:extLst>
              <a:ext uri="{FF2B5EF4-FFF2-40B4-BE49-F238E27FC236}">
                <a16:creationId xmlns:a16="http://schemas.microsoft.com/office/drawing/2014/main" id="{D99072B1-8690-4652-9009-362F46A213C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2150" y="5780263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48632CD-1506-46F5-A0DE-640903269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05625" y="5768111"/>
            <a:ext cx="3206750" cy="247650"/>
          </a:xfrm>
        </p:spPr>
        <p:txBody>
          <a:bodyPr/>
          <a:lstStyle/>
          <a:p>
            <a:r>
              <a:rPr lang="en-US" dirty="0"/>
              <a:t>ditty.15@osu.edu</a:t>
            </a:r>
          </a:p>
        </p:txBody>
      </p: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6383" y="6123279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5" y="6123279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235207" y="1338626"/>
            <a:ext cx="115367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Anaconda: </a:t>
            </a:r>
            <a:r>
              <a:rPr lang="en-US" sz="2000" u="sng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https://www.anaconda.com/distribution/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 err="1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Scikit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-learn Documentation: </a:t>
            </a:r>
            <a:r>
              <a:rPr lang="en-US" sz="2000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https://scikit-learn.org/stable/user_guide.html</a:t>
            </a:r>
            <a:endParaRPr lang="en-US" sz="20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Autos MPG Data Set:  </a:t>
            </a:r>
            <a:r>
              <a:rPr lang="en-US" sz="2000" u="sng" dirty="0">
                <a:solidFill>
                  <a:srgbClr val="0070C0"/>
                </a:solidFill>
                <a:hlinkClick r:id="rId5"/>
              </a:rPr>
              <a:t>https://archive.ics.uci.edu/ml/datasets/Auto+MPG</a:t>
            </a:r>
            <a:endParaRPr lang="en-US" sz="2000" u="sng" dirty="0">
              <a:solidFill>
                <a:srgbClr val="0070C0"/>
              </a:solidFill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Breast Cancer Data Set:</a:t>
            </a:r>
            <a:r>
              <a:rPr lang="en-US" sz="2000" u="sng" dirty="0">
                <a:solidFill>
                  <a:srgbClr val="0070C0"/>
                </a:solidFill>
              </a:rPr>
              <a:t> </a:t>
            </a:r>
            <a:r>
              <a:rPr lang="en-US" sz="2000" dirty="0">
                <a:hlinkClick r:id="rId6"/>
              </a:rPr>
              <a:t>https://archive.ics.uci.edu/ml/datasets/Breast+Cancer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Regression Image: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>
                <a:hlinkClick r:id="rId7"/>
              </a:rPr>
              <a:t>https://en.wikipedia.org/wiki/Regression_analysis#/media/File:Linear_regression.svg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Classification Image: </a:t>
            </a:r>
            <a:r>
              <a:rPr lang="en-US" sz="2000" dirty="0">
                <a:hlinkClick r:id="rId8"/>
              </a:rPr>
              <a:t>https://en.wikipedia.org/wiki/Support-vector_machine#/media/File:SVM_margin.png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Clustering Image: </a:t>
            </a:r>
            <a:r>
              <a:rPr lang="en-US" sz="2000" dirty="0">
                <a:hlinkClick r:id="rId9"/>
              </a:rPr>
              <a:t>https://scikit-learn.org/stable/auto_examples/cluster/plot_cluster_comparison.html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Cross Validation Image: </a:t>
            </a:r>
            <a:r>
              <a:rPr lang="en-US" sz="2000" dirty="0">
                <a:hlinkClick r:id="rId10"/>
              </a:rPr>
              <a:t>https://scikit-learn.org/stable/modules/cross_validation.html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254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426133"/>
            <a:ext cx="4416225" cy="56532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3.5 or higher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Scikit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-learn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Pandas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Matplotlib</a:t>
            </a:r>
            <a:endParaRPr lang="en-US" sz="1600" dirty="0"/>
          </a:p>
          <a:p>
            <a:r>
              <a:rPr lang="en-US" dirty="0"/>
              <a:t>Anaconda</a:t>
            </a:r>
          </a:p>
          <a:p>
            <a:pPr lvl="1"/>
            <a:r>
              <a:rPr lang="en-US" dirty="0"/>
              <a:t>Open- source data science and machine learning distribution that contains over 1,500 Python and R packages, including all packages used in this </a:t>
            </a:r>
            <a:r>
              <a:rPr lang="en-US" dirty="0" err="1"/>
              <a:t>presentatin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hlinkClick r:id="rId3"/>
              </a:rPr>
              <a:t>https://www.anaconda.com/distribution/</a:t>
            </a:r>
            <a:endParaRPr lang="en-US" dirty="0"/>
          </a:p>
          <a:p>
            <a:r>
              <a:rPr lang="en-US" dirty="0"/>
              <a:t>Code and datasets used in this presentation:</a:t>
            </a:r>
          </a:p>
          <a:p>
            <a:pPr lvl="1"/>
            <a:r>
              <a:rPr lang="en-US" dirty="0">
                <a:hlinkClick r:id="rId4"/>
              </a:rPr>
              <a:t>https://github.com/justin-ditty</a:t>
            </a:r>
            <a:r>
              <a:rPr lang="en-US">
                <a:hlinkClick r:id="rId4"/>
              </a:rPr>
              <a:t>/sci-kit-learn-Presentation</a:t>
            </a:r>
            <a:endParaRPr lang="en-US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3050" y="522143"/>
            <a:ext cx="6406950" cy="3356261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Requirements for this Presentation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r>
              <a:rPr lang="en-US" dirty="0"/>
              <a:t>Download Anaconda, code and datasets so you can follow along with the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6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426133"/>
            <a:ext cx="4416225" cy="565320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Largest, Most Comprehensive Machine Learning Python Package</a:t>
            </a:r>
          </a:p>
          <a:p>
            <a:pPr marL="0" indent="0">
              <a:buNone/>
            </a:pPr>
            <a:r>
              <a:rPr lang="en-US" dirty="0"/>
              <a:t>Contains modules for: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Dimensionality Reduction</a:t>
            </a:r>
          </a:p>
          <a:p>
            <a:r>
              <a:rPr lang="en-US" dirty="0"/>
              <a:t>Model Selection and Evaluation Metrics</a:t>
            </a:r>
          </a:p>
          <a:p>
            <a:endParaRPr lang="en-US" dirty="0"/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5723" y="-1"/>
            <a:ext cx="6426277" cy="4724231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Package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r>
              <a:rPr lang="en-US" dirty="0"/>
              <a:t>Contains modules for building, training, and evaluating common supervised and unsupervised machine learning methods.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Overview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2071022"/>
            <a:ext cx="1979613" cy="130943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800" y="3899432"/>
            <a:ext cx="1980000" cy="432000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1413" y="4494122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Ridge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Bayesian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Logistic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1850" y="1763949"/>
            <a:ext cx="1979613" cy="192357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605832"/>
            <a:ext cx="1980000" cy="72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</p:txBody>
      </p: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0613" y="2040144"/>
            <a:ext cx="2333278" cy="138885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605831"/>
            <a:ext cx="1980000" cy="16268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Spectral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Shift</a:t>
            </a:r>
          </a:p>
        </p:txBody>
      </p:sp>
      <p:pic>
        <p:nvPicPr>
          <p:cNvPr id="71" name="Picture Placeholder 70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1950" y="2040143"/>
            <a:ext cx="1979613" cy="1371189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3BE7D2-4C35-4BA9-9A98-1A6E17A8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30448" y="4511487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51950" y="4605831"/>
            <a:ext cx="1980000" cy="103295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Principal Component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Feature Selection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60200" y="4494122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92000" y="4605831"/>
            <a:ext cx="1980000" cy="14309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Cross </a:t>
            </a:r>
            <a:r>
              <a:rPr lang="en-US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Model Training Process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Statistical modeling using </a:t>
            </a:r>
            <a:r>
              <a:rPr lang="en-US" dirty="0" err="1"/>
              <a:t>Scikit</a:t>
            </a:r>
            <a:r>
              <a:rPr lang="en-US" dirty="0"/>
              <a:t>-learn is separated into 5 distinct steps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6" y="618484"/>
            <a:ext cx="4319843" cy="105667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/>
              <a:t>Preprocess Data and Select Features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3929" y="2227831"/>
            <a:ext cx="4589137" cy="5903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3097" y="1722897"/>
            <a:ext cx="4974545" cy="452606"/>
          </a:xfrm>
        </p:spPr>
        <p:txBody>
          <a:bodyPr/>
          <a:lstStyle/>
          <a:p>
            <a:pPr marL="342900" indent="-342900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 </a:t>
            </a:r>
            <a:r>
              <a:rPr lang="en-US" dirty="0"/>
              <a:t>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ata into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raining and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esting </a:t>
            </a:r>
            <a:r>
              <a:rPr lang="en-US" dirty="0"/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3929" y="2090631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9466" y="3379903"/>
            <a:ext cx="4793809" cy="100867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920939"/>
            <a:ext cx="4692435" cy="360000"/>
          </a:xfrm>
        </p:spPr>
        <p:txBody>
          <a:bodyPr/>
          <a:lstStyle/>
          <a:p>
            <a:pPr marL="342900" indent="-342900" algn="l">
              <a:buClr>
                <a:schemeClr val="accent4"/>
              </a:buClr>
              <a:buFont typeface="+mj-lt"/>
              <a:buAutoNum type="arabicPeriod" startAt="3"/>
            </a:pPr>
            <a:r>
              <a:rPr lang="en-US" dirty="0"/>
              <a:t>Fit the Model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3289085"/>
            <a:ext cx="46924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0319" y="4918176"/>
            <a:ext cx="4669788" cy="120239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22467" y="4479394"/>
            <a:ext cx="4974545" cy="360000"/>
          </a:xfrm>
        </p:spPr>
        <p:txBody>
          <a:bodyPr/>
          <a:lstStyle/>
          <a:p>
            <a:pPr marL="342900" indent="-342900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Model’s Performance on Test 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0319" y="4839394"/>
            <a:ext cx="469210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CD79D-6EAA-408D-9454-B20CE217331B}"/>
              </a:ext>
            </a:extLst>
          </p:cNvPr>
          <p:cNvSpPr/>
          <p:nvPr/>
        </p:nvSpPr>
        <p:spPr>
          <a:xfrm>
            <a:off x="5973097" y="6029702"/>
            <a:ext cx="4753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+mj-lt"/>
              <a:buAutoNum type="arabicPeriod" startAt="5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Refine Model and Tune Hyper Parameters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B80882-AC7B-4BEF-BDC8-38A018786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0319" y="6348085"/>
            <a:ext cx="469210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Data Preprocessing and Feature Extraction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Sci-kit learn contains modules that help scale, transform and extract features from datasets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 err="1"/>
              <a:t>Preprocessing.scale</a:t>
            </a:r>
            <a:r>
              <a:rPr lang="en-US" dirty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Scales data to the standard normal distribution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211940"/>
            <a:ext cx="4974545" cy="452606"/>
          </a:xfrm>
        </p:spPr>
        <p:txBody>
          <a:bodyPr/>
          <a:lstStyle/>
          <a:p>
            <a:pPr marL="342900" indent="-342900" algn="l">
              <a:buClr>
                <a:schemeClr val="accent3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Preprocessing.PowerTransformer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Maps nonnormally distributed data to as close to a normal distribution as possible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39873" y="3566035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A4CBF7-7674-4991-A9BC-43044CF4C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19" y="1217131"/>
            <a:ext cx="4748247" cy="785818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CB9AE9-27FE-48A3-AF98-F5509F9A5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59" y="2028194"/>
            <a:ext cx="1670044" cy="1150860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94CD17-7F00-4B81-A13D-571CCB68F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45" y="2028193"/>
            <a:ext cx="1670027" cy="1133233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F29AD1EB-4F7F-4536-A7E6-E1E75EB063AF}"/>
              </a:ext>
            </a:extLst>
          </p:cNvPr>
          <p:cNvSpPr/>
          <p:nvPr/>
        </p:nvSpPr>
        <p:spPr>
          <a:xfrm>
            <a:off x="8412203" y="2506069"/>
            <a:ext cx="421742" cy="34263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4B7EFF-22BF-4AB8-A74A-3DE27034C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19" y="4329692"/>
            <a:ext cx="5367377" cy="938219"/>
          </a:xfrm>
          <a:prstGeom prst="rect">
            <a:avLst/>
          </a:prstGeom>
        </p:spPr>
      </p:pic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51965-6E5C-4783-88CE-BCC65FAA6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94" y="5240511"/>
            <a:ext cx="1704974" cy="11749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110C142-B468-4DDC-9755-D3AEFDAE7E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37" y="5236465"/>
            <a:ext cx="1773457" cy="1203417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42967FEE-5574-4428-8F0A-7697B5074839}"/>
              </a:ext>
            </a:extLst>
          </p:cNvPr>
          <p:cNvSpPr/>
          <p:nvPr/>
        </p:nvSpPr>
        <p:spPr>
          <a:xfrm>
            <a:off x="8494031" y="5648650"/>
            <a:ext cx="421742" cy="34263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0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Splitting Data into Training and Testing Sets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Sci-kit learn makes it incredible easy to create training and testing sets out of your selected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3097" y="129335"/>
            <a:ext cx="4974545" cy="452606"/>
          </a:xfrm>
        </p:spPr>
        <p:txBody>
          <a:bodyPr/>
          <a:lstStyle/>
          <a:p>
            <a:pPr marL="342900" indent="-342900" algn="l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 err="1"/>
              <a:t>model_selection.train_test_split</a:t>
            </a:r>
            <a:r>
              <a:rPr lang="en-US" dirty="0"/>
              <a:t>() </a:t>
            </a:r>
          </a:p>
          <a:p>
            <a:pPr marL="285750" indent="-28575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Divides your feature and target variables into disparate training and testing subsets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 startAt="2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0969" y="480379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705F3D-4125-41F6-AF78-E9A44E0D2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28" y="1200365"/>
            <a:ext cx="4667975" cy="1781249"/>
          </a:xfrm>
          <a:prstGeom prst="rect">
            <a:avLst/>
          </a:prstGeom>
        </p:spPr>
      </p:pic>
      <p:pic>
        <p:nvPicPr>
          <p:cNvPr id="29" name="Picture Placeholder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BA7882-D339-49E2-9083-9447EF09114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" b="745"/>
          <a:stretch>
            <a:fillRect/>
          </a:stretch>
        </p:blipFill>
        <p:spPr/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192196-A9AC-4A0A-93DF-5198FB4DA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18" y="3059930"/>
            <a:ext cx="4903317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2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Fitting Models and Training Classifiers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Using the fitting function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Clr>
                <a:schemeClr val="accent2"/>
              </a:buClr>
              <a:buFont typeface="+mj-lt"/>
              <a:buAutoNum type="arabicPeriod" startAt="3"/>
            </a:pPr>
            <a:r>
              <a:rPr lang="en-US" dirty="0" err="1"/>
              <a:t>Scikit</a:t>
            </a:r>
            <a:r>
              <a:rPr lang="en-US" dirty="0"/>
              <a:t>-learn Regression and Classifier objects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All use the .fit() function to fit statistical models to the data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247440"/>
            <a:ext cx="4793809" cy="10086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3" name="Graphic 20">
            <a:extLst>
              <a:ext uri="{FF2B5EF4-FFF2-40B4-BE49-F238E27FC236}">
                <a16:creationId xmlns:a16="http://schemas.microsoft.com/office/drawing/2014/main" id="{19F8E431-6815-4D39-923D-44B8F919C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28645"/>
            <a:ext cx="4692435" cy="23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5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000" y="299187"/>
            <a:ext cx="5472000" cy="379021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 err="1"/>
              <a:t>Model_selection.cross_val_score</a:t>
            </a:r>
            <a:r>
              <a:rPr lang="en-US" dirty="0"/>
              <a:t>()</a:t>
            </a:r>
          </a:p>
          <a:p>
            <a:pPr marL="342900" indent="-342900" algn="l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Splits your training set into k subsets of training and testing sets and evaluates your model's accuracy on each of the k testing sets.</a:t>
            </a:r>
          </a:p>
          <a:p>
            <a:pPr marL="342900" indent="-342900" algn="l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You can then calculate your model’s score at each slice of the dataset before attempting to predict the testing data.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408CC2-E1AD-4EB8-967C-DB2EA283A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609" y="5240131"/>
            <a:ext cx="5100675" cy="766768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C043C0-51B2-4A71-B9B9-9E8CC663F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609" y="2838221"/>
            <a:ext cx="5662654" cy="23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0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847</Words>
  <Application>Microsoft Office PowerPoint</Application>
  <PresentationFormat>Widescreen</PresentationFormat>
  <Paragraphs>162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Tahoma</vt:lpstr>
      <vt:lpstr>Times New Roman</vt:lpstr>
      <vt:lpstr>Office Theme</vt:lpstr>
      <vt:lpstr>Data Science with Python</vt:lpstr>
      <vt:lpstr>Requirements for this Presentation</vt:lpstr>
      <vt:lpstr>Scikit-learn Package</vt:lpstr>
      <vt:lpstr>sklearn Overview</vt:lpstr>
      <vt:lpstr>Scikit-Learn Model Training Process</vt:lpstr>
      <vt:lpstr>Data Preprocessing and Feature Extraction</vt:lpstr>
      <vt:lpstr>Splitting Data into Training and Testing Sets</vt:lpstr>
      <vt:lpstr>Fitting Models and Training Classifiers</vt:lpstr>
      <vt:lpstr>Model Evaluation</vt:lpstr>
      <vt:lpstr>Linear Regression Example</vt:lpstr>
      <vt:lpstr>Classification Example</vt:lpstr>
      <vt:lpstr>Classification Example</vt:lpstr>
      <vt:lpstr>Classification Example</vt:lpstr>
      <vt:lpstr>Thank You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2019-07-17T22:55:49Z</dcterms:created>
  <dcterms:modified xsi:type="dcterms:W3CDTF">2019-08-02T03:03:43Z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