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F4015-56FD-44A0-A859-E2AA25A2D440}" v="17" dt="2025-08-17T22:41:2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Ertl" userId="7abcd54b91922dad" providerId="LiveId" clId="{23EF4015-56FD-44A0-A859-E2AA25A2D440}"/>
    <pc:docChg chg="undo custSel addSld modSld">
      <pc:chgData name="Justin Ertl" userId="7abcd54b91922dad" providerId="LiveId" clId="{23EF4015-56FD-44A0-A859-E2AA25A2D440}" dt="2025-08-17T22:41:54.567" v="2052" actId="20577"/>
      <pc:docMkLst>
        <pc:docMk/>
      </pc:docMkLst>
      <pc:sldChg chg="modSp new mod">
        <pc:chgData name="Justin Ertl" userId="7abcd54b91922dad" providerId="LiveId" clId="{23EF4015-56FD-44A0-A859-E2AA25A2D440}" dt="2025-08-17T21:28:53.648" v="182" actId="20577"/>
        <pc:sldMkLst>
          <pc:docMk/>
          <pc:sldMk cId="4048814920" sldId="256"/>
        </pc:sldMkLst>
        <pc:spChg chg="mod">
          <ac:chgData name="Justin Ertl" userId="7abcd54b91922dad" providerId="LiveId" clId="{23EF4015-56FD-44A0-A859-E2AA25A2D440}" dt="2025-08-17T21:26:45.176" v="53" actId="27636"/>
          <ac:spMkLst>
            <pc:docMk/>
            <pc:sldMk cId="4048814920" sldId="256"/>
            <ac:spMk id="2" creationId="{A830E1FA-B588-4D90-D996-35CD72924F9A}"/>
          </ac:spMkLst>
        </pc:spChg>
        <pc:spChg chg="mod">
          <ac:chgData name="Justin Ertl" userId="7abcd54b91922dad" providerId="LiveId" clId="{23EF4015-56FD-44A0-A859-E2AA25A2D440}" dt="2025-08-17T21:28:53.648" v="182" actId="20577"/>
          <ac:spMkLst>
            <pc:docMk/>
            <pc:sldMk cId="4048814920" sldId="256"/>
            <ac:spMk id="3" creationId="{58EEEEE3-C5C4-CA54-0D12-E5D10820AAB6}"/>
          </ac:spMkLst>
        </pc:spChg>
      </pc:sldChg>
      <pc:sldChg chg="addSp delSp modSp new mod setBg">
        <pc:chgData name="Justin Ertl" userId="7abcd54b91922dad" providerId="LiveId" clId="{23EF4015-56FD-44A0-A859-E2AA25A2D440}" dt="2025-08-17T21:28:18.734" v="157" actId="20577"/>
        <pc:sldMkLst>
          <pc:docMk/>
          <pc:sldMk cId="3008451235" sldId="257"/>
        </pc:sldMkLst>
        <pc:spChg chg="mod">
          <ac:chgData name="Justin Ertl" userId="7abcd54b91922dad" providerId="LiveId" clId="{23EF4015-56FD-44A0-A859-E2AA25A2D440}" dt="2025-08-17T21:27:06.495" v="55" actId="26606"/>
          <ac:spMkLst>
            <pc:docMk/>
            <pc:sldMk cId="3008451235" sldId="257"/>
            <ac:spMk id="2" creationId="{DCA8F6CE-2A9A-1F4C-E8A9-97D780B75C4F}"/>
          </ac:spMkLst>
        </pc:spChg>
        <pc:spChg chg="del">
          <ac:chgData name="Justin Ertl" userId="7abcd54b91922dad" providerId="LiveId" clId="{23EF4015-56FD-44A0-A859-E2AA25A2D440}" dt="2025-08-17T21:27:06.495" v="55" actId="26606"/>
          <ac:spMkLst>
            <pc:docMk/>
            <pc:sldMk cId="3008451235" sldId="257"/>
            <ac:spMk id="3" creationId="{9C6A289B-32CF-DC9B-4C79-28D303FEF20E}"/>
          </ac:spMkLst>
        </pc:spChg>
        <pc:grpChg chg="add">
          <ac:chgData name="Justin Ertl" userId="7abcd54b91922dad" providerId="LiveId" clId="{23EF4015-56FD-44A0-A859-E2AA25A2D440}" dt="2025-08-17T21:27:06.495" v="55" actId="26606"/>
          <ac:grpSpMkLst>
            <pc:docMk/>
            <pc:sldMk cId="3008451235" sldId="257"/>
            <ac:grpSpMk id="10" creationId="{B4DE830A-B531-4A3B-96F6-0ECE88B08555}"/>
          </ac:grpSpMkLst>
        </pc:grpChg>
        <pc:graphicFrameChg chg="add modGraphic">
          <ac:chgData name="Justin Ertl" userId="7abcd54b91922dad" providerId="LiveId" clId="{23EF4015-56FD-44A0-A859-E2AA25A2D440}" dt="2025-08-17T21:28:18.734" v="157" actId="20577"/>
          <ac:graphicFrameMkLst>
            <pc:docMk/>
            <pc:sldMk cId="3008451235" sldId="257"/>
            <ac:graphicFrameMk id="5" creationId="{9C6A289B-32CF-DC9B-4C79-28D303FEF20E}"/>
          </ac:graphicFrameMkLst>
        </pc:graphicFrameChg>
      </pc:sldChg>
      <pc:sldChg chg="addSp modSp new mod">
        <pc:chgData name="Justin Ertl" userId="7abcd54b91922dad" providerId="LiveId" clId="{23EF4015-56FD-44A0-A859-E2AA25A2D440}" dt="2025-08-17T21:56:00.179" v="752" actId="1076"/>
        <pc:sldMkLst>
          <pc:docMk/>
          <pc:sldMk cId="3073346268" sldId="258"/>
        </pc:sldMkLst>
        <pc:spChg chg="mod">
          <ac:chgData name="Justin Ertl" userId="7abcd54b91922dad" providerId="LiveId" clId="{23EF4015-56FD-44A0-A859-E2AA25A2D440}" dt="2025-08-17T21:31:02.857" v="203" actId="20577"/>
          <ac:spMkLst>
            <pc:docMk/>
            <pc:sldMk cId="3073346268" sldId="258"/>
            <ac:spMk id="2" creationId="{047ED885-3792-C517-4713-8F788D2CE141}"/>
          </ac:spMkLst>
        </pc:spChg>
        <pc:spChg chg="mod">
          <ac:chgData name="Justin Ertl" userId="7abcd54b91922dad" providerId="LiveId" clId="{23EF4015-56FD-44A0-A859-E2AA25A2D440}" dt="2025-08-17T21:35:09.769" v="708" actId="20577"/>
          <ac:spMkLst>
            <pc:docMk/>
            <pc:sldMk cId="3073346268" sldId="258"/>
            <ac:spMk id="3" creationId="{218AED2B-1656-A087-3425-DF2EABFCFB48}"/>
          </ac:spMkLst>
        </pc:spChg>
        <pc:picChg chg="add mod ord">
          <ac:chgData name="Justin Ertl" userId="7abcd54b91922dad" providerId="LiveId" clId="{23EF4015-56FD-44A0-A859-E2AA25A2D440}" dt="2025-08-17T21:56:00.179" v="752" actId="1076"/>
          <ac:picMkLst>
            <pc:docMk/>
            <pc:sldMk cId="3073346268" sldId="258"/>
            <ac:picMk id="5" creationId="{60A1018A-A9A5-A0CE-4D30-F13E1C40EA56}"/>
          </ac:picMkLst>
        </pc:picChg>
      </pc:sldChg>
      <pc:sldChg chg="addSp delSp modSp new mod">
        <pc:chgData name="Justin Ertl" userId="7abcd54b91922dad" providerId="LiveId" clId="{23EF4015-56FD-44A0-A859-E2AA25A2D440}" dt="2025-08-17T22:13:33.983" v="1195" actId="1076"/>
        <pc:sldMkLst>
          <pc:docMk/>
          <pc:sldMk cId="1474468134" sldId="259"/>
        </pc:sldMkLst>
        <pc:spChg chg="mod">
          <ac:chgData name="Justin Ertl" userId="7abcd54b91922dad" providerId="LiveId" clId="{23EF4015-56FD-44A0-A859-E2AA25A2D440}" dt="2025-08-17T21:57:25.934" v="754"/>
          <ac:spMkLst>
            <pc:docMk/>
            <pc:sldMk cId="1474468134" sldId="259"/>
            <ac:spMk id="2" creationId="{ABC5B7D9-D52A-074F-07D0-E5C6ED5D0CB2}"/>
          </ac:spMkLst>
        </pc:spChg>
        <pc:spChg chg="mod">
          <ac:chgData name="Justin Ertl" userId="7abcd54b91922dad" providerId="LiveId" clId="{23EF4015-56FD-44A0-A859-E2AA25A2D440}" dt="2025-08-17T22:00:44.535" v="1183" actId="313"/>
          <ac:spMkLst>
            <pc:docMk/>
            <pc:sldMk cId="1474468134" sldId="259"/>
            <ac:spMk id="3" creationId="{91CC68BA-7E21-E0C9-CE46-EBFBEB277D29}"/>
          </ac:spMkLst>
        </pc:spChg>
        <pc:picChg chg="add del mod">
          <ac:chgData name="Justin Ertl" userId="7abcd54b91922dad" providerId="LiveId" clId="{23EF4015-56FD-44A0-A859-E2AA25A2D440}" dt="2025-08-17T22:12:53.466" v="1190" actId="478"/>
          <ac:picMkLst>
            <pc:docMk/>
            <pc:sldMk cId="1474468134" sldId="259"/>
            <ac:picMk id="6" creationId="{B0770342-C5E1-CBB4-D071-605E95FBE35C}"/>
          </ac:picMkLst>
        </pc:picChg>
        <pc:picChg chg="add mod">
          <ac:chgData name="Justin Ertl" userId="7abcd54b91922dad" providerId="LiveId" clId="{23EF4015-56FD-44A0-A859-E2AA25A2D440}" dt="2025-08-17T22:13:33.983" v="1195" actId="1076"/>
          <ac:picMkLst>
            <pc:docMk/>
            <pc:sldMk cId="1474468134" sldId="259"/>
            <ac:picMk id="8" creationId="{7F4E23BD-AD18-80F7-2B56-6C94D6610F15}"/>
          </ac:picMkLst>
        </pc:picChg>
      </pc:sldChg>
      <pc:sldChg chg="addSp delSp modSp new mod">
        <pc:chgData name="Justin Ertl" userId="7abcd54b91922dad" providerId="LiveId" clId="{23EF4015-56FD-44A0-A859-E2AA25A2D440}" dt="2025-08-17T22:25:57.634" v="1679" actId="14100"/>
        <pc:sldMkLst>
          <pc:docMk/>
          <pc:sldMk cId="2067898425" sldId="260"/>
        </pc:sldMkLst>
        <pc:spChg chg="mod">
          <ac:chgData name="Justin Ertl" userId="7abcd54b91922dad" providerId="LiveId" clId="{23EF4015-56FD-44A0-A859-E2AA25A2D440}" dt="2025-08-17T22:15:14.205" v="1215" actId="20577"/>
          <ac:spMkLst>
            <pc:docMk/>
            <pc:sldMk cId="2067898425" sldId="260"/>
            <ac:spMk id="2" creationId="{17BCB014-0E35-92BA-EDDB-8C11771374E6}"/>
          </ac:spMkLst>
        </pc:spChg>
        <pc:spChg chg="mod">
          <ac:chgData name="Justin Ertl" userId="7abcd54b91922dad" providerId="LiveId" clId="{23EF4015-56FD-44A0-A859-E2AA25A2D440}" dt="2025-08-17T22:18:00.038" v="1662" actId="20577"/>
          <ac:spMkLst>
            <pc:docMk/>
            <pc:sldMk cId="2067898425" sldId="260"/>
            <ac:spMk id="3" creationId="{C66C016F-33C0-AAB7-7E29-A7EFA0F90D12}"/>
          </ac:spMkLst>
        </pc:spChg>
        <pc:picChg chg="add mod">
          <ac:chgData name="Justin Ertl" userId="7abcd54b91922dad" providerId="LiveId" clId="{23EF4015-56FD-44A0-A859-E2AA25A2D440}" dt="2025-08-17T22:23:55.173" v="1665" actId="1076"/>
          <ac:picMkLst>
            <pc:docMk/>
            <pc:sldMk cId="2067898425" sldId="260"/>
            <ac:picMk id="4" creationId="{D9DFB757-7CA2-618F-39C0-9B7C9D0CA989}"/>
          </ac:picMkLst>
        </pc:picChg>
        <pc:picChg chg="add del">
          <ac:chgData name="Justin Ertl" userId="7abcd54b91922dad" providerId="LiveId" clId="{23EF4015-56FD-44A0-A859-E2AA25A2D440}" dt="2025-08-17T22:24:05.889" v="1667" actId="478"/>
          <ac:picMkLst>
            <pc:docMk/>
            <pc:sldMk cId="2067898425" sldId="260"/>
            <ac:picMk id="5" creationId="{93C845DF-3FF9-3145-91F5-E2540F26885E}"/>
          </ac:picMkLst>
        </pc:picChg>
        <pc:picChg chg="add mod">
          <ac:chgData name="Justin Ertl" userId="7abcd54b91922dad" providerId="LiveId" clId="{23EF4015-56FD-44A0-A859-E2AA25A2D440}" dt="2025-08-17T22:24:57.911" v="1671" actId="1076"/>
          <ac:picMkLst>
            <pc:docMk/>
            <pc:sldMk cId="2067898425" sldId="260"/>
            <ac:picMk id="7" creationId="{FCBF64CB-9B8D-52D2-1293-92D3A2B52690}"/>
          </ac:picMkLst>
        </pc:picChg>
        <pc:cxnChg chg="add mod">
          <ac:chgData name="Justin Ertl" userId="7abcd54b91922dad" providerId="LiveId" clId="{23EF4015-56FD-44A0-A859-E2AA25A2D440}" dt="2025-08-17T22:25:57.634" v="1679" actId="14100"/>
          <ac:cxnSpMkLst>
            <pc:docMk/>
            <pc:sldMk cId="2067898425" sldId="260"/>
            <ac:cxnSpMk id="9" creationId="{D0CFB42A-CAEA-A131-7A1B-A609A52C74F7}"/>
          </ac:cxnSpMkLst>
        </pc:cxnChg>
      </pc:sldChg>
      <pc:sldChg chg="modSp new mod">
        <pc:chgData name="Justin Ertl" userId="7abcd54b91922dad" providerId="LiveId" clId="{23EF4015-56FD-44A0-A859-E2AA25A2D440}" dt="2025-08-17T22:41:54.567" v="2052" actId="20577"/>
        <pc:sldMkLst>
          <pc:docMk/>
          <pc:sldMk cId="2051443730" sldId="261"/>
        </pc:sldMkLst>
        <pc:spChg chg="mod">
          <ac:chgData name="Justin Ertl" userId="7abcd54b91922dad" providerId="LiveId" clId="{23EF4015-56FD-44A0-A859-E2AA25A2D440}" dt="2025-08-17T22:27:51.177" v="1690" actId="20577"/>
          <ac:spMkLst>
            <pc:docMk/>
            <pc:sldMk cId="2051443730" sldId="261"/>
            <ac:spMk id="2" creationId="{274609CC-695C-9861-A5C2-72E7DA03CA82}"/>
          </ac:spMkLst>
        </pc:spChg>
        <pc:spChg chg="mod">
          <ac:chgData name="Justin Ertl" userId="7abcd54b91922dad" providerId="LiveId" clId="{23EF4015-56FD-44A0-A859-E2AA25A2D440}" dt="2025-08-17T22:41:54.567" v="2052" actId="20577"/>
          <ac:spMkLst>
            <pc:docMk/>
            <pc:sldMk cId="2051443730" sldId="261"/>
            <ac:spMk id="3" creationId="{4972D173-F6D5-1FFF-FC38-49B14B0C0230}"/>
          </ac:spMkLst>
        </pc:spChg>
      </pc:sldChg>
      <pc:sldChg chg="addSp modSp new mod">
        <pc:chgData name="Justin Ertl" userId="7abcd54b91922dad" providerId="LiveId" clId="{23EF4015-56FD-44A0-A859-E2AA25A2D440}" dt="2025-08-17T22:41:23.021" v="2001" actId="1076"/>
        <pc:sldMkLst>
          <pc:docMk/>
          <pc:sldMk cId="561244924" sldId="262"/>
        </pc:sldMkLst>
        <pc:spChg chg="mod">
          <ac:chgData name="Justin Ertl" userId="7abcd54b91922dad" providerId="LiveId" clId="{23EF4015-56FD-44A0-A859-E2AA25A2D440}" dt="2025-08-17T22:28:58.445" v="1705"/>
          <ac:spMkLst>
            <pc:docMk/>
            <pc:sldMk cId="561244924" sldId="262"/>
            <ac:spMk id="2" creationId="{98124A2B-893A-E9D4-B55F-D76DC3E73F1E}"/>
          </ac:spMkLst>
        </pc:spChg>
        <pc:spChg chg="mod">
          <ac:chgData name="Justin Ertl" userId="7abcd54b91922dad" providerId="LiveId" clId="{23EF4015-56FD-44A0-A859-E2AA25A2D440}" dt="2025-08-17T22:31:20.526" v="1980" actId="27636"/>
          <ac:spMkLst>
            <pc:docMk/>
            <pc:sldMk cId="561244924" sldId="262"/>
            <ac:spMk id="3" creationId="{583D695E-9056-F0EF-9AAA-F442C27F6E06}"/>
          </ac:spMkLst>
        </pc:spChg>
        <pc:picChg chg="add mod">
          <ac:chgData name="Justin Ertl" userId="7abcd54b91922dad" providerId="LiveId" clId="{23EF4015-56FD-44A0-A859-E2AA25A2D440}" dt="2025-08-17T22:41:23.021" v="2001" actId="1076"/>
          <ac:picMkLst>
            <pc:docMk/>
            <pc:sldMk cId="561244924" sldId="262"/>
            <ac:picMk id="1026" creationId="{E19AF169-F334-C32D-F812-D73BF6F03DD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FDEB0-1B52-4D35-B0D8-155D6B7187C6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FCF14-AD05-494C-AD13-E20A94BDC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47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8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4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6611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7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268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1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3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7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9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94DA-6736-46F0-B98F-6DE9912D4659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CB9ED3-5BD1-44CB-8166-C8EA062A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0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0E1FA-B588-4D90-D996-35CD72924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Agile vs Waterfall</a:t>
            </a:r>
            <a:br>
              <a:rPr lang="en-US" sz="4800" dirty="0"/>
            </a:br>
            <a:r>
              <a:rPr lang="en-US" sz="3600" i="1" dirty="0"/>
              <a:t>Lessons from the SNHU Travel Project</a:t>
            </a:r>
            <a:endParaRPr lang="en-US" sz="48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EEEE3-C5C4-CA54-0D12-E5D10820AA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Ertl</a:t>
            </a:r>
            <a:br>
              <a:rPr lang="en-US" dirty="0"/>
            </a:br>
            <a:r>
              <a:rPr lang="en-US" dirty="0"/>
              <a:t>CS-250</a:t>
            </a:r>
            <a:br>
              <a:rPr lang="en-US" dirty="0"/>
            </a:br>
            <a:r>
              <a:rPr lang="en-US" dirty="0"/>
              <a:t>8/17/2025</a:t>
            </a:r>
          </a:p>
        </p:txBody>
      </p:sp>
    </p:spTree>
    <p:extLst>
      <p:ext uri="{BB962C8B-B14F-4D97-AF65-F5344CB8AC3E}">
        <p14:creationId xmlns:p14="http://schemas.microsoft.com/office/powerpoint/2010/main" val="404881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A8F6CE-2A9A-1F4C-E8A9-97D780B7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C6A289B-32CF-DC9B-4C79-28D303FEF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366205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488910" y="934222"/>
          <a:ext cx="7282150" cy="3299450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013453">
                  <a:extLst>
                    <a:ext uri="{9D8B030D-6E8A-4147-A177-3AD203B41FA5}">
                      <a16:colId xmlns:a16="http://schemas.microsoft.com/office/drawing/2014/main" val="2320760022"/>
                    </a:ext>
                  </a:extLst>
                </a:gridCol>
                <a:gridCol w="5268697">
                  <a:extLst>
                    <a:ext uri="{9D8B030D-6E8A-4147-A177-3AD203B41FA5}">
                      <a16:colId xmlns:a16="http://schemas.microsoft.com/office/drawing/2014/main" val="2099761287"/>
                    </a:ext>
                  </a:extLst>
                </a:gridCol>
              </a:tblGrid>
              <a:tr h="659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Scrum - Agile Roles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62913"/>
                  </a:ext>
                </a:extLst>
              </a:tr>
              <a:tr h="659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Agile Phases of SDLC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380944"/>
                  </a:ext>
                </a:extLst>
              </a:tr>
              <a:tr h="659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Waterfall Model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164292"/>
                  </a:ext>
                </a:extLst>
              </a:tr>
              <a:tr h="659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Choosing Agile or Waterfall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498902"/>
                  </a:ext>
                </a:extLst>
              </a:tr>
              <a:tr h="659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6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700" b="0" cap="none" spc="0" dirty="0">
                          <a:solidFill>
                            <a:schemeClr val="tx1"/>
                          </a:solidFill>
                        </a:rPr>
                        <a:t>References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57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45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A1018A-A9A5-A0CE-4D30-F13E1C40E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310" y="609600"/>
            <a:ext cx="4919550" cy="36286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7ED885-3792-C517-4713-8F788D2C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– 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ED2B-1656-A087-3425-DF2EABFC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Defines product vision and goals</a:t>
            </a:r>
          </a:p>
          <a:p>
            <a:pPr lvl="1"/>
            <a:r>
              <a:rPr lang="en-US" dirty="0"/>
              <a:t>Manages product backlog</a:t>
            </a:r>
          </a:p>
          <a:p>
            <a:pPr lvl="1"/>
            <a:r>
              <a:rPr lang="en-US" dirty="0"/>
              <a:t>Prioritizes features based on value</a:t>
            </a:r>
          </a:p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Facilitates Scrum process and events</a:t>
            </a:r>
          </a:p>
          <a:p>
            <a:pPr lvl="1"/>
            <a:r>
              <a:rPr lang="en-US" dirty="0"/>
              <a:t>Removes obstacles for the team</a:t>
            </a:r>
          </a:p>
          <a:p>
            <a:pPr lvl="1"/>
            <a:r>
              <a:rPr lang="en-US" dirty="0"/>
              <a:t>Ensures adherence to Agile principles</a:t>
            </a:r>
          </a:p>
          <a:p>
            <a:r>
              <a:rPr lang="en-US" dirty="0"/>
              <a:t>Development Team</a:t>
            </a:r>
          </a:p>
          <a:p>
            <a:pPr lvl="1"/>
            <a:r>
              <a:rPr lang="en-US" dirty="0"/>
              <a:t>Cross-functional (design, code, testing)</a:t>
            </a:r>
          </a:p>
          <a:p>
            <a:pPr lvl="1"/>
            <a:r>
              <a:rPr lang="en-US" dirty="0"/>
              <a:t>Includes some testers as team members</a:t>
            </a:r>
          </a:p>
          <a:p>
            <a:pPr lvl="1"/>
            <a:r>
              <a:rPr lang="en-US" dirty="0"/>
              <a:t>Self-organizing, no formal sub-roles</a:t>
            </a:r>
          </a:p>
          <a:p>
            <a:pPr lvl="1"/>
            <a:r>
              <a:rPr lang="en-US" dirty="0"/>
              <a:t>Delivers working product functionality each sprint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88A40-4CA3-736F-84D2-BED55500C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Cobb (2015); Schwaber &amp; Sutherland (2020)</a:t>
            </a:r>
          </a:p>
        </p:txBody>
      </p:sp>
    </p:spTree>
    <p:extLst>
      <p:ext uri="{BB962C8B-B14F-4D97-AF65-F5344CB8AC3E}">
        <p14:creationId xmlns:p14="http://schemas.microsoft.com/office/powerpoint/2010/main" val="3073346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7D9-D52A-074F-07D0-E5C6ED5D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Phases of SDLC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68BA-7E21-E0C9-CE46-EBFBEB27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Backlog refinement and adaptive release planning</a:t>
            </a:r>
          </a:p>
          <a:p>
            <a:pPr lvl="1"/>
            <a:r>
              <a:rPr lang="en-US" dirty="0"/>
              <a:t>Focus on delivering highest-value features first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Iterative increments of functionality</a:t>
            </a:r>
          </a:p>
          <a:p>
            <a:pPr lvl="1"/>
            <a:r>
              <a:rPr lang="en-US" dirty="0"/>
              <a:t>Emphasis on working software early and often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Continuous and embedded within sprints</a:t>
            </a:r>
          </a:p>
          <a:p>
            <a:pPr lvl="1"/>
            <a:r>
              <a:rPr lang="en-US" dirty="0"/>
              <a:t>Fast feedback loops for quality assurance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Working product increments each sprint</a:t>
            </a:r>
          </a:p>
          <a:p>
            <a:pPr lvl="1"/>
            <a:r>
              <a:rPr lang="en-US" dirty="0"/>
              <a:t>Sprint reviews and retrospectives for improvement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35191-9490-7883-3C81-5F70562E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Cobb (2015); Schwaber &amp; Sutherland (2020)</a:t>
            </a:r>
          </a:p>
        </p:txBody>
      </p:sp>
      <p:pic>
        <p:nvPicPr>
          <p:cNvPr id="8" name="Picture 7" descr="A diagram of a process&#10;&#10;AI-generated content may be incorrect.">
            <a:extLst>
              <a:ext uri="{FF2B5EF4-FFF2-40B4-BE49-F238E27FC236}">
                <a16:creationId xmlns:a16="http://schemas.microsoft.com/office/drawing/2014/main" id="{7F4E23BD-AD18-80F7-2B56-6C94D6610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12" y="1252620"/>
            <a:ext cx="5631154" cy="455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6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B014-0E35-92BA-EDDB-8C117713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C016F-33C0-AAB7-7E29-A7EFA0F9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Linear, Phase-Gated Process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Rigid structure, difficult to adapt to late changes</a:t>
            </a:r>
          </a:p>
          <a:p>
            <a:pPr lvl="1"/>
            <a:r>
              <a:rPr lang="en-US" dirty="0"/>
              <a:t>High risk of costly rework if requirements shift</a:t>
            </a:r>
          </a:p>
          <a:p>
            <a:r>
              <a:rPr lang="en-US" dirty="0"/>
              <a:t>Example – Wellness Vacation Feature</a:t>
            </a:r>
          </a:p>
          <a:p>
            <a:pPr lvl="1"/>
            <a:r>
              <a:rPr lang="en-US" dirty="0"/>
              <a:t>In Waterfall: Would require major redesign and delays</a:t>
            </a:r>
          </a:p>
          <a:p>
            <a:pPr lvl="1"/>
            <a:r>
              <a:rPr lang="en-US" dirty="0"/>
              <a:t>In Agile: Simply reprioritize backlog and developed in next sprint</a:t>
            </a:r>
          </a:p>
        </p:txBody>
      </p:sp>
      <p:pic>
        <p:nvPicPr>
          <p:cNvPr id="7" name="Picture 6" descr="A white square with black text&#10;&#10;AI-generated content may be incorrect.">
            <a:extLst>
              <a:ext uri="{FF2B5EF4-FFF2-40B4-BE49-F238E27FC236}">
                <a16:creationId xmlns:a16="http://schemas.microsoft.com/office/drawing/2014/main" id="{FCBF64CB-9B8D-52D2-1293-92D3A2B52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306" y="-13547"/>
            <a:ext cx="164592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CFB42A-CAEA-A131-7A1B-A609A52C74F7}"/>
              </a:ext>
            </a:extLst>
          </p:cNvPr>
          <p:cNvCxnSpPr>
            <a:cxnSpLocks/>
          </p:cNvCxnSpPr>
          <p:nvPr/>
        </p:nvCxnSpPr>
        <p:spPr>
          <a:xfrm flipV="1">
            <a:off x="4101353" y="719418"/>
            <a:ext cx="4269441" cy="1660711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E9BBD42-8803-C341-8D1E-60C800479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Cobb (2015); Royce (1970)</a:t>
            </a:r>
          </a:p>
        </p:txBody>
      </p:sp>
    </p:spTree>
    <p:extLst>
      <p:ext uri="{BB962C8B-B14F-4D97-AF65-F5344CB8AC3E}">
        <p14:creationId xmlns:p14="http://schemas.microsoft.com/office/powerpoint/2010/main" val="206789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4A2B-893A-E9D4-B55F-D76DC3E73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Agile or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D695E-9056-F0EF-9AAA-F442C27F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Waterfall Best For</a:t>
            </a:r>
          </a:p>
          <a:p>
            <a:pPr lvl="1"/>
            <a:r>
              <a:rPr lang="en-US" dirty="0"/>
              <a:t>Fixed, stable requirements</a:t>
            </a:r>
          </a:p>
          <a:p>
            <a:pPr lvl="1"/>
            <a:r>
              <a:rPr lang="en-US" dirty="0"/>
              <a:t>Regulatory or compliance-heavy projects</a:t>
            </a:r>
          </a:p>
          <a:p>
            <a:pPr lvl="1"/>
            <a:r>
              <a:rPr lang="en-US" dirty="0"/>
              <a:t>Sequential, predictable work</a:t>
            </a:r>
          </a:p>
          <a:p>
            <a:r>
              <a:rPr lang="en-US" dirty="0"/>
              <a:t>Agile Best For</a:t>
            </a:r>
          </a:p>
          <a:p>
            <a:pPr lvl="1"/>
            <a:r>
              <a:rPr lang="en-US" dirty="0"/>
              <a:t>Evolving or unclear requirements</a:t>
            </a:r>
          </a:p>
          <a:p>
            <a:pPr lvl="1"/>
            <a:r>
              <a:rPr lang="en-US" dirty="0"/>
              <a:t>Fast feedback and user-driven change</a:t>
            </a:r>
          </a:p>
          <a:p>
            <a:pPr lvl="1"/>
            <a:r>
              <a:rPr lang="en-US" dirty="0"/>
              <a:t>Complex or innovative projects</a:t>
            </a:r>
          </a:p>
          <a:p>
            <a:r>
              <a:rPr lang="en-US" dirty="0"/>
              <a:t>Key Takeaway</a:t>
            </a:r>
          </a:p>
          <a:p>
            <a:pPr lvl="1"/>
            <a:r>
              <a:rPr lang="en-US" dirty="0"/>
              <a:t>SNHU Travel project: Agile improved adaptability, collaboration, and incremental delivery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45007-4507-A9FD-9DCA-B80D7242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References: Cobb (2015); Project Management Institute (2021)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E19AF169-F334-C32D-F812-D73BF6F03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949" y="1486747"/>
            <a:ext cx="3517053" cy="351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4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09CC-695C-9861-A5C2-72E7DA03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D173-F6D5-1FFF-FC38-49B14B0C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Cobb, C. G. (2015). The Project Manager’s Guide to Mastering Agile.</a:t>
            </a:r>
          </a:p>
          <a:p>
            <a:r>
              <a:rPr lang="en-US" dirty="0"/>
              <a:t>Schwaber, K., &amp; Sutherland, J. (2020). The Scrum Guide. Scrum.org.</a:t>
            </a:r>
          </a:p>
          <a:p>
            <a:r>
              <a:rPr lang="en-US" dirty="0"/>
              <a:t>Royce, W. W. (1970). Managing the development of large software systems. Proceedings of IEEE WESCON</a:t>
            </a:r>
          </a:p>
          <a:p>
            <a:r>
              <a:rPr lang="en-US" dirty="0"/>
              <a:t>Project Management Institute. (2021). A guide to the project management body of knowledge (PMBOK guide) (7th ed.).</a:t>
            </a:r>
          </a:p>
          <a:p>
            <a:r>
              <a:rPr lang="en-US" dirty="0"/>
              <a:t>Slide 6 Image Generated from ChatGPT</a:t>
            </a:r>
          </a:p>
        </p:txBody>
      </p:sp>
    </p:spTree>
    <p:extLst>
      <p:ext uri="{BB962C8B-B14F-4D97-AF65-F5344CB8AC3E}">
        <p14:creationId xmlns:p14="http://schemas.microsoft.com/office/powerpoint/2010/main" val="20514437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</TotalTime>
  <Words>388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Wingdings 3</vt:lpstr>
      <vt:lpstr>Facet</vt:lpstr>
      <vt:lpstr>Agile vs Waterfall Lessons from the SNHU Travel Project</vt:lpstr>
      <vt:lpstr>Agenda</vt:lpstr>
      <vt:lpstr>Scrum – Agile Roles</vt:lpstr>
      <vt:lpstr>Agile Phases of SDLC </vt:lpstr>
      <vt:lpstr>Waterfall Model</vt:lpstr>
      <vt:lpstr>Choosing Agile or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Ertl</dc:creator>
  <cp:lastModifiedBy>Justin Ertl</cp:lastModifiedBy>
  <cp:revision>1</cp:revision>
  <dcterms:created xsi:type="dcterms:W3CDTF">2025-08-17T21:24:27Z</dcterms:created>
  <dcterms:modified xsi:type="dcterms:W3CDTF">2025-08-17T22:42:00Z</dcterms:modified>
</cp:coreProperties>
</file>