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58" r:id="rId4"/>
    <p:sldId id="259" r:id="rId5"/>
    <p:sldId id="283" r:id="rId6"/>
    <p:sldId id="287" r:id="rId7"/>
    <p:sldId id="288" r:id="rId8"/>
    <p:sldId id="289" r:id="rId9"/>
    <p:sldId id="290" r:id="rId10"/>
    <p:sldId id="291" r:id="rId11"/>
    <p:sldId id="260" r:id="rId12"/>
    <p:sldId id="292" r:id="rId13"/>
    <p:sldId id="278" r:id="rId14"/>
    <p:sldId id="4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za Becker" initials="EB" lastIdx="13" clrIdx="0">
    <p:extLst>
      <p:ext uri="{19B8F6BF-5375-455C-9EA6-DF929625EA0E}">
        <p15:presenceInfo xmlns:p15="http://schemas.microsoft.com/office/powerpoint/2012/main" userId="S::Eliza.Becker@Milliman.com::0e61b7c7-9080-4694-a5bb-ba65403518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A3"/>
    <a:srgbClr val="E3F2DF"/>
    <a:srgbClr val="FFECCC"/>
    <a:srgbClr val="B9DEF9"/>
    <a:srgbClr val="D3D8DF"/>
    <a:srgbClr val="000000"/>
    <a:srgbClr val="C6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E5D5F-5F63-40DB-BDC7-010264461AF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87BCE-1B4A-466A-9347-8DCC1C8C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3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8ABE7-2E59-B840-A11E-3AE96583F7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8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WITH LARGE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225" y="5791200"/>
            <a:ext cx="19113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76"/>
          <p:cNvSpPr>
            <a:spLocks noGrp="1"/>
          </p:cNvSpPr>
          <p:nvPr>
            <p:ph type="body" sz="quarter" idx="12"/>
          </p:nvPr>
        </p:nvSpPr>
        <p:spPr>
          <a:xfrm>
            <a:off x="609600" y="3581400"/>
            <a:ext cx="3753268" cy="231678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118" y="3314513"/>
            <a:ext cx="4876800" cy="202169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n-US" sz="1600" b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0" y="1905000"/>
            <a:ext cx="7772882" cy="1143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solidFill>
                  <a:schemeClr val="bg1"/>
                </a:solidFill>
              </a:defRPr>
            </a:lvl1pPr>
            <a:lvl2pPr marL="228595" indent="0">
              <a:buFontTx/>
              <a:buNone/>
              <a:defRPr/>
            </a:lvl2pPr>
            <a:lvl3pPr marL="411469" indent="0">
              <a:buFontTx/>
              <a:buNone/>
              <a:defRPr/>
            </a:lvl3pPr>
            <a:lvl4pPr marL="594345" indent="0">
              <a:buFontTx/>
              <a:buNone/>
              <a:defRPr/>
            </a:lvl4pPr>
            <a:lvl5pPr marL="73150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609118" y="560509"/>
            <a:ext cx="7772882" cy="126829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5560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441" y="9906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524000"/>
            <a:ext cx="5333999" cy="3200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8400" y="1524000"/>
            <a:ext cx="5334000" cy="3200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9600" y="1906552"/>
            <a:ext cx="5333999" cy="4189448"/>
          </a:xfrm>
        </p:spPr>
        <p:txBody>
          <a:bodyPr tIns="1463040"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48400" y="1906552"/>
            <a:ext cx="5330984" cy="4189448"/>
          </a:xfrm>
        </p:spPr>
        <p:txBody>
          <a:bodyPr tIns="1463040"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DD7DF557-F715-4010-8334-06467C255EA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accent5"/>
                </a:solidFill>
              </a:defRPr>
            </a:lvl1pPr>
          </a:lstStyle>
          <a:p>
            <a:fld id="{85D37E25-F972-4A41-8EA3-74E8B09D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2449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153400" y="1524000"/>
            <a:ext cx="3425984" cy="4572000"/>
          </a:xfrm>
          <a:solidFill>
            <a:schemeClr val="bg1"/>
          </a:solidFill>
        </p:spPr>
        <p:txBody>
          <a:bodyPr>
            <a:noAutofit/>
          </a:bodyPr>
          <a:lstStyle>
            <a:lvl1pPr marL="342900" indent="-342900">
              <a:spcBef>
                <a:spcPts val="900"/>
              </a:spcBef>
              <a:buFont typeface="Wingdings" charset="2"/>
              <a:buChar char="§"/>
              <a:defRPr sz="1600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441" y="9906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9600" y="1524000"/>
            <a:ext cx="7312025" cy="4572000"/>
          </a:xfrm>
        </p:spPr>
        <p:txBody>
          <a:bodyPr tIns="1828800"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DD7DF557-F715-4010-8334-06467C255EA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>
                <a:solidFill>
                  <a:schemeClr val="accent5"/>
                </a:solidFill>
              </a:defRPr>
            </a:lvl1pPr>
          </a:lstStyle>
          <a:p>
            <a:fld id="{85D37E25-F972-4A41-8EA3-74E8B09D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1524000"/>
            <a:ext cx="3429159" cy="4571999"/>
          </a:xfrm>
          <a:noFill/>
        </p:spPr>
        <p:txBody>
          <a:bodyPr>
            <a:noAutofit/>
          </a:bodyPr>
          <a:lstStyle>
            <a:lvl1pPr marL="285750" indent="-285750">
              <a:spcBef>
                <a:spcPts val="9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/>
          </p:nvPr>
        </p:nvSpPr>
        <p:spPr>
          <a:xfrm>
            <a:off x="609442" y="519237"/>
            <a:ext cx="10969943" cy="4713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441" y="9906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267200" y="1524000"/>
            <a:ext cx="7312025" cy="4572000"/>
          </a:xfrm>
        </p:spPr>
        <p:txBody>
          <a:bodyPr tIns="1828800"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DD7DF557-F715-4010-8334-06467C255EA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>
                <a:solidFill>
                  <a:schemeClr val="accent5"/>
                </a:solidFill>
              </a:defRPr>
            </a:lvl1pPr>
          </a:lstStyle>
          <a:p>
            <a:fld id="{85D37E25-F972-4A41-8EA3-74E8B09D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4890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2" y="519237"/>
            <a:ext cx="10969943" cy="4713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tIns="914400" rtlCol="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noFill/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tIns="914400" rtlCol="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noFill/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441" y="9906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DD7DF557-F715-4010-8334-06467C255EA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accent5"/>
                </a:solidFill>
              </a:defRPr>
            </a:lvl1pPr>
          </a:lstStyle>
          <a:p>
            <a:fld id="{85D37E25-F972-4A41-8EA3-74E8B09D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644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noFill/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noFill/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noFill/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09441" y="9906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DD7DF557-F715-4010-8334-06467C255EA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85D37E25-F972-4A41-8EA3-74E8B09D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47312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SLATE B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63" y="533400"/>
            <a:ext cx="9456737" cy="2286000"/>
          </a:xfrm>
        </p:spPr>
        <p:txBody>
          <a:bodyPr anchor="b">
            <a:noAutofit/>
          </a:bodyPr>
          <a:lstStyle>
            <a:lvl1pPr marL="384038" indent="-384038">
              <a:lnSpc>
                <a:spcPct val="10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84249" y="2971800"/>
            <a:ext cx="9074149" cy="1371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4679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19"/>
          <p:cNvSpPr/>
          <p:nvPr/>
        </p:nvSpPr>
        <p:spPr bwMode="ltGray">
          <a:xfrm rot="10800000" flipH="1">
            <a:off x="223838" y="231775"/>
            <a:ext cx="11739562" cy="6405563"/>
          </a:xfrm>
          <a:custGeom>
            <a:avLst/>
            <a:gdLst>
              <a:gd name="connsiteX0" fmla="*/ 0 w 11582400"/>
              <a:gd name="connsiteY0" fmla="*/ 0 h 6172200"/>
              <a:gd name="connsiteX1" fmla="*/ 10553679 w 11582400"/>
              <a:gd name="connsiteY1" fmla="*/ 0 h 6172200"/>
              <a:gd name="connsiteX2" fmla="*/ 11582400 w 11582400"/>
              <a:gd name="connsiteY2" fmla="*/ 1028721 h 6172200"/>
              <a:gd name="connsiteX3" fmla="*/ 11582400 w 11582400"/>
              <a:gd name="connsiteY3" fmla="*/ 6172200 h 6172200"/>
              <a:gd name="connsiteX4" fmla="*/ 0 w 11582400"/>
              <a:gd name="connsiteY4" fmla="*/ 6172200 h 6172200"/>
              <a:gd name="connsiteX5" fmla="*/ 0 w 11582400"/>
              <a:gd name="connsiteY5" fmla="*/ 0 h 6172200"/>
              <a:gd name="connsiteX0" fmla="*/ 0 w 11582400"/>
              <a:gd name="connsiteY0" fmla="*/ 0 h 6172200"/>
              <a:gd name="connsiteX1" fmla="*/ 10869685 w 11582400"/>
              <a:gd name="connsiteY1" fmla="*/ 6723 h 6172200"/>
              <a:gd name="connsiteX2" fmla="*/ 11582400 w 11582400"/>
              <a:gd name="connsiteY2" fmla="*/ 1028721 h 6172200"/>
              <a:gd name="connsiteX3" fmla="*/ 11582400 w 11582400"/>
              <a:gd name="connsiteY3" fmla="*/ 6172200 h 6172200"/>
              <a:gd name="connsiteX4" fmla="*/ 0 w 11582400"/>
              <a:gd name="connsiteY4" fmla="*/ 6172200 h 6172200"/>
              <a:gd name="connsiteX5" fmla="*/ 0 w 11582400"/>
              <a:gd name="connsiteY5" fmla="*/ 0 h 6172200"/>
              <a:gd name="connsiteX0" fmla="*/ 0 w 11609295"/>
              <a:gd name="connsiteY0" fmla="*/ 0 h 6172200"/>
              <a:gd name="connsiteX1" fmla="*/ 10869685 w 11609295"/>
              <a:gd name="connsiteY1" fmla="*/ 6723 h 6172200"/>
              <a:gd name="connsiteX2" fmla="*/ 11609295 w 11609295"/>
              <a:gd name="connsiteY2" fmla="*/ 699268 h 6172200"/>
              <a:gd name="connsiteX3" fmla="*/ 11582400 w 11609295"/>
              <a:gd name="connsiteY3" fmla="*/ 6172200 h 6172200"/>
              <a:gd name="connsiteX4" fmla="*/ 0 w 11609295"/>
              <a:gd name="connsiteY4" fmla="*/ 6172200 h 6172200"/>
              <a:gd name="connsiteX5" fmla="*/ 0 w 11609295"/>
              <a:gd name="connsiteY5" fmla="*/ 0 h 6172200"/>
              <a:gd name="connsiteX0" fmla="*/ 0 w 11609295"/>
              <a:gd name="connsiteY0" fmla="*/ 13448 h 6185648"/>
              <a:gd name="connsiteX1" fmla="*/ 11057944 w 11609295"/>
              <a:gd name="connsiteY1" fmla="*/ 0 h 6185648"/>
              <a:gd name="connsiteX2" fmla="*/ 11609295 w 11609295"/>
              <a:gd name="connsiteY2" fmla="*/ 712716 h 6185648"/>
              <a:gd name="connsiteX3" fmla="*/ 11582400 w 11609295"/>
              <a:gd name="connsiteY3" fmla="*/ 6185648 h 6185648"/>
              <a:gd name="connsiteX4" fmla="*/ 0 w 11609295"/>
              <a:gd name="connsiteY4" fmla="*/ 6185648 h 6185648"/>
              <a:gd name="connsiteX5" fmla="*/ 0 w 11609295"/>
              <a:gd name="connsiteY5" fmla="*/ 13448 h 6185648"/>
              <a:gd name="connsiteX0" fmla="*/ 0 w 11602571"/>
              <a:gd name="connsiteY0" fmla="*/ 13448 h 6185648"/>
              <a:gd name="connsiteX1" fmla="*/ 11057944 w 11602571"/>
              <a:gd name="connsiteY1" fmla="*/ 0 h 6185648"/>
              <a:gd name="connsiteX2" fmla="*/ 11602571 w 11602571"/>
              <a:gd name="connsiteY2" fmla="*/ 578245 h 6185648"/>
              <a:gd name="connsiteX3" fmla="*/ 11582400 w 11602571"/>
              <a:gd name="connsiteY3" fmla="*/ 6185648 h 6185648"/>
              <a:gd name="connsiteX4" fmla="*/ 0 w 11602571"/>
              <a:gd name="connsiteY4" fmla="*/ 6185648 h 6185648"/>
              <a:gd name="connsiteX5" fmla="*/ 0 w 11602571"/>
              <a:gd name="connsiteY5" fmla="*/ 13448 h 6185648"/>
              <a:gd name="connsiteX0" fmla="*/ 0 w 11602571"/>
              <a:gd name="connsiteY0" fmla="*/ 4385 h 6185648"/>
              <a:gd name="connsiteX1" fmla="*/ 11057944 w 11602571"/>
              <a:gd name="connsiteY1" fmla="*/ 0 h 6185648"/>
              <a:gd name="connsiteX2" fmla="*/ 11602571 w 11602571"/>
              <a:gd name="connsiteY2" fmla="*/ 578245 h 6185648"/>
              <a:gd name="connsiteX3" fmla="*/ 11582400 w 11602571"/>
              <a:gd name="connsiteY3" fmla="*/ 6185648 h 6185648"/>
              <a:gd name="connsiteX4" fmla="*/ 0 w 11602571"/>
              <a:gd name="connsiteY4" fmla="*/ 6185648 h 6185648"/>
              <a:gd name="connsiteX5" fmla="*/ 0 w 11602571"/>
              <a:gd name="connsiteY5" fmla="*/ 4385 h 6185648"/>
              <a:gd name="connsiteX0" fmla="*/ 0 w 11602571"/>
              <a:gd name="connsiteY0" fmla="*/ 4385 h 6185648"/>
              <a:gd name="connsiteX1" fmla="*/ 11057944 w 11602571"/>
              <a:gd name="connsiteY1" fmla="*/ 0 h 6185648"/>
              <a:gd name="connsiteX2" fmla="*/ 11602571 w 11602571"/>
              <a:gd name="connsiteY2" fmla="*/ 578245 h 6185648"/>
              <a:gd name="connsiteX3" fmla="*/ 11582400 w 11602571"/>
              <a:gd name="connsiteY3" fmla="*/ 6185648 h 6185648"/>
              <a:gd name="connsiteX4" fmla="*/ 13909 w 11602571"/>
              <a:gd name="connsiteY4" fmla="*/ 6185648 h 6185648"/>
              <a:gd name="connsiteX5" fmla="*/ 0 w 11602571"/>
              <a:gd name="connsiteY5" fmla="*/ 4385 h 6185648"/>
              <a:gd name="connsiteX0" fmla="*/ 0 w 11602571"/>
              <a:gd name="connsiteY0" fmla="*/ 4385 h 6185648"/>
              <a:gd name="connsiteX1" fmla="*/ 11057944 w 11602571"/>
              <a:gd name="connsiteY1" fmla="*/ 0 h 6185648"/>
              <a:gd name="connsiteX2" fmla="*/ 11602571 w 11602571"/>
              <a:gd name="connsiteY2" fmla="*/ 578245 h 6185648"/>
              <a:gd name="connsiteX3" fmla="*/ 11582400 w 11602571"/>
              <a:gd name="connsiteY3" fmla="*/ 6185648 h 6185648"/>
              <a:gd name="connsiteX4" fmla="*/ 9273 w 11602571"/>
              <a:gd name="connsiteY4" fmla="*/ 6181117 h 6185648"/>
              <a:gd name="connsiteX5" fmla="*/ 0 w 11602571"/>
              <a:gd name="connsiteY5" fmla="*/ 4385 h 6185648"/>
              <a:gd name="connsiteX0" fmla="*/ 0 w 11602571"/>
              <a:gd name="connsiteY0" fmla="*/ 4385 h 6190180"/>
              <a:gd name="connsiteX1" fmla="*/ 11057944 w 11602571"/>
              <a:gd name="connsiteY1" fmla="*/ 0 h 6190180"/>
              <a:gd name="connsiteX2" fmla="*/ 11602571 w 11602571"/>
              <a:gd name="connsiteY2" fmla="*/ 578245 h 6190180"/>
              <a:gd name="connsiteX3" fmla="*/ 11582400 w 11602571"/>
              <a:gd name="connsiteY3" fmla="*/ 6185648 h 6190180"/>
              <a:gd name="connsiteX4" fmla="*/ 4637 w 11602571"/>
              <a:gd name="connsiteY4" fmla="*/ 6190180 h 6190180"/>
              <a:gd name="connsiteX5" fmla="*/ 0 w 11602571"/>
              <a:gd name="connsiteY5" fmla="*/ 4385 h 6190180"/>
              <a:gd name="connsiteX0" fmla="*/ 0 w 11607230"/>
              <a:gd name="connsiteY0" fmla="*/ 4385 h 6190180"/>
              <a:gd name="connsiteX1" fmla="*/ 11057944 w 11607230"/>
              <a:gd name="connsiteY1" fmla="*/ 0 h 6190180"/>
              <a:gd name="connsiteX2" fmla="*/ 11602571 w 11607230"/>
              <a:gd name="connsiteY2" fmla="*/ 578245 h 6190180"/>
              <a:gd name="connsiteX3" fmla="*/ 11605582 w 11607230"/>
              <a:gd name="connsiteY3" fmla="*/ 6185649 h 6190180"/>
              <a:gd name="connsiteX4" fmla="*/ 4637 w 11607230"/>
              <a:gd name="connsiteY4" fmla="*/ 6190180 h 6190180"/>
              <a:gd name="connsiteX5" fmla="*/ 0 w 11607230"/>
              <a:gd name="connsiteY5" fmla="*/ 4385 h 6190180"/>
              <a:gd name="connsiteX0" fmla="*/ 0 w 11607731"/>
              <a:gd name="connsiteY0" fmla="*/ 4385 h 6190180"/>
              <a:gd name="connsiteX1" fmla="*/ 11057944 w 11607731"/>
              <a:gd name="connsiteY1" fmla="*/ 0 h 6190180"/>
              <a:gd name="connsiteX2" fmla="*/ 11607207 w 11607731"/>
              <a:gd name="connsiteY2" fmla="*/ 433234 h 6190180"/>
              <a:gd name="connsiteX3" fmla="*/ 11605582 w 11607731"/>
              <a:gd name="connsiteY3" fmla="*/ 6185649 h 6190180"/>
              <a:gd name="connsiteX4" fmla="*/ 4637 w 11607731"/>
              <a:gd name="connsiteY4" fmla="*/ 6190180 h 6190180"/>
              <a:gd name="connsiteX5" fmla="*/ 0 w 11607731"/>
              <a:gd name="connsiteY5" fmla="*/ 4385 h 6190180"/>
              <a:gd name="connsiteX0" fmla="*/ 0 w 11607731"/>
              <a:gd name="connsiteY0" fmla="*/ 4385 h 6190180"/>
              <a:gd name="connsiteX1" fmla="*/ 11141399 w 11607731"/>
              <a:gd name="connsiteY1" fmla="*/ 0 h 6190180"/>
              <a:gd name="connsiteX2" fmla="*/ 11607207 w 11607731"/>
              <a:gd name="connsiteY2" fmla="*/ 433234 h 6190180"/>
              <a:gd name="connsiteX3" fmla="*/ 11605582 w 11607731"/>
              <a:gd name="connsiteY3" fmla="*/ 6185649 h 6190180"/>
              <a:gd name="connsiteX4" fmla="*/ 4637 w 11607731"/>
              <a:gd name="connsiteY4" fmla="*/ 6190180 h 6190180"/>
              <a:gd name="connsiteX5" fmla="*/ 0 w 11607731"/>
              <a:gd name="connsiteY5" fmla="*/ 4385 h 61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07731" h="6190180">
                <a:moveTo>
                  <a:pt x="0" y="4385"/>
                </a:moveTo>
                <a:lnTo>
                  <a:pt x="11141399" y="0"/>
                </a:lnTo>
                <a:lnTo>
                  <a:pt x="11607207" y="433234"/>
                </a:lnTo>
                <a:cubicBezTo>
                  <a:pt x="11600483" y="2302368"/>
                  <a:pt x="11612306" y="4316515"/>
                  <a:pt x="11605582" y="6185649"/>
                </a:cubicBezTo>
                <a:lnTo>
                  <a:pt x="4637" y="6190180"/>
                </a:lnTo>
                <a:cubicBezTo>
                  <a:pt x="1" y="4129759"/>
                  <a:pt x="4636" y="2064806"/>
                  <a:pt x="0" y="4385"/>
                </a:cubicBezTo>
                <a:close/>
              </a:path>
            </a:pathLst>
          </a:cu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5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63" y="533400"/>
            <a:ext cx="9456737" cy="2286000"/>
          </a:xfrm>
        </p:spPr>
        <p:txBody>
          <a:bodyPr anchor="b">
            <a:noAutofit/>
          </a:bodyPr>
          <a:lstStyle>
            <a:lvl1pPr marL="384038" indent="-384038">
              <a:lnSpc>
                <a:spcPct val="100000"/>
              </a:lnSpc>
              <a:defRPr sz="6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26502" y="2971800"/>
            <a:ext cx="9031897" cy="1371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9468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-FRAM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228600" y="228600"/>
            <a:ext cx="11734800" cy="6400800"/>
          </a:xfrm>
          <a:solidFill>
            <a:schemeClr val="bg2"/>
          </a:solidFill>
        </p:spPr>
        <p:txBody>
          <a:bodyPr tIns="2743200" rtlCol="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533400"/>
            <a:ext cx="10515600" cy="2362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517602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—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42663" y="7734300"/>
            <a:ext cx="914400" cy="914400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defTabSz="914377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51">
              <a:latin typeface="+mn-lt"/>
            </a:endParaRPr>
          </a:p>
        </p:txBody>
      </p:sp>
      <p:sp>
        <p:nvSpPr>
          <p:cNvPr id="16" name="Title 4"/>
          <p:cNvSpPr>
            <a:spLocks noGrp="1"/>
          </p:cNvSpPr>
          <p:nvPr>
            <p:ph type="title"/>
          </p:nvPr>
        </p:nvSpPr>
        <p:spPr>
          <a:xfrm>
            <a:off x="609600" y="1524000"/>
            <a:ext cx="6781800" cy="3086747"/>
          </a:xfrm>
          <a:noFill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9600" y="4711977"/>
            <a:ext cx="6781800" cy="77442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b="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237672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—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19"/>
          <p:cNvSpPr/>
          <p:nvPr/>
        </p:nvSpPr>
        <p:spPr bwMode="ltGray">
          <a:xfrm rot="10800000" flipH="1">
            <a:off x="223838" y="231775"/>
            <a:ext cx="11739562" cy="6405563"/>
          </a:xfrm>
          <a:custGeom>
            <a:avLst/>
            <a:gdLst>
              <a:gd name="connsiteX0" fmla="*/ 0 w 11582400"/>
              <a:gd name="connsiteY0" fmla="*/ 0 h 6172200"/>
              <a:gd name="connsiteX1" fmla="*/ 10553679 w 11582400"/>
              <a:gd name="connsiteY1" fmla="*/ 0 h 6172200"/>
              <a:gd name="connsiteX2" fmla="*/ 11582400 w 11582400"/>
              <a:gd name="connsiteY2" fmla="*/ 1028721 h 6172200"/>
              <a:gd name="connsiteX3" fmla="*/ 11582400 w 11582400"/>
              <a:gd name="connsiteY3" fmla="*/ 6172200 h 6172200"/>
              <a:gd name="connsiteX4" fmla="*/ 0 w 11582400"/>
              <a:gd name="connsiteY4" fmla="*/ 6172200 h 6172200"/>
              <a:gd name="connsiteX5" fmla="*/ 0 w 11582400"/>
              <a:gd name="connsiteY5" fmla="*/ 0 h 6172200"/>
              <a:gd name="connsiteX0" fmla="*/ 0 w 11582400"/>
              <a:gd name="connsiteY0" fmla="*/ 0 h 6172200"/>
              <a:gd name="connsiteX1" fmla="*/ 10869685 w 11582400"/>
              <a:gd name="connsiteY1" fmla="*/ 6723 h 6172200"/>
              <a:gd name="connsiteX2" fmla="*/ 11582400 w 11582400"/>
              <a:gd name="connsiteY2" fmla="*/ 1028721 h 6172200"/>
              <a:gd name="connsiteX3" fmla="*/ 11582400 w 11582400"/>
              <a:gd name="connsiteY3" fmla="*/ 6172200 h 6172200"/>
              <a:gd name="connsiteX4" fmla="*/ 0 w 11582400"/>
              <a:gd name="connsiteY4" fmla="*/ 6172200 h 6172200"/>
              <a:gd name="connsiteX5" fmla="*/ 0 w 11582400"/>
              <a:gd name="connsiteY5" fmla="*/ 0 h 6172200"/>
              <a:gd name="connsiteX0" fmla="*/ 0 w 11609295"/>
              <a:gd name="connsiteY0" fmla="*/ 0 h 6172200"/>
              <a:gd name="connsiteX1" fmla="*/ 10869685 w 11609295"/>
              <a:gd name="connsiteY1" fmla="*/ 6723 h 6172200"/>
              <a:gd name="connsiteX2" fmla="*/ 11609295 w 11609295"/>
              <a:gd name="connsiteY2" fmla="*/ 699268 h 6172200"/>
              <a:gd name="connsiteX3" fmla="*/ 11582400 w 11609295"/>
              <a:gd name="connsiteY3" fmla="*/ 6172200 h 6172200"/>
              <a:gd name="connsiteX4" fmla="*/ 0 w 11609295"/>
              <a:gd name="connsiteY4" fmla="*/ 6172200 h 6172200"/>
              <a:gd name="connsiteX5" fmla="*/ 0 w 11609295"/>
              <a:gd name="connsiteY5" fmla="*/ 0 h 6172200"/>
              <a:gd name="connsiteX0" fmla="*/ 0 w 11609295"/>
              <a:gd name="connsiteY0" fmla="*/ 13448 h 6185648"/>
              <a:gd name="connsiteX1" fmla="*/ 11057944 w 11609295"/>
              <a:gd name="connsiteY1" fmla="*/ 0 h 6185648"/>
              <a:gd name="connsiteX2" fmla="*/ 11609295 w 11609295"/>
              <a:gd name="connsiteY2" fmla="*/ 712716 h 6185648"/>
              <a:gd name="connsiteX3" fmla="*/ 11582400 w 11609295"/>
              <a:gd name="connsiteY3" fmla="*/ 6185648 h 6185648"/>
              <a:gd name="connsiteX4" fmla="*/ 0 w 11609295"/>
              <a:gd name="connsiteY4" fmla="*/ 6185648 h 6185648"/>
              <a:gd name="connsiteX5" fmla="*/ 0 w 11609295"/>
              <a:gd name="connsiteY5" fmla="*/ 13448 h 6185648"/>
              <a:gd name="connsiteX0" fmla="*/ 0 w 11602571"/>
              <a:gd name="connsiteY0" fmla="*/ 13448 h 6185648"/>
              <a:gd name="connsiteX1" fmla="*/ 11057944 w 11602571"/>
              <a:gd name="connsiteY1" fmla="*/ 0 h 6185648"/>
              <a:gd name="connsiteX2" fmla="*/ 11602571 w 11602571"/>
              <a:gd name="connsiteY2" fmla="*/ 578245 h 6185648"/>
              <a:gd name="connsiteX3" fmla="*/ 11582400 w 11602571"/>
              <a:gd name="connsiteY3" fmla="*/ 6185648 h 6185648"/>
              <a:gd name="connsiteX4" fmla="*/ 0 w 11602571"/>
              <a:gd name="connsiteY4" fmla="*/ 6185648 h 6185648"/>
              <a:gd name="connsiteX5" fmla="*/ 0 w 11602571"/>
              <a:gd name="connsiteY5" fmla="*/ 13448 h 6185648"/>
              <a:gd name="connsiteX0" fmla="*/ 0 w 11602571"/>
              <a:gd name="connsiteY0" fmla="*/ 4385 h 6185648"/>
              <a:gd name="connsiteX1" fmla="*/ 11057944 w 11602571"/>
              <a:gd name="connsiteY1" fmla="*/ 0 h 6185648"/>
              <a:gd name="connsiteX2" fmla="*/ 11602571 w 11602571"/>
              <a:gd name="connsiteY2" fmla="*/ 578245 h 6185648"/>
              <a:gd name="connsiteX3" fmla="*/ 11582400 w 11602571"/>
              <a:gd name="connsiteY3" fmla="*/ 6185648 h 6185648"/>
              <a:gd name="connsiteX4" fmla="*/ 0 w 11602571"/>
              <a:gd name="connsiteY4" fmla="*/ 6185648 h 6185648"/>
              <a:gd name="connsiteX5" fmla="*/ 0 w 11602571"/>
              <a:gd name="connsiteY5" fmla="*/ 4385 h 6185648"/>
              <a:gd name="connsiteX0" fmla="*/ 0 w 11602571"/>
              <a:gd name="connsiteY0" fmla="*/ 4385 h 6185648"/>
              <a:gd name="connsiteX1" fmla="*/ 11057944 w 11602571"/>
              <a:gd name="connsiteY1" fmla="*/ 0 h 6185648"/>
              <a:gd name="connsiteX2" fmla="*/ 11602571 w 11602571"/>
              <a:gd name="connsiteY2" fmla="*/ 578245 h 6185648"/>
              <a:gd name="connsiteX3" fmla="*/ 11582400 w 11602571"/>
              <a:gd name="connsiteY3" fmla="*/ 6185648 h 6185648"/>
              <a:gd name="connsiteX4" fmla="*/ 13909 w 11602571"/>
              <a:gd name="connsiteY4" fmla="*/ 6185648 h 6185648"/>
              <a:gd name="connsiteX5" fmla="*/ 0 w 11602571"/>
              <a:gd name="connsiteY5" fmla="*/ 4385 h 6185648"/>
              <a:gd name="connsiteX0" fmla="*/ 0 w 11602571"/>
              <a:gd name="connsiteY0" fmla="*/ 4385 h 6185648"/>
              <a:gd name="connsiteX1" fmla="*/ 11057944 w 11602571"/>
              <a:gd name="connsiteY1" fmla="*/ 0 h 6185648"/>
              <a:gd name="connsiteX2" fmla="*/ 11602571 w 11602571"/>
              <a:gd name="connsiteY2" fmla="*/ 578245 h 6185648"/>
              <a:gd name="connsiteX3" fmla="*/ 11582400 w 11602571"/>
              <a:gd name="connsiteY3" fmla="*/ 6185648 h 6185648"/>
              <a:gd name="connsiteX4" fmla="*/ 9273 w 11602571"/>
              <a:gd name="connsiteY4" fmla="*/ 6181117 h 6185648"/>
              <a:gd name="connsiteX5" fmla="*/ 0 w 11602571"/>
              <a:gd name="connsiteY5" fmla="*/ 4385 h 6185648"/>
              <a:gd name="connsiteX0" fmla="*/ 0 w 11602571"/>
              <a:gd name="connsiteY0" fmla="*/ 4385 h 6190180"/>
              <a:gd name="connsiteX1" fmla="*/ 11057944 w 11602571"/>
              <a:gd name="connsiteY1" fmla="*/ 0 h 6190180"/>
              <a:gd name="connsiteX2" fmla="*/ 11602571 w 11602571"/>
              <a:gd name="connsiteY2" fmla="*/ 578245 h 6190180"/>
              <a:gd name="connsiteX3" fmla="*/ 11582400 w 11602571"/>
              <a:gd name="connsiteY3" fmla="*/ 6185648 h 6190180"/>
              <a:gd name="connsiteX4" fmla="*/ 4637 w 11602571"/>
              <a:gd name="connsiteY4" fmla="*/ 6190180 h 6190180"/>
              <a:gd name="connsiteX5" fmla="*/ 0 w 11602571"/>
              <a:gd name="connsiteY5" fmla="*/ 4385 h 6190180"/>
              <a:gd name="connsiteX0" fmla="*/ 0 w 11607230"/>
              <a:gd name="connsiteY0" fmla="*/ 4385 h 6190180"/>
              <a:gd name="connsiteX1" fmla="*/ 11057944 w 11607230"/>
              <a:gd name="connsiteY1" fmla="*/ 0 h 6190180"/>
              <a:gd name="connsiteX2" fmla="*/ 11602571 w 11607230"/>
              <a:gd name="connsiteY2" fmla="*/ 578245 h 6190180"/>
              <a:gd name="connsiteX3" fmla="*/ 11605582 w 11607230"/>
              <a:gd name="connsiteY3" fmla="*/ 6185649 h 6190180"/>
              <a:gd name="connsiteX4" fmla="*/ 4637 w 11607230"/>
              <a:gd name="connsiteY4" fmla="*/ 6190180 h 6190180"/>
              <a:gd name="connsiteX5" fmla="*/ 0 w 11607230"/>
              <a:gd name="connsiteY5" fmla="*/ 4385 h 6190180"/>
              <a:gd name="connsiteX0" fmla="*/ 0 w 11607731"/>
              <a:gd name="connsiteY0" fmla="*/ 4385 h 6190180"/>
              <a:gd name="connsiteX1" fmla="*/ 11057944 w 11607731"/>
              <a:gd name="connsiteY1" fmla="*/ 0 h 6190180"/>
              <a:gd name="connsiteX2" fmla="*/ 11607207 w 11607731"/>
              <a:gd name="connsiteY2" fmla="*/ 433234 h 6190180"/>
              <a:gd name="connsiteX3" fmla="*/ 11605582 w 11607731"/>
              <a:gd name="connsiteY3" fmla="*/ 6185649 h 6190180"/>
              <a:gd name="connsiteX4" fmla="*/ 4637 w 11607731"/>
              <a:gd name="connsiteY4" fmla="*/ 6190180 h 6190180"/>
              <a:gd name="connsiteX5" fmla="*/ 0 w 11607731"/>
              <a:gd name="connsiteY5" fmla="*/ 4385 h 6190180"/>
              <a:gd name="connsiteX0" fmla="*/ 0 w 11607731"/>
              <a:gd name="connsiteY0" fmla="*/ 4385 h 6190180"/>
              <a:gd name="connsiteX1" fmla="*/ 11141399 w 11607731"/>
              <a:gd name="connsiteY1" fmla="*/ 0 h 6190180"/>
              <a:gd name="connsiteX2" fmla="*/ 11607207 w 11607731"/>
              <a:gd name="connsiteY2" fmla="*/ 433234 h 6190180"/>
              <a:gd name="connsiteX3" fmla="*/ 11605582 w 11607731"/>
              <a:gd name="connsiteY3" fmla="*/ 6185649 h 6190180"/>
              <a:gd name="connsiteX4" fmla="*/ 4637 w 11607731"/>
              <a:gd name="connsiteY4" fmla="*/ 6190180 h 6190180"/>
              <a:gd name="connsiteX5" fmla="*/ 0 w 11607731"/>
              <a:gd name="connsiteY5" fmla="*/ 4385 h 61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07731" h="6190180">
                <a:moveTo>
                  <a:pt x="0" y="4385"/>
                </a:moveTo>
                <a:lnTo>
                  <a:pt x="11141399" y="0"/>
                </a:lnTo>
                <a:lnTo>
                  <a:pt x="11607207" y="433234"/>
                </a:lnTo>
                <a:cubicBezTo>
                  <a:pt x="11600483" y="2302368"/>
                  <a:pt x="11612306" y="4316515"/>
                  <a:pt x="11605582" y="6185649"/>
                </a:cubicBezTo>
                <a:lnTo>
                  <a:pt x="4637" y="6190180"/>
                </a:lnTo>
                <a:cubicBezTo>
                  <a:pt x="1" y="4129759"/>
                  <a:pt x="4636" y="2064806"/>
                  <a:pt x="0" y="4385"/>
                </a:cubicBezTo>
                <a:close/>
              </a:path>
            </a:pathLst>
          </a:cu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51" dirty="0"/>
          </a:p>
        </p:txBody>
      </p:sp>
      <p:sp>
        <p:nvSpPr>
          <p:cNvPr id="5" name="TextBox 4"/>
          <p:cNvSpPr txBox="1"/>
          <p:nvPr/>
        </p:nvSpPr>
        <p:spPr>
          <a:xfrm>
            <a:off x="11142663" y="7734300"/>
            <a:ext cx="914400" cy="914400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defTabSz="914377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51">
              <a:latin typeface="+mn-lt"/>
            </a:endParaRPr>
          </a:p>
        </p:txBody>
      </p:sp>
      <p:sp>
        <p:nvSpPr>
          <p:cNvPr id="16" name="Title 4"/>
          <p:cNvSpPr>
            <a:spLocks noGrp="1"/>
          </p:cNvSpPr>
          <p:nvPr>
            <p:ph type="title"/>
          </p:nvPr>
        </p:nvSpPr>
        <p:spPr>
          <a:xfrm>
            <a:off x="609600" y="1524000"/>
            <a:ext cx="6781800" cy="3086747"/>
          </a:xfrm>
          <a:noFill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9600" y="4711977"/>
            <a:ext cx="6781800" cy="77442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b="0" i="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4678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WITH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638" y="5791200"/>
            <a:ext cx="19113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76"/>
          <p:cNvSpPr>
            <a:spLocks noGrp="1"/>
          </p:cNvSpPr>
          <p:nvPr>
            <p:ph type="body" sz="quarter" idx="12"/>
          </p:nvPr>
        </p:nvSpPr>
        <p:spPr>
          <a:xfrm>
            <a:off x="608787" y="3578322"/>
            <a:ext cx="3753268" cy="231678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8305" y="3314513"/>
            <a:ext cx="4876800" cy="202169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n-US" sz="1600" b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8786" y="1905000"/>
            <a:ext cx="7773695" cy="1143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solidFill>
                  <a:schemeClr val="bg1"/>
                </a:solidFill>
              </a:defRPr>
            </a:lvl1pPr>
            <a:lvl2pPr marL="228595" indent="0">
              <a:buFontTx/>
              <a:buNone/>
              <a:defRPr/>
            </a:lvl2pPr>
            <a:lvl3pPr marL="411469" indent="0">
              <a:buFontTx/>
              <a:buNone/>
              <a:defRPr/>
            </a:lvl3pPr>
            <a:lvl4pPr marL="594345" indent="0">
              <a:buFontTx/>
              <a:buNone/>
              <a:defRPr/>
            </a:lvl4pPr>
            <a:lvl5pPr marL="73150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608304" y="560509"/>
            <a:ext cx="7773695" cy="126829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59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—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513" y="334963"/>
            <a:ext cx="191135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" y="5049826"/>
            <a:ext cx="4876800" cy="28417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n-US" sz="1600" b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609600" y="3429000"/>
            <a:ext cx="7391400" cy="990600"/>
          </a:xfrm>
        </p:spPr>
        <p:txBody>
          <a:bodyPr anchor="b"/>
          <a:lstStyle>
            <a:lvl1pPr algn="l">
              <a:lnSpc>
                <a:spcPct val="100000"/>
              </a:lnSpc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0" y="5354626"/>
            <a:ext cx="4876800" cy="89377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n-US" sz="1600" b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673428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—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19"/>
          <p:cNvSpPr/>
          <p:nvPr/>
        </p:nvSpPr>
        <p:spPr bwMode="ltGray">
          <a:xfrm rot="10800000" flipH="1">
            <a:off x="223838" y="231775"/>
            <a:ext cx="11739562" cy="6405563"/>
          </a:xfrm>
          <a:custGeom>
            <a:avLst/>
            <a:gdLst>
              <a:gd name="connsiteX0" fmla="*/ 0 w 11582400"/>
              <a:gd name="connsiteY0" fmla="*/ 0 h 6172200"/>
              <a:gd name="connsiteX1" fmla="*/ 10553679 w 11582400"/>
              <a:gd name="connsiteY1" fmla="*/ 0 h 6172200"/>
              <a:gd name="connsiteX2" fmla="*/ 11582400 w 11582400"/>
              <a:gd name="connsiteY2" fmla="*/ 1028721 h 6172200"/>
              <a:gd name="connsiteX3" fmla="*/ 11582400 w 11582400"/>
              <a:gd name="connsiteY3" fmla="*/ 6172200 h 6172200"/>
              <a:gd name="connsiteX4" fmla="*/ 0 w 11582400"/>
              <a:gd name="connsiteY4" fmla="*/ 6172200 h 6172200"/>
              <a:gd name="connsiteX5" fmla="*/ 0 w 11582400"/>
              <a:gd name="connsiteY5" fmla="*/ 0 h 6172200"/>
              <a:gd name="connsiteX0" fmla="*/ 0 w 11582400"/>
              <a:gd name="connsiteY0" fmla="*/ 0 h 6172200"/>
              <a:gd name="connsiteX1" fmla="*/ 10869685 w 11582400"/>
              <a:gd name="connsiteY1" fmla="*/ 6723 h 6172200"/>
              <a:gd name="connsiteX2" fmla="*/ 11582400 w 11582400"/>
              <a:gd name="connsiteY2" fmla="*/ 1028721 h 6172200"/>
              <a:gd name="connsiteX3" fmla="*/ 11582400 w 11582400"/>
              <a:gd name="connsiteY3" fmla="*/ 6172200 h 6172200"/>
              <a:gd name="connsiteX4" fmla="*/ 0 w 11582400"/>
              <a:gd name="connsiteY4" fmla="*/ 6172200 h 6172200"/>
              <a:gd name="connsiteX5" fmla="*/ 0 w 11582400"/>
              <a:gd name="connsiteY5" fmla="*/ 0 h 6172200"/>
              <a:gd name="connsiteX0" fmla="*/ 0 w 11609295"/>
              <a:gd name="connsiteY0" fmla="*/ 0 h 6172200"/>
              <a:gd name="connsiteX1" fmla="*/ 10869685 w 11609295"/>
              <a:gd name="connsiteY1" fmla="*/ 6723 h 6172200"/>
              <a:gd name="connsiteX2" fmla="*/ 11609295 w 11609295"/>
              <a:gd name="connsiteY2" fmla="*/ 699268 h 6172200"/>
              <a:gd name="connsiteX3" fmla="*/ 11582400 w 11609295"/>
              <a:gd name="connsiteY3" fmla="*/ 6172200 h 6172200"/>
              <a:gd name="connsiteX4" fmla="*/ 0 w 11609295"/>
              <a:gd name="connsiteY4" fmla="*/ 6172200 h 6172200"/>
              <a:gd name="connsiteX5" fmla="*/ 0 w 11609295"/>
              <a:gd name="connsiteY5" fmla="*/ 0 h 6172200"/>
              <a:gd name="connsiteX0" fmla="*/ 0 w 11609295"/>
              <a:gd name="connsiteY0" fmla="*/ 13448 h 6185648"/>
              <a:gd name="connsiteX1" fmla="*/ 11057944 w 11609295"/>
              <a:gd name="connsiteY1" fmla="*/ 0 h 6185648"/>
              <a:gd name="connsiteX2" fmla="*/ 11609295 w 11609295"/>
              <a:gd name="connsiteY2" fmla="*/ 712716 h 6185648"/>
              <a:gd name="connsiteX3" fmla="*/ 11582400 w 11609295"/>
              <a:gd name="connsiteY3" fmla="*/ 6185648 h 6185648"/>
              <a:gd name="connsiteX4" fmla="*/ 0 w 11609295"/>
              <a:gd name="connsiteY4" fmla="*/ 6185648 h 6185648"/>
              <a:gd name="connsiteX5" fmla="*/ 0 w 11609295"/>
              <a:gd name="connsiteY5" fmla="*/ 13448 h 6185648"/>
              <a:gd name="connsiteX0" fmla="*/ 0 w 11602571"/>
              <a:gd name="connsiteY0" fmla="*/ 13448 h 6185648"/>
              <a:gd name="connsiteX1" fmla="*/ 11057944 w 11602571"/>
              <a:gd name="connsiteY1" fmla="*/ 0 h 6185648"/>
              <a:gd name="connsiteX2" fmla="*/ 11602571 w 11602571"/>
              <a:gd name="connsiteY2" fmla="*/ 578245 h 6185648"/>
              <a:gd name="connsiteX3" fmla="*/ 11582400 w 11602571"/>
              <a:gd name="connsiteY3" fmla="*/ 6185648 h 6185648"/>
              <a:gd name="connsiteX4" fmla="*/ 0 w 11602571"/>
              <a:gd name="connsiteY4" fmla="*/ 6185648 h 6185648"/>
              <a:gd name="connsiteX5" fmla="*/ 0 w 11602571"/>
              <a:gd name="connsiteY5" fmla="*/ 13448 h 6185648"/>
              <a:gd name="connsiteX0" fmla="*/ 0 w 11602571"/>
              <a:gd name="connsiteY0" fmla="*/ 4385 h 6185648"/>
              <a:gd name="connsiteX1" fmla="*/ 11057944 w 11602571"/>
              <a:gd name="connsiteY1" fmla="*/ 0 h 6185648"/>
              <a:gd name="connsiteX2" fmla="*/ 11602571 w 11602571"/>
              <a:gd name="connsiteY2" fmla="*/ 578245 h 6185648"/>
              <a:gd name="connsiteX3" fmla="*/ 11582400 w 11602571"/>
              <a:gd name="connsiteY3" fmla="*/ 6185648 h 6185648"/>
              <a:gd name="connsiteX4" fmla="*/ 0 w 11602571"/>
              <a:gd name="connsiteY4" fmla="*/ 6185648 h 6185648"/>
              <a:gd name="connsiteX5" fmla="*/ 0 w 11602571"/>
              <a:gd name="connsiteY5" fmla="*/ 4385 h 6185648"/>
              <a:gd name="connsiteX0" fmla="*/ 0 w 11602571"/>
              <a:gd name="connsiteY0" fmla="*/ 4385 h 6185648"/>
              <a:gd name="connsiteX1" fmla="*/ 11057944 w 11602571"/>
              <a:gd name="connsiteY1" fmla="*/ 0 h 6185648"/>
              <a:gd name="connsiteX2" fmla="*/ 11602571 w 11602571"/>
              <a:gd name="connsiteY2" fmla="*/ 578245 h 6185648"/>
              <a:gd name="connsiteX3" fmla="*/ 11582400 w 11602571"/>
              <a:gd name="connsiteY3" fmla="*/ 6185648 h 6185648"/>
              <a:gd name="connsiteX4" fmla="*/ 13909 w 11602571"/>
              <a:gd name="connsiteY4" fmla="*/ 6185648 h 6185648"/>
              <a:gd name="connsiteX5" fmla="*/ 0 w 11602571"/>
              <a:gd name="connsiteY5" fmla="*/ 4385 h 6185648"/>
              <a:gd name="connsiteX0" fmla="*/ 0 w 11602571"/>
              <a:gd name="connsiteY0" fmla="*/ 4385 h 6185648"/>
              <a:gd name="connsiteX1" fmla="*/ 11057944 w 11602571"/>
              <a:gd name="connsiteY1" fmla="*/ 0 h 6185648"/>
              <a:gd name="connsiteX2" fmla="*/ 11602571 w 11602571"/>
              <a:gd name="connsiteY2" fmla="*/ 578245 h 6185648"/>
              <a:gd name="connsiteX3" fmla="*/ 11582400 w 11602571"/>
              <a:gd name="connsiteY3" fmla="*/ 6185648 h 6185648"/>
              <a:gd name="connsiteX4" fmla="*/ 9273 w 11602571"/>
              <a:gd name="connsiteY4" fmla="*/ 6181117 h 6185648"/>
              <a:gd name="connsiteX5" fmla="*/ 0 w 11602571"/>
              <a:gd name="connsiteY5" fmla="*/ 4385 h 6185648"/>
              <a:gd name="connsiteX0" fmla="*/ 0 w 11602571"/>
              <a:gd name="connsiteY0" fmla="*/ 4385 h 6190180"/>
              <a:gd name="connsiteX1" fmla="*/ 11057944 w 11602571"/>
              <a:gd name="connsiteY1" fmla="*/ 0 h 6190180"/>
              <a:gd name="connsiteX2" fmla="*/ 11602571 w 11602571"/>
              <a:gd name="connsiteY2" fmla="*/ 578245 h 6190180"/>
              <a:gd name="connsiteX3" fmla="*/ 11582400 w 11602571"/>
              <a:gd name="connsiteY3" fmla="*/ 6185648 h 6190180"/>
              <a:gd name="connsiteX4" fmla="*/ 4637 w 11602571"/>
              <a:gd name="connsiteY4" fmla="*/ 6190180 h 6190180"/>
              <a:gd name="connsiteX5" fmla="*/ 0 w 11602571"/>
              <a:gd name="connsiteY5" fmla="*/ 4385 h 6190180"/>
              <a:gd name="connsiteX0" fmla="*/ 0 w 11607230"/>
              <a:gd name="connsiteY0" fmla="*/ 4385 h 6190180"/>
              <a:gd name="connsiteX1" fmla="*/ 11057944 w 11607230"/>
              <a:gd name="connsiteY1" fmla="*/ 0 h 6190180"/>
              <a:gd name="connsiteX2" fmla="*/ 11602571 w 11607230"/>
              <a:gd name="connsiteY2" fmla="*/ 578245 h 6190180"/>
              <a:gd name="connsiteX3" fmla="*/ 11605582 w 11607230"/>
              <a:gd name="connsiteY3" fmla="*/ 6185649 h 6190180"/>
              <a:gd name="connsiteX4" fmla="*/ 4637 w 11607230"/>
              <a:gd name="connsiteY4" fmla="*/ 6190180 h 6190180"/>
              <a:gd name="connsiteX5" fmla="*/ 0 w 11607230"/>
              <a:gd name="connsiteY5" fmla="*/ 4385 h 6190180"/>
              <a:gd name="connsiteX0" fmla="*/ 0 w 11607731"/>
              <a:gd name="connsiteY0" fmla="*/ 4385 h 6190180"/>
              <a:gd name="connsiteX1" fmla="*/ 11057944 w 11607731"/>
              <a:gd name="connsiteY1" fmla="*/ 0 h 6190180"/>
              <a:gd name="connsiteX2" fmla="*/ 11607207 w 11607731"/>
              <a:gd name="connsiteY2" fmla="*/ 433234 h 6190180"/>
              <a:gd name="connsiteX3" fmla="*/ 11605582 w 11607731"/>
              <a:gd name="connsiteY3" fmla="*/ 6185649 h 6190180"/>
              <a:gd name="connsiteX4" fmla="*/ 4637 w 11607731"/>
              <a:gd name="connsiteY4" fmla="*/ 6190180 h 6190180"/>
              <a:gd name="connsiteX5" fmla="*/ 0 w 11607731"/>
              <a:gd name="connsiteY5" fmla="*/ 4385 h 6190180"/>
              <a:gd name="connsiteX0" fmla="*/ 0 w 11607731"/>
              <a:gd name="connsiteY0" fmla="*/ 4385 h 6190180"/>
              <a:gd name="connsiteX1" fmla="*/ 11141399 w 11607731"/>
              <a:gd name="connsiteY1" fmla="*/ 0 h 6190180"/>
              <a:gd name="connsiteX2" fmla="*/ 11607207 w 11607731"/>
              <a:gd name="connsiteY2" fmla="*/ 433234 h 6190180"/>
              <a:gd name="connsiteX3" fmla="*/ 11605582 w 11607731"/>
              <a:gd name="connsiteY3" fmla="*/ 6185649 h 6190180"/>
              <a:gd name="connsiteX4" fmla="*/ 4637 w 11607731"/>
              <a:gd name="connsiteY4" fmla="*/ 6190180 h 6190180"/>
              <a:gd name="connsiteX5" fmla="*/ 0 w 11607731"/>
              <a:gd name="connsiteY5" fmla="*/ 4385 h 61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07731" h="6190180">
                <a:moveTo>
                  <a:pt x="0" y="4385"/>
                </a:moveTo>
                <a:lnTo>
                  <a:pt x="11141399" y="0"/>
                </a:lnTo>
                <a:lnTo>
                  <a:pt x="11607207" y="433234"/>
                </a:lnTo>
                <a:cubicBezTo>
                  <a:pt x="11600483" y="2302368"/>
                  <a:pt x="11612306" y="4316515"/>
                  <a:pt x="11605582" y="6185649"/>
                </a:cubicBezTo>
                <a:lnTo>
                  <a:pt x="4637" y="6190180"/>
                </a:lnTo>
                <a:cubicBezTo>
                  <a:pt x="1" y="4129759"/>
                  <a:pt x="4636" y="2064806"/>
                  <a:pt x="0" y="4385"/>
                </a:cubicBezTo>
                <a:close/>
              </a:path>
            </a:pathLst>
          </a:cu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51" dirty="0"/>
          </a:p>
        </p:txBody>
      </p:sp>
      <p:sp>
        <p:nvSpPr>
          <p:cNvPr id="6" name="TextBox 5"/>
          <p:cNvSpPr txBox="1"/>
          <p:nvPr/>
        </p:nvSpPr>
        <p:spPr>
          <a:xfrm>
            <a:off x="11142663" y="7734300"/>
            <a:ext cx="914400" cy="914400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defTabSz="914377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51">
              <a:latin typeface="+mn-lt"/>
            </a:endParaRPr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513" y="334963"/>
            <a:ext cx="191135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" y="5049826"/>
            <a:ext cx="4876800" cy="28417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n-US" sz="1600" b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0" y="3429000"/>
            <a:ext cx="7391400" cy="990600"/>
          </a:xfrm>
        </p:spPr>
        <p:txBody>
          <a:bodyPr anchor="b"/>
          <a:lstStyle>
            <a:lvl1pPr algn="l">
              <a:lnSpc>
                <a:spcPct val="100000"/>
              </a:lnSpc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0" y="5354626"/>
            <a:ext cx="4876800" cy="89377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n-US" sz="1600" b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004035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F557-F715-4010-8334-06467C255EA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7E25-F972-4A41-8EA3-74E8B09D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WITH LOWER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8825" cy="6856413"/>
          </a:xfrm>
          <a:prstGeom prst="rect">
            <a:avLst/>
          </a:prstGeom>
          <a:blipFill dpi="0" rotWithShape="1">
            <a:blip r:embed="rId3"/>
            <a:srcRect/>
            <a:stretch>
              <a:fillRect t="14000" b="-14000"/>
            </a:stretch>
          </a:blipFill>
          <a:ln>
            <a:noFill/>
          </a:ln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13963" y="149225"/>
            <a:ext cx="19113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76"/>
          <p:cNvSpPr>
            <a:spLocks noGrp="1"/>
          </p:cNvSpPr>
          <p:nvPr>
            <p:ph type="body" sz="quarter" idx="12"/>
          </p:nvPr>
        </p:nvSpPr>
        <p:spPr>
          <a:xfrm>
            <a:off x="9213937" y="2252082"/>
            <a:ext cx="2590800" cy="186318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680537" y="1944017"/>
            <a:ext cx="3124200" cy="243495"/>
          </a:xfrm>
        </p:spPr>
        <p:txBody>
          <a:bodyPr rtlCol="0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buNone/>
              <a:defRPr lang="en-US" sz="16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0" y="1905000"/>
            <a:ext cx="7772400" cy="6858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solidFill>
                  <a:schemeClr val="accent5"/>
                </a:solidFill>
              </a:defRPr>
            </a:lvl1pPr>
            <a:lvl2pPr marL="228595" indent="0">
              <a:buFontTx/>
              <a:buNone/>
              <a:defRPr/>
            </a:lvl2pPr>
            <a:lvl3pPr marL="411469" indent="0">
              <a:buFontTx/>
              <a:buNone/>
              <a:defRPr/>
            </a:lvl3pPr>
            <a:lvl4pPr marL="594345" indent="0">
              <a:buFontTx/>
              <a:buNone/>
              <a:defRPr/>
            </a:lvl4pPr>
            <a:lvl5pPr marL="73150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56718" y="560509"/>
            <a:ext cx="7772400" cy="126829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0570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FLOW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521208"/>
            <a:ext cx="10969943" cy="411480"/>
          </a:xfrm>
        </p:spPr>
        <p:txBody>
          <a:bodyPr/>
          <a:lstStyle>
            <a:lvl1pPr>
              <a:defRPr sz="300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441" y="980728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12062" y="1484784"/>
            <a:ext cx="10967322" cy="4558768"/>
          </a:xfrm>
        </p:spPr>
        <p:txBody>
          <a:bodyPr numCol="3" spcCol="54000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0" indent="0" algn="l">
              <a:buNone/>
              <a:tabLst/>
              <a:defRPr sz="1200"/>
            </a:lvl2pPr>
            <a:lvl3pPr marL="0" indent="-180000">
              <a:buClr>
                <a:schemeClr val="tx2"/>
              </a:buClr>
              <a:buFont typeface="Wingdings" charset="2"/>
              <a:buChar char="§"/>
              <a:tabLst/>
              <a:defRPr sz="1200"/>
            </a:lvl3pPr>
            <a:lvl4pPr marL="360000" indent="-180000">
              <a:buClr>
                <a:schemeClr val="bg2"/>
              </a:buClr>
              <a:buFont typeface="Wingdings" charset="2"/>
              <a:buChar char="§"/>
              <a:tabLst/>
              <a:defRPr sz="1200"/>
            </a:lvl4pPr>
            <a:lvl5pPr marL="540000" indent="-180000">
              <a:buClr>
                <a:schemeClr val="bg2"/>
              </a:buClr>
              <a:buFont typeface="Wingdings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DD7DF557-F715-4010-8334-06467C255EA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>
                <a:solidFill>
                  <a:schemeClr val="accent5"/>
                </a:solidFill>
              </a:defRPr>
            </a:lvl1pPr>
          </a:lstStyle>
          <a:p>
            <a:fld id="{85D37E25-F972-4A41-8EA3-74E8B09D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406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442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441" y="9906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DD7DF557-F715-4010-8334-06467C255EA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>
                <a:solidFill>
                  <a:schemeClr val="accent5"/>
                </a:solidFill>
              </a:defRPr>
            </a:lvl1pPr>
          </a:lstStyle>
          <a:p>
            <a:fld id="{85D37E25-F972-4A41-8EA3-74E8B09D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11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2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442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441" y="9906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1524000"/>
            <a:ext cx="5181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394471" y="1524000"/>
            <a:ext cx="5181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DD7DF557-F715-4010-8334-06467C255EA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accent5"/>
                </a:solidFill>
              </a:defRPr>
            </a:lvl1pPr>
          </a:lstStyle>
          <a:p>
            <a:fld id="{85D37E25-F972-4A41-8EA3-74E8B09D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9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2 COL TEX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442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441" y="9906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2057400"/>
            <a:ext cx="51816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394471" y="2057400"/>
            <a:ext cx="51816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383007" y="1524000"/>
            <a:ext cx="5181600" cy="381000"/>
          </a:xfrm>
        </p:spPr>
        <p:txBody>
          <a:bodyPr>
            <a:normAutofit/>
          </a:bodyPr>
          <a:lstStyle>
            <a:lvl1pPr marL="182875" marR="0" indent="-182875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charset="2"/>
              <a:buNone/>
              <a:tabLst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09441" y="1524000"/>
            <a:ext cx="5181600" cy="381000"/>
          </a:xfrm>
        </p:spPr>
        <p:txBody>
          <a:bodyPr>
            <a:normAutofit/>
          </a:bodyPr>
          <a:lstStyle>
            <a:lvl1pPr marL="182875" marR="0" indent="-182875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charset="2"/>
              <a:buNone/>
              <a:tabLst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fld id="{DD7DF557-F715-4010-8334-06467C255EA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>
                <a:solidFill>
                  <a:schemeClr val="accent5"/>
                </a:solidFill>
              </a:defRPr>
            </a:lvl1pPr>
          </a:lstStyle>
          <a:p>
            <a:fld id="{85D37E25-F972-4A41-8EA3-74E8B09D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310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3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442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441" y="9906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1524000"/>
            <a:ext cx="3438345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375320" y="1524000"/>
            <a:ext cx="3438345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141039" y="1524000"/>
            <a:ext cx="3438345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DD7DF557-F715-4010-8334-06467C255EA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mtClean="0">
                <a:solidFill>
                  <a:schemeClr val="accent5"/>
                </a:solidFill>
              </a:defRPr>
            </a:lvl1pPr>
          </a:lstStyle>
          <a:p>
            <a:fld id="{85D37E25-F972-4A41-8EA3-74E8B09D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9894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442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441" y="9906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9600" y="1524000"/>
            <a:ext cx="10972800" cy="4572000"/>
          </a:xfrm>
        </p:spPr>
        <p:txBody>
          <a:bodyPr tIns="1828800"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DD7DF557-F715-4010-8334-06467C255EA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>
                <a:solidFill>
                  <a:schemeClr val="accent5"/>
                </a:solidFill>
              </a:defRPr>
            </a:lvl1pPr>
          </a:lstStyle>
          <a:p>
            <a:fld id="{85D37E25-F972-4A41-8EA3-74E8B09D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6492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519113"/>
            <a:ext cx="109696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  <a:endParaRPr lang="x-none" altLang="x-non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24000"/>
            <a:ext cx="109696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  <a:endParaRPr lang="x-none" alt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01000" y="6426200"/>
            <a:ext cx="995363" cy="20955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7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D7DF557-F715-4010-8334-06467C255EA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0" y="6426200"/>
            <a:ext cx="1816100" cy="20955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7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963"/>
            <a:ext cx="533400" cy="23177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accent5"/>
                </a:solidFill>
                <a:latin typeface="+mn-lt"/>
              </a:defRPr>
            </a:lvl1pPr>
          </a:lstStyle>
          <a:p>
            <a:fld id="{85D37E25-F972-4A41-8EA3-74E8B09D2E26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6402388"/>
            <a:ext cx="11430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26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 spd="med">
    <p:fade/>
  </p:transition>
  <p:txStyles>
    <p:titleStyle>
      <a:lvl1pPr algn="l" defTabSz="912813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128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9128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9128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9128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9128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9128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9128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9128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179388" indent="-179388" algn="l" defTabSz="179388" rtl="0" eaLnBrk="1" fontAlgn="base" hangingPunct="1">
        <a:spcBef>
          <a:spcPts val="900"/>
        </a:spcBef>
        <a:spcAft>
          <a:spcPct val="0"/>
        </a:spcAft>
        <a:buClr>
          <a:schemeClr val="tx2"/>
        </a:buClr>
        <a:buSzPct val="80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179388" rtl="0" eaLnBrk="1" fontAlgn="base" hangingPunct="1">
        <a:spcBef>
          <a:spcPts val="900"/>
        </a:spcBef>
        <a:spcAft>
          <a:spcPct val="0"/>
        </a:spcAft>
        <a:buClr>
          <a:schemeClr val="bg2"/>
        </a:buClr>
        <a:buSzPct val="80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179388" rtl="0" eaLnBrk="1" fontAlgn="base" hangingPunct="1">
        <a:spcBef>
          <a:spcPts val="900"/>
        </a:spcBef>
        <a:spcAft>
          <a:spcPct val="0"/>
        </a:spcAft>
        <a:buClr>
          <a:schemeClr val="bg2"/>
        </a:buClr>
        <a:buSzPct val="80000"/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defTabSz="179388" rtl="0" eaLnBrk="1" fontAlgn="base" hangingPunct="1">
        <a:spcBef>
          <a:spcPts val="900"/>
        </a:spcBef>
        <a:spcAft>
          <a:spcPct val="0"/>
        </a:spcAft>
        <a:buClr>
          <a:schemeClr val="bg2"/>
        </a:buClr>
        <a:buSzPct val="80000"/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defTabSz="179388" rtl="0" eaLnBrk="1" fontAlgn="base" hangingPunct="1">
        <a:spcBef>
          <a:spcPts val="900"/>
        </a:spcBef>
        <a:spcAft>
          <a:spcPct val="0"/>
        </a:spcAft>
        <a:buClr>
          <a:schemeClr val="bg2"/>
        </a:buClr>
        <a:buSzPct val="80000"/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34" indent="-137157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90" indent="-137157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66" indent="-137157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41" indent="-137157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emf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dicaid.gov/Medicaid/downloads/2021-2022-medicaid-rate-guide.pdf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emf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82A1C5-0DCF-420C-8F1A-A812C2FB5E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80537" y="1076950"/>
            <a:ext cx="3124200" cy="243495"/>
          </a:xfrm>
        </p:spPr>
        <p:txBody>
          <a:bodyPr/>
          <a:lstStyle/>
          <a:p>
            <a:r>
              <a:rPr lang="en-US" dirty="0"/>
              <a:t>July 2021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9D29EA-8F99-48B6-B9B0-3B6C5913C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596" y="1076950"/>
            <a:ext cx="7772400" cy="1268291"/>
          </a:xfrm>
        </p:spPr>
        <p:txBody>
          <a:bodyPr/>
          <a:lstStyle/>
          <a:p>
            <a:r>
              <a:rPr lang="en-US" dirty="0"/>
              <a:t>Analysis of 2021-2022 Medicaid Managed Care Rate Development Guide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248B94-03A8-4CDC-B150-06E6E598CC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84958" y="1985751"/>
            <a:ext cx="2590800" cy="186318"/>
          </a:xfrm>
        </p:spPr>
        <p:txBody>
          <a:bodyPr/>
          <a:lstStyle/>
          <a:p>
            <a:r>
              <a:rPr lang="en-US" dirty="0"/>
              <a:t>Jeremy Palmer, FSA, MAAA</a:t>
            </a:r>
          </a:p>
          <a:p>
            <a:r>
              <a:rPr lang="en-US" dirty="0"/>
              <a:t>Justin CHOW, FSA, MAAA</a:t>
            </a:r>
          </a:p>
          <a:p>
            <a:r>
              <a:rPr lang="en-US" dirty="0"/>
              <a:t>Mackenzie Egan, ASA, MAAA</a:t>
            </a:r>
          </a:p>
        </p:txBody>
      </p:sp>
    </p:spTree>
    <p:extLst>
      <p:ext uri="{BB962C8B-B14F-4D97-AF65-F5344CB8AC3E}">
        <p14:creationId xmlns:p14="http://schemas.microsoft.com/office/powerpoint/2010/main" val="147247596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163F-18F2-41A7-9E97-B27BC736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sharing mechanisms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3C5E3-6931-4534-BCDC-70BDBBB71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B7EA0-9029-4361-B611-BAEFC78D12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9925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8CAEB6-C86A-4D81-9FF4-A21471A0F8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B672CE-D8FC-4654-A154-AB076D1BB5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08B6B4-3002-424A-9A4C-866B0B00C6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1F9C50-FB08-4066-9C0B-B16C369B9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notable items</a:t>
            </a:r>
          </a:p>
        </p:txBody>
      </p:sp>
    </p:spTree>
    <p:extLst>
      <p:ext uri="{BB962C8B-B14F-4D97-AF65-F5344CB8AC3E}">
        <p14:creationId xmlns:p14="http://schemas.microsoft.com/office/powerpoint/2010/main" val="382567502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4387-F738-41C1-B02C-B8B17A13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notable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AA94F-494C-4D98-ACC9-3C31613E1F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0B338-8291-4F17-B092-0C4123978033}"/>
              </a:ext>
            </a:extLst>
          </p:cNvPr>
          <p:cNvSpPr txBox="1"/>
          <p:nvPr/>
        </p:nvSpPr>
        <p:spPr>
          <a:xfrm>
            <a:off x="1395047" y="2862189"/>
            <a:ext cx="2682239" cy="33416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2"/>
                </a:solidFill>
              </a:rPr>
              <a:t>Rating periods other than 12 months </a:t>
            </a:r>
            <a:r>
              <a:rPr lang="en-US" sz="1600" dirty="0" err="1"/>
              <a:t>quia</a:t>
            </a:r>
            <a:r>
              <a:rPr lang="en-US" sz="1600" dirty="0"/>
              <a:t> </a:t>
            </a:r>
            <a:r>
              <a:rPr lang="en-US" sz="1600" dirty="0" err="1"/>
              <a:t>ipsandia</a:t>
            </a:r>
            <a:r>
              <a:rPr lang="en-US" sz="1600" dirty="0"/>
              <a:t> a vid </a:t>
            </a:r>
            <a:r>
              <a:rPr lang="en-US" sz="1600" dirty="0" err="1"/>
              <a:t>quam</a:t>
            </a:r>
            <a:r>
              <a:rPr lang="en-US" sz="1600" dirty="0"/>
              <a:t> </a:t>
            </a:r>
            <a:r>
              <a:rPr lang="en-US" sz="1600" dirty="0" err="1"/>
              <a:t>rehent</a:t>
            </a:r>
            <a:r>
              <a:rPr lang="en-US" sz="1600" dirty="0"/>
              <a:t> </a:t>
            </a:r>
            <a:r>
              <a:rPr lang="en-US" sz="1600" dirty="0" err="1"/>
              <a:t>explitat</a:t>
            </a:r>
            <a:r>
              <a:rPr lang="en-US" sz="1600" dirty="0"/>
              <a:t> </a:t>
            </a:r>
            <a:r>
              <a:rPr lang="en-US" sz="1600" dirty="0" err="1"/>
              <a:t>quidelicto</a:t>
            </a:r>
            <a:r>
              <a:rPr lang="en-US" sz="1600" dirty="0"/>
              <a:t> mod </a:t>
            </a:r>
            <a:r>
              <a:rPr lang="en-US" sz="1600" dirty="0" err="1"/>
              <a:t>maiores</a:t>
            </a:r>
            <a:r>
              <a:rPr lang="en-US" sz="1600" dirty="0"/>
              <a:t> </a:t>
            </a:r>
            <a:r>
              <a:rPr lang="en-US" sz="1600" dirty="0" err="1"/>
              <a:t>mosapit</a:t>
            </a:r>
            <a:r>
              <a:rPr lang="en-US" sz="1600" dirty="0"/>
              <a:t> la </a:t>
            </a:r>
            <a:r>
              <a:rPr lang="en-US" sz="1600" dirty="0" err="1"/>
              <a:t>consequis</a:t>
            </a:r>
            <a:r>
              <a:rPr lang="en-US" sz="1600" dirty="0"/>
              <a:t> </a:t>
            </a:r>
            <a:r>
              <a:rPr lang="en-US" sz="1600" dirty="0" err="1"/>
              <a:t>etumquis</a:t>
            </a:r>
            <a:r>
              <a:rPr lang="en-US" sz="1600" dirty="0"/>
              <a:t> ad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eos</a:t>
            </a:r>
            <a:r>
              <a:rPr lang="en-US" sz="1600" dirty="0"/>
              <a:t> </a:t>
            </a:r>
            <a:r>
              <a:rPr lang="en-US" sz="1600" dirty="0" err="1"/>
              <a:t>experiam</a:t>
            </a:r>
            <a:r>
              <a:rPr lang="en-US" sz="1600" dirty="0"/>
              <a:t> </a:t>
            </a:r>
            <a:r>
              <a:rPr lang="en-US" sz="1600" dirty="0" err="1"/>
              <a:t>rerrum</a:t>
            </a:r>
            <a:r>
              <a:rPr lang="en-US" sz="1600" dirty="0"/>
              <a:t> re nit, </a:t>
            </a:r>
            <a:r>
              <a:rPr lang="en-US" sz="1600" dirty="0" err="1"/>
              <a:t>sinvelliquid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ullab</a:t>
            </a:r>
            <a:r>
              <a:rPr lang="en-US" sz="1600" dirty="0"/>
              <a:t> id </a:t>
            </a:r>
            <a:r>
              <a:rPr lang="en-US" sz="1600" dirty="0" err="1"/>
              <a:t>magnis</a:t>
            </a:r>
            <a:r>
              <a:rPr lang="en-US" sz="1600" dirty="0"/>
              <a:t> nis </a:t>
            </a:r>
            <a:r>
              <a:rPr lang="en-US" sz="1600" dirty="0" err="1"/>
              <a:t>maiorrum</a:t>
            </a:r>
            <a:r>
              <a:rPr lang="en-US" sz="1600" dirty="0"/>
              <a:t> </a:t>
            </a:r>
            <a:r>
              <a:rPr lang="en-US" sz="1600" dirty="0" err="1"/>
              <a:t>inctotatet</a:t>
            </a:r>
            <a:r>
              <a:rPr lang="en-US" sz="1600" dirty="0"/>
              <a:t> qui </a:t>
            </a:r>
            <a:r>
              <a:rPr lang="en-US" sz="1600" dirty="0" err="1"/>
              <a:t>tem</a:t>
            </a:r>
            <a:r>
              <a:rPr lang="en-US" sz="1600" dirty="0"/>
              <a:t> </a:t>
            </a:r>
            <a:r>
              <a:rPr lang="en-US" sz="1600" dirty="0" err="1"/>
              <a:t>dit</a:t>
            </a:r>
            <a:r>
              <a:rPr lang="en-US" sz="1600" dirty="0"/>
              <a:t>, </a:t>
            </a:r>
            <a:r>
              <a:rPr lang="en-US" sz="1600" dirty="0" err="1"/>
              <a:t>simolup</a:t>
            </a:r>
            <a:r>
              <a:rPr lang="en-US" sz="1600" dirty="0"/>
              <a:t> </a:t>
            </a:r>
            <a:r>
              <a:rPr lang="en-US" sz="1600" dirty="0" err="1"/>
              <a:t>tatibus</a:t>
            </a:r>
            <a:r>
              <a:rPr lang="en-US" sz="1600" dirty="0"/>
              <a:t> </a:t>
            </a:r>
            <a:r>
              <a:rPr lang="en-US" sz="1600" dirty="0" err="1"/>
              <a:t>ium</a:t>
            </a:r>
            <a:r>
              <a:rPr lang="en-US" sz="1600" dirty="0"/>
              <a:t> is et </a:t>
            </a:r>
            <a:r>
              <a:rPr lang="en-US" sz="1600" dirty="0" err="1"/>
              <a:t>officienist</a:t>
            </a:r>
            <a:r>
              <a:rPr lang="en-US" sz="1600" dirty="0"/>
              <a:t> qui </a:t>
            </a:r>
            <a:r>
              <a:rPr lang="en-US" sz="1600" dirty="0" err="1"/>
              <a:t>repelec</a:t>
            </a:r>
            <a:r>
              <a:rPr lang="en-US" sz="1600" dirty="0"/>
              <a:t> </a:t>
            </a:r>
            <a:r>
              <a:rPr lang="en-US" sz="1600" dirty="0" err="1"/>
              <a:t>usciis</a:t>
            </a:r>
            <a:r>
              <a:rPr lang="en-US" sz="1600" dirty="0"/>
              <a:t> </a:t>
            </a:r>
            <a:r>
              <a:rPr lang="en-US" sz="1600" dirty="0" err="1"/>
              <a:t>sundit</a:t>
            </a:r>
            <a:r>
              <a:rPr lang="en-US" sz="1600" dirty="0"/>
              <a:t> ad </a:t>
            </a:r>
            <a:r>
              <a:rPr lang="en-US" sz="1600" dirty="0" err="1"/>
              <a:t>ullor</a:t>
            </a:r>
            <a:r>
              <a:rPr lang="en-US" sz="1600" dirty="0"/>
              <a:t> </a:t>
            </a:r>
            <a:r>
              <a:rPr lang="en-US" sz="1600" dirty="0" err="1"/>
              <a:t>aut</a:t>
            </a:r>
            <a:r>
              <a:rPr lang="en-US" sz="1600" dirty="0"/>
              <a:t> et </a:t>
            </a:r>
            <a:r>
              <a:rPr lang="en-US" sz="1600" dirty="0" err="1"/>
              <a:t>voloratur</a:t>
            </a:r>
            <a:r>
              <a:rPr lang="en-US" sz="1600" dirty="0"/>
              <a:t>? Dis </a:t>
            </a:r>
            <a:r>
              <a:rPr lang="en-US" sz="1600" dirty="0" err="1"/>
              <a:t>utam</a:t>
            </a:r>
            <a:r>
              <a:rPr lang="en-US" sz="1600" dirty="0"/>
              <a:t> re </a:t>
            </a:r>
            <a:r>
              <a:rPr lang="en-US" sz="1600" dirty="0" err="1"/>
              <a:t>quibere</a:t>
            </a:r>
            <a:r>
              <a:rPr lang="en-US" sz="1600" dirty="0"/>
              <a:t> </a:t>
            </a:r>
            <a:r>
              <a:rPr lang="en-US" sz="1600" dirty="0" err="1"/>
              <a:t>reriam</a:t>
            </a:r>
            <a:r>
              <a:rPr lang="en-US" sz="1600" dirty="0"/>
              <a:t> </a:t>
            </a:r>
            <a:r>
              <a:rPr lang="en-US" sz="1600" dirty="0" err="1"/>
              <a:t>fuga</a:t>
            </a:r>
            <a:r>
              <a:rPr lang="en-US" sz="1600" dirty="0"/>
              <a:t>. Sed </a:t>
            </a:r>
            <a:r>
              <a:rPr lang="en-US" sz="1600" dirty="0" err="1"/>
              <a:t>maior</a:t>
            </a:r>
            <a:r>
              <a:rPr lang="en-US" sz="1600" dirty="0"/>
              <a:t> </a:t>
            </a:r>
            <a:r>
              <a:rPr lang="en-US" sz="1600" dirty="0" err="1"/>
              <a:t>atus</a:t>
            </a:r>
            <a:r>
              <a:rPr lang="en-US" sz="1600" dirty="0"/>
              <a:t> </a:t>
            </a:r>
            <a:r>
              <a:rPr lang="en-US" sz="1600" dirty="0" err="1"/>
              <a:t>autatiam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71698-632E-482E-9F56-9FF72051F220}"/>
              </a:ext>
            </a:extLst>
          </p:cNvPr>
          <p:cNvSpPr txBox="1"/>
          <p:nvPr/>
        </p:nvSpPr>
        <p:spPr>
          <a:xfrm>
            <a:off x="4835000" y="2918460"/>
            <a:ext cx="2682239" cy="31165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Retroactive adjustments to capitation rates </a:t>
            </a:r>
            <a:r>
              <a:rPr lang="en-US" sz="1600" dirty="0" err="1"/>
              <a:t>quia</a:t>
            </a:r>
            <a:r>
              <a:rPr lang="en-US" sz="1600" dirty="0"/>
              <a:t> </a:t>
            </a:r>
            <a:r>
              <a:rPr lang="en-US" sz="1600" dirty="0" err="1"/>
              <a:t>ipsandia</a:t>
            </a:r>
            <a:r>
              <a:rPr lang="en-US" sz="1600" dirty="0"/>
              <a:t> a vid </a:t>
            </a:r>
            <a:r>
              <a:rPr lang="en-US" sz="1600" dirty="0" err="1"/>
              <a:t>quam</a:t>
            </a:r>
            <a:r>
              <a:rPr lang="en-US" sz="1600" dirty="0"/>
              <a:t> </a:t>
            </a:r>
            <a:r>
              <a:rPr lang="en-US" sz="1600" dirty="0" err="1"/>
              <a:t>rehent</a:t>
            </a:r>
            <a:r>
              <a:rPr lang="en-US" sz="1600" dirty="0"/>
              <a:t> </a:t>
            </a:r>
            <a:r>
              <a:rPr lang="en-US" sz="1600" dirty="0" err="1"/>
              <a:t>explitat</a:t>
            </a:r>
            <a:r>
              <a:rPr lang="en-US" sz="1600" dirty="0"/>
              <a:t> </a:t>
            </a:r>
            <a:r>
              <a:rPr lang="en-US" sz="1600" dirty="0" err="1"/>
              <a:t>quidelicto</a:t>
            </a:r>
            <a:r>
              <a:rPr lang="en-US" sz="1600" dirty="0"/>
              <a:t> mod </a:t>
            </a:r>
            <a:r>
              <a:rPr lang="en-US" sz="1600" dirty="0" err="1"/>
              <a:t>maiores</a:t>
            </a:r>
            <a:r>
              <a:rPr lang="en-US" sz="1600" dirty="0"/>
              <a:t> </a:t>
            </a:r>
            <a:r>
              <a:rPr lang="en-US" sz="1600" dirty="0" err="1"/>
              <a:t>mosapit</a:t>
            </a:r>
            <a:r>
              <a:rPr lang="en-US" sz="1600" dirty="0"/>
              <a:t> la </a:t>
            </a:r>
            <a:r>
              <a:rPr lang="en-US" sz="1600" dirty="0" err="1"/>
              <a:t>consequis</a:t>
            </a:r>
            <a:r>
              <a:rPr lang="en-US" sz="1600" dirty="0"/>
              <a:t> </a:t>
            </a:r>
            <a:r>
              <a:rPr lang="en-US" sz="1600" dirty="0" err="1"/>
              <a:t>etumquis</a:t>
            </a:r>
            <a:r>
              <a:rPr lang="en-US" sz="1600" dirty="0"/>
              <a:t> ad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eos</a:t>
            </a:r>
            <a:r>
              <a:rPr lang="en-US" sz="1600" dirty="0"/>
              <a:t> </a:t>
            </a:r>
            <a:r>
              <a:rPr lang="en-US" sz="1600" dirty="0" err="1"/>
              <a:t>experiam</a:t>
            </a:r>
            <a:r>
              <a:rPr lang="en-US" sz="1600" dirty="0"/>
              <a:t> </a:t>
            </a:r>
            <a:r>
              <a:rPr lang="en-US" sz="1600" dirty="0" err="1"/>
              <a:t>rerrum</a:t>
            </a:r>
            <a:r>
              <a:rPr lang="en-US" sz="1600" dirty="0"/>
              <a:t> re nit, </a:t>
            </a:r>
            <a:r>
              <a:rPr lang="en-US" sz="1600" dirty="0" err="1"/>
              <a:t>sinvelliquid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ullab</a:t>
            </a:r>
            <a:r>
              <a:rPr lang="en-US" sz="1600" dirty="0"/>
              <a:t> id </a:t>
            </a:r>
            <a:r>
              <a:rPr lang="en-US" sz="1600" dirty="0" err="1"/>
              <a:t>magnis</a:t>
            </a:r>
            <a:r>
              <a:rPr lang="en-US" sz="1600" dirty="0"/>
              <a:t> nis </a:t>
            </a:r>
            <a:r>
              <a:rPr lang="en-US" sz="1600" dirty="0" err="1"/>
              <a:t>maiorrum</a:t>
            </a:r>
            <a:r>
              <a:rPr lang="en-US" sz="1600" dirty="0"/>
              <a:t> </a:t>
            </a:r>
            <a:r>
              <a:rPr lang="en-US" sz="1600" dirty="0" err="1"/>
              <a:t>inctotatet</a:t>
            </a:r>
            <a:r>
              <a:rPr lang="en-US" sz="1600" dirty="0"/>
              <a:t> qui </a:t>
            </a:r>
            <a:r>
              <a:rPr lang="en-US" sz="1600" dirty="0" err="1"/>
              <a:t>tem</a:t>
            </a:r>
            <a:r>
              <a:rPr lang="en-US" sz="1600" dirty="0"/>
              <a:t> </a:t>
            </a:r>
            <a:r>
              <a:rPr lang="en-US" sz="1600" dirty="0" err="1"/>
              <a:t>dit</a:t>
            </a:r>
            <a:r>
              <a:rPr lang="en-US" sz="1600" dirty="0"/>
              <a:t>, </a:t>
            </a:r>
            <a:r>
              <a:rPr lang="en-US" sz="1600" dirty="0" err="1"/>
              <a:t>simolup</a:t>
            </a:r>
            <a:r>
              <a:rPr lang="en-US" sz="1600" dirty="0"/>
              <a:t> </a:t>
            </a:r>
            <a:r>
              <a:rPr lang="en-US" sz="1600" dirty="0" err="1"/>
              <a:t>tatibus</a:t>
            </a:r>
            <a:r>
              <a:rPr lang="en-US" sz="1600" dirty="0"/>
              <a:t> </a:t>
            </a:r>
            <a:r>
              <a:rPr lang="en-US" sz="1600" dirty="0" err="1"/>
              <a:t>ium</a:t>
            </a:r>
            <a:r>
              <a:rPr lang="en-US" sz="1600" dirty="0"/>
              <a:t> is et </a:t>
            </a:r>
            <a:r>
              <a:rPr lang="en-US" sz="1600" dirty="0" err="1"/>
              <a:t>officienist</a:t>
            </a:r>
            <a:r>
              <a:rPr lang="en-US" sz="1600" dirty="0"/>
              <a:t> qui </a:t>
            </a:r>
            <a:r>
              <a:rPr lang="en-US" sz="1600" dirty="0" err="1"/>
              <a:t>repelec</a:t>
            </a:r>
            <a:r>
              <a:rPr lang="en-US" sz="1600" dirty="0"/>
              <a:t> </a:t>
            </a:r>
            <a:r>
              <a:rPr lang="en-US" sz="1600" dirty="0" err="1"/>
              <a:t>usciis</a:t>
            </a:r>
            <a:r>
              <a:rPr lang="en-US" sz="1600" dirty="0"/>
              <a:t> </a:t>
            </a:r>
            <a:r>
              <a:rPr lang="en-US" sz="1600" dirty="0" err="1"/>
              <a:t>sundit</a:t>
            </a:r>
            <a:r>
              <a:rPr lang="en-US" sz="1600" dirty="0"/>
              <a:t> ad </a:t>
            </a:r>
            <a:r>
              <a:rPr lang="en-US" sz="1600" dirty="0" err="1"/>
              <a:t>ullor</a:t>
            </a:r>
            <a:r>
              <a:rPr lang="en-US" sz="1600" dirty="0"/>
              <a:t> </a:t>
            </a:r>
            <a:r>
              <a:rPr lang="en-US" sz="1600" dirty="0" err="1"/>
              <a:t>aut</a:t>
            </a:r>
            <a:r>
              <a:rPr lang="en-US" sz="1600" dirty="0"/>
              <a:t> et </a:t>
            </a:r>
            <a:r>
              <a:rPr lang="en-US" sz="1600" dirty="0" err="1"/>
              <a:t>voloratur</a:t>
            </a:r>
            <a:r>
              <a:rPr lang="en-US" sz="1600" dirty="0"/>
              <a:t>? Dis </a:t>
            </a:r>
            <a:r>
              <a:rPr lang="en-US" sz="1600" dirty="0" err="1"/>
              <a:t>utam</a:t>
            </a:r>
            <a:r>
              <a:rPr lang="en-US" sz="1600" dirty="0"/>
              <a:t> re </a:t>
            </a:r>
            <a:r>
              <a:rPr lang="en-US" sz="1600" dirty="0" err="1"/>
              <a:t>quibere</a:t>
            </a:r>
            <a:r>
              <a:rPr lang="en-US" sz="1600" dirty="0"/>
              <a:t> </a:t>
            </a:r>
            <a:r>
              <a:rPr lang="en-US" sz="1600" dirty="0" err="1"/>
              <a:t>reriam</a:t>
            </a:r>
            <a:r>
              <a:rPr lang="en-US" sz="1600" dirty="0"/>
              <a:t> </a:t>
            </a:r>
            <a:r>
              <a:rPr lang="en-US" sz="1600" dirty="0" err="1"/>
              <a:t>fuga</a:t>
            </a:r>
            <a:r>
              <a:rPr lang="en-US" sz="1600" dirty="0"/>
              <a:t>. Sed </a:t>
            </a:r>
            <a:r>
              <a:rPr lang="en-US" sz="1600" dirty="0" err="1"/>
              <a:t>maior</a:t>
            </a:r>
            <a:r>
              <a:rPr lang="en-US" sz="1600" dirty="0"/>
              <a:t> </a:t>
            </a:r>
            <a:r>
              <a:rPr lang="en-US" sz="1600" dirty="0" err="1"/>
              <a:t>atus</a:t>
            </a:r>
            <a:r>
              <a:rPr lang="en-US" sz="1600" dirty="0"/>
              <a:t> </a:t>
            </a:r>
            <a:r>
              <a:rPr lang="en-US" sz="1600" dirty="0" err="1"/>
              <a:t>autatiam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6F661-24B3-4F6F-BD3B-BD2E077CC0A7}"/>
              </a:ext>
            </a:extLst>
          </p:cNvPr>
          <p:cNvSpPr txBox="1"/>
          <p:nvPr/>
        </p:nvSpPr>
        <p:spPr>
          <a:xfrm>
            <a:off x="8272818" y="2918460"/>
            <a:ext cx="2682239" cy="31165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4"/>
                </a:solidFill>
              </a:rPr>
              <a:t>Rate and contract amendments </a:t>
            </a:r>
            <a:r>
              <a:rPr lang="en-US" sz="1600" dirty="0" err="1"/>
              <a:t>quia</a:t>
            </a:r>
            <a:r>
              <a:rPr lang="en-US" sz="1600" dirty="0"/>
              <a:t> </a:t>
            </a:r>
            <a:r>
              <a:rPr lang="en-US" sz="1600" dirty="0" err="1"/>
              <a:t>ipsandia</a:t>
            </a:r>
            <a:r>
              <a:rPr lang="en-US" sz="1600" dirty="0"/>
              <a:t> a vid </a:t>
            </a:r>
            <a:r>
              <a:rPr lang="en-US" sz="1600" dirty="0" err="1"/>
              <a:t>quam</a:t>
            </a:r>
            <a:r>
              <a:rPr lang="en-US" sz="1600" dirty="0"/>
              <a:t> </a:t>
            </a:r>
            <a:r>
              <a:rPr lang="en-US" sz="1600" dirty="0" err="1"/>
              <a:t>rehent</a:t>
            </a:r>
            <a:r>
              <a:rPr lang="en-US" sz="1600" dirty="0"/>
              <a:t> </a:t>
            </a:r>
            <a:r>
              <a:rPr lang="en-US" sz="1600" dirty="0" err="1"/>
              <a:t>explitat</a:t>
            </a:r>
            <a:r>
              <a:rPr lang="en-US" sz="1600" dirty="0"/>
              <a:t> </a:t>
            </a:r>
            <a:r>
              <a:rPr lang="en-US" sz="1600" dirty="0" err="1"/>
              <a:t>quidelicto</a:t>
            </a:r>
            <a:r>
              <a:rPr lang="en-US" sz="1600" dirty="0"/>
              <a:t> mod </a:t>
            </a:r>
            <a:r>
              <a:rPr lang="en-US" sz="1600" dirty="0" err="1"/>
              <a:t>maiores</a:t>
            </a:r>
            <a:r>
              <a:rPr lang="en-US" sz="1600" dirty="0"/>
              <a:t> </a:t>
            </a:r>
            <a:r>
              <a:rPr lang="en-US" sz="1600" dirty="0" err="1"/>
              <a:t>mosapit</a:t>
            </a:r>
            <a:r>
              <a:rPr lang="en-US" sz="1600" dirty="0"/>
              <a:t> la </a:t>
            </a:r>
            <a:r>
              <a:rPr lang="en-US" sz="1600" dirty="0" err="1"/>
              <a:t>consequis</a:t>
            </a:r>
            <a:r>
              <a:rPr lang="en-US" sz="1600" dirty="0"/>
              <a:t> </a:t>
            </a:r>
            <a:r>
              <a:rPr lang="en-US" sz="1600" dirty="0" err="1"/>
              <a:t>etumquis</a:t>
            </a:r>
            <a:r>
              <a:rPr lang="en-US" sz="1600" dirty="0"/>
              <a:t> ad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eos</a:t>
            </a:r>
            <a:r>
              <a:rPr lang="en-US" sz="1600" dirty="0"/>
              <a:t> </a:t>
            </a:r>
            <a:r>
              <a:rPr lang="en-US" sz="1600" dirty="0" err="1"/>
              <a:t>experiam</a:t>
            </a:r>
            <a:r>
              <a:rPr lang="en-US" sz="1600" dirty="0"/>
              <a:t> </a:t>
            </a:r>
            <a:r>
              <a:rPr lang="en-US" sz="1600" dirty="0" err="1"/>
              <a:t>rerrum</a:t>
            </a:r>
            <a:r>
              <a:rPr lang="en-US" sz="1600" dirty="0"/>
              <a:t> re nit, </a:t>
            </a:r>
            <a:r>
              <a:rPr lang="en-US" sz="1600" dirty="0" err="1"/>
              <a:t>sinvelliquid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ullab</a:t>
            </a:r>
            <a:r>
              <a:rPr lang="en-US" sz="1600" dirty="0"/>
              <a:t> id </a:t>
            </a:r>
            <a:r>
              <a:rPr lang="en-US" sz="1600" dirty="0" err="1"/>
              <a:t>magnis</a:t>
            </a:r>
            <a:r>
              <a:rPr lang="en-US" sz="1600" dirty="0"/>
              <a:t> nis </a:t>
            </a:r>
            <a:r>
              <a:rPr lang="en-US" sz="1600" dirty="0" err="1"/>
              <a:t>maiorrum</a:t>
            </a:r>
            <a:r>
              <a:rPr lang="en-US" sz="1600" dirty="0"/>
              <a:t> </a:t>
            </a:r>
            <a:r>
              <a:rPr lang="en-US" sz="1600" dirty="0" err="1"/>
              <a:t>inctotatet</a:t>
            </a:r>
            <a:r>
              <a:rPr lang="en-US" sz="1600" dirty="0"/>
              <a:t> qui </a:t>
            </a:r>
            <a:r>
              <a:rPr lang="en-US" sz="1600" dirty="0" err="1"/>
              <a:t>tem</a:t>
            </a:r>
            <a:r>
              <a:rPr lang="en-US" sz="1600" dirty="0"/>
              <a:t> </a:t>
            </a:r>
            <a:r>
              <a:rPr lang="en-US" sz="1600" dirty="0" err="1"/>
              <a:t>dit</a:t>
            </a:r>
            <a:r>
              <a:rPr lang="en-US" sz="1600" dirty="0"/>
              <a:t>, </a:t>
            </a:r>
            <a:r>
              <a:rPr lang="en-US" sz="1600" dirty="0" err="1"/>
              <a:t>simolup</a:t>
            </a:r>
            <a:r>
              <a:rPr lang="en-US" sz="1600" dirty="0"/>
              <a:t> </a:t>
            </a:r>
            <a:r>
              <a:rPr lang="en-US" sz="1600" dirty="0" err="1"/>
              <a:t>tatibus</a:t>
            </a:r>
            <a:r>
              <a:rPr lang="en-US" sz="1600" dirty="0"/>
              <a:t> </a:t>
            </a:r>
            <a:r>
              <a:rPr lang="en-US" sz="1600" dirty="0" err="1"/>
              <a:t>ium</a:t>
            </a:r>
            <a:r>
              <a:rPr lang="en-US" sz="1600" dirty="0"/>
              <a:t> is et </a:t>
            </a:r>
            <a:r>
              <a:rPr lang="en-US" sz="1600" dirty="0" err="1"/>
              <a:t>officienist</a:t>
            </a:r>
            <a:r>
              <a:rPr lang="en-US" sz="1600" dirty="0"/>
              <a:t> qui </a:t>
            </a:r>
            <a:r>
              <a:rPr lang="en-US" sz="1600" dirty="0" err="1"/>
              <a:t>repelec</a:t>
            </a:r>
            <a:r>
              <a:rPr lang="en-US" sz="1600" dirty="0"/>
              <a:t> </a:t>
            </a:r>
            <a:r>
              <a:rPr lang="en-US" sz="1600" dirty="0" err="1"/>
              <a:t>usciis</a:t>
            </a:r>
            <a:r>
              <a:rPr lang="en-US" sz="1600" dirty="0"/>
              <a:t> </a:t>
            </a:r>
            <a:r>
              <a:rPr lang="en-US" sz="1600" dirty="0" err="1"/>
              <a:t>sundit</a:t>
            </a:r>
            <a:r>
              <a:rPr lang="en-US" sz="1600" dirty="0"/>
              <a:t> ad </a:t>
            </a:r>
            <a:r>
              <a:rPr lang="en-US" sz="1600" dirty="0" err="1"/>
              <a:t>ullor</a:t>
            </a:r>
            <a:r>
              <a:rPr lang="en-US" sz="1600" dirty="0"/>
              <a:t> </a:t>
            </a:r>
            <a:r>
              <a:rPr lang="en-US" sz="1600" dirty="0" err="1"/>
              <a:t>aut</a:t>
            </a:r>
            <a:r>
              <a:rPr lang="en-US" sz="1600" dirty="0"/>
              <a:t> et </a:t>
            </a:r>
            <a:r>
              <a:rPr lang="en-US" sz="1600" dirty="0" err="1"/>
              <a:t>voloratur</a:t>
            </a:r>
            <a:r>
              <a:rPr lang="en-US" sz="1600" dirty="0"/>
              <a:t>? Dis </a:t>
            </a:r>
            <a:r>
              <a:rPr lang="en-US" sz="1600" dirty="0" err="1"/>
              <a:t>utam</a:t>
            </a:r>
            <a:r>
              <a:rPr lang="en-US" sz="1600" dirty="0"/>
              <a:t> re </a:t>
            </a:r>
            <a:r>
              <a:rPr lang="en-US" sz="1600" dirty="0" err="1"/>
              <a:t>quibere</a:t>
            </a:r>
            <a:r>
              <a:rPr lang="en-US" sz="1600" dirty="0"/>
              <a:t> </a:t>
            </a:r>
            <a:r>
              <a:rPr lang="en-US" sz="1600" dirty="0" err="1"/>
              <a:t>reriam</a:t>
            </a:r>
            <a:r>
              <a:rPr lang="en-US" sz="1600" dirty="0"/>
              <a:t> </a:t>
            </a:r>
            <a:r>
              <a:rPr lang="en-US" sz="1600" dirty="0" err="1"/>
              <a:t>fuga</a:t>
            </a:r>
            <a:r>
              <a:rPr lang="en-US" sz="1600" dirty="0"/>
              <a:t>. Sed </a:t>
            </a:r>
            <a:r>
              <a:rPr lang="en-US" sz="1600" dirty="0" err="1"/>
              <a:t>maior</a:t>
            </a:r>
            <a:r>
              <a:rPr lang="en-US" sz="1600" dirty="0"/>
              <a:t> </a:t>
            </a:r>
            <a:r>
              <a:rPr lang="en-US" sz="1600" dirty="0" err="1"/>
              <a:t>atus</a:t>
            </a:r>
            <a:r>
              <a:rPr lang="en-US" sz="1600" dirty="0"/>
              <a:t> </a:t>
            </a:r>
            <a:r>
              <a:rPr lang="en-US" sz="1600" dirty="0" err="1"/>
              <a:t>autatiam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endParaRPr 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9ED422-09C7-44BE-B0EA-ED034B8CE6C6}"/>
              </a:ext>
            </a:extLst>
          </p:cNvPr>
          <p:cNvSpPr/>
          <p:nvPr/>
        </p:nvSpPr>
        <p:spPr bwMode="gray">
          <a:xfrm>
            <a:off x="2234924" y="1445316"/>
            <a:ext cx="1002484" cy="1002484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19" name="Picture 40">
            <a:extLst>
              <a:ext uri="{FF2B5EF4-FFF2-40B4-BE49-F238E27FC236}">
                <a16:creationId xmlns:a16="http://schemas.microsoft.com/office/drawing/2014/main" id="{0420DBA7-E668-4331-898F-6BDADC0A6B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880" y="1667535"/>
            <a:ext cx="534572" cy="53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0A409A-AD41-42CA-BC67-22EF1F76B2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013" y="1718954"/>
            <a:ext cx="395848" cy="482640"/>
          </a:xfrm>
          <a:prstGeom prst="rect">
            <a:avLst/>
          </a:prstGeom>
        </p:spPr>
      </p:pic>
      <p:pic>
        <p:nvPicPr>
          <p:cNvPr id="21" name="Picture 14">
            <a:extLst>
              <a:ext uri="{FF2B5EF4-FFF2-40B4-BE49-F238E27FC236}">
                <a16:creationId xmlns:a16="http://schemas.microsoft.com/office/drawing/2014/main" id="{A4B59F89-0A84-4A5E-80D5-FF0318DAD2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882292" y="1747793"/>
            <a:ext cx="587654" cy="39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5B637E0-492F-4FC7-BD1A-182EDB5D7583}"/>
              </a:ext>
            </a:extLst>
          </p:cNvPr>
          <p:cNvSpPr/>
          <p:nvPr/>
        </p:nvSpPr>
        <p:spPr bwMode="gray">
          <a:xfrm>
            <a:off x="1214351" y="2693963"/>
            <a:ext cx="3043631" cy="3509889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2000" b="1" dirty="0">
              <a:solidFill>
                <a:schemeClr val="tx2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A58ACC-DDB1-4090-B72E-A79239097B84}"/>
              </a:ext>
            </a:extLst>
          </p:cNvPr>
          <p:cNvCxnSpPr>
            <a:stCxn id="16" idx="4"/>
            <a:endCxn id="31" idx="0"/>
          </p:cNvCxnSpPr>
          <p:nvPr/>
        </p:nvCxnSpPr>
        <p:spPr>
          <a:xfrm>
            <a:off x="2736166" y="2447800"/>
            <a:ext cx="1" cy="24616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96D958C-8DD3-4E61-A57E-FE97BE03E1E2}"/>
              </a:ext>
            </a:extLst>
          </p:cNvPr>
          <p:cNvSpPr/>
          <p:nvPr/>
        </p:nvSpPr>
        <p:spPr bwMode="gray">
          <a:xfrm>
            <a:off x="5673810" y="1445316"/>
            <a:ext cx="1002484" cy="100248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D539C8-5BDA-4D76-B3E6-14FC58F9B192}"/>
              </a:ext>
            </a:extLst>
          </p:cNvPr>
          <p:cNvSpPr/>
          <p:nvPr/>
        </p:nvSpPr>
        <p:spPr bwMode="gray">
          <a:xfrm>
            <a:off x="4653237" y="2693963"/>
            <a:ext cx="3043631" cy="350988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2000" b="1" dirty="0">
              <a:solidFill>
                <a:schemeClr val="tx2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B94DE1-0856-4C13-AAAE-82CF2D84D0A5}"/>
              </a:ext>
            </a:extLst>
          </p:cNvPr>
          <p:cNvCxnSpPr>
            <a:stCxn id="36" idx="4"/>
            <a:endCxn id="37" idx="0"/>
          </p:cNvCxnSpPr>
          <p:nvPr/>
        </p:nvCxnSpPr>
        <p:spPr>
          <a:xfrm>
            <a:off x="6175052" y="2447800"/>
            <a:ext cx="1" cy="246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AC17E5A-F06F-4694-B8FE-363BCFE50B05}"/>
              </a:ext>
            </a:extLst>
          </p:cNvPr>
          <p:cNvSpPr/>
          <p:nvPr/>
        </p:nvSpPr>
        <p:spPr bwMode="gray">
          <a:xfrm>
            <a:off x="9112696" y="1445316"/>
            <a:ext cx="1002484" cy="100248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42B990-D2DD-4246-A497-5837348D9163}"/>
              </a:ext>
            </a:extLst>
          </p:cNvPr>
          <p:cNvSpPr/>
          <p:nvPr/>
        </p:nvSpPr>
        <p:spPr bwMode="gray">
          <a:xfrm>
            <a:off x="8092123" y="2693963"/>
            <a:ext cx="3043631" cy="350988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2000" b="1" dirty="0">
              <a:solidFill>
                <a:schemeClr val="tx2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3A8090-3D5C-4AB0-AFD8-250182C85BE0}"/>
              </a:ext>
            </a:extLst>
          </p:cNvPr>
          <p:cNvCxnSpPr>
            <a:stCxn id="44" idx="4"/>
            <a:endCxn id="45" idx="0"/>
          </p:cNvCxnSpPr>
          <p:nvPr/>
        </p:nvCxnSpPr>
        <p:spPr>
          <a:xfrm>
            <a:off x="9613938" y="2447800"/>
            <a:ext cx="1" cy="24616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4018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8274-F19D-46E8-AFC7-7408DAC5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notable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CBB97-B1C6-476F-A1C9-EDA64E58F3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D6542-95F4-4EBC-B05B-C57453DE415F}"/>
              </a:ext>
            </a:extLst>
          </p:cNvPr>
          <p:cNvSpPr/>
          <p:nvPr/>
        </p:nvSpPr>
        <p:spPr bwMode="gray">
          <a:xfrm>
            <a:off x="1209821" y="1624818"/>
            <a:ext cx="4396153" cy="1983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83114-163A-4417-8516-8308EE73463B}"/>
              </a:ext>
            </a:extLst>
          </p:cNvPr>
          <p:cNvSpPr/>
          <p:nvPr/>
        </p:nvSpPr>
        <p:spPr bwMode="gray">
          <a:xfrm>
            <a:off x="6741610" y="1624818"/>
            <a:ext cx="4396153" cy="1983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B3778-5F90-4A26-A3BF-267763A3783D}"/>
              </a:ext>
            </a:extLst>
          </p:cNvPr>
          <p:cNvSpPr/>
          <p:nvPr/>
        </p:nvSpPr>
        <p:spPr bwMode="gray">
          <a:xfrm>
            <a:off x="4037328" y="3995226"/>
            <a:ext cx="4396153" cy="1983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82845A-872E-4170-8082-F6DC58CD240E}"/>
              </a:ext>
            </a:extLst>
          </p:cNvPr>
          <p:cNvSpPr/>
          <p:nvPr/>
        </p:nvSpPr>
        <p:spPr bwMode="gray">
          <a:xfrm>
            <a:off x="5992838" y="1990578"/>
            <a:ext cx="1273127" cy="1273127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1ED603-720C-4FF9-86F4-4DC5013EA75D}"/>
              </a:ext>
            </a:extLst>
          </p:cNvPr>
          <p:cNvSpPr/>
          <p:nvPr/>
        </p:nvSpPr>
        <p:spPr bwMode="gray">
          <a:xfrm>
            <a:off x="3288556" y="4350434"/>
            <a:ext cx="1273127" cy="1273127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9BA1FF-E73E-4F49-B0F0-4F8125F3EB6B}"/>
              </a:ext>
            </a:extLst>
          </p:cNvPr>
          <p:cNvSpPr/>
          <p:nvPr/>
        </p:nvSpPr>
        <p:spPr bwMode="gray">
          <a:xfrm>
            <a:off x="573257" y="1990578"/>
            <a:ext cx="1273127" cy="1273127"/>
          </a:xfrm>
          <a:prstGeom prst="ellipse">
            <a:avLst/>
          </a:prstGeom>
          <a:solidFill>
            <a:schemeClr val="tx2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2CDB4B-5EC6-4D39-99B8-18D0CE02F1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4" y="2208625"/>
            <a:ext cx="815932" cy="8159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F2B3FB-35B2-4D14-819A-A104E73F5A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14" y="4790051"/>
            <a:ext cx="773410" cy="4516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2AB424-58F6-454E-8F46-100E298CE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05" y="2377441"/>
            <a:ext cx="787992" cy="578546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B80EBD8-F87B-4AA7-88ED-C98AC5E3E9BE}"/>
              </a:ext>
            </a:extLst>
          </p:cNvPr>
          <p:cNvSpPr txBox="1">
            <a:spLocks/>
          </p:cNvSpPr>
          <p:nvPr/>
        </p:nvSpPr>
        <p:spPr>
          <a:xfrm>
            <a:off x="2036770" y="1924574"/>
            <a:ext cx="3238616" cy="1551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33363" indent="-233363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4025" indent="-182563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230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9375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63613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51534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90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566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41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Health Insurance Providers Fee </a:t>
            </a:r>
            <a:r>
              <a:rPr lang="en-US" sz="1600" b="1" dirty="0" err="1"/>
              <a:t>Repreal</a:t>
            </a:r>
            <a:r>
              <a:rPr lang="en-US" sz="1600" b="1" dirty="0"/>
              <a:t> </a:t>
            </a:r>
            <a:r>
              <a:rPr lang="en-US" sz="1600" dirty="0" err="1">
                <a:solidFill>
                  <a:schemeClr val="tx1"/>
                </a:solidFill>
              </a:rPr>
              <a:t>volupta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eperitates</a:t>
            </a:r>
            <a:r>
              <a:rPr lang="en-US" sz="1600" dirty="0">
                <a:solidFill>
                  <a:schemeClr val="tx1"/>
                </a:solidFill>
              </a:rPr>
              <a:t> natis </a:t>
            </a:r>
            <a:r>
              <a:rPr lang="en-US" sz="1600" dirty="0" err="1">
                <a:solidFill>
                  <a:schemeClr val="tx1"/>
                </a:solidFill>
              </a:rPr>
              <a:t>quia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ipsandia</a:t>
            </a:r>
            <a:r>
              <a:rPr lang="en-US" sz="1600" dirty="0">
                <a:solidFill>
                  <a:schemeClr val="tx1"/>
                </a:solidFill>
              </a:rPr>
              <a:t> a vid </a:t>
            </a:r>
            <a:r>
              <a:rPr lang="en-US" sz="1600" dirty="0" err="1">
                <a:solidFill>
                  <a:schemeClr val="tx1"/>
                </a:solidFill>
              </a:rPr>
              <a:t>quam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rehent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explitat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quidelicto</a:t>
            </a:r>
            <a:r>
              <a:rPr lang="en-US" sz="1600" dirty="0">
                <a:solidFill>
                  <a:schemeClr val="tx1"/>
                </a:solidFill>
              </a:rPr>
              <a:t> mod </a:t>
            </a:r>
            <a:r>
              <a:rPr lang="en-US" sz="1600" dirty="0" err="1">
                <a:solidFill>
                  <a:schemeClr val="tx1"/>
                </a:solidFill>
              </a:rPr>
              <a:t>maiores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mosapit</a:t>
            </a:r>
            <a:r>
              <a:rPr lang="en-US" sz="1600" dirty="0">
                <a:solidFill>
                  <a:schemeClr val="tx1"/>
                </a:solidFill>
              </a:rPr>
              <a:t> la </a:t>
            </a:r>
            <a:r>
              <a:rPr lang="en-US" sz="1600" dirty="0" err="1">
                <a:solidFill>
                  <a:schemeClr val="tx1"/>
                </a:solidFill>
              </a:rPr>
              <a:t>consequis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etumquis</a:t>
            </a:r>
            <a:r>
              <a:rPr lang="en-US" sz="1600" dirty="0">
                <a:solidFill>
                  <a:schemeClr val="tx1"/>
                </a:solidFill>
              </a:rPr>
              <a:t> ad </a:t>
            </a:r>
            <a:r>
              <a:rPr lang="en-US" sz="1600" dirty="0" err="1">
                <a:solidFill>
                  <a:schemeClr val="tx1"/>
                </a:solidFill>
              </a:rPr>
              <a:t>ut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experiam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rerrum</a:t>
            </a:r>
            <a:r>
              <a:rPr lang="en-US" sz="1600" dirty="0">
                <a:solidFill>
                  <a:schemeClr val="tx1"/>
                </a:solidFill>
              </a:rPr>
              <a:t> re nit, </a:t>
            </a:r>
            <a:r>
              <a:rPr lang="en-US" sz="1600" dirty="0" err="1">
                <a:solidFill>
                  <a:schemeClr val="tx1"/>
                </a:solidFill>
              </a:rPr>
              <a:t>sinvelliquid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E535E4F-FCEC-4482-B54E-3D8160D90AFA}"/>
              </a:ext>
            </a:extLst>
          </p:cNvPr>
          <p:cNvSpPr txBox="1">
            <a:spLocks/>
          </p:cNvSpPr>
          <p:nvPr/>
        </p:nvSpPr>
        <p:spPr>
          <a:xfrm>
            <a:off x="7454345" y="1924574"/>
            <a:ext cx="3238616" cy="1551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33363" indent="-233363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4025" indent="-182563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230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9375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63613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51534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90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566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41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Rate development standards for Section II and II </a:t>
            </a:r>
            <a:r>
              <a:rPr lang="en-US" sz="1600" dirty="0" err="1">
                <a:solidFill>
                  <a:schemeClr val="tx1"/>
                </a:solidFill>
              </a:rPr>
              <a:t>volupta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eperitates</a:t>
            </a:r>
            <a:r>
              <a:rPr lang="en-US" sz="1600" dirty="0">
                <a:solidFill>
                  <a:schemeClr val="tx1"/>
                </a:solidFill>
              </a:rPr>
              <a:t> natis </a:t>
            </a:r>
            <a:r>
              <a:rPr lang="en-US" sz="1600" dirty="0" err="1">
                <a:solidFill>
                  <a:schemeClr val="tx1"/>
                </a:solidFill>
              </a:rPr>
              <a:t>quia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ipsandia</a:t>
            </a:r>
            <a:r>
              <a:rPr lang="en-US" sz="1600" dirty="0">
                <a:solidFill>
                  <a:schemeClr val="tx1"/>
                </a:solidFill>
              </a:rPr>
              <a:t> a vid </a:t>
            </a:r>
            <a:r>
              <a:rPr lang="en-US" sz="1600" dirty="0" err="1">
                <a:solidFill>
                  <a:schemeClr val="tx1"/>
                </a:solidFill>
              </a:rPr>
              <a:t>quam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rehent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explitat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quidelicto</a:t>
            </a:r>
            <a:r>
              <a:rPr lang="en-US" sz="1600" dirty="0">
                <a:solidFill>
                  <a:schemeClr val="tx1"/>
                </a:solidFill>
              </a:rPr>
              <a:t> mod </a:t>
            </a:r>
            <a:r>
              <a:rPr lang="en-US" sz="1600" dirty="0" err="1">
                <a:solidFill>
                  <a:schemeClr val="tx1"/>
                </a:solidFill>
              </a:rPr>
              <a:t>maiores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mosapit</a:t>
            </a:r>
            <a:r>
              <a:rPr lang="en-US" sz="1600" dirty="0">
                <a:solidFill>
                  <a:schemeClr val="tx1"/>
                </a:solidFill>
              </a:rPr>
              <a:t> la </a:t>
            </a:r>
            <a:r>
              <a:rPr lang="en-US" sz="1600" dirty="0" err="1">
                <a:solidFill>
                  <a:schemeClr val="tx1"/>
                </a:solidFill>
              </a:rPr>
              <a:t>consequis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etumquis</a:t>
            </a:r>
            <a:r>
              <a:rPr lang="en-US" sz="1600" dirty="0">
                <a:solidFill>
                  <a:schemeClr val="tx1"/>
                </a:solidFill>
              </a:rPr>
              <a:t> ad </a:t>
            </a:r>
            <a:r>
              <a:rPr lang="en-US" sz="1600" dirty="0" err="1">
                <a:solidFill>
                  <a:schemeClr val="tx1"/>
                </a:solidFill>
              </a:rPr>
              <a:t>ut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experiam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rerrum</a:t>
            </a:r>
            <a:r>
              <a:rPr lang="en-US" sz="1600" dirty="0">
                <a:solidFill>
                  <a:schemeClr val="tx1"/>
                </a:solidFill>
              </a:rPr>
              <a:t> re nit, </a:t>
            </a:r>
            <a:r>
              <a:rPr lang="en-US" sz="1600" dirty="0" err="1">
                <a:solidFill>
                  <a:schemeClr val="tx1"/>
                </a:solidFill>
              </a:rPr>
              <a:t>sinvelliquid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1683B57-B4EA-4DC5-A56C-207499DDE833}"/>
              </a:ext>
            </a:extLst>
          </p:cNvPr>
          <p:cNvSpPr txBox="1">
            <a:spLocks/>
          </p:cNvSpPr>
          <p:nvPr/>
        </p:nvSpPr>
        <p:spPr>
          <a:xfrm>
            <a:off x="4750063" y="4368836"/>
            <a:ext cx="3238616" cy="1551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33363" indent="-233363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4025" indent="-182563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230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9375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63613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51534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90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566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41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Appendix A additions and clarifications </a:t>
            </a:r>
            <a:r>
              <a:rPr lang="en-US" sz="1600" dirty="0" err="1">
                <a:solidFill>
                  <a:schemeClr val="tx1"/>
                </a:solidFill>
              </a:rPr>
              <a:t>volupta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eperitates</a:t>
            </a:r>
            <a:r>
              <a:rPr lang="en-US" sz="1600" dirty="0">
                <a:solidFill>
                  <a:schemeClr val="tx1"/>
                </a:solidFill>
              </a:rPr>
              <a:t> natis </a:t>
            </a:r>
            <a:r>
              <a:rPr lang="en-US" sz="1600" dirty="0" err="1">
                <a:solidFill>
                  <a:schemeClr val="tx1"/>
                </a:solidFill>
              </a:rPr>
              <a:t>quia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ipsandia</a:t>
            </a:r>
            <a:r>
              <a:rPr lang="en-US" sz="1600" dirty="0">
                <a:solidFill>
                  <a:schemeClr val="tx1"/>
                </a:solidFill>
              </a:rPr>
              <a:t> a vid </a:t>
            </a:r>
            <a:r>
              <a:rPr lang="en-US" sz="1600" dirty="0" err="1">
                <a:solidFill>
                  <a:schemeClr val="tx1"/>
                </a:solidFill>
              </a:rPr>
              <a:t>quam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rehent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explitat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quidelicto</a:t>
            </a:r>
            <a:r>
              <a:rPr lang="en-US" sz="1600" dirty="0">
                <a:solidFill>
                  <a:schemeClr val="tx1"/>
                </a:solidFill>
              </a:rPr>
              <a:t> mod </a:t>
            </a:r>
            <a:r>
              <a:rPr lang="en-US" sz="1600" dirty="0" err="1">
                <a:solidFill>
                  <a:schemeClr val="tx1"/>
                </a:solidFill>
              </a:rPr>
              <a:t>maiores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mosapit</a:t>
            </a:r>
            <a:r>
              <a:rPr lang="en-US" sz="1600" dirty="0">
                <a:solidFill>
                  <a:schemeClr val="tx1"/>
                </a:solidFill>
              </a:rPr>
              <a:t> la </a:t>
            </a:r>
            <a:r>
              <a:rPr lang="en-US" sz="1600" dirty="0" err="1">
                <a:solidFill>
                  <a:schemeClr val="tx1"/>
                </a:solidFill>
              </a:rPr>
              <a:t>consequis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etumquis</a:t>
            </a:r>
            <a:r>
              <a:rPr lang="en-US" sz="1600" dirty="0">
                <a:solidFill>
                  <a:schemeClr val="tx1"/>
                </a:solidFill>
              </a:rPr>
              <a:t> ad </a:t>
            </a:r>
            <a:r>
              <a:rPr lang="en-US" sz="1600" dirty="0" err="1">
                <a:solidFill>
                  <a:schemeClr val="tx1"/>
                </a:solidFill>
              </a:rPr>
              <a:t>ut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experiam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rerrum</a:t>
            </a:r>
            <a:r>
              <a:rPr lang="en-US" sz="1600" dirty="0">
                <a:solidFill>
                  <a:schemeClr val="tx1"/>
                </a:solidFill>
              </a:rPr>
              <a:t> re nit, </a:t>
            </a:r>
            <a:r>
              <a:rPr lang="en-US" sz="1600" dirty="0" err="1">
                <a:solidFill>
                  <a:schemeClr val="tx1"/>
                </a:solidFill>
              </a:rPr>
              <a:t>sinvelliquid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10797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09600" y="4166365"/>
            <a:ext cx="4876800" cy="284174"/>
          </a:xfrm>
        </p:spPr>
        <p:txBody>
          <a:bodyPr/>
          <a:lstStyle/>
          <a:p>
            <a:r>
              <a:rPr lang="en-US" dirty="0"/>
              <a:t>Jeremy Palmer, FSA, MAAA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7391400" cy="9906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1552109-FB3B-4E66-88BB-299A43A45922}"/>
              </a:ext>
            </a:extLst>
          </p:cNvPr>
          <p:cNvSpPr txBox="1">
            <a:spLocks/>
          </p:cNvSpPr>
          <p:nvPr/>
        </p:nvSpPr>
        <p:spPr>
          <a:xfrm>
            <a:off x="609600" y="4945839"/>
            <a:ext cx="4876800" cy="2841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80000"/>
              <a:buFont typeface="Wingdings" charset="2"/>
              <a:buNone/>
              <a:defRPr lang="en-US" sz="1600" b="1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4025" indent="-182563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230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9375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63613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51534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90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566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41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Justin Chow, FSA, MAAA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29B7EDD-3F7C-4D8C-9FDA-F0E10924967B}"/>
              </a:ext>
            </a:extLst>
          </p:cNvPr>
          <p:cNvSpPr txBox="1">
            <a:spLocks/>
          </p:cNvSpPr>
          <p:nvPr/>
        </p:nvSpPr>
        <p:spPr>
          <a:xfrm>
            <a:off x="609600" y="5239972"/>
            <a:ext cx="2958790" cy="324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80000"/>
              <a:buFont typeface="Wingdings" charset="2"/>
              <a:buNone/>
              <a:defRPr lang="en-US" sz="1600" b="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4025" indent="-182563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230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9375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63613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51534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90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566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41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Justin.chow@milliman.com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35B9074-A712-4900-A22C-7181E86291C8}"/>
              </a:ext>
            </a:extLst>
          </p:cNvPr>
          <p:cNvSpPr txBox="1">
            <a:spLocks/>
          </p:cNvSpPr>
          <p:nvPr/>
        </p:nvSpPr>
        <p:spPr>
          <a:xfrm>
            <a:off x="609600" y="5697526"/>
            <a:ext cx="4876800" cy="2841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80000"/>
              <a:buFont typeface="Wingdings" charset="2"/>
              <a:buNone/>
              <a:defRPr lang="en-US" sz="1600" b="1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4025" indent="-182563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230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9375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63613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51534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90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566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41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Mackenzie Egan, ASA, MAAA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1F5025-22B8-479D-97F8-8FFB551C41EC}"/>
              </a:ext>
            </a:extLst>
          </p:cNvPr>
          <p:cNvSpPr txBox="1">
            <a:spLocks/>
          </p:cNvSpPr>
          <p:nvPr/>
        </p:nvSpPr>
        <p:spPr>
          <a:xfrm>
            <a:off x="609600" y="6002326"/>
            <a:ext cx="3219450" cy="2841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80000"/>
              <a:buFont typeface="Wingdings" charset="2"/>
              <a:buNone/>
              <a:defRPr lang="en-US" sz="1600" b="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4025" indent="-182563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230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9375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63613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51534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90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566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41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mackenzie.egan@milliman.com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09600" y="4471165"/>
            <a:ext cx="4876800" cy="335739"/>
          </a:xfrm>
        </p:spPr>
        <p:txBody>
          <a:bodyPr/>
          <a:lstStyle/>
          <a:p>
            <a:r>
              <a:rPr lang="en-US" dirty="0"/>
              <a:t>jeremy.palmer@milliman.com</a:t>
            </a:r>
          </a:p>
        </p:txBody>
      </p:sp>
    </p:spTree>
    <p:extLst>
      <p:ext uri="{BB962C8B-B14F-4D97-AF65-F5344CB8AC3E}">
        <p14:creationId xmlns:p14="http://schemas.microsoft.com/office/powerpoint/2010/main" val="146324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61">
            <a:extLst>
              <a:ext uri="{FF2B5EF4-FFF2-40B4-BE49-F238E27FC236}">
                <a16:creationId xmlns:a16="http://schemas.microsoft.com/office/drawing/2014/main" id="{178D4EF7-3389-482D-8761-E20DB49AF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960" y="4062638"/>
            <a:ext cx="9115425" cy="20939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111125" indent="-111125">
              <a:buFont typeface="Arial" panose="020B0604020202020204" pitchFamily="34" charset="0"/>
              <a:buChar char="•"/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  <a:p>
            <a:pPr marL="111125" indent="-111125">
              <a:buFont typeface="Arial" panose="020B0604020202020204" pitchFamily="34" charset="0"/>
              <a:buChar char="•"/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  <a:p>
            <a:pPr marL="111125" indent="-111125">
              <a:buFont typeface="Arial" panose="020B0604020202020204" pitchFamily="34" charset="0"/>
              <a:buChar char="•"/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  <a:p>
            <a:pPr marL="111125" indent="-111125">
              <a:buFont typeface="Arial" panose="020B0604020202020204" pitchFamily="34" charset="0"/>
              <a:buChar char="•"/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  <a:p>
            <a:pPr marL="111125" indent="-111125">
              <a:buFont typeface="Arial" panose="020B0604020202020204" pitchFamily="34" charset="0"/>
              <a:buChar char="•"/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  <a:p>
            <a:pPr marL="111125" indent="-111125">
              <a:buFont typeface="Arial" panose="020B0604020202020204" pitchFamily="34" charset="0"/>
              <a:buChar char="•"/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  <a:p>
            <a:pPr marL="111125" indent="-111125">
              <a:buFont typeface="Arial" panose="020B0604020202020204" pitchFamily="34" charset="0"/>
              <a:buChar char="•"/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  <a:p>
            <a:pPr marL="111125" indent="-111125">
              <a:buFont typeface="Arial" panose="020B0604020202020204" pitchFamily="34" charset="0"/>
              <a:buChar char="•"/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  <a:p>
            <a:pPr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F11298-FC8B-4375-BF55-DEC13676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C57E66-7DBA-4B08-8204-E666BD0126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Box 61">
            <a:extLst>
              <a:ext uri="{FF2B5EF4-FFF2-40B4-BE49-F238E27FC236}">
                <a16:creationId xmlns:a16="http://schemas.microsoft.com/office/drawing/2014/main" id="{BE6B7C8C-FA05-4EBE-B186-E240E0DA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960" y="1804008"/>
            <a:ext cx="9115425" cy="20939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111125" indent="-111125">
              <a:buFont typeface="Arial" panose="020B0604020202020204" pitchFamily="34" charset="0"/>
              <a:buChar char="•"/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  <a:p>
            <a:pPr marL="111125" indent="-111125">
              <a:buFont typeface="Arial" panose="020B0604020202020204" pitchFamily="34" charset="0"/>
              <a:buChar char="•"/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  <a:p>
            <a:pPr marL="111125" indent="-111125">
              <a:buFont typeface="Arial" panose="020B0604020202020204" pitchFamily="34" charset="0"/>
              <a:buChar char="•"/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  <a:p>
            <a:pPr marL="111125" indent="-111125">
              <a:buFont typeface="Arial" panose="020B0604020202020204" pitchFamily="34" charset="0"/>
              <a:buChar char="•"/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  <a:p>
            <a:pPr marL="111125" indent="-111125">
              <a:buFont typeface="Arial" panose="020B0604020202020204" pitchFamily="34" charset="0"/>
              <a:buChar char="•"/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  <a:p>
            <a:pPr marL="111125" indent="-111125">
              <a:buFont typeface="Arial" panose="020B0604020202020204" pitchFamily="34" charset="0"/>
              <a:buChar char="•"/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  <a:p>
            <a:pPr marL="111125" indent="-111125">
              <a:buFont typeface="Arial" panose="020B0604020202020204" pitchFamily="34" charset="0"/>
              <a:buChar char="•"/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  <a:p>
            <a:pPr marL="111125" indent="-111125">
              <a:buFont typeface="Arial" panose="020B0604020202020204" pitchFamily="34" charset="0"/>
              <a:buChar char="•"/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  <a:p>
            <a:pPr>
              <a:defRPr/>
            </a:pPr>
            <a:endParaRPr lang="en-US" altLang="en-US" sz="13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7E5BF20-34BE-45B8-A6F7-0C608764814F}"/>
              </a:ext>
            </a:extLst>
          </p:cNvPr>
          <p:cNvSpPr txBox="1">
            <a:spLocks/>
          </p:cNvSpPr>
          <p:nvPr/>
        </p:nvSpPr>
        <p:spPr>
          <a:xfrm>
            <a:off x="2890563" y="4596515"/>
            <a:ext cx="8150819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33363" indent="-233363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4025" indent="-182563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230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9375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63613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51534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90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566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41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The Final Rule publication on November 13, 2020 </a:t>
            </a:r>
            <a:r>
              <a:rPr lang="en-US" sz="1600" dirty="0">
                <a:solidFill>
                  <a:schemeClr val="tx1"/>
                </a:solidFill>
              </a:rPr>
              <a:t>is a key driver of many of the changes throughout the Guide. There are many policy, language and documentation changes as a result.</a:t>
            </a:r>
          </a:p>
        </p:txBody>
      </p:sp>
      <p:grpSp>
        <p:nvGrpSpPr>
          <p:cNvPr id="33" name="Group 11">
            <a:extLst>
              <a:ext uri="{FF2B5EF4-FFF2-40B4-BE49-F238E27FC236}">
                <a16:creationId xmlns:a16="http://schemas.microsoft.com/office/drawing/2014/main" id="{EE3C9378-DD4F-47C1-942D-BE793AD16E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9938" y="4700813"/>
            <a:ext cx="1500187" cy="958850"/>
            <a:chOff x="485" y="2787"/>
            <a:chExt cx="945" cy="604"/>
          </a:xfrm>
        </p:grpSpPr>
        <p:sp>
          <p:nvSpPr>
            <p:cNvPr id="34" name="AutoShape 10">
              <a:extLst>
                <a:ext uri="{FF2B5EF4-FFF2-40B4-BE49-F238E27FC236}">
                  <a16:creationId xmlns:a16="http://schemas.microsoft.com/office/drawing/2014/main" id="{A4955365-476B-40C3-8624-582B1C82914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85" y="2787"/>
              <a:ext cx="945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4B2C5933-7941-4ED1-8EF3-9ECB24480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" y="2787"/>
              <a:ext cx="799" cy="515"/>
            </a:xfrm>
            <a:custGeom>
              <a:avLst/>
              <a:gdLst>
                <a:gd name="T0" fmla="*/ 280 w 432"/>
                <a:gd name="T1" fmla="*/ 278 h 278"/>
                <a:gd name="T2" fmla="*/ 24 w 432"/>
                <a:gd name="T3" fmla="*/ 278 h 278"/>
                <a:gd name="T4" fmla="*/ 0 w 432"/>
                <a:gd name="T5" fmla="*/ 254 h 278"/>
                <a:gd name="T6" fmla="*/ 0 w 432"/>
                <a:gd name="T7" fmla="*/ 24 h 278"/>
                <a:gd name="T8" fmla="*/ 24 w 432"/>
                <a:gd name="T9" fmla="*/ 0 h 278"/>
                <a:gd name="T10" fmla="*/ 407 w 432"/>
                <a:gd name="T11" fmla="*/ 0 h 278"/>
                <a:gd name="T12" fmla="*/ 432 w 432"/>
                <a:gd name="T13" fmla="*/ 24 h 278"/>
                <a:gd name="T14" fmla="*/ 432 w 432"/>
                <a:gd name="T15" fmla="*/ 52 h 278"/>
                <a:gd name="T16" fmla="*/ 417 w 432"/>
                <a:gd name="T17" fmla="*/ 52 h 278"/>
                <a:gd name="T18" fmla="*/ 417 w 432"/>
                <a:gd name="T19" fmla="*/ 24 h 278"/>
                <a:gd name="T20" fmla="*/ 407 w 432"/>
                <a:gd name="T21" fmla="*/ 14 h 278"/>
                <a:gd name="T22" fmla="*/ 24 w 432"/>
                <a:gd name="T23" fmla="*/ 14 h 278"/>
                <a:gd name="T24" fmla="*/ 15 w 432"/>
                <a:gd name="T25" fmla="*/ 24 h 278"/>
                <a:gd name="T26" fmla="*/ 15 w 432"/>
                <a:gd name="T27" fmla="*/ 254 h 278"/>
                <a:gd name="T28" fmla="*/ 24 w 432"/>
                <a:gd name="T29" fmla="*/ 263 h 278"/>
                <a:gd name="T30" fmla="*/ 280 w 432"/>
                <a:gd name="T31" fmla="*/ 263 h 278"/>
                <a:gd name="T32" fmla="*/ 280 w 432"/>
                <a:gd name="T33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2" h="278">
                  <a:moveTo>
                    <a:pt x="280" y="278"/>
                  </a:moveTo>
                  <a:cubicBezTo>
                    <a:pt x="24" y="278"/>
                    <a:pt x="24" y="278"/>
                    <a:pt x="24" y="278"/>
                  </a:cubicBezTo>
                  <a:cubicBezTo>
                    <a:pt x="11" y="278"/>
                    <a:pt x="0" y="267"/>
                    <a:pt x="0" y="25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21" y="0"/>
                    <a:pt x="432" y="11"/>
                    <a:pt x="432" y="24"/>
                  </a:cubicBezTo>
                  <a:cubicBezTo>
                    <a:pt x="432" y="52"/>
                    <a:pt x="432" y="52"/>
                    <a:pt x="432" y="52"/>
                  </a:cubicBezTo>
                  <a:cubicBezTo>
                    <a:pt x="417" y="52"/>
                    <a:pt x="417" y="52"/>
                    <a:pt x="417" y="52"/>
                  </a:cubicBezTo>
                  <a:cubicBezTo>
                    <a:pt x="417" y="24"/>
                    <a:pt x="417" y="24"/>
                    <a:pt x="417" y="24"/>
                  </a:cubicBezTo>
                  <a:cubicBezTo>
                    <a:pt x="417" y="19"/>
                    <a:pt x="413" y="14"/>
                    <a:pt x="40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9" y="14"/>
                    <a:pt x="15" y="19"/>
                    <a:pt x="15" y="24"/>
                  </a:cubicBezTo>
                  <a:cubicBezTo>
                    <a:pt x="15" y="254"/>
                    <a:pt x="15" y="254"/>
                    <a:pt x="15" y="254"/>
                  </a:cubicBezTo>
                  <a:cubicBezTo>
                    <a:pt x="15" y="259"/>
                    <a:pt x="19" y="263"/>
                    <a:pt x="24" y="263"/>
                  </a:cubicBezTo>
                  <a:cubicBezTo>
                    <a:pt x="280" y="263"/>
                    <a:pt x="280" y="263"/>
                    <a:pt x="280" y="263"/>
                  </a:cubicBezTo>
                  <a:lnTo>
                    <a:pt x="280" y="278"/>
                  </a:lnTo>
                  <a:close/>
                </a:path>
              </a:pathLst>
            </a:custGeom>
            <a:solidFill>
              <a:srgbClr val="394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FADF2D5A-4684-4427-9CA1-04A6C95C13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8" y="3274"/>
              <a:ext cx="133" cy="106"/>
            </a:xfrm>
            <a:custGeom>
              <a:avLst/>
              <a:gdLst>
                <a:gd name="T0" fmla="*/ 133 w 133"/>
                <a:gd name="T1" fmla="*/ 106 h 106"/>
                <a:gd name="T2" fmla="*/ 0 w 133"/>
                <a:gd name="T3" fmla="*/ 106 h 106"/>
                <a:gd name="T4" fmla="*/ 0 w 133"/>
                <a:gd name="T5" fmla="*/ 0 h 106"/>
                <a:gd name="T6" fmla="*/ 133 w 133"/>
                <a:gd name="T7" fmla="*/ 0 h 106"/>
                <a:gd name="T8" fmla="*/ 133 w 133"/>
                <a:gd name="T9" fmla="*/ 106 h 106"/>
                <a:gd name="T10" fmla="*/ 28 w 133"/>
                <a:gd name="T11" fmla="*/ 78 h 106"/>
                <a:gd name="T12" fmla="*/ 105 w 133"/>
                <a:gd name="T13" fmla="*/ 78 h 106"/>
                <a:gd name="T14" fmla="*/ 105 w 133"/>
                <a:gd name="T15" fmla="*/ 28 h 106"/>
                <a:gd name="T16" fmla="*/ 28 w 133"/>
                <a:gd name="T17" fmla="*/ 28 h 106"/>
                <a:gd name="T18" fmla="*/ 28 w 133"/>
                <a:gd name="T19" fmla="*/ 7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06">
                  <a:moveTo>
                    <a:pt x="133" y="106"/>
                  </a:moveTo>
                  <a:lnTo>
                    <a:pt x="0" y="106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106"/>
                  </a:lnTo>
                  <a:close/>
                  <a:moveTo>
                    <a:pt x="28" y="78"/>
                  </a:moveTo>
                  <a:lnTo>
                    <a:pt x="105" y="78"/>
                  </a:lnTo>
                  <a:lnTo>
                    <a:pt x="105" y="28"/>
                  </a:lnTo>
                  <a:lnTo>
                    <a:pt x="28" y="28"/>
                  </a:lnTo>
                  <a:lnTo>
                    <a:pt x="28" y="78"/>
                  </a:lnTo>
                  <a:close/>
                </a:path>
              </a:pathLst>
            </a:custGeom>
            <a:solidFill>
              <a:srgbClr val="394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9D6E04C3-5301-482A-8808-321E127AF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" y="3352"/>
              <a:ext cx="295" cy="28"/>
            </a:xfrm>
            <a:prstGeom prst="rect">
              <a:avLst/>
            </a:prstGeom>
            <a:solidFill>
              <a:srgbClr val="394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C76DAA46-D379-490D-9290-B1271CA6B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" y="3059"/>
              <a:ext cx="122" cy="180"/>
            </a:xfrm>
            <a:custGeom>
              <a:avLst/>
              <a:gdLst>
                <a:gd name="T0" fmla="*/ 122 w 122"/>
                <a:gd name="T1" fmla="*/ 180 h 180"/>
                <a:gd name="T2" fmla="*/ 0 w 122"/>
                <a:gd name="T3" fmla="*/ 180 h 180"/>
                <a:gd name="T4" fmla="*/ 0 w 122"/>
                <a:gd name="T5" fmla="*/ 0 h 180"/>
                <a:gd name="T6" fmla="*/ 122 w 122"/>
                <a:gd name="T7" fmla="*/ 0 h 180"/>
                <a:gd name="T8" fmla="*/ 122 w 122"/>
                <a:gd name="T9" fmla="*/ 180 h 180"/>
                <a:gd name="T10" fmla="*/ 28 w 122"/>
                <a:gd name="T11" fmla="*/ 154 h 180"/>
                <a:gd name="T12" fmla="*/ 94 w 122"/>
                <a:gd name="T13" fmla="*/ 154 h 180"/>
                <a:gd name="T14" fmla="*/ 94 w 122"/>
                <a:gd name="T15" fmla="*/ 28 h 180"/>
                <a:gd name="T16" fmla="*/ 28 w 122"/>
                <a:gd name="T17" fmla="*/ 28 h 180"/>
                <a:gd name="T18" fmla="*/ 28 w 122"/>
                <a:gd name="T19" fmla="*/ 15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80">
                  <a:moveTo>
                    <a:pt x="122" y="180"/>
                  </a:moveTo>
                  <a:lnTo>
                    <a:pt x="0" y="180"/>
                  </a:lnTo>
                  <a:lnTo>
                    <a:pt x="0" y="0"/>
                  </a:lnTo>
                  <a:lnTo>
                    <a:pt x="122" y="0"/>
                  </a:lnTo>
                  <a:lnTo>
                    <a:pt x="122" y="180"/>
                  </a:lnTo>
                  <a:close/>
                  <a:moveTo>
                    <a:pt x="28" y="154"/>
                  </a:moveTo>
                  <a:lnTo>
                    <a:pt x="94" y="154"/>
                  </a:lnTo>
                  <a:lnTo>
                    <a:pt x="94" y="28"/>
                  </a:lnTo>
                  <a:lnTo>
                    <a:pt x="28" y="28"/>
                  </a:lnTo>
                  <a:lnTo>
                    <a:pt x="28" y="1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214837B1-C0C6-4C05-B977-285457A4E5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" y="2919"/>
              <a:ext cx="122" cy="320"/>
            </a:xfrm>
            <a:custGeom>
              <a:avLst/>
              <a:gdLst>
                <a:gd name="T0" fmla="*/ 122 w 122"/>
                <a:gd name="T1" fmla="*/ 320 h 320"/>
                <a:gd name="T2" fmla="*/ 0 w 122"/>
                <a:gd name="T3" fmla="*/ 320 h 320"/>
                <a:gd name="T4" fmla="*/ 0 w 122"/>
                <a:gd name="T5" fmla="*/ 0 h 320"/>
                <a:gd name="T6" fmla="*/ 122 w 122"/>
                <a:gd name="T7" fmla="*/ 0 h 320"/>
                <a:gd name="T8" fmla="*/ 122 w 122"/>
                <a:gd name="T9" fmla="*/ 320 h 320"/>
                <a:gd name="T10" fmla="*/ 25 w 122"/>
                <a:gd name="T11" fmla="*/ 294 h 320"/>
                <a:gd name="T12" fmla="*/ 94 w 122"/>
                <a:gd name="T13" fmla="*/ 294 h 320"/>
                <a:gd name="T14" fmla="*/ 94 w 122"/>
                <a:gd name="T15" fmla="*/ 25 h 320"/>
                <a:gd name="T16" fmla="*/ 25 w 122"/>
                <a:gd name="T17" fmla="*/ 25 h 320"/>
                <a:gd name="T18" fmla="*/ 25 w 122"/>
                <a:gd name="T19" fmla="*/ 29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320">
                  <a:moveTo>
                    <a:pt x="122" y="320"/>
                  </a:moveTo>
                  <a:lnTo>
                    <a:pt x="0" y="320"/>
                  </a:lnTo>
                  <a:lnTo>
                    <a:pt x="0" y="0"/>
                  </a:lnTo>
                  <a:lnTo>
                    <a:pt x="122" y="0"/>
                  </a:lnTo>
                  <a:lnTo>
                    <a:pt x="122" y="320"/>
                  </a:lnTo>
                  <a:close/>
                  <a:moveTo>
                    <a:pt x="25" y="294"/>
                  </a:moveTo>
                  <a:lnTo>
                    <a:pt x="94" y="294"/>
                  </a:lnTo>
                  <a:lnTo>
                    <a:pt x="94" y="25"/>
                  </a:lnTo>
                  <a:lnTo>
                    <a:pt x="25" y="25"/>
                  </a:lnTo>
                  <a:lnTo>
                    <a:pt x="25" y="2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A3FBA399-4D4B-4DED-95A1-7768EDFA5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3032"/>
              <a:ext cx="52" cy="207"/>
            </a:xfrm>
            <a:custGeom>
              <a:avLst/>
              <a:gdLst>
                <a:gd name="T0" fmla="*/ 52 w 52"/>
                <a:gd name="T1" fmla="*/ 207 h 207"/>
                <a:gd name="T2" fmla="*/ 0 w 52"/>
                <a:gd name="T3" fmla="*/ 207 h 207"/>
                <a:gd name="T4" fmla="*/ 0 w 52"/>
                <a:gd name="T5" fmla="*/ 0 h 207"/>
                <a:gd name="T6" fmla="*/ 46 w 52"/>
                <a:gd name="T7" fmla="*/ 0 h 207"/>
                <a:gd name="T8" fmla="*/ 46 w 52"/>
                <a:gd name="T9" fmla="*/ 26 h 207"/>
                <a:gd name="T10" fmla="*/ 28 w 52"/>
                <a:gd name="T11" fmla="*/ 26 h 207"/>
                <a:gd name="T12" fmla="*/ 28 w 52"/>
                <a:gd name="T13" fmla="*/ 181 h 207"/>
                <a:gd name="T14" fmla="*/ 52 w 52"/>
                <a:gd name="T15" fmla="*/ 181 h 207"/>
                <a:gd name="T16" fmla="*/ 52 w 52"/>
                <a:gd name="T1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07">
                  <a:moveTo>
                    <a:pt x="52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26"/>
                  </a:lnTo>
                  <a:lnTo>
                    <a:pt x="28" y="26"/>
                  </a:lnTo>
                  <a:lnTo>
                    <a:pt x="28" y="181"/>
                  </a:lnTo>
                  <a:lnTo>
                    <a:pt x="52" y="181"/>
                  </a:lnTo>
                  <a:lnTo>
                    <a:pt x="52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D8DD997E-6FF1-4E79-80D1-CCF4B0B724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" y="2872"/>
              <a:ext cx="435" cy="415"/>
            </a:xfrm>
            <a:custGeom>
              <a:avLst/>
              <a:gdLst>
                <a:gd name="T0" fmla="*/ 117 w 235"/>
                <a:gd name="T1" fmla="*/ 224 h 224"/>
                <a:gd name="T2" fmla="*/ 42 w 235"/>
                <a:gd name="T3" fmla="*/ 193 h 224"/>
                <a:gd name="T4" fmla="*/ 42 w 235"/>
                <a:gd name="T5" fmla="*/ 42 h 224"/>
                <a:gd name="T6" fmla="*/ 193 w 235"/>
                <a:gd name="T7" fmla="*/ 42 h 224"/>
                <a:gd name="T8" fmla="*/ 193 w 235"/>
                <a:gd name="T9" fmla="*/ 193 h 224"/>
                <a:gd name="T10" fmla="*/ 193 w 235"/>
                <a:gd name="T11" fmla="*/ 193 h 224"/>
                <a:gd name="T12" fmla="*/ 117 w 235"/>
                <a:gd name="T13" fmla="*/ 224 h 224"/>
                <a:gd name="T14" fmla="*/ 117 w 235"/>
                <a:gd name="T15" fmla="*/ 25 h 224"/>
                <a:gd name="T16" fmla="*/ 52 w 235"/>
                <a:gd name="T17" fmla="*/ 52 h 224"/>
                <a:gd name="T18" fmla="*/ 52 w 235"/>
                <a:gd name="T19" fmla="*/ 183 h 224"/>
                <a:gd name="T20" fmla="*/ 183 w 235"/>
                <a:gd name="T21" fmla="*/ 183 h 224"/>
                <a:gd name="T22" fmla="*/ 183 w 235"/>
                <a:gd name="T23" fmla="*/ 52 h 224"/>
                <a:gd name="T24" fmla="*/ 117 w 235"/>
                <a:gd name="T25" fmla="*/ 2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224">
                  <a:moveTo>
                    <a:pt x="117" y="224"/>
                  </a:moveTo>
                  <a:cubicBezTo>
                    <a:pt x="90" y="224"/>
                    <a:pt x="63" y="214"/>
                    <a:pt x="42" y="193"/>
                  </a:cubicBezTo>
                  <a:cubicBezTo>
                    <a:pt x="0" y="152"/>
                    <a:pt x="0" y="84"/>
                    <a:pt x="42" y="42"/>
                  </a:cubicBezTo>
                  <a:cubicBezTo>
                    <a:pt x="84" y="0"/>
                    <a:pt x="151" y="0"/>
                    <a:pt x="193" y="42"/>
                  </a:cubicBezTo>
                  <a:cubicBezTo>
                    <a:pt x="235" y="84"/>
                    <a:pt x="235" y="152"/>
                    <a:pt x="193" y="193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72" y="214"/>
                    <a:pt x="145" y="224"/>
                    <a:pt x="117" y="224"/>
                  </a:cubicBezTo>
                  <a:close/>
                  <a:moveTo>
                    <a:pt x="117" y="25"/>
                  </a:moveTo>
                  <a:cubicBezTo>
                    <a:pt x="94" y="25"/>
                    <a:pt x="70" y="34"/>
                    <a:pt x="52" y="52"/>
                  </a:cubicBezTo>
                  <a:cubicBezTo>
                    <a:pt x="16" y="88"/>
                    <a:pt x="16" y="147"/>
                    <a:pt x="52" y="183"/>
                  </a:cubicBezTo>
                  <a:cubicBezTo>
                    <a:pt x="88" y="219"/>
                    <a:pt x="147" y="219"/>
                    <a:pt x="183" y="183"/>
                  </a:cubicBezTo>
                  <a:cubicBezTo>
                    <a:pt x="219" y="147"/>
                    <a:pt x="219" y="88"/>
                    <a:pt x="183" y="52"/>
                  </a:cubicBezTo>
                  <a:cubicBezTo>
                    <a:pt x="165" y="34"/>
                    <a:pt x="141" y="25"/>
                    <a:pt x="117" y="25"/>
                  </a:cubicBezTo>
                  <a:close/>
                </a:path>
              </a:pathLst>
            </a:custGeom>
            <a:solidFill>
              <a:srgbClr val="394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FB937382-E1A1-4A4F-A288-BBAE14C1A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8" y="3219"/>
              <a:ext cx="172" cy="172"/>
            </a:xfrm>
            <a:custGeom>
              <a:avLst/>
              <a:gdLst>
                <a:gd name="T0" fmla="*/ 115 w 172"/>
                <a:gd name="T1" fmla="*/ 172 h 172"/>
                <a:gd name="T2" fmla="*/ 0 w 172"/>
                <a:gd name="T3" fmla="*/ 55 h 172"/>
                <a:gd name="T4" fmla="*/ 57 w 172"/>
                <a:gd name="T5" fmla="*/ 0 h 172"/>
                <a:gd name="T6" fmla="*/ 172 w 172"/>
                <a:gd name="T7" fmla="*/ 115 h 172"/>
                <a:gd name="T8" fmla="*/ 115 w 172"/>
                <a:gd name="T9" fmla="*/ 172 h 172"/>
                <a:gd name="T10" fmla="*/ 39 w 172"/>
                <a:gd name="T11" fmla="*/ 55 h 172"/>
                <a:gd name="T12" fmla="*/ 115 w 172"/>
                <a:gd name="T13" fmla="*/ 133 h 172"/>
                <a:gd name="T14" fmla="*/ 133 w 172"/>
                <a:gd name="T15" fmla="*/ 115 h 172"/>
                <a:gd name="T16" fmla="*/ 57 w 172"/>
                <a:gd name="T17" fmla="*/ 37 h 172"/>
                <a:gd name="T18" fmla="*/ 39 w 172"/>
                <a:gd name="T19" fmla="*/ 5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2">
                  <a:moveTo>
                    <a:pt x="115" y="172"/>
                  </a:moveTo>
                  <a:lnTo>
                    <a:pt x="0" y="55"/>
                  </a:lnTo>
                  <a:lnTo>
                    <a:pt x="57" y="0"/>
                  </a:lnTo>
                  <a:lnTo>
                    <a:pt x="172" y="115"/>
                  </a:lnTo>
                  <a:lnTo>
                    <a:pt x="115" y="172"/>
                  </a:lnTo>
                  <a:close/>
                  <a:moveTo>
                    <a:pt x="39" y="55"/>
                  </a:moveTo>
                  <a:lnTo>
                    <a:pt x="115" y="133"/>
                  </a:lnTo>
                  <a:lnTo>
                    <a:pt x="133" y="115"/>
                  </a:lnTo>
                  <a:lnTo>
                    <a:pt x="57" y="37"/>
                  </a:lnTo>
                  <a:lnTo>
                    <a:pt x="39" y="55"/>
                  </a:lnTo>
                  <a:close/>
                </a:path>
              </a:pathLst>
            </a:custGeom>
            <a:solidFill>
              <a:srgbClr val="394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349E5F8C-659B-4592-812B-83AE6D1F3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" y="3211"/>
              <a:ext cx="53" cy="56"/>
            </a:xfrm>
            <a:custGeom>
              <a:avLst/>
              <a:gdLst>
                <a:gd name="T0" fmla="*/ 35 w 53"/>
                <a:gd name="T1" fmla="*/ 56 h 56"/>
                <a:gd name="T2" fmla="*/ 0 w 53"/>
                <a:gd name="T3" fmla="*/ 19 h 56"/>
                <a:gd name="T4" fmla="*/ 18 w 53"/>
                <a:gd name="T5" fmla="*/ 0 h 56"/>
                <a:gd name="T6" fmla="*/ 53 w 53"/>
                <a:gd name="T7" fmla="*/ 35 h 56"/>
                <a:gd name="T8" fmla="*/ 35 w 53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6">
                  <a:moveTo>
                    <a:pt x="35" y="56"/>
                  </a:moveTo>
                  <a:lnTo>
                    <a:pt x="0" y="19"/>
                  </a:lnTo>
                  <a:lnTo>
                    <a:pt x="18" y="0"/>
                  </a:lnTo>
                  <a:lnTo>
                    <a:pt x="53" y="35"/>
                  </a:lnTo>
                  <a:lnTo>
                    <a:pt x="35" y="56"/>
                  </a:lnTo>
                  <a:close/>
                </a:path>
              </a:pathLst>
            </a:custGeom>
            <a:solidFill>
              <a:srgbClr val="394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">
            <a:extLst>
              <a:ext uri="{FF2B5EF4-FFF2-40B4-BE49-F238E27FC236}">
                <a16:creationId xmlns:a16="http://schemas.microsoft.com/office/drawing/2014/main" id="{751DC4D6-42E3-4658-B085-E9E2CF18C8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2488" y="2162478"/>
            <a:ext cx="1182687" cy="1212850"/>
            <a:chOff x="537" y="1034"/>
            <a:chExt cx="745" cy="764"/>
          </a:xfrm>
        </p:grpSpPr>
        <p:sp>
          <p:nvSpPr>
            <p:cNvPr id="45" name="AutoShape 3">
              <a:extLst>
                <a:ext uri="{FF2B5EF4-FFF2-40B4-BE49-F238E27FC236}">
                  <a16:creationId xmlns:a16="http://schemas.microsoft.com/office/drawing/2014/main" id="{6FFE299E-8EBA-4531-B426-A96ED1CFA5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37" y="1034"/>
              <a:ext cx="745" cy="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F0814C0D-2A57-4FBB-A555-94C1F1EF4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" y="1086"/>
              <a:ext cx="749" cy="251"/>
            </a:xfrm>
            <a:custGeom>
              <a:avLst/>
              <a:gdLst>
                <a:gd name="T0" fmla="*/ 422 w 492"/>
                <a:gd name="T1" fmla="*/ 0 h 165"/>
                <a:gd name="T2" fmla="*/ 304 w 492"/>
                <a:gd name="T3" fmla="*/ 10 h 165"/>
                <a:gd name="T4" fmla="*/ 254 w 492"/>
                <a:gd name="T5" fmla="*/ 66 h 165"/>
                <a:gd name="T6" fmla="*/ 238 w 492"/>
                <a:gd name="T7" fmla="*/ 66 h 165"/>
                <a:gd name="T8" fmla="*/ 187 w 492"/>
                <a:gd name="T9" fmla="*/ 10 h 165"/>
                <a:gd name="T10" fmla="*/ 11 w 492"/>
                <a:gd name="T11" fmla="*/ 0 h 165"/>
                <a:gd name="T12" fmla="*/ 24 w 492"/>
                <a:gd name="T13" fmla="*/ 46 h 165"/>
                <a:gd name="T14" fmla="*/ 55 w 492"/>
                <a:gd name="T15" fmla="*/ 83 h 165"/>
                <a:gd name="T16" fmla="*/ 67 w 492"/>
                <a:gd name="T17" fmla="*/ 99 h 165"/>
                <a:gd name="T18" fmla="*/ 101 w 492"/>
                <a:gd name="T19" fmla="*/ 118 h 165"/>
                <a:gd name="T20" fmla="*/ 150 w 492"/>
                <a:gd name="T21" fmla="*/ 144 h 165"/>
                <a:gd name="T22" fmla="*/ 196 w 492"/>
                <a:gd name="T23" fmla="*/ 154 h 165"/>
                <a:gd name="T24" fmla="*/ 237 w 492"/>
                <a:gd name="T25" fmla="*/ 160 h 165"/>
                <a:gd name="T26" fmla="*/ 248 w 492"/>
                <a:gd name="T27" fmla="*/ 158 h 165"/>
                <a:gd name="T28" fmla="*/ 258 w 492"/>
                <a:gd name="T29" fmla="*/ 162 h 165"/>
                <a:gd name="T30" fmla="*/ 302 w 492"/>
                <a:gd name="T31" fmla="*/ 154 h 165"/>
                <a:gd name="T32" fmla="*/ 350 w 492"/>
                <a:gd name="T33" fmla="*/ 139 h 165"/>
                <a:gd name="T34" fmla="*/ 397 w 492"/>
                <a:gd name="T35" fmla="*/ 115 h 165"/>
                <a:gd name="T36" fmla="*/ 436 w 492"/>
                <a:gd name="T37" fmla="*/ 83 h 165"/>
                <a:gd name="T38" fmla="*/ 467 w 492"/>
                <a:gd name="T39" fmla="*/ 46 h 165"/>
                <a:gd name="T40" fmla="*/ 479 w 492"/>
                <a:gd name="T41" fmla="*/ 0 h 165"/>
                <a:gd name="T42" fmla="*/ 419 w 492"/>
                <a:gd name="T43" fmla="*/ 34 h 165"/>
                <a:gd name="T44" fmla="*/ 407 w 492"/>
                <a:gd name="T45" fmla="*/ 42 h 165"/>
                <a:gd name="T46" fmla="*/ 435 w 492"/>
                <a:gd name="T47" fmla="*/ 54 h 165"/>
                <a:gd name="T48" fmla="*/ 420 w 492"/>
                <a:gd name="T49" fmla="*/ 69 h 165"/>
                <a:gd name="T50" fmla="*/ 384 w 492"/>
                <a:gd name="T51" fmla="*/ 63 h 165"/>
                <a:gd name="T52" fmla="*/ 380 w 492"/>
                <a:gd name="T53" fmla="*/ 78 h 165"/>
                <a:gd name="T54" fmla="*/ 410 w 492"/>
                <a:gd name="T55" fmla="*/ 90 h 165"/>
                <a:gd name="T56" fmla="*/ 352 w 492"/>
                <a:gd name="T57" fmla="*/ 86 h 165"/>
                <a:gd name="T58" fmla="*/ 339 w 492"/>
                <a:gd name="T59" fmla="*/ 91 h 165"/>
                <a:gd name="T60" fmla="*/ 365 w 492"/>
                <a:gd name="T61" fmla="*/ 114 h 165"/>
                <a:gd name="T62" fmla="*/ 342 w 492"/>
                <a:gd name="T63" fmla="*/ 120 h 165"/>
                <a:gd name="T64" fmla="*/ 306 w 492"/>
                <a:gd name="T65" fmla="*/ 100 h 165"/>
                <a:gd name="T66" fmla="*/ 302 w 492"/>
                <a:gd name="T67" fmla="*/ 113 h 165"/>
                <a:gd name="T68" fmla="*/ 325 w 492"/>
                <a:gd name="T69" fmla="*/ 136 h 165"/>
                <a:gd name="T70" fmla="*/ 279 w 492"/>
                <a:gd name="T71" fmla="*/ 117 h 165"/>
                <a:gd name="T72" fmla="*/ 265 w 492"/>
                <a:gd name="T73" fmla="*/ 126 h 165"/>
                <a:gd name="T74" fmla="*/ 277 w 492"/>
                <a:gd name="T75" fmla="*/ 146 h 165"/>
                <a:gd name="T76" fmla="*/ 254 w 492"/>
                <a:gd name="T77" fmla="*/ 140 h 165"/>
                <a:gd name="T78" fmla="*/ 238 w 492"/>
                <a:gd name="T79" fmla="*/ 140 h 165"/>
                <a:gd name="T80" fmla="*/ 234 w 492"/>
                <a:gd name="T81" fmla="*/ 144 h 165"/>
                <a:gd name="T82" fmla="*/ 223 w 492"/>
                <a:gd name="T83" fmla="*/ 131 h 165"/>
                <a:gd name="T84" fmla="*/ 224 w 492"/>
                <a:gd name="T85" fmla="*/ 115 h 165"/>
                <a:gd name="T86" fmla="*/ 197 w 492"/>
                <a:gd name="T87" fmla="*/ 132 h 165"/>
                <a:gd name="T88" fmla="*/ 176 w 492"/>
                <a:gd name="T89" fmla="*/ 127 h 165"/>
                <a:gd name="T90" fmla="*/ 191 w 492"/>
                <a:gd name="T91" fmla="*/ 102 h 165"/>
                <a:gd name="T92" fmla="*/ 152 w 492"/>
                <a:gd name="T93" fmla="*/ 119 h 165"/>
                <a:gd name="T94" fmla="*/ 122 w 492"/>
                <a:gd name="T95" fmla="*/ 117 h 165"/>
                <a:gd name="T96" fmla="*/ 149 w 492"/>
                <a:gd name="T97" fmla="*/ 99 h 165"/>
                <a:gd name="T98" fmla="*/ 142 w 492"/>
                <a:gd name="T99" fmla="*/ 85 h 165"/>
                <a:gd name="T100" fmla="*/ 97 w 492"/>
                <a:gd name="T101" fmla="*/ 99 h 165"/>
                <a:gd name="T102" fmla="*/ 107 w 492"/>
                <a:gd name="T103" fmla="*/ 80 h 165"/>
                <a:gd name="T104" fmla="*/ 116 w 492"/>
                <a:gd name="T105" fmla="*/ 69 h 165"/>
                <a:gd name="T106" fmla="*/ 83 w 492"/>
                <a:gd name="T107" fmla="*/ 67 h 165"/>
                <a:gd name="T108" fmla="*/ 46 w 492"/>
                <a:gd name="T109" fmla="*/ 56 h 165"/>
                <a:gd name="T110" fmla="*/ 84 w 492"/>
                <a:gd name="T111" fmla="*/ 44 h 165"/>
                <a:gd name="T112" fmla="*/ 74 w 492"/>
                <a:gd name="T113" fmla="*/ 34 h 165"/>
                <a:gd name="T114" fmla="*/ 19 w 492"/>
                <a:gd name="T115" fmla="*/ 18 h 165"/>
                <a:gd name="T116" fmla="*/ 171 w 492"/>
                <a:gd name="T117" fmla="*/ 16 h 165"/>
                <a:gd name="T118" fmla="*/ 254 w 492"/>
                <a:gd name="T119" fmla="*/ 83 h 165"/>
                <a:gd name="T120" fmla="*/ 473 w 492"/>
                <a:gd name="T121" fmla="*/ 1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2" h="165">
                  <a:moveTo>
                    <a:pt x="479" y="0"/>
                  </a:moveTo>
                  <a:cubicBezTo>
                    <a:pt x="460" y="0"/>
                    <a:pt x="441" y="0"/>
                    <a:pt x="422" y="0"/>
                  </a:cubicBezTo>
                  <a:cubicBezTo>
                    <a:pt x="386" y="0"/>
                    <a:pt x="351" y="0"/>
                    <a:pt x="315" y="0"/>
                  </a:cubicBezTo>
                  <a:cubicBezTo>
                    <a:pt x="307" y="0"/>
                    <a:pt x="305" y="2"/>
                    <a:pt x="304" y="10"/>
                  </a:cubicBezTo>
                  <a:cubicBezTo>
                    <a:pt x="304" y="23"/>
                    <a:pt x="299" y="35"/>
                    <a:pt x="291" y="45"/>
                  </a:cubicBezTo>
                  <a:cubicBezTo>
                    <a:pt x="281" y="57"/>
                    <a:pt x="269" y="64"/>
                    <a:pt x="254" y="66"/>
                  </a:cubicBezTo>
                  <a:cubicBezTo>
                    <a:pt x="249" y="67"/>
                    <a:pt x="249" y="67"/>
                    <a:pt x="245" y="67"/>
                  </a:cubicBezTo>
                  <a:cubicBezTo>
                    <a:pt x="242" y="67"/>
                    <a:pt x="241" y="66"/>
                    <a:pt x="238" y="66"/>
                  </a:cubicBezTo>
                  <a:cubicBezTo>
                    <a:pt x="236" y="66"/>
                    <a:pt x="235" y="66"/>
                    <a:pt x="233" y="65"/>
                  </a:cubicBezTo>
                  <a:cubicBezTo>
                    <a:pt x="207" y="60"/>
                    <a:pt x="189" y="37"/>
                    <a:pt x="187" y="10"/>
                  </a:cubicBezTo>
                  <a:cubicBezTo>
                    <a:pt x="187" y="3"/>
                    <a:pt x="184" y="0"/>
                    <a:pt x="177" y="0"/>
                  </a:cubicBezTo>
                  <a:cubicBezTo>
                    <a:pt x="122" y="0"/>
                    <a:pt x="66" y="0"/>
                    <a:pt x="11" y="0"/>
                  </a:cubicBezTo>
                  <a:cubicBezTo>
                    <a:pt x="3" y="0"/>
                    <a:pt x="0" y="4"/>
                    <a:pt x="1" y="11"/>
                  </a:cubicBezTo>
                  <a:cubicBezTo>
                    <a:pt x="2" y="26"/>
                    <a:pt x="10" y="38"/>
                    <a:pt x="24" y="46"/>
                  </a:cubicBezTo>
                  <a:cubicBezTo>
                    <a:pt x="25" y="46"/>
                    <a:pt x="27" y="48"/>
                    <a:pt x="27" y="50"/>
                  </a:cubicBezTo>
                  <a:cubicBezTo>
                    <a:pt x="28" y="64"/>
                    <a:pt x="40" y="79"/>
                    <a:pt x="55" y="83"/>
                  </a:cubicBezTo>
                  <a:cubicBezTo>
                    <a:pt x="58" y="84"/>
                    <a:pt x="61" y="85"/>
                    <a:pt x="62" y="90"/>
                  </a:cubicBezTo>
                  <a:cubicBezTo>
                    <a:pt x="62" y="93"/>
                    <a:pt x="65" y="96"/>
                    <a:pt x="67" y="99"/>
                  </a:cubicBezTo>
                  <a:cubicBezTo>
                    <a:pt x="74" y="108"/>
                    <a:pt x="84" y="114"/>
                    <a:pt x="96" y="116"/>
                  </a:cubicBezTo>
                  <a:cubicBezTo>
                    <a:pt x="98" y="116"/>
                    <a:pt x="100" y="117"/>
                    <a:pt x="101" y="118"/>
                  </a:cubicBezTo>
                  <a:cubicBezTo>
                    <a:pt x="109" y="132"/>
                    <a:pt x="122" y="139"/>
                    <a:pt x="138" y="139"/>
                  </a:cubicBezTo>
                  <a:cubicBezTo>
                    <a:pt x="143" y="139"/>
                    <a:pt x="146" y="140"/>
                    <a:pt x="150" y="144"/>
                  </a:cubicBezTo>
                  <a:cubicBezTo>
                    <a:pt x="162" y="155"/>
                    <a:pt x="176" y="158"/>
                    <a:pt x="191" y="153"/>
                  </a:cubicBezTo>
                  <a:cubicBezTo>
                    <a:pt x="193" y="153"/>
                    <a:pt x="195" y="154"/>
                    <a:pt x="196" y="154"/>
                  </a:cubicBezTo>
                  <a:cubicBezTo>
                    <a:pt x="200" y="156"/>
                    <a:pt x="203" y="159"/>
                    <a:pt x="207" y="160"/>
                  </a:cubicBezTo>
                  <a:cubicBezTo>
                    <a:pt x="217" y="165"/>
                    <a:pt x="227" y="164"/>
                    <a:pt x="237" y="160"/>
                  </a:cubicBezTo>
                  <a:cubicBezTo>
                    <a:pt x="237" y="160"/>
                    <a:pt x="244" y="157"/>
                    <a:pt x="247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50" y="158"/>
                    <a:pt x="254" y="160"/>
                    <a:pt x="254" y="160"/>
                  </a:cubicBezTo>
                  <a:cubicBezTo>
                    <a:pt x="255" y="161"/>
                    <a:pt x="257" y="161"/>
                    <a:pt x="258" y="162"/>
                  </a:cubicBezTo>
                  <a:cubicBezTo>
                    <a:pt x="271" y="165"/>
                    <a:pt x="283" y="163"/>
                    <a:pt x="294" y="155"/>
                  </a:cubicBezTo>
                  <a:cubicBezTo>
                    <a:pt x="297" y="153"/>
                    <a:pt x="299" y="153"/>
                    <a:pt x="302" y="154"/>
                  </a:cubicBezTo>
                  <a:cubicBezTo>
                    <a:pt x="318" y="158"/>
                    <a:pt x="331" y="154"/>
                    <a:pt x="343" y="143"/>
                  </a:cubicBezTo>
                  <a:cubicBezTo>
                    <a:pt x="345" y="141"/>
                    <a:pt x="346" y="138"/>
                    <a:pt x="350" y="139"/>
                  </a:cubicBezTo>
                  <a:cubicBezTo>
                    <a:pt x="366" y="141"/>
                    <a:pt x="380" y="134"/>
                    <a:pt x="389" y="120"/>
                  </a:cubicBezTo>
                  <a:cubicBezTo>
                    <a:pt x="391" y="117"/>
                    <a:pt x="394" y="116"/>
                    <a:pt x="397" y="115"/>
                  </a:cubicBezTo>
                  <a:cubicBezTo>
                    <a:pt x="413" y="113"/>
                    <a:pt x="424" y="104"/>
                    <a:pt x="430" y="89"/>
                  </a:cubicBezTo>
                  <a:cubicBezTo>
                    <a:pt x="431" y="86"/>
                    <a:pt x="433" y="85"/>
                    <a:pt x="436" y="83"/>
                  </a:cubicBezTo>
                  <a:cubicBezTo>
                    <a:pt x="452" y="78"/>
                    <a:pt x="462" y="66"/>
                    <a:pt x="464" y="49"/>
                  </a:cubicBezTo>
                  <a:cubicBezTo>
                    <a:pt x="465" y="48"/>
                    <a:pt x="466" y="46"/>
                    <a:pt x="467" y="46"/>
                  </a:cubicBezTo>
                  <a:cubicBezTo>
                    <a:pt x="481" y="38"/>
                    <a:pt x="488" y="27"/>
                    <a:pt x="490" y="12"/>
                  </a:cubicBezTo>
                  <a:cubicBezTo>
                    <a:pt x="492" y="3"/>
                    <a:pt x="489" y="0"/>
                    <a:pt x="479" y="0"/>
                  </a:cubicBezTo>
                  <a:close/>
                  <a:moveTo>
                    <a:pt x="452" y="34"/>
                  </a:moveTo>
                  <a:cubicBezTo>
                    <a:pt x="441" y="34"/>
                    <a:pt x="430" y="34"/>
                    <a:pt x="419" y="34"/>
                  </a:cubicBezTo>
                  <a:cubicBezTo>
                    <a:pt x="418" y="34"/>
                    <a:pt x="417" y="34"/>
                    <a:pt x="415" y="34"/>
                  </a:cubicBezTo>
                  <a:cubicBezTo>
                    <a:pt x="410" y="34"/>
                    <a:pt x="407" y="37"/>
                    <a:pt x="407" y="42"/>
                  </a:cubicBezTo>
                  <a:cubicBezTo>
                    <a:pt x="406" y="46"/>
                    <a:pt x="409" y="49"/>
                    <a:pt x="414" y="50"/>
                  </a:cubicBezTo>
                  <a:cubicBezTo>
                    <a:pt x="421" y="52"/>
                    <a:pt x="428" y="53"/>
                    <a:pt x="435" y="54"/>
                  </a:cubicBezTo>
                  <a:cubicBezTo>
                    <a:pt x="439" y="55"/>
                    <a:pt x="442" y="56"/>
                    <a:pt x="445" y="56"/>
                  </a:cubicBezTo>
                  <a:cubicBezTo>
                    <a:pt x="440" y="65"/>
                    <a:pt x="430" y="71"/>
                    <a:pt x="420" y="69"/>
                  </a:cubicBezTo>
                  <a:cubicBezTo>
                    <a:pt x="409" y="68"/>
                    <a:pt x="399" y="65"/>
                    <a:pt x="388" y="63"/>
                  </a:cubicBezTo>
                  <a:cubicBezTo>
                    <a:pt x="387" y="63"/>
                    <a:pt x="385" y="63"/>
                    <a:pt x="384" y="63"/>
                  </a:cubicBezTo>
                  <a:cubicBezTo>
                    <a:pt x="380" y="63"/>
                    <a:pt x="377" y="64"/>
                    <a:pt x="375" y="69"/>
                  </a:cubicBezTo>
                  <a:cubicBezTo>
                    <a:pt x="374" y="73"/>
                    <a:pt x="376" y="76"/>
                    <a:pt x="380" y="78"/>
                  </a:cubicBezTo>
                  <a:cubicBezTo>
                    <a:pt x="385" y="80"/>
                    <a:pt x="391" y="83"/>
                    <a:pt x="397" y="85"/>
                  </a:cubicBezTo>
                  <a:cubicBezTo>
                    <a:pt x="401" y="87"/>
                    <a:pt x="406" y="88"/>
                    <a:pt x="410" y="90"/>
                  </a:cubicBezTo>
                  <a:cubicBezTo>
                    <a:pt x="404" y="98"/>
                    <a:pt x="394" y="102"/>
                    <a:pt x="384" y="98"/>
                  </a:cubicBezTo>
                  <a:cubicBezTo>
                    <a:pt x="373" y="95"/>
                    <a:pt x="363" y="90"/>
                    <a:pt x="352" y="86"/>
                  </a:cubicBezTo>
                  <a:cubicBezTo>
                    <a:pt x="350" y="85"/>
                    <a:pt x="347" y="84"/>
                    <a:pt x="346" y="85"/>
                  </a:cubicBezTo>
                  <a:cubicBezTo>
                    <a:pt x="343" y="86"/>
                    <a:pt x="340" y="89"/>
                    <a:pt x="339" y="91"/>
                  </a:cubicBezTo>
                  <a:cubicBezTo>
                    <a:pt x="338" y="95"/>
                    <a:pt x="340" y="98"/>
                    <a:pt x="343" y="100"/>
                  </a:cubicBezTo>
                  <a:cubicBezTo>
                    <a:pt x="350" y="105"/>
                    <a:pt x="358" y="109"/>
                    <a:pt x="365" y="114"/>
                  </a:cubicBezTo>
                  <a:cubicBezTo>
                    <a:pt x="367" y="115"/>
                    <a:pt x="368" y="116"/>
                    <a:pt x="370" y="117"/>
                  </a:cubicBezTo>
                  <a:cubicBezTo>
                    <a:pt x="362" y="124"/>
                    <a:pt x="351" y="125"/>
                    <a:pt x="342" y="120"/>
                  </a:cubicBezTo>
                  <a:cubicBezTo>
                    <a:pt x="332" y="114"/>
                    <a:pt x="323" y="108"/>
                    <a:pt x="313" y="102"/>
                  </a:cubicBezTo>
                  <a:cubicBezTo>
                    <a:pt x="311" y="101"/>
                    <a:pt x="308" y="99"/>
                    <a:pt x="306" y="100"/>
                  </a:cubicBezTo>
                  <a:cubicBezTo>
                    <a:pt x="304" y="100"/>
                    <a:pt x="300" y="102"/>
                    <a:pt x="300" y="105"/>
                  </a:cubicBezTo>
                  <a:cubicBezTo>
                    <a:pt x="299" y="107"/>
                    <a:pt x="300" y="111"/>
                    <a:pt x="302" y="113"/>
                  </a:cubicBezTo>
                  <a:cubicBezTo>
                    <a:pt x="308" y="120"/>
                    <a:pt x="314" y="126"/>
                    <a:pt x="321" y="132"/>
                  </a:cubicBezTo>
                  <a:cubicBezTo>
                    <a:pt x="322" y="133"/>
                    <a:pt x="323" y="134"/>
                    <a:pt x="325" y="136"/>
                  </a:cubicBezTo>
                  <a:cubicBezTo>
                    <a:pt x="316" y="141"/>
                    <a:pt x="305" y="140"/>
                    <a:pt x="297" y="134"/>
                  </a:cubicBezTo>
                  <a:cubicBezTo>
                    <a:pt x="291" y="128"/>
                    <a:pt x="285" y="122"/>
                    <a:pt x="279" y="117"/>
                  </a:cubicBezTo>
                  <a:cubicBezTo>
                    <a:pt x="277" y="115"/>
                    <a:pt x="274" y="113"/>
                    <a:pt x="271" y="113"/>
                  </a:cubicBezTo>
                  <a:cubicBezTo>
                    <a:pt x="265" y="114"/>
                    <a:pt x="262" y="120"/>
                    <a:pt x="265" y="126"/>
                  </a:cubicBezTo>
                  <a:cubicBezTo>
                    <a:pt x="268" y="131"/>
                    <a:pt x="271" y="136"/>
                    <a:pt x="274" y="141"/>
                  </a:cubicBezTo>
                  <a:cubicBezTo>
                    <a:pt x="275" y="142"/>
                    <a:pt x="276" y="144"/>
                    <a:pt x="277" y="146"/>
                  </a:cubicBezTo>
                  <a:cubicBezTo>
                    <a:pt x="269" y="148"/>
                    <a:pt x="262" y="147"/>
                    <a:pt x="255" y="142"/>
                  </a:cubicBezTo>
                  <a:cubicBezTo>
                    <a:pt x="255" y="142"/>
                    <a:pt x="254" y="141"/>
                    <a:pt x="254" y="140"/>
                  </a:cubicBezTo>
                  <a:cubicBezTo>
                    <a:pt x="253" y="140"/>
                    <a:pt x="252" y="141"/>
                    <a:pt x="251" y="140"/>
                  </a:cubicBezTo>
                  <a:cubicBezTo>
                    <a:pt x="247" y="138"/>
                    <a:pt x="243" y="138"/>
                    <a:pt x="238" y="140"/>
                  </a:cubicBezTo>
                  <a:cubicBezTo>
                    <a:pt x="238" y="140"/>
                    <a:pt x="238" y="140"/>
                    <a:pt x="237" y="140"/>
                  </a:cubicBezTo>
                  <a:cubicBezTo>
                    <a:pt x="237" y="142"/>
                    <a:pt x="236" y="143"/>
                    <a:pt x="234" y="144"/>
                  </a:cubicBezTo>
                  <a:cubicBezTo>
                    <a:pt x="228" y="147"/>
                    <a:pt x="221" y="148"/>
                    <a:pt x="214" y="146"/>
                  </a:cubicBezTo>
                  <a:cubicBezTo>
                    <a:pt x="217" y="140"/>
                    <a:pt x="220" y="136"/>
                    <a:pt x="223" y="131"/>
                  </a:cubicBezTo>
                  <a:cubicBezTo>
                    <a:pt x="224" y="129"/>
                    <a:pt x="225" y="128"/>
                    <a:pt x="226" y="126"/>
                  </a:cubicBezTo>
                  <a:cubicBezTo>
                    <a:pt x="228" y="122"/>
                    <a:pt x="228" y="118"/>
                    <a:pt x="224" y="115"/>
                  </a:cubicBezTo>
                  <a:cubicBezTo>
                    <a:pt x="221" y="112"/>
                    <a:pt x="217" y="113"/>
                    <a:pt x="213" y="116"/>
                  </a:cubicBezTo>
                  <a:cubicBezTo>
                    <a:pt x="208" y="121"/>
                    <a:pt x="202" y="126"/>
                    <a:pt x="197" y="132"/>
                  </a:cubicBezTo>
                  <a:cubicBezTo>
                    <a:pt x="188" y="140"/>
                    <a:pt x="177" y="141"/>
                    <a:pt x="166" y="136"/>
                  </a:cubicBezTo>
                  <a:cubicBezTo>
                    <a:pt x="170" y="133"/>
                    <a:pt x="173" y="130"/>
                    <a:pt x="176" y="127"/>
                  </a:cubicBezTo>
                  <a:cubicBezTo>
                    <a:pt x="180" y="123"/>
                    <a:pt x="184" y="119"/>
                    <a:pt x="188" y="115"/>
                  </a:cubicBezTo>
                  <a:cubicBezTo>
                    <a:pt x="193" y="110"/>
                    <a:pt x="194" y="106"/>
                    <a:pt x="191" y="102"/>
                  </a:cubicBezTo>
                  <a:cubicBezTo>
                    <a:pt x="188" y="98"/>
                    <a:pt x="183" y="98"/>
                    <a:pt x="177" y="102"/>
                  </a:cubicBezTo>
                  <a:cubicBezTo>
                    <a:pt x="169" y="108"/>
                    <a:pt x="161" y="113"/>
                    <a:pt x="152" y="119"/>
                  </a:cubicBezTo>
                  <a:cubicBezTo>
                    <a:pt x="142" y="125"/>
                    <a:pt x="132" y="125"/>
                    <a:pt x="123" y="118"/>
                  </a:cubicBezTo>
                  <a:cubicBezTo>
                    <a:pt x="122" y="118"/>
                    <a:pt x="122" y="118"/>
                    <a:pt x="122" y="117"/>
                  </a:cubicBezTo>
                  <a:cubicBezTo>
                    <a:pt x="129" y="112"/>
                    <a:pt x="137" y="107"/>
                    <a:pt x="145" y="102"/>
                  </a:cubicBezTo>
                  <a:cubicBezTo>
                    <a:pt x="146" y="101"/>
                    <a:pt x="148" y="100"/>
                    <a:pt x="149" y="99"/>
                  </a:cubicBezTo>
                  <a:cubicBezTo>
                    <a:pt x="152" y="97"/>
                    <a:pt x="154" y="93"/>
                    <a:pt x="152" y="89"/>
                  </a:cubicBezTo>
                  <a:cubicBezTo>
                    <a:pt x="149" y="85"/>
                    <a:pt x="146" y="84"/>
                    <a:pt x="142" y="85"/>
                  </a:cubicBezTo>
                  <a:cubicBezTo>
                    <a:pt x="132" y="89"/>
                    <a:pt x="123" y="93"/>
                    <a:pt x="113" y="97"/>
                  </a:cubicBezTo>
                  <a:cubicBezTo>
                    <a:pt x="108" y="98"/>
                    <a:pt x="102" y="99"/>
                    <a:pt x="97" y="99"/>
                  </a:cubicBezTo>
                  <a:cubicBezTo>
                    <a:pt x="91" y="99"/>
                    <a:pt x="85" y="96"/>
                    <a:pt x="81" y="90"/>
                  </a:cubicBezTo>
                  <a:cubicBezTo>
                    <a:pt x="90" y="87"/>
                    <a:pt x="98" y="83"/>
                    <a:pt x="107" y="80"/>
                  </a:cubicBezTo>
                  <a:cubicBezTo>
                    <a:pt x="108" y="79"/>
                    <a:pt x="110" y="79"/>
                    <a:pt x="112" y="78"/>
                  </a:cubicBezTo>
                  <a:cubicBezTo>
                    <a:pt x="115" y="76"/>
                    <a:pt x="117" y="73"/>
                    <a:pt x="116" y="69"/>
                  </a:cubicBezTo>
                  <a:cubicBezTo>
                    <a:pt x="115" y="65"/>
                    <a:pt x="112" y="62"/>
                    <a:pt x="108" y="63"/>
                  </a:cubicBezTo>
                  <a:cubicBezTo>
                    <a:pt x="99" y="64"/>
                    <a:pt x="91" y="66"/>
                    <a:pt x="83" y="67"/>
                  </a:cubicBezTo>
                  <a:cubicBezTo>
                    <a:pt x="76" y="68"/>
                    <a:pt x="70" y="69"/>
                    <a:pt x="63" y="69"/>
                  </a:cubicBezTo>
                  <a:cubicBezTo>
                    <a:pt x="56" y="68"/>
                    <a:pt x="50" y="63"/>
                    <a:pt x="46" y="56"/>
                  </a:cubicBezTo>
                  <a:cubicBezTo>
                    <a:pt x="57" y="54"/>
                    <a:pt x="67" y="52"/>
                    <a:pt x="77" y="50"/>
                  </a:cubicBezTo>
                  <a:cubicBezTo>
                    <a:pt x="80" y="50"/>
                    <a:pt x="84" y="48"/>
                    <a:pt x="84" y="44"/>
                  </a:cubicBezTo>
                  <a:cubicBezTo>
                    <a:pt x="84" y="41"/>
                    <a:pt x="83" y="38"/>
                    <a:pt x="82" y="36"/>
                  </a:cubicBezTo>
                  <a:cubicBezTo>
                    <a:pt x="80" y="34"/>
                    <a:pt x="76" y="34"/>
                    <a:pt x="74" y="34"/>
                  </a:cubicBezTo>
                  <a:cubicBezTo>
                    <a:pt x="63" y="34"/>
                    <a:pt x="52" y="34"/>
                    <a:pt x="41" y="34"/>
                  </a:cubicBezTo>
                  <a:cubicBezTo>
                    <a:pt x="30" y="33"/>
                    <a:pt x="23" y="27"/>
                    <a:pt x="19" y="18"/>
                  </a:cubicBezTo>
                  <a:cubicBezTo>
                    <a:pt x="19" y="18"/>
                    <a:pt x="19" y="17"/>
                    <a:pt x="19" y="16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8" y="54"/>
                    <a:pt x="200" y="76"/>
                    <a:pt x="238" y="83"/>
                  </a:cubicBezTo>
                  <a:cubicBezTo>
                    <a:pt x="238" y="83"/>
                    <a:pt x="246" y="84"/>
                    <a:pt x="254" y="83"/>
                  </a:cubicBezTo>
                  <a:cubicBezTo>
                    <a:pt x="291" y="76"/>
                    <a:pt x="313" y="54"/>
                    <a:pt x="320" y="16"/>
                  </a:cubicBezTo>
                  <a:cubicBezTo>
                    <a:pt x="473" y="16"/>
                    <a:pt x="473" y="16"/>
                    <a:pt x="473" y="16"/>
                  </a:cubicBezTo>
                  <a:cubicBezTo>
                    <a:pt x="470" y="26"/>
                    <a:pt x="461" y="33"/>
                    <a:pt x="452" y="3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462EEE0A-FE66-45A4-A84D-09D6053D52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" y="1029"/>
              <a:ext cx="243" cy="769"/>
            </a:xfrm>
            <a:custGeom>
              <a:avLst/>
              <a:gdLst>
                <a:gd name="T0" fmla="*/ 128 w 160"/>
                <a:gd name="T1" fmla="*/ 360 h 505"/>
                <a:gd name="T2" fmla="*/ 138 w 160"/>
                <a:gd name="T3" fmla="*/ 372 h 505"/>
                <a:gd name="T4" fmla="*/ 142 w 160"/>
                <a:gd name="T5" fmla="*/ 310 h 505"/>
                <a:gd name="T6" fmla="*/ 102 w 160"/>
                <a:gd name="T7" fmla="*/ 290 h 505"/>
                <a:gd name="T8" fmla="*/ 96 w 160"/>
                <a:gd name="T9" fmla="*/ 284 h 505"/>
                <a:gd name="T10" fmla="*/ 97 w 160"/>
                <a:gd name="T11" fmla="*/ 258 h 505"/>
                <a:gd name="T12" fmla="*/ 96 w 160"/>
                <a:gd name="T13" fmla="*/ 90 h 505"/>
                <a:gd name="T14" fmla="*/ 100 w 160"/>
                <a:gd name="T15" fmla="*/ 85 h 505"/>
                <a:gd name="T16" fmla="*/ 131 w 160"/>
                <a:gd name="T17" fmla="*/ 47 h 505"/>
                <a:gd name="T18" fmla="*/ 106 w 160"/>
                <a:gd name="T19" fmla="*/ 7 h 505"/>
                <a:gd name="T20" fmla="*/ 65 w 160"/>
                <a:gd name="T21" fmla="*/ 11 h 505"/>
                <a:gd name="T22" fmla="*/ 47 w 160"/>
                <a:gd name="T23" fmla="*/ 49 h 505"/>
                <a:gd name="T24" fmla="*/ 77 w 160"/>
                <a:gd name="T25" fmla="*/ 86 h 505"/>
                <a:gd name="T26" fmla="*/ 80 w 160"/>
                <a:gd name="T27" fmla="*/ 89 h 505"/>
                <a:gd name="T28" fmla="*/ 80 w 160"/>
                <a:gd name="T29" fmla="*/ 288 h 505"/>
                <a:gd name="T30" fmla="*/ 37 w 160"/>
                <a:gd name="T31" fmla="*/ 272 h 505"/>
                <a:gd name="T32" fmla="*/ 37 w 160"/>
                <a:gd name="T33" fmla="*/ 218 h 505"/>
                <a:gd name="T34" fmla="*/ 42 w 160"/>
                <a:gd name="T35" fmla="*/ 214 h 505"/>
                <a:gd name="T36" fmla="*/ 33 w 160"/>
                <a:gd name="T37" fmla="*/ 201 h 505"/>
                <a:gd name="T38" fmla="*/ 17 w 160"/>
                <a:gd name="T39" fmla="*/ 274 h 505"/>
                <a:gd name="T40" fmla="*/ 58 w 160"/>
                <a:gd name="T41" fmla="*/ 301 h 505"/>
                <a:gd name="T42" fmla="*/ 80 w 160"/>
                <a:gd name="T43" fmla="*/ 305 h 505"/>
                <a:gd name="T44" fmla="*/ 80 w 160"/>
                <a:gd name="T45" fmla="*/ 373 h 505"/>
                <a:gd name="T46" fmla="*/ 44 w 160"/>
                <a:gd name="T47" fmla="*/ 355 h 505"/>
                <a:gd name="T48" fmla="*/ 44 w 160"/>
                <a:gd name="T49" fmla="*/ 323 h 505"/>
                <a:gd name="T50" fmla="*/ 46 w 160"/>
                <a:gd name="T51" fmla="*/ 321 h 505"/>
                <a:gd name="T52" fmla="*/ 35 w 160"/>
                <a:gd name="T53" fmla="*/ 310 h 505"/>
                <a:gd name="T54" fmla="*/ 32 w 160"/>
                <a:gd name="T55" fmla="*/ 366 h 505"/>
                <a:gd name="T56" fmla="*/ 54 w 160"/>
                <a:gd name="T57" fmla="*/ 382 h 505"/>
                <a:gd name="T58" fmla="*/ 80 w 160"/>
                <a:gd name="T59" fmla="*/ 390 h 505"/>
                <a:gd name="T60" fmla="*/ 80 w 160"/>
                <a:gd name="T61" fmla="*/ 435 h 505"/>
                <a:gd name="T62" fmla="*/ 55 w 160"/>
                <a:gd name="T63" fmla="*/ 404 h 505"/>
                <a:gd name="T64" fmla="*/ 42 w 160"/>
                <a:gd name="T65" fmla="*/ 396 h 505"/>
                <a:gd name="T66" fmla="*/ 39 w 160"/>
                <a:gd name="T67" fmla="*/ 403 h 505"/>
                <a:gd name="T68" fmla="*/ 55 w 160"/>
                <a:gd name="T69" fmla="*/ 443 h 505"/>
                <a:gd name="T70" fmla="*/ 81 w 160"/>
                <a:gd name="T71" fmla="*/ 454 h 505"/>
                <a:gd name="T72" fmla="*/ 81 w 160"/>
                <a:gd name="T73" fmla="*/ 505 h 505"/>
                <a:gd name="T74" fmla="*/ 97 w 160"/>
                <a:gd name="T75" fmla="*/ 505 h 505"/>
                <a:gd name="T76" fmla="*/ 97 w 160"/>
                <a:gd name="T77" fmla="*/ 455 h 505"/>
                <a:gd name="T78" fmla="*/ 105 w 160"/>
                <a:gd name="T79" fmla="*/ 475 h 505"/>
                <a:gd name="T80" fmla="*/ 113 w 160"/>
                <a:gd name="T81" fmla="*/ 487 h 505"/>
                <a:gd name="T82" fmla="*/ 124 w 160"/>
                <a:gd name="T83" fmla="*/ 457 h 505"/>
                <a:gd name="T84" fmla="*/ 100 w 160"/>
                <a:gd name="T85" fmla="*/ 438 h 505"/>
                <a:gd name="T86" fmla="*/ 97 w 160"/>
                <a:gd name="T87" fmla="*/ 435 h 505"/>
                <a:gd name="T88" fmla="*/ 97 w 160"/>
                <a:gd name="T89" fmla="*/ 391 h 505"/>
                <a:gd name="T90" fmla="*/ 121 w 160"/>
                <a:gd name="T91" fmla="*/ 424 h 505"/>
                <a:gd name="T92" fmla="*/ 133 w 160"/>
                <a:gd name="T93" fmla="*/ 433 h 505"/>
                <a:gd name="T94" fmla="*/ 130 w 160"/>
                <a:gd name="T95" fmla="*/ 389 h 505"/>
                <a:gd name="T96" fmla="*/ 100 w 160"/>
                <a:gd name="T97" fmla="*/ 375 h 505"/>
                <a:gd name="T98" fmla="*/ 96 w 160"/>
                <a:gd name="T99" fmla="*/ 370 h 505"/>
                <a:gd name="T100" fmla="*/ 97 w 160"/>
                <a:gd name="T101" fmla="*/ 310 h 505"/>
                <a:gd name="T102" fmla="*/ 97 w 160"/>
                <a:gd name="T103" fmla="*/ 306 h 505"/>
                <a:gd name="T104" fmla="*/ 130 w 160"/>
                <a:gd name="T105" fmla="*/ 321 h 505"/>
                <a:gd name="T106" fmla="*/ 136 w 160"/>
                <a:gd name="T107" fmla="*/ 351 h 505"/>
                <a:gd name="T108" fmla="*/ 128 w 160"/>
                <a:gd name="T109" fmla="*/ 360 h 505"/>
                <a:gd name="T110" fmla="*/ 63 w 160"/>
                <a:gd name="T111" fmla="*/ 45 h 505"/>
                <a:gd name="T112" fmla="*/ 89 w 160"/>
                <a:gd name="T113" fmla="*/ 19 h 505"/>
                <a:gd name="T114" fmla="*/ 114 w 160"/>
                <a:gd name="T115" fmla="*/ 45 h 505"/>
                <a:gd name="T116" fmla="*/ 88 w 160"/>
                <a:gd name="T117" fmla="*/ 71 h 505"/>
                <a:gd name="T118" fmla="*/ 63 w 160"/>
                <a:gd name="T119" fmla="*/ 4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0" h="505">
                  <a:moveTo>
                    <a:pt x="128" y="360"/>
                  </a:moveTo>
                  <a:cubicBezTo>
                    <a:pt x="132" y="364"/>
                    <a:pt x="135" y="368"/>
                    <a:pt x="138" y="372"/>
                  </a:cubicBezTo>
                  <a:cubicBezTo>
                    <a:pt x="159" y="355"/>
                    <a:pt x="160" y="328"/>
                    <a:pt x="142" y="310"/>
                  </a:cubicBezTo>
                  <a:cubicBezTo>
                    <a:pt x="131" y="298"/>
                    <a:pt x="117" y="293"/>
                    <a:pt x="102" y="290"/>
                  </a:cubicBezTo>
                  <a:cubicBezTo>
                    <a:pt x="98" y="290"/>
                    <a:pt x="96" y="289"/>
                    <a:pt x="96" y="284"/>
                  </a:cubicBezTo>
                  <a:cubicBezTo>
                    <a:pt x="97" y="276"/>
                    <a:pt x="97" y="267"/>
                    <a:pt x="97" y="258"/>
                  </a:cubicBezTo>
                  <a:cubicBezTo>
                    <a:pt x="97" y="258"/>
                    <a:pt x="97" y="94"/>
                    <a:pt x="96" y="90"/>
                  </a:cubicBezTo>
                  <a:cubicBezTo>
                    <a:pt x="96" y="87"/>
                    <a:pt x="97" y="86"/>
                    <a:pt x="100" y="85"/>
                  </a:cubicBezTo>
                  <a:cubicBezTo>
                    <a:pt x="118" y="80"/>
                    <a:pt x="129" y="66"/>
                    <a:pt x="131" y="47"/>
                  </a:cubicBezTo>
                  <a:cubicBezTo>
                    <a:pt x="132" y="31"/>
                    <a:pt x="122" y="15"/>
                    <a:pt x="106" y="7"/>
                  </a:cubicBezTo>
                  <a:cubicBezTo>
                    <a:pt x="92" y="0"/>
                    <a:pt x="78" y="2"/>
                    <a:pt x="65" y="11"/>
                  </a:cubicBezTo>
                  <a:cubicBezTo>
                    <a:pt x="51" y="20"/>
                    <a:pt x="45" y="33"/>
                    <a:pt x="47" y="49"/>
                  </a:cubicBezTo>
                  <a:cubicBezTo>
                    <a:pt x="49" y="68"/>
                    <a:pt x="60" y="80"/>
                    <a:pt x="77" y="86"/>
                  </a:cubicBezTo>
                  <a:cubicBezTo>
                    <a:pt x="79" y="86"/>
                    <a:pt x="80" y="88"/>
                    <a:pt x="80" y="89"/>
                  </a:cubicBezTo>
                  <a:cubicBezTo>
                    <a:pt x="81" y="93"/>
                    <a:pt x="80" y="288"/>
                    <a:pt x="80" y="288"/>
                  </a:cubicBezTo>
                  <a:cubicBezTo>
                    <a:pt x="64" y="287"/>
                    <a:pt x="49" y="282"/>
                    <a:pt x="37" y="272"/>
                  </a:cubicBezTo>
                  <a:cubicBezTo>
                    <a:pt x="19" y="256"/>
                    <a:pt x="19" y="234"/>
                    <a:pt x="37" y="218"/>
                  </a:cubicBezTo>
                  <a:cubicBezTo>
                    <a:pt x="38" y="217"/>
                    <a:pt x="40" y="215"/>
                    <a:pt x="42" y="214"/>
                  </a:cubicBezTo>
                  <a:cubicBezTo>
                    <a:pt x="39" y="209"/>
                    <a:pt x="36" y="205"/>
                    <a:pt x="33" y="201"/>
                  </a:cubicBezTo>
                  <a:cubicBezTo>
                    <a:pt x="7" y="218"/>
                    <a:pt x="0" y="250"/>
                    <a:pt x="17" y="274"/>
                  </a:cubicBezTo>
                  <a:cubicBezTo>
                    <a:pt x="28" y="288"/>
                    <a:pt x="42" y="296"/>
                    <a:pt x="58" y="301"/>
                  </a:cubicBezTo>
                  <a:cubicBezTo>
                    <a:pt x="66" y="303"/>
                    <a:pt x="73" y="304"/>
                    <a:pt x="80" y="305"/>
                  </a:cubicBezTo>
                  <a:cubicBezTo>
                    <a:pt x="80" y="373"/>
                    <a:pt x="80" y="373"/>
                    <a:pt x="80" y="373"/>
                  </a:cubicBezTo>
                  <a:cubicBezTo>
                    <a:pt x="66" y="371"/>
                    <a:pt x="53" y="366"/>
                    <a:pt x="44" y="355"/>
                  </a:cubicBezTo>
                  <a:cubicBezTo>
                    <a:pt x="36" y="345"/>
                    <a:pt x="37" y="334"/>
                    <a:pt x="44" y="323"/>
                  </a:cubicBezTo>
                  <a:cubicBezTo>
                    <a:pt x="45" y="322"/>
                    <a:pt x="46" y="321"/>
                    <a:pt x="46" y="321"/>
                  </a:cubicBezTo>
                  <a:cubicBezTo>
                    <a:pt x="42" y="317"/>
                    <a:pt x="38" y="314"/>
                    <a:pt x="35" y="310"/>
                  </a:cubicBezTo>
                  <a:cubicBezTo>
                    <a:pt x="19" y="326"/>
                    <a:pt x="18" y="349"/>
                    <a:pt x="32" y="366"/>
                  </a:cubicBezTo>
                  <a:cubicBezTo>
                    <a:pt x="38" y="373"/>
                    <a:pt x="46" y="379"/>
                    <a:pt x="54" y="382"/>
                  </a:cubicBezTo>
                  <a:cubicBezTo>
                    <a:pt x="62" y="385"/>
                    <a:pt x="71" y="387"/>
                    <a:pt x="80" y="390"/>
                  </a:cubicBezTo>
                  <a:cubicBezTo>
                    <a:pt x="80" y="435"/>
                    <a:pt x="80" y="435"/>
                    <a:pt x="80" y="435"/>
                  </a:cubicBezTo>
                  <a:cubicBezTo>
                    <a:pt x="61" y="434"/>
                    <a:pt x="51" y="422"/>
                    <a:pt x="55" y="404"/>
                  </a:cubicBezTo>
                  <a:cubicBezTo>
                    <a:pt x="51" y="402"/>
                    <a:pt x="46" y="399"/>
                    <a:pt x="42" y="396"/>
                  </a:cubicBezTo>
                  <a:cubicBezTo>
                    <a:pt x="40" y="399"/>
                    <a:pt x="39" y="401"/>
                    <a:pt x="39" y="403"/>
                  </a:cubicBezTo>
                  <a:cubicBezTo>
                    <a:pt x="33" y="418"/>
                    <a:pt x="40" y="434"/>
                    <a:pt x="55" y="443"/>
                  </a:cubicBezTo>
                  <a:cubicBezTo>
                    <a:pt x="63" y="447"/>
                    <a:pt x="71" y="450"/>
                    <a:pt x="81" y="454"/>
                  </a:cubicBezTo>
                  <a:cubicBezTo>
                    <a:pt x="81" y="505"/>
                    <a:pt x="81" y="505"/>
                    <a:pt x="81" y="505"/>
                  </a:cubicBezTo>
                  <a:cubicBezTo>
                    <a:pt x="97" y="505"/>
                    <a:pt x="97" y="505"/>
                    <a:pt x="97" y="505"/>
                  </a:cubicBezTo>
                  <a:cubicBezTo>
                    <a:pt x="97" y="455"/>
                    <a:pt x="97" y="455"/>
                    <a:pt x="97" y="455"/>
                  </a:cubicBezTo>
                  <a:cubicBezTo>
                    <a:pt x="106" y="456"/>
                    <a:pt x="115" y="464"/>
                    <a:pt x="105" y="475"/>
                  </a:cubicBezTo>
                  <a:cubicBezTo>
                    <a:pt x="108" y="479"/>
                    <a:pt x="111" y="483"/>
                    <a:pt x="113" y="487"/>
                  </a:cubicBezTo>
                  <a:cubicBezTo>
                    <a:pt x="124" y="480"/>
                    <a:pt x="128" y="468"/>
                    <a:pt x="124" y="457"/>
                  </a:cubicBezTo>
                  <a:cubicBezTo>
                    <a:pt x="119" y="446"/>
                    <a:pt x="111" y="441"/>
                    <a:pt x="100" y="438"/>
                  </a:cubicBezTo>
                  <a:cubicBezTo>
                    <a:pt x="99" y="438"/>
                    <a:pt x="97" y="436"/>
                    <a:pt x="97" y="435"/>
                  </a:cubicBezTo>
                  <a:cubicBezTo>
                    <a:pt x="96" y="420"/>
                    <a:pt x="97" y="405"/>
                    <a:pt x="97" y="391"/>
                  </a:cubicBezTo>
                  <a:cubicBezTo>
                    <a:pt x="117" y="393"/>
                    <a:pt x="127" y="405"/>
                    <a:pt x="121" y="424"/>
                  </a:cubicBezTo>
                  <a:cubicBezTo>
                    <a:pt x="125" y="427"/>
                    <a:pt x="129" y="430"/>
                    <a:pt x="133" y="433"/>
                  </a:cubicBezTo>
                  <a:cubicBezTo>
                    <a:pt x="144" y="421"/>
                    <a:pt x="142" y="401"/>
                    <a:pt x="130" y="389"/>
                  </a:cubicBezTo>
                  <a:cubicBezTo>
                    <a:pt x="122" y="381"/>
                    <a:pt x="112" y="376"/>
                    <a:pt x="100" y="375"/>
                  </a:cubicBezTo>
                  <a:cubicBezTo>
                    <a:pt x="97" y="374"/>
                    <a:pt x="96" y="373"/>
                    <a:pt x="96" y="370"/>
                  </a:cubicBezTo>
                  <a:cubicBezTo>
                    <a:pt x="97" y="350"/>
                    <a:pt x="97" y="330"/>
                    <a:pt x="97" y="310"/>
                  </a:cubicBezTo>
                  <a:cubicBezTo>
                    <a:pt x="97" y="308"/>
                    <a:pt x="97" y="307"/>
                    <a:pt x="97" y="306"/>
                  </a:cubicBezTo>
                  <a:cubicBezTo>
                    <a:pt x="110" y="307"/>
                    <a:pt x="121" y="312"/>
                    <a:pt x="130" y="321"/>
                  </a:cubicBezTo>
                  <a:cubicBezTo>
                    <a:pt x="139" y="329"/>
                    <a:pt x="141" y="341"/>
                    <a:pt x="136" y="351"/>
                  </a:cubicBezTo>
                  <a:cubicBezTo>
                    <a:pt x="134" y="354"/>
                    <a:pt x="131" y="357"/>
                    <a:pt x="128" y="360"/>
                  </a:cubicBezTo>
                  <a:close/>
                  <a:moveTo>
                    <a:pt x="63" y="45"/>
                  </a:moveTo>
                  <a:cubicBezTo>
                    <a:pt x="63" y="31"/>
                    <a:pt x="74" y="19"/>
                    <a:pt x="89" y="19"/>
                  </a:cubicBezTo>
                  <a:cubicBezTo>
                    <a:pt x="103" y="19"/>
                    <a:pt x="114" y="31"/>
                    <a:pt x="114" y="45"/>
                  </a:cubicBezTo>
                  <a:cubicBezTo>
                    <a:pt x="114" y="59"/>
                    <a:pt x="103" y="71"/>
                    <a:pt x="88" y="71"/>
                  </a:cubicBezTo>
                  <a:cubicBezTo>
                    <a:pt x="74" y="71"/>
                    <a:pt x="63" y="59"/>
                    <a:pt x="63" y="45"/>
                  </a:cubicBezTo>
                  <a:close/>
                </a:path>
              </a:pathLst>
            </a:custGeom>
            <a:solidFill>
              <a:srgbClr val="394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AD70216D-ACA4-498F-AD9A-CCBE6E28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1335"/>
              <a:ext cx="69" cy="134"/>
            </a:xfrm>
            <a:custGeom>
              <a:avLst/>
              <a:gdLst>
                <a:gd name="T0" fmla="*/ 0 w 45"/>
                <a:gd name="T1" fmla="*/ 13 h 88"/>
                <a:gd name="T2" fmla="*/ 9 w 45"/>
                <a:gd name="T3" fmla="*/ 0 h 88"/>
                <a:gd name="T4" fmla="*/ 8 w 45"/>
                <a:gd name="T5" fmla="*/ 88 h 88"/>
                <a:gd name="T6" fmla="*/ 0 w 45"/>
                <a:gd name="T7" fmla="*/ 75 h 88"/>
                <a:gd name="T8" fmla="*/ 18 w 45"/>
                <a:gd name="T9" fmla="*/ 44 h 88"/>
                <a:gd name="T10" fmla="*/ 0 w 45"/>
                <a:gd name="T11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8">
                  <a:moveTo>
                    <a:pt x="0" y="13"/>
                  </a:moveTo>
                  <a:cubicBezTo>
                    <a:pt x="4" y="8"/>
                    <a:pt x="6" y="4"/>
                    <a:pt x="9" y="0"/>
                  </a:cubicBezTo>
                  <a:cubicBezTo>
                    <a:pt x="41" y="21"/>
                    <a:pt x="45" y="64"/>
                    <a:pt x="8" y="88"/>
                  </a:cubicBezTo>
                  <a:cubicBezTo>
                    <a:pt x="5" y="84"/>
                    <a:pt x="3" y="79"/>
                    <a:pt x="0" y="75"/>
                  </a:cubicBezTo>
                  <a:cubicBezTo>
                    <a:pt x="10" y="67"/>
                    <a:pt x="18" y="58"/>
                    <a:pt x="18" y="44"/>
                  </a:cubicBezTo>
                  <a:cubicBezTo>
                    <a:pt x="18" y="30"/>
                    <a:pt x="11" y="21"/>
                    <a:pt x="0" y="13"/>
                  </a:cubicBezTo>
                  <a:close/>
                </a:path>
              </a:pathLst>
            </a:custGeom>
            <a:solidFill>
              <a:srgbClr val="394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6E68EBA8-8588-4209-9719-E78CCE746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" y="1739"/>
              <a:ext cx="33" cy="32"/>
            </a:xfrm>
            <a:custGeom>
              <a:avLst/>
              <a:gdLst>
                <a:gd name="T0" fmla="*/ 22 w 22"/>
                <a:gd name="T1" fmla="*/ 8 h 21"/>
                <a:gd name="T2" fmla="*/ 12 w 22"/>
                <a:gd name="T3" fmla="*/ 21 h 21"/>
                <a:gd name="T4" fmla="*/ 0 w 22"/>
                <a:gd name="T5" fmla="*/ 0 h 21"/>
                <a:gd name="T6" fmla="*/ 13 w 22"/>
                <a:gd name="T7" fmla="*/ 0 h 21"/>
                <a:gd name="T8" fmla="*/ 22 w 22"/>
                <a:gd name="T9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22" y="8"/>
                  </a:moveTo>
                  <a:cubicBezTo>
                    <a:pt x="18" y="13"/>
                    <a:pt x="16" y="17"/>
                    <a:pt x="12" y="21"/>
                  </a:cubicBezTo>
                  <a:cubicBezTo>
                    <a:pt x="5" y="16"/>
                    <a:pt x="1" y="1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9" y="0"/>
                    <a:pt x="17" y="7"/>
                    <a:pt x="22" y="8"/>
                  </a:cubicBezTo>
                  <a:close/>
                </a:path>
              </a:pathLst>
            </a:custGeom>
            <a:solidFill>
              <a:srgbClr val="394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401AB41C-CF10-429D-9CBB-C57F9A40465D}"/>
              </a:ext>
            </a:extLst>
          </p:cNvPr>
          <p:cNvSpPr txBox="1">
            <a:spLocks/>
          </p:cNvSpPr>
          <p:nvPr/>
        </p:nvSpPr>
        <p:spPr>
          <a:xfrm>
            <a:off x="2890563" y="2154541"/>
            <a:ext cx="8150819" cy="179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33363" indent="-233363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4025" indent="-182563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230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93750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63613" indent="-13652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51534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90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566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41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On June 25, 2021 </a:t>
            </a:r>
            <a:r>
              <a:rPr lang="en-US" sz="1600" dirty="0">
                <a:solidFill>
                  <a:schemeClr val="tx1"/>
                </a:solidFill>
              </a:rPr>
              <a:t>CMS released the 2021-2022 Medicaid Managed Care Rate Development Guide which can be found by navigating to: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https://www.medicaid.gov/Medicaid/downloads/2021-2022-medicaid-rate-guide.pdf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We summarized year-over-year changes in a comparison report, including annotated versions of the current and previous Guide as appendices.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3411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8CAEB6-C86A-4D81-9FF4-A21471A0F8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B672CE-D8FC-4654-A154-AB076D1BB5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08B6B4-3002-424A-9A4C-866B0B00C6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1F9C50-FB08-4066-9C0B-B16C369B9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Changes</a:t>
            </a:r>
          </a:p>
        </p:txBody>
      </p:sp>
    </p:spTree>
    <p:extLst>
      <p:ext uri="{BB962C8B-B14F-4D97-AF65-F5344CB8AC3E}">
        <p14:creationId xmlns:p14="http://schemas.microsoft.com/office/powerpoint/2010/main" val="54409765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4F54-CDE4-448A-A25F-14B317F8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9102-EAF1-45B0-B4AE-0C913D879A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F1FDF-1669-4EA4-B734-ABFD504DE0A9}"/>
              </a:ext>
            </a:extLst>
          </p:cNvPr>
          <p:cNvSpPr txBox="1"/>
          <p:nvPr/>
        </p:nvSpPr>
        <p:spPr>
          <a:xfrm>
            <a:off x="2225746" y="1541617"/>
            <a:ext cx="766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/>
              <a:t>Rate ranges permissible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9B9CA-92F9-4947-9872-1E0DC8E8BCF3}"/>
              </a:ext>
            </a:extLst>
          </p:cNvPr>
          <p:cNvSpPr txBox="1"/>
          <p:nvPr/>
        </p:nvSpPr>
        <p:spPr>
          <a:xfrm>
            <a:off x="2225745" y="2215533"/>
            <a:ext cx="766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/>
              <a:t>Documentation of COVID-19 impacts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C6D2E-5809-4AE8-A57F-E2153B246B4F}"/>
              </a:ext>
            </a:extLst>
          </p:cNvPr>
          <p:cNvSpPr txBox="1"/>
          <p:nvPr/>
        </p:nvSpPr>
        <p:spPr>
          <a:xfrm>
            <a:off x="2225745" y="2923682"/>
            <a:ext cx="766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/>
              <a:t>Expanded language on federal financial participation (FFP)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D4D17CE3-82AC-4D4E-839B-2DC10978604A}"/>
              </a:ext>
            </a:extLst>
          </p:cNvPr>
          <p:cNvSpPr/>
          <p:nvPr/>
        </p:nvSpPr>
        <p:spPr>
          <a:xfrm rot="5400000">
            <a:off x="1009313" y="532304"/>
            <a:ext cx="448128" cy="24667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C439B8FD-18FD-4DDE-805B-D59318F75791}"/>
              </a:ext>
            </a:extLst>
          </p:cNvPr>
          <p:cNvSpPr/>
          <p:nvPr/>
        </p:nvSpPr>
        <p:spPr>
          <a:xfrm rot="5400000">
            <a:off x="1009313" y="1183449"/>
            <a:ext cx="448128" cy="24667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DB0065F7-43BE-489A-B11C-AF1DEF7C0D15}"/>
              </a:ext>
            </a:extLst>
          </p:cNvPr>
          <p:cNvSpPr/>
          <p:nvPr/>
        </p:nvSpPr>
        <p:spPr>
          <a:xfrm rot="5400000">
            <a:off x="1009313" y="1839329"/>
            <a:ext cx="448128" cy="24667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1FC896-4D9B-4F41-B2D4-04E5F115DBAB}"/>
              </a:ext>
            </a:extLst>
          </p:cNvPr>
          <p:cNvSpPr txBox="1"/>
          <p:nvPr/>
        </p:nvSpPr>
        <p:spPr>
          <a:xfrm>
            <a:off x="3153809" y="4162807"/>
            <a:ext cx="697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Documentation aligned with updated preprint template requirements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AACC88-A1D6-45F7-9AE7-53D2C3FC0772}"/>
              </a:ext>
            </a:extLst>
          </p:cNvPr>
          <p:cNvSpPr txBox="1"/>
          <p:nvPr/>
        </p:nvSpPr>
        <p:spPr>
          <a:xfrm>
            <a:off x="2225745" y="3579560"/>
            <a:ext cx="766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/>
              <a:t>State directed payments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68E340D4-5A5B-4006-B0C7-7EE236E2C6CA}"/>
              </a:ext>
            </a:extLst>
          </p:cNvPr>
          <p:cNvSpPr/>
          <p:nvPr/>
        </p:nvSpPr>
        <p:spPr>
          <a:xfrm rot="5400000">
            <a:off x="1009313" y="2495207"/>
            <a:ext cx="448128" cy="24667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E5A7D4D7-81ED-4784-9DEA-4BDE29F5E1B8}"/>
              </a:ext>
            </a:extLst>
          </p:cNvPr>
          <p:cNvSpPr/>
          <p:nvPr/>
        </p:nvSpPr>
        <p:spPr bwMode="ltGray">
          <a:xfrm rot="41111">
            <a:off x="2883180" y="4153646"/>
            <a:ext cx="272179" cy="29513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390954-EFBB-4F9A-B5A2-27F76E0B1328}"/>
              </a:ext>
            </a:extLst>
          </p:cNvPr>
          <p:cNvSpPr txBox="1"/>
          <p:nvPr/>
        </p:nvSpPr>
        <p:spPr>
          <a:xfrm>
            <a:off x="2236379" y="4741361"/>
            <a:ext cx="766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/>
              <a:t>Pass-through payments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F3492856-D223-4B67-AE73-9CB28413B54E}"/>
              </a:ext>
            </a:extLst>
          </p:cNvPr>
          <p:cNvSpPr/>
          <p:nvPr/>
        </p:nvSpPr>
        <p:spPr>
          <a:xfrm rot="5400000">
            <a:off x="1019947" y="3657008"/>
            <a:ext cx="448128" cy="24667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19B391-C598-4222-9D12-D7862E00B3A0}"/>
              </a:ext>
            </a:extLst>
          </p:cNvPr>
          <p:cNvSpPr txBox="1"/>
          <p:nvPr/>
        </p:nvSpPr>
        <p:spPr>
          <a:xfrm>
            <a:off x="3148310" y="5204272"/>
            <a:ext cx="882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Documentation of non-federal share financing and new flexibility for states transitioning services and populations from fee-for-service (FFS) to managed care delivery systems</a:t>
            </a:r>
            <a:endParaRPr lang="en-US" sz="1600" b="1" i="1" dirty="0"/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A9DEC962-FA40-44AE-B557-2822CB875205}"/>
              </a:ext>
            </a:extLst>
          </p:cNvPr>
          <p:cNvSpPr/>
          <p:nvPr/>
        </p:nvSpPr>
        <p:spPr bwMode="ltGray">
          <a:xfrm rot="41111">
            <a:off x="2883180" y="5311027"/>
            <a:ext cx="272179" cy="295132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1974E9-9341-47FB-86A0-590BE4B477AA}"/>
              </a:ext>
            </a:extLst>
          </p:cNvPr>
          <p:cNvSpPr txBox="1"/>
          <p:nvPr/>
        </p:nvSpPr>
        <p:spPr>
          <a:xfrm>
            <a:off x="2236379" y="5868327"/>
            <a:ext cx="973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/>
              <a:t>Risk-sharing mechanisms must be documented prior to the start of the rating period</a:t>
            </a: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5519E4F9-1E2E-49EC-98EE-7C100D6F8450}"/>
              </a:ext>
            </a:extLst>
          </p:cNvPr>
          <p:cNvSpPr/>
          <p:nvPr/>
        </p:nvSpPr>
        <p:spPr>
          <a:xfrm rot="5400000">
            <a:off x="1019947" y="4783974"/>
            <a:ext cx="448128" cy="24667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706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2F595258-AAB8-4CE2-B64A-7C0E05FF51DB}"/>
              </a:ext>
            </a:extLst>
          </p:cNvPr>
          <p:cNvSpPr/>
          <p:nvPr/>
        </p:nvSpPr>
        <p:spPr bwMode="ltGray">
          <a:xfrm>
            <a:off x="6526204" y="1961420"/>
            <a:ext cx="1562250" cy="1562250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048B0D-6F85-463F-9047-EE7E1CF0BF03}"/>
              </a:ext>
            </a:extLst>
          </p:cNvPr>
          <p:cNvSpPr/>
          <p:nvPr/>
        </p:nvSpPr>
        <p:spPr bwMode="ltGray">
          <a:xfrm>
            <a:off x="3696536" y="4707579"/>
            <a:ext cx="1562250" cy="156225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0D49D24-EA28-4984-8EB0-D8E5748974A1}"/>
              </a:ext>
            </a:extLst>
          </p:cNvPr>
          <p:cNvSpPr/>
          <p:nvPr/>
        </p:nvSpPr>
        <p:spPr bwMode="ltGray">
          <a:xfrm>
            <a:off x="6526204" y="4707579"/>
            <a:ext cx="1562250" cy="1562250"/>
          </a:xfrm>
          <a:prstGeom prst="ellipse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F11298-FC8B-4375-BF55-DEC13676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ranges permissible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C57E66-7DBA-4B08-8204-E666BD0126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Actuaries now have option to certify either a rate range or specific rate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CCAE62A-C3E3-4FC7-84E0-7E986263082C}"/>
              </a:ext>
            </a:extLst>
          </p:cNvPr>
          <p:cNvSpPr txBox="1">
            <a:spLocks/>
          </p:cNvSpPr>
          <p:nvPr/>
        </p:nvSpPr>
        <p:spPr>
          <a:xfrm>
            <a:off x="10706100" y="6270943"/>
            <a:ext cx="533400" cy="231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16F8AB-BCEA-4347-8BA6-BE776009BC8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B7F17-49CD-4300-915C-2AF0235D75FC}"/>
              </a:ext>
            </a:extLst>
          </p:cNvPr>
          <p:cNvSpPr txBox="1"/>
          <p:nvPr/>
        </p:nvSpPr>
        <p:spPr>
          <a:xfrm>
            <a:off x="1028700" y="1961420"/>
            <a:ext cx="2514731" cy="18774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accent1"/>
                </a:solidFill>
              </a:rPr>
              <a:t>Documentation requirements</a:t>
            </a:r>
          </a:p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en-US" sz="1400" dirty="0" err="1">
                <a:solidFill>
                  <a:schemeClr val="tx1"/>
                </a:solidFill>
              </a:rPr>
              <a:t>volupta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eperitates</a:t>
            </a:r>
            <a:r>
              <a:rPr lang="en-US" sz="1400" dirty="0">
                <a:solidFill>
                  <a:schemeClr val="tx1"/>
                </a:solidFill>
              </a:rPr>
              <a:t> natis </a:t>
            </a:r>
            <a:r>
              <a:rPr lang="en-US" sz="1400" dirty="0" err="1">
                <a:solidFill>
                  <a:schemeClr val="tx1"/>
                </a:solidFill>
              </a:rPr>
              <a:t>quia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ipsandia</a:t>
            </a:r>
            <a:r>
              <a:rPr lang="en-US" sz="1400" dirty="0">
                <a:solidFill>
                  <a:schemeClr val="tx1"/>
                </a:solidFill>
              </a:rPr>
              <a:t> a vid </a:t>
            </a:r>
            <a:r>
              <a:rPr lang="en-US" sz="1400" dirty="0" err="1">
                <a:solidFill>
                  <a:schemeClr val="tx1"/>
                </a:solidFill>
              </a:rPr>
              <a:t>quam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rehent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explitat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quidelicto</a:t>
            </a:r>
            <a:r>
              <a:rPr lang="en-US" sz="1400" dirty="0">
                <a:solidFill>
                  <a:schemeClr val="tx1"/>
                </a:solidFill>
              </a:rPr>
              <a:t> mod </a:t>
            </a:r>
            <a:r>
              <a:rPr lang="en-US" sz="1400" dirty="0" err="1">
                <a:solidFill>
                  <a:schemeClr val="tx1"/>
                </a:solidFill>
              </a:rPr>
              <a:t>maiores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mosapit</a:t>
            </a:r>
            <a:r>
              <a:rPr lang="en-US" sz="1400" dirty="0">
                <a:solidFill>
                  <a:schemeClr val="tx1"/>
                </a:solidFill>
              </a:rPr>
              <a:t> la </a:t>
            </a:r>
            <a:r>
              <a:rPr lang="en-US" sz="1400" dirty="0" err="1">
                <a:solidFill>
                  <a:schemeClr val="tx1"/>
                </a:solidFill>
              </a:rPr>
              <a:t>consequis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etumquis</a:t>
            </a:r>
            <a:r>
              <a:rPr lang="en-US" sz="1400" dirty="0">
                <a:solidFill>
                  <a:schemeClr val="tx1"/>
                </a:solidFill>
              </a:rPr>
              <a:t> ad </a:t>
            </a:r>
            <a:r>
              <a:rPr lang="en-US" sz="1400" dirty="0" err="1">
                <a:solidFill>
                  <a:schemeClr val="tx1"/>
                </a:solidFill>
              </a:rPr>
              <a:t>ut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eos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experiam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rerrum</a:t>
            </a:r>
            <a:r>
              <a:rPr lang="en-US" sz="1400" dirty="0">
                <a:solidFill>
                  <a:schemeClr val="tx1"/>
                </a:solidFill>
              </a:rPr>
              <a:t> re nit, </a:t>
            </a:r>
            <a:r>
              <a:rPr lang="en-US" sz="1400" dirty="0" err="1">
                <a:solidFill>
                  <a:schemeClr val="tx1"/>
                </a:solidFill>
              </a:rPr>
              <a:t>sinvelliquid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ullab</a:t>
            </a:r>
            <a:r>
              <a:rPr lang="en-US" sz="1400" dirty="0">
                <a:solidFill>
                  <a:schemeClr val="tx1"/>
                </a:solidFill>
              </a:rPr>
              <a:t> id </a:t>
            </a:r>
            <a:r>
              <a:rPr lang="en-US" sz="1400" dirty="0" err="1">
                <a:solidFill>
                  <a:schemeClr val="tx1"/>
                </a:solidFill>
              </a:rPr>
              <a:t>magnis</a:t>
            </a:r>
            <a:r>
              <a:rPr lang="en-US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1192D-542A-4201-9C22-590088028B32}"/>
              </a:ext>
            </a:extLst>
          </p:cNvPr>
          <p:cNvSpPr txBox="1"/>
          <p:nvPr/>
        </p:nvSpPr>
        <p:spPr>
          <a:xfrm>
            <a:off x="8209926" y="1961420"/>
            <a:ext cx="2745557" cy="14619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accent4"/>
                </a:solidFill>
              </a:rPr>
              <a:t>Limited payment changes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err="1">
                <a:solidFill>
                  <a:schemeClr val="tx1"/>
                </a:solidFill>
              </a:rPr>
              <a:t>volupta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eperitates</a:t>
            </a:r>
            <a:r>
              <a:rPr lang="en-US" sz="1400" dirty="0">
                <a:solidFill>
                  <a:schemeClr val="tx1"/>
                </a:solidFill>
              </a:rPr>
              <a:t> natis </a:t>
            </a:r>
            <a:r>
              <a:rPr lang="en-US" sz="1400" dirty="0" err="1">
                <a:solidFill>
                  <a:schemeClr val="tx1"/>
                </a:solidFill>
              </a:rPr>
              <a:t>quia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ipsandia</a:t>
            </a:r>
            <a:r>
              <a:rPr lang="en-US" sz="1400" dirty="0">
                <a:solidFill>
                  <a:schemeClr val="tx1"/>
                </a:solidFill>
              </a:rPr>
              <a:t> a vid </a:t>
            </a:r>
            <a:r>
              <a:rPr lang="en-US" sz="1400" dirty="0" err="1">
                <a:solidFill>
                  <a:schemeClr val="tx1"/>
                </a:solidFill>
              </a:rPr>
              <a:t>quam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rehent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explitat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quidelicto</a:t>
            </a:r>
            <a:r>
              <a:rPr lang="en-US" sz="1400" dirty="0">
                <a:solidFill>
                  <a:schemeClr val="tx1"/>
                </a:solidFill>
              </a:rPr>
              <a:t> mod </a:t>
            </a:r>
            <a:r>
              <a:rPr lang="en-US" sz="1400" dirty="0" err="1">
                <a:solidFill>
                  <a:schemeClr val="tx1"/>
                </a:solidFill>
              </a:rPr>
              <a:t>maiores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mosapit</a:t>
            </a:r>
            <a:r>
              <a:rPr lang="en-US" sz="1400" dirty="0">
                <a:solidFill>
                  <a:schemeClr val="tx1"/>
                </a:solidFill>
              </a:rPr>
              <a:t> la </a:t>
            </a:r>
            <a:r>
              <a:rPr lang="en-US" sz="1400" dirty="0" err="1">
                <a:solidFill>
                  <a:schemeClr val="tx1"/>
                </a:solidFill>
              </a:rPr>
              <a:t>consequis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etumquis</a:t>
            </a:r>
            <a:r>
              <a:rPr lang="en-US" sz="1400" dirty="0">
                <a:solidFill>
                  <a:schemeClr val="tx1"/>
                </a:solidFill>
              </a:rPr>
              <a:t> ad </a:t>
            </a:r>
            <a:r>
              <a:rPr lang="en-US" sz="1400" dirty="0" err="1">
                <a:solidFill>
                  <a:schemeClr val="tx1"/>
                </a:solidFill>
              </a:rPr>
              <a:t>ut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eos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experiam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rerrum</a:t>
            </a:r>
            <a:r>
              <a:rPr lang="en-US" sz="1400" dirty="0">
                <a:solidFill>
                  <a:schemeClr val="tx1"/>
                </a:solidFill>
              </a:rPr>
              <a:t> re nit, </a:t>
            </a:r>
            <a:r>
              <a:rPr lang="en-US" sz="1400" dirty="0" err="1">
                <a:solidFill>
                  <a:schemeClr val="tx1"/>
                </a:solidFill>
              </a:rPr>
              <a:t>sinvelliquid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ullab</a:t>
            </a:r>
            <a:r>
              <a:rPr lang="en-US" sz="1400" dirty="0">
                <a:solidFill>
                  <a:schemeClr val="tx1"/>
                </a:solidFill>
              </a:rPr>
              <a:t> id </a:t>
            </a:r>
            <a:r>
              <a:rPr lang="en-US" sz="1400" dirty="0" err="1">
                <a:solidFill>
                  <a:schemeClr val="tx1"/>
                </a:solidFill>
              </a:rPr>
              <a:t>magnis</a:t>
            </a:r>
            <a:r>
              <a:rPr lang="en-US" sz="14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12B3E8-FA72-4C66-B192-3AE3180D9307}"/>
              </a:ext>
            </a:extLst>
          </p:cNvPr>
          <p:cNvSpPr txBox="1"/>
          <p:nvPr/>
        </p:nvSpPr>
        <p:spPr>
          <a:xfrm>
            <a:off x="8209926" y="4656149"/>
            <a:ext cx="2816214" cy="1101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tx2"/>
                </a:solidFill>
              </a:rPr>
              <a:t>Criteria for paying at different points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err="1">
                <a:solidFill>
                  <a:schemeClr val="tx1"/>
                </a:solidFill>
              </a:rPr>
              <a:t>volupta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eperitates</a:t>
            </a:r>
            <a:r>
              <a:rPr lang="en-US" sz="1400" dirty="0">
                <a:solidFill>
                  <a:schemeClr val="tx1"/>
                </a:solidFill>
              </a:rPr>
              <a:t> natis </a:t>
            </a:r>
            <a:r>
              <a:rPr lang="en-US" sz="1400" dirty="0" err="1">
                <a:solidFill>
                  <a:schemeClr val="tx1"/>
                </a:solidFill>
              </a:rPr>
              <a:t>quia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ipsandia</a:t>
            </a:r>
            <a:r>
              <a:rPr lang="en-US" sz="1400" dirty="0">
                <a:solidFill>
                  <a:schemeClr val="tx1"/>
                </a:solidFill>
              </a:rPr>
              <a:t> a vid </a:t>
            </a:r>
            <a:r>
              <a:rPr lang="en-US" sz="1400" dirty="0" err="1">
                <a:solidFill>
                  <a:schemeClr val="tx1"/>
                </a:solidFill>
              </a:rPr>
              <a:t>quam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rehent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explitat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quidelicto</a:t>
            </a:r>
            <a:r>
              <a:rPr lang="en-US" sz="1400" dirty="0">
                <a:solidFill>
                  <a:schemeClr val="tx1"/>
                </a:solidFill>
              </a:rPr>
              <a:t> mod.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D432E7-0925-4D99-8B11-A27981097CB8}"/>
              </a:ext>
            </a:extLst>
          </p:cNvPr>
          <p:cNvSpPr txBox="1"/>
          <p:nvPr/>
        </p:nvSpPr>
        <p:spPr>
          <a:xfrm>
            <a:off x="723899" y="4707579"/>
            <a:ext cx="2699943" cy="1268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Accelerated rate reviews</a:t>
            </a:r>
          </a:p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en-US" sz="1400" dirty="0" err="1">
                <a:solidFill>
                  <a:schemeClr val="tx1"/>
                </a:solidFill>
              </a:rPr>
              <a:t>volupta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eperitates</a:t>
            </a:r>
            <a:r>
              <a:rPr lang="en-US" sz="1400" dirty="0">
                <a:solidFill>
                  <a:schemeClr val="tx1"/>
                </a:solidFill>
              </a:rPr>
              <a:t> natis </a:t>
            </a:r>
            <a:r>
              <a:rPr lang="en-US" sz="1400" dirty="0" err="1">
                <a:solidFill>
                  <a:schemeClr val="tx1"/>
                </a:solidFill>
              </a:rPr>
              <a:t>quia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ipsandia</a:t>
            </a:r>
            <a:r>
              <a:rPr lang="en-US" sz="1400" dirty="0">
                <a:solidFill>
                  <a:schemeClr val="tx1"/>
                </a:solidFill>
              </a:rPr>
              <a:t> a vid </a:t>
            </a:r>
            <a:r>
              <a:rPr lang="en-US" sz="1400" dirty="0" err="1">
                <a:solidFill>
                  <a:schemeClr val="tx1"/>
                </a:solidFill>
              </a:rPr>
              <a:t>quam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rehent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explitat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quidelicto</a:t>
            </a:r>
            <a:r>
              <a:rPr lang="en-US" sz="1400" dirty="0">
                <a:solidFill>
                  <a:schemeClr val="tx1"/>
                </a:solidFill>
              </a:rPr>
              <a:t> mod </a:t>
            </a:r>
            <a:r>
              <a:rPr lang="en-US" sz="1400" dirty="0" err="1">
                <a:solidFill>
                  <a:schemeClr val="tx1"/>
                </a:solidFill>
              </a:rPr>
              <a:t>maiores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mosapit</a:t>
            </a:r>
            <a:r>
              <a:rPr lang="en-US" sz="1400" dirty="0">
                <a:solidFill>
                  <a:schemeClr val="tx1"/>
                </a:solidFill>
              </a:rPr>
              <a:t> la </a:t>
            </a:r>
            <a:r>
              <a:rPr lang="en-US" sz="1400" dirty="0" err="1">
                <a:solidFill>
                  <a:schemeClr val="tx1"/>
                </a:solidFill>
              </a:rPr>
              <a:t>consequis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etumquis</a:t>
            </a:r>
            <a:r>
              <a:rPr lang="en-US" sz="1400" dirty="0">
                <a:solidFill>
                  <a:schemeClr val="tx1"/>
                </a:solidFill>
              </a:rPr>
              <a:t> ad </a:t>
            </a:r>
            <a:r>
              <a:rPr lang="en-US" sz="1400" dirty="0" err="1">
                <a:solidFill>
                  <a:schemeClr val="tx1"/>
                </a:solidFill>
              </a:rPr>
              <a:t>ut</a:t>
            </a:r>
            <a:r>
              <a:rPr lang="en-US" sz="1400" dirty="0" err="1"/>
              <a:t>.</a:t>
            </a:r>
            <a:endParaRPr lang="en-US" sz="1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434E0C-71E9-4BA6-B1B6-D94F4183A610}"/>
              </a:ext>
            </a:extLst>
          </p:cNvPr>
          <p:cNvSpPr/>
          <p:nvPr/>
        </p:nvSpPr>
        <p:spPr bwMode="ltGray">
          <a:xfrm>
            <a:off x="3696536" y="1961420"/>
            <a:ext cx="1562250" cy="156225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977151-64C7-4766-9254-D9A5772E648A}"/>
              </a:ext>
            </a:extLst>
          </p:cNvPr>
          <p:cNvSpPr/>
          <p:nvPr/>
        </p:nvSpPr>
        <p:spPr bwMode="ltGray">
          <a:xfrm>
            <a:off x="4253477" y="2376195"/>
            <a:ext cx="3262223" cy="3262223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3E8702-74F9-4CF7-A99F-9FA7D35BB537}"/>
              </a:ext>
            </a:extLst>
          </p:cNvPr>
          <p:cNvSpPr/>
          <p:nvPr/>
        </p:nvSpPr>
        <p:spPr>
          <a:xfrm>
            <a:off x="4550713" y="3565746"/>
            <a:ext cx="2667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Key considerations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27DC5A-B256-4E17-B348-1FA5957269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99" y="2308323"/>
            <a:ext cx="550869" cy="5508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FE09D3-AB9F-4CF2-975B-3796471A9E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4" y="2249669"/>
            <a:ext cx="353042" cy="5289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7C6219-3266-46A2-AEFE-6EDA2B808A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29" y="5439392"/>
            <a:ext cx="587593" cy="3431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BD6B15-CAD9-44BA-9F17-4C01B7AA5F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99" y="5314539"/>
            <a:ext cx="613460" cy="45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4318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F107-868D-450A-B987-F16F3D29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B3E5D-D64E-47FB-9034-32EFA99D7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1D315-CA78-41E2-811E-E2589256EC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266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AFDD-406F-4898-AF17-9731F9A8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92FC0-1B6E-4466-95FF-F0CC1BF9B4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65712-3874-44B8-A5F3-386FD2A989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3804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3E80-FC4E-49F2-9B17-ECB0319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directed payments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6BA4F-C5AF-4D19-B8B5-085B49BF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04969-2B30-495F-A503-B19043F206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0961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1B6A-7AF8-45DB-B662-57A47BA6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Pass-through payments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D28A7-5345-4C44-BE40-86DC343B5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CA7C41-81E4-46E6-A19C-B8F9E9FD6A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New flexibility for temporary pass-through payments</a:t>
            </a:r>
          </a:p>
          <a:p>
            <a:r>
              <a:rPr lang="en-US" dirty="0"/>
              <a:t>Documentation requirements</a:t>
            </a:r>
          </a:p>
          <a:p>
            <a:pPr lvl="1"/>
            <a:r>
              <a:rPr lang="en-US" dirty="0"/>
              <a:t>List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A04A58-04BF-49B6-9261-44C061340E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Financing mechanisms</a:t>
            </a:r>
          </a:p>
          <a:p>
            <a:pPr lvl="1"/>
            <a:r>
              <a:rPr lang="en-US" dirty="0"/>
              <a:t>Complete list of entities transferring funds</a:t>
            </a:r>
          </a:p>
          <a:p>
            <a:pPr lvl="1"/>
            <a:r>
              <a:rPr lang="en-US" dirty="0"/>
              <a:t>Operational nature of each entity transferring funds (state, county, city, other)</a:t>
            </a:r>
          </a:p>
          <a:p>
            <a:pPr lvl="1"/>
            <a:r>
              <a:rPr lang="en-US" dirty="0"/>
              <a:t>Total amounts transferred by each entity</a:t>
            </a:r>
          </a:p>
          <a:p>
            <a:pPr lvl="1"/>
            <a:r>
              <a:rPr lang="en-US" dirty="0"/>
              <a:t>General taxing authority of the transferring entity</a:t>
            </a:r>
          </a:p>
          <a:p>
            <a:pPr lvl="1"/>
            <a:r>
              <a:rPr lang="en-US" dirty="0"/>
              <a:t>Amount of appropriations (if any) received by the transferring entity</a:t>
            </a:r>
          </a:p>
          <a:p>
            <a:pPr lvl="1"/>
            <a:r>
              <a:rPr lang="en-US" dirty="0"/>
              <a:t>Identification of any written agreements that exist between the state and healthcare providers or amongst healthcare providers and/or related entities relating to the non-federal share of the payment arrangement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DFD0C6-CC5E-437D-AD3D-130E7E8410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Other documentation requirements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6761EB-A632-4C9B-BCA3-E197332044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States transitioning from FFS to managed care</a:t>
            </a:r>
          </a:p>
        </p:txBody>
      </p:sp>
    </p:spTree>
    <p:extLst>
      <p:ext uri="{BB962C8B-B14F-4D97-AF65-F5344CB8AC3E}">
        <p14:creationId xmlns:p14="http://schemas.microsoft.com/office/powerpoint/2010/main" val="373187760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5_MILLIMAN MASTER">
  <a:themeElements>
    <a:clrScheme name="Custom 4">
      <a:dk1>
        <a:srgbClr val="38414D"/>
      </a:dk1>
      <a:lt1>
        <a:srgbClr val="FFFFFF"/>
      </a:lt1>
      <a:dk2>
        <a:srgbClr val="0081E3"/>
      </a:dk2>
      <a:lt2>
        <a:srgbClr val="C6C9CA"/>
      </a:lt2>
      <a:accent1>
        <a:srgbClr val="74C061"/>
      </a:accent1>
      <a:accent2>
        <a:srgbClr val="00A662"/>
      </a:accent2>
      <a:accent3>
        <a:srgbClr val="50BEE1"/>
      </a:accent3>
      <a:accent4>
        <a:srgbClr val="FFA200"/>
      </a:accent4>
      <a:accent5>
        <a:srgbClr val="71797D"/>
      </a:accent5>
      <a:accent6>
        <a:srgbClr val="0A4977"/>
      </a:accent6>
      <a:hlink>
        <a:srgbClr val="0081E3"/>
      </a:hlink>
      <a:folHlink>
        <a:srgbClr val="50A2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noFill/>
        <a:ln w="19050">
          <a:solidFill>
            <a:schemeClr val="bg2"/>
          </a:solidFill>
        </a:ln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spcBef>
            <a:spcPts val="1200"/>
          </a:spcBef>
          <a:defRPr sz="2000" b="1" dirty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Iconography  -  Read-Only" id="{C96268E2-4E7A-4EC9-B423-3E46C093FC8E}" vid="{C15717F0-6481-4C14-9E03-C438F17C10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">
    <a:dk1>
      <a:srgbClr val="38414D"/>
    </a:dk1>
    <a:lt1>
      <a:srgbClr val="FFFFFF"/>
    </a:lt1>
    <a:dk2>
      <a:srgbClr val="0081E3"/>
    </a:dk2>
    <a:lt2>
      <a:srgbClr val="C6C9CA"/>
    </a:lt2>
    <a:accent1>
      <a:srgbClr val="74C061"/>
    </a:accent1>
    <a:accent2>
      <a:srgbClr val="00A662"/>
    </a:accent2>
    <a:accent3>
      <a:srgbClr val="50BEE1"/>
    </a:accent3>
    <a:accent4>
      <a:srgbClr val="FFA200"/>
    </a:accent4>
    <a:accent5>
      <a:srgbClr val="71797D"/>
    </a:accent5>
    <a:accent6>
      <a:srgbClr val="0A4977"/>
    </a:accent6>
    <a:hlink>
      <a:srgbClr val="0081E3"/>
    </a:hlink>
    <a:folHlink>
      <a:srgbClr val="50A2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778</Words>
  <Application>Microsoft Office PowerPoint</Application>
  <PresentationFormat>Widescreen</PresentationFormat>
  <Paragraphs>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5_MILLIMAN MASTER</vt:lpstr>
      <vt:lpstr>Analysis of 2021-2022 Medicaid Managed Care Rate Development Guide</vt:lpstr>
      <vt:lpstr>Introduction</vt:lpstr>
      <vt:lpstr>Key Changes</vt:lpstr>
      <vt:lpstr>Key changes</vt:lpstr>
      <vt:lpstr>Rate ranges permissible</vt:lpstr>
      <vt:lpstr>COVID-19</vt:lpstr>
      <vt:lpstr>FFP</vt:lpstr>
      <vt:lpstr>State directed payments</vt:lpstr>
      <vt:lpstr>Pass-through payments</vt:lpstr>
      <vt:lpstr>Risk sharing mechanisms</vt:lpstr>
      <vt:lpstr>Other notable items</vt:lpstr>
      <vt:lpstr>Other notable items</vt:lpstr>
      <vt:lpstr>Other notable items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 Becker</dc:creator>
  <cp:lastModifiedBy>Mackenzie Egan</cp:lastModifiedBy>
  <cp:revision>27</cp:revision>
  <dcterms:created xsi:type="dcterms:W3CDTF">2021-03-17T18:06:26Z</dcterms:created>
  <dcterms:modified xsi:type="dcterms:W3CDTF">2021-07-02T17:18:37Z</dcterms:modified>
</cp:coreProperties>
</file>