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rts/chart6.xml" ContentType="application/vnd.openxmlformats-officedocument.drawingml.chart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02" r:id="rId3"/>
    <p:sldId id="263" r:id="rId4"/>
    <p:sldId id="264" r:id="rId5"/>
    <p:sldId id="269" r:id="rId6"/>
    <p:sldId id="267" r:id="rId7"/>
    <p:sldId id="303" r:id="rId8"/>
    <p:sldId id="266" r:id="rId9"/>
    <p:sldId id="304" r:id="rId10"/>
    <p:sldId id="271" r:id="rId11"/>
    <p:sldId id="272" r:id="rId12"/>
    <p:sldId id="305" r:id="rId13"/>
    <p:sldId id="274" r:id="rId14"/>
    <p:sldId id="276" r:id="rId15"/>
    <p:sldId id="259" r:id="rId16"/>
    <p:sldId id="278" r:id="rId17"/>
    <p:sldId id="287" r:id="rId18"/>
    <p:sldId id="279" r:id="rId19"/>
    <p:sldId id="288" r:id="rId20"/>
    <p:sldId id="289" r:id="rId21"/>
    <p:sldId id="290" r:id="rId22"/>
    <p:sldId id="291" r:id="rId23"/>
    <p:sldId id="301" r:id="rId24"/>
    <p:sldId id="293" r:id="rId25"/>
    <p:sldId id="294" r:id="rId26"/>
    <p:sldId id="281" r:id="rId27"/>
    <p:sldId id="260" r:id="rId28"/>
    <p:sldId id="257" r:id="rId29"/>
    <p:sldId id="285" r:id="rId30"/>
    <p:sldId id="297" r:id="rId31"/>
    <p:sldId id="299" r:id="rId32"/>
    <p:sldId id="306" r:id="rId33"/>
    <p:sldId id="300" r:id="rId34"/>
    <p:sldId id="307" r:id="rId35"/>
    <p:sldId id="295" r:id="rId36"/>
    <p:sldId id="298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86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stin\Documents\UofM\Research\Topics\ContextPreference\papers\CareDB\ExpensiveAttribute\PrefExpAttr_CIKM2010\presentation\experiment_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stin\Documents\UMN\Research\Topics\ContextPreference\papers\CareDB\ExpensiveAttribute\PrefExpAttr_CIKM2010\presentation\experiment_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stin\Documents\UofM\Research\Topics\ContextPreference\papers\CareDB\ExpensiveAttribute\PrefExpAttr_CIKM2010\presentation\experiment_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stin\Documents\UofM\Research\Topics\ContextPreference\papers\CareDB\ExpensiveAttribute\PrefExpAttr_CIKM2010\presentation\experiment_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stin\Documents\UofM\Research\Topics\ContextPreference\papers\CareDB\ExpensiveAttribute\PrefExpAttr_CIKM2010\presentation\experiment_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'Skyline sea'!$F$25</c:f>
              <c:strCache>
                <c:ptCount val="1"/>
                <c:pt idx="0">
                  <c:v>bmax</c:v>
                </c:pt>
              </c:strCache>
            </c:strRef>
          </c:tx>
          <c:cat>
            <c:strRef>
              <c:f>'Skyline sea'!$A$26:$A$35</c:f>
              <c:strCache>
                <c:ptCount val="10"/>
                <c:pt idx="0">
                  <c:v>10K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60K</c:v>
                </c:pt>
                <c:pt idx="6">
                  <c:v>70K</c:v>
                </c:pt>
                <c:pt idx="7">
                  <c:v>80K</c:v>
                </c:pt>
                <c:pt idx="8">
                  <c:v>90K</c:v>
                </c:pt>
                <c:pt idx="9">
                  <c:v>100K</c:v>
                </c:pt>
              </c:strCache>
            </c:strRef>
          </c:cat>
          <c:val>
            <c:numRef>
              <c:f>'Skyline sea'!$F$26:$F$35</c:f>
              <c:numCache>
                <c:formatCode>General</c:formatCode>
                <c:ptCount val="10"/>
                <c:pt idx="0">
                  <c:v>1.7223537040000008</c:v>
                </c:pt>
                <c:pt idx="1">
                  <c:v>6.4008900659999997</c:v>
                </c:pt>
                <c:pt idx="2">
                  <c:v>13.155735910000024</c:v>
                </c:pt>
                <c:pt idx="3">
                  <c:v>23.243184569999986</c:v>
                </c:pt>
                <c:pt idx="4">
                  <c:v>34.531914980000003</c:v>
                </c:pt>
                <c:pt idx="5">
                  <c:v>48.003902810000064</c:v>
                </c:pt>
                <c:pt idx="6">
                  <c:v>72.63350573000001</c:v>
                </c:pt>
                <c:pt idx="7">
                  <c:v>130.18593950000007</c:v>
                </c:pt>
                <c:pt idx="8">
                  <c:v>204.76706760000002</c:v>
                </c:pt>
                <c:pt idx="9">
                  <c:v>260.60012059999997</c:v>
                </c:pt>
              </c:numCache>
            </c:numRef>
          </c:val>
        </c:ser>
        <c:ser>
          <c:idx val="1"/>
          <c:order val="1"/>
          <c:tx>
            <c:strRef>
              <c:f>'Skyline sea'!$G$25</c:f>
              <c:strCache>
                <c:ptCount val="1"/>
                <c:pt idx="0">
                  <c:v>bmin</c:v>
                </c:pt>
              </c:strCache>
            </c:strRef>
          </c:tx>
          <c:cat>
            <c:strRef>
              <c:f>'Skyline sea'!$A$26:$A$35</c:f>
              <c:strCache>
                <c:ptCount val="10"/>
                <c:pt idx="0">
                  <c:v>10K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60K</c:v>
                </c:pt>
                <c:pt idx="6">
                  <c:v>70K</c:v>
                </c:pt>
                <c:pt idx="7">
                  <c:v>80K</c:v>
                </c:pt>
                <c:pt idx="8">
                  <c:v>90K</c:v>
                </c:pt>
                <c:pt idx="9">
                  <c:v>100K</c:v>
                </c:pt>
              </c:strCache>
            </c:strRef>
          </c:cat>
          <c:val>
            <c:numRef>
              <c:f>'Skyline sea'!$G$26:$G$35</c:f>
              <c:numCache>
                <c:formatCode>General</c:formatCode>
                <c:ptCount val="10"/>
                <c:pt idx="0">
                  <c:v>1.7691221060000006</c:v>
                </c:pt>
                <c:pt idx="1">
                  <c:v>7.631967028</c:v>
                </c:pt>
                <c:pt idx="2">
                  <c:v>13.225741119999999</c:v>
                </c:pt>
                <c:pt idx="3">
                  <c:v>27.939434979999962</c:v>
                </c:pt>
                <c:pt idx="4">
                  <c:v>33.988633730000011</c:v>
                </c:pt>
                <c:pt idx="5">
                  <c:v>53.486689759999919</c:v>
                </c:pt>
                <c:pt idx="6">
                  <c:v>70.821723210000002</c:v>
                </c:pt>
                <c:pt idx="7">
                  <c:v>91.915794250000005</c:v>
                </c:pt>
                <c:pt idx="8">
                  <c:v>118.82233179999974</c:v>
                </c:pt>
                <c:pt idx="9">
                  <c:v>187.39395139999999</c:v>
                </c:pt>
              </c:numCache>
            </c:numRef>
          </c:val>
        </c:ser>
        <c:ser>
          <c:idx val="2"/>
          <c:order val="2"/>
          <c:tx>
            <c:strRef>
              <c:f>'Skyline sea'!$H$25</c:f>
              <c:strCache>
                <c:ptCount val="1"/>
                <c:pt idx="0">
                  <c:v>mdom</c:v>
                </c:pt>
              </c:strCache>
            </c:strRef>
          </c:tx>
          <c:cat>
            <c:strRef>
              <c:f>'Skyline sea'!$A$26:$A$35</c:f>
              <c:strCache>
                <c:ptCount val="10"/>
                <c:pt idx="0">
                  <c:v>10K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60K</c:v>
                </c:pt>
                <c:pt idx="6">
                  <c:v>70K</c:v>
                </c:pt>
                <c:pt idx="7">
                  <c:v>80K</c:v>
                </c:pt>
                <c:pt idx="8">
                  <c:v>90K</c:v>
                </c:pt>
                <c:pt idx="9">
                  <c:v>100K</c:v>
                </c:pt>
              </c:strCache>
            </c:strRef>
          </c:cat>
          <c:val>
            <c:numRef>
              <c:f>'Skyline sea'!$H$26:$H$35</c:f>
              <c:numCache>
                <c:formatCode>General</c:formatCode>
                <c:ptCount val="10"/>
                <c:pt idx="0">
                  <c:v>1.886961111</c:v>
                </c:pt>
                <c:pt idx="1">
                  <c:v>5.2484762369999896</c:v>
                </c:pt>
                <c:pt idx="2">
                  <c:v>18.562473049999962</c:v>
                </c:pt>
                <c:pt idx="3">
                  <c:v>44.817336900000001</c:v>
                </c:pt>
                <c:pt idx="4">
                  <c:v>56.169473590000003</c:v>
                </c:pt>
                <c:pt idx="5">
                  <c:v>113.41057300000013</c:v>
                </c:pt>
                <c:pt idx="6">
                  <c:v>163.181682</c:v>
                </c:pt>
                <c:pt idx="7">
                  <c:v>219.20176479999969</c:v>
                </c:pt>
                <c:pt idx="8">
                  <c:v>269.19372699999963</c:v>
                </c:pt>
                <c:pt idx="9">
                  <c:v>297.68167769999997</c:v>
                </c:pt>
              </c:numCache>
            </c:numRef>
          </c:val>
        </c:ser>
        <c:marker val="1"/>
        <c:axId val="47178112"/>
        <c:axId val="47180032"/>
      </c:lineChart>
      <c:catAx>
        <c:axId val="47178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400">
                    <a:latin typeface="Calibri" pitchFamily="34" charset="0"/>
                    <a:cs typeface="Calibri" pitchFamily="34" charset="0"/>
                  </a:rPr>
                  <a:t>Data Sizes</a:t>
                </a:r>
              </a:p>
            </c:rich>
          </c:tx>
        </c:title>
        <c:tickLblPos val="nextTo"/>
        <c:txPr>
          <a:bodyPr/>
          <a:lstStyle/>
          <a:p>
            <a:pPr>
              <a:defRPr sz="1300"/>
            </a:pPr>
            <a:endParaRPr lang="en-US"/>
          </a:p>
        </c:txPr>
        <c:crossAx val="47180032"/>
        <c:crosses val="autoZero"/>
        <c:auto val="1"/>
        <c:lblAlgn val="ctr"/>
        <c:lblOffset val="100"/>
      </c:catAx>
      <c:valAx>
        <c:axId val="471800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400">
                    <a:latin typeface="Calibri" pitchFamily="34" charset="0"/>
                    <a:cs typeface="Calibri" pitchFamily="34" charset="0"/>
                  </a:rPr>
                  <a:t>Runtime</a:t>
                </a:r>
                <a:r>
                  <a:rPr lang="en-US" sz="1400" baseline="0">
                    <a:latin typeface="Calibri" pitchFamily="34" charset="0"/>
                    <a:cs typeface="Calibri" pitchFamily="34" charset="0"/>
                  </a:rPr>
                  <a:t> (sec)</a:t>
                </a:r>
                <a:endParaRPr lang="en-US" sz="1400">
                  <a:latin typeface="Calibri" pitchFamily="34" charset="0"/>
                  <a:cs typeface="Calibri" pitchFamily="34" charset="0"/>
                </a:endParaRP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300"/>
            </a:pPr>
            <a:endParaRPr lang="en-US"/>
          </a:p>
        </c:txPr>
        <c:crossAx val="47178112"/>
        <c:crosses val="autoZero"/>
        <c:crossBetween val="between"/>
      </c:valAx>
    </c:plotArea>
    <c:legend>
      <c:legendPos val="r"/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mdom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10K</c:v>
                </c:pt>
                <c:pt idx="1">
                  <c:v>30K</c:v>
                </c:pt>
                <c:pt idx="2">
                  <c:v>50K</c:v>
                </c:pt>
                <c:pt idx="3">
                  <c:v>70K</c:v>
                </c:pt>
                <c:pt idx="4">
                  <c:v>80K</c:v>
                </c:pt>
                <c:pt idx="5">
                  <c:v>100K</c:v>
                </c:pt>
              </c:strCache>
            </c:strRef>
          </c:cat>
          <c:val>
            <c:numRef>
              <c:f>Sheet2!$B$2:$B$7</c:f>
              <c:numCache>
                <c:formatCode>General</c:formatCode>
                <c:ptCount val="6"/>
                <c:pt idx="0">
                  <c:v>79</c:v>
                </c:pt>
                <c:pt idx="1">
                  <c:v>65</c:v>
                </c:pt>
                <c:pt idx="2">
                  <c:v>55</c:v>
                </c:pt>
                <c:pt idx="3">
                  <c:v>20</c:v>
                </c:pt>
                <c:pt idx="4">
                  <c:v>22</c:v>
                </c:pt>
                <c:pt idx="5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bmax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10K</c:v>
                </c:pt>
                <c:pt idx="1">
                  <c:v>30K</c:v>
                </c:pt>
                <c:pt idx="2">
                  <c:v>50K</c:v>
                </c:pt>
                <c:pt idx="3">
                  <c:v>70K</c:v>
                </c:pt>
                <c:pt idx="4">
                  <c:v>80K</c:v>
                </c:pt>
                <c:pt idx="5">
                  <c:v>100K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>
                  <c:v>83</c:v>
                </c:pt>
                <c:pt idx="1">
                  <c:v>83</c:v>
                </c:pt>
                <c:pt idx="2">
                  <c:v>82</c:v>
                </c:pt>
                <c:pt idx="3">
                  <c:v>78</c:v>
                </c:pt>
                <c:pt idx="4">
                  <c:v>69</c:v>
                </c:pt>
                <c:pt idx="5">
                  <c:v>48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bmin</c:v>
                </c:pt>
              </c:strCache>
            </c:strRef>
          </c:tx>
          <c:cat>
            <c:strRef>
              <c:f>Sheet2!$A$2:$A$7</c:f>
              <c:strCache>
                <c:ptCount val="6"/>
                <c:pt idx="0">
                  <c:v>10K</c:v>
                </c:pt>
                <c:pt idx="1">
                  <c:v>30K</c:v>
                </c:pt>
                <c:pt idx="2">
                  <c:v>50K</c:v>
                </c:pt>
                <c:pt idx="3">
                  <c:v>70K</c:v>
                </c:pt>
                <c:pt idx="4">
                  <c:v>80K</c:v>
                </c:pt>
                <c:pt idx="5">
                  <c:v>100K</c:v>
                </c:pt>
              </c:strCache>
            </c:strRef>
          </c:cat>
          <c:val>
            <c:numRef>
              <c:f>Sheet2!$D$2:$D$7</c:f>
              <c:numCache>
                <c:formatCode>General</c:formatCode>
                <c:ptCount val="6"/>
                <c:pt idx="0">
                  <c:v>82</c:v>
                </c:pt>
                <c:pt idx="1">
                  <c:v>80</c:v>
                </c:pt>
                <c:pt idx="2">
                  <c:v>84</c:v>
                </c:pt>
                <c:pt idx="3">
                  <c:v>80</c:v>
                </c:pt>
                <c:pt idx="4">
                  <c:v>79</c:v>
                </c:pt>
                <c:pt idx="5">
                  <c:v>65</c:v>
                </c:pt>
              </c:numCache>
            </c:numRef>
          </c:val>
        </c:ser>
        <c:axId val="47241472"/>
        <c:axId val="47243648"/>
      </c:barChart>
      <c:catAx>
        <c:axId val="472414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400">
                    <a:latin typeface="Calibri" pitchFamily="34" charset="0"/>
                    <a:cs typeface="Calibri" pitchFamily="34" charset="0"/>
                  </a:rPr>
                  <a:t>Data Sizes</a:t>
                </a:r>
              </a:p>
            </c:rich>
          </c:tx>
        </c:title>
        <c:tickLblPos val="nextTo"/>
        <c:crossAx val="47243648"/>
        <c:crosses val="autoZero"/>
        <c:auto val="1"/>
        <c:lblAlgn val="ctr"/>
        <c:lblOffset val="100"/>
      </c:catAx>
      <c:valAx>
        <c:axId val="472436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400">
                    <a:latin typeface="Calibri" pitchFamily="34" charset="0"/>
                    <a:cs typeface="Calibri" pitchFamily="34" charset="0"/>
                  </a:rPr>
                  <a:t>% Error Reduction vs. Naive</a:t>
                </a:r>
              </a:p>
            </c:rich>
          </c:tx>
        </c:title>
        <c:numFmt formatCode="General" sourceLinked="1"/>
        <c:tickLblPos val="nextTo"/>
        <c:crossAx val="4724147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'MultObj MEA'!$F$25</c:f>
              <c:strCache>
                <c:ptCount val="1"/>
                <c:pt idx="0">
                  <c:v>Our Framework</c:v>
                </c:pt>
              </c:strCache>
            </c:strRef>
          </c:tx>
          <c:cat>
            <c:strRef>
              <c:f>'MultObj MEA'!$A$26:$A$35</c:f>
              <c:strCache>
                <c:ptCount val="10"/>
                <c:pt idx="0">
                  <c:v>10K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60K</c:v>
                </c:pt>
                <c:pt idx="6">
                  <c:v>70K</c:v>
                </c:pt>
                <c:pt idx="7">
                  <c:v>80K</c:v>
                </c:pt>
                <c:pt idx="8">
                  <c:v>90K</c:v>
                </c:pt>
                <c:pt idx="9">
                  <c:v>100K</c:v>
                </c:pt>
              </c:strCache>
            </c:strRef>
          </c:cat>
          <c:val>
            <c:numRef>
              <c:f>'MultObj MEA'!$F$26:$F$35</c:f>
              <c:numCache>
                <c:formatCode>General</c:formatCode>
                <c:ptCount val="10"/>
                <c:pt idx="0">
                  <c:v>5.7834360259999995</c:v>
                </c:pt>
                <c:pt idx="1">
                  <c:v>14.387112010000006</c:v>
                </c:pt>
                <c:pt idx="2">
                  <c:v>39.356852169999996</c:v>
                </c:pt>
                <c:pt idx="3">
                  <c:v>62.492540800000064</c:v>
                </c:pt>
                <c:pt idx="4">
                  <c:v>91.866499849999983</c:v>
                </c:pt>
                <c:pt idx="5">
                  <c:v>126.15640670000001</c:v>
                </c:pt>
                <c:pt idx="6">
                  <c:v>162.62558900000002</c:v>
                </c:pt>
                <c:pt idx="7">
                  <c:v>232.89030040000026</c:v>
                </c:pt>
                <c:pt idx="8">
                  <c:v>279.366941</c:v>
                </c:pt>
                <c:pt idx="9">
                  <c:v>310.77365719999995</c:v>
                </c:pt>
              </c:numCache>
            </c:numRef>
          </c:val>
        </c:ser>
        <c:ser>
          <c:idx val="1"/>
          <c:order val="1"/>
          <c:tx>
            <c:strRef>
              <c:f>'MultObj MEA'!$G$25</c:f>
              <c:strCache>
                <c:ptCount val="1"/>
                <c:pt idx="0">
                  <c:v>Optimal</c:v>
                </c:pt>
              </c:strCache>
            </c:strRef>
          </c:tx>
          <c:cat>
            <c:strRef>
              <c:f>'MultObj MEA'!$A$26:$A$35</c:f>
              <c:strCache>
                <c:ptCount val="10"/>
                <c:pt idx="0">
                  <c:v>10K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60K</c:v>
                </c:pt>
                <c:pt idx="6">
                  <c:v>70K</c:v>
                </c:pt>
                <c:pt idx="7">
                  <c:v>80K</c:v>
                </c:pt>
                <c:pt idx="8">
                  <c:v>90K</c:v>
                </c:pt>
                <c:pt idx="9">
                  <c:v>100K</c:v>
                </c:pt>
              </c:strCache>
            </c:strRef>
          </c:cat>
          <c:val>
            <c:numRef>
              <c:f>'MultObj MEA'!$G$26:$G$35</c:f>
              <c:numCache>
                <c:formatCode>General</c:formatCode>
                <c:ptCount val="10"/>
                <c:pt idx="0">
                  <c:v>3.9575852880000002</c:v>
                </c:pt>
                <c:pt idx="1">
                  <c:v>10.74276785</c:v>
                </c:pt>
                <c:pt idx="2">
                  <c:v>26.515676319999987</c:v>
                </c:pt>
                <c:pt idx="3">
                  <c:v>43.492142460000011</c:v>
                </c:pt>
                <c:pt idx="4">
                  <c:v>63.774281809999998</c:v>
                </c:pt>
                <c:pt idx="5">
                  <c:v>92.243093320000128</c:v>
                </c:pt>
                <c:pt idx="6">
                  <c:v>114.87419360000013</c:v>
                </c:pt>
                <c:pt idx="7">
                  <c:v>171.33887790000026</c:v>
                </c:pt>
                <c:pt idx="8">
                  <c:v>233.73992539999998</c:v>
                </c:pt>
                <c:pt idx="9">
                  <c:v>267.73816089999963</c:v>
                </c:pt>
              </c:numCache>
            </c:numRef>
          </c:val>
        </c:ser>
        <c:marker val="1"/>
        <c:axId val="49375104"/>
        <c:axId val="49389568"/>
      </c:lineChart>
      <c:catAx>
        <c:axId val="493751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Data Sizes</a:t>
                </a:r>
              </a:p>
            </c:rich>
          </c:tx>
        </c:title>
        <c:tickLblPos val="nextTo"/>
        <c:txPr>
          <a:bodyPr/>
          <a:lstStyle/>
          <a:p>
            <a:pPr>
              <a:defRPr sz="1300"/>
            </a:pPr>
            <a:endParaRPr lang="en-US"/>
          </a:p>
        </c:txPr>
        <c:crossAx val="49389568"/>
        <c:crosses val="autoZero"/>
        <c:auto val="1"/>
        <c:lblAlgn val="ctr"/>
        <c:lblOffset val="100"/>
      </c:catAx>
      <c:valAx>
        <c:axId val="493895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/>
                  <a:t>Runtime</a:t>
                </a:r>
                <a:r>
                  <a:rPr lang="en-US" sz="1800" baseline="0"/>
                  <a:t> (sec)</a:t>
                </a:r>
                <a:endParaRPr lang="en-US" sz="1800"/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300"/>
            </a:pPr>
            <a:endParaRPr lang="en-US"/>
          </a:p>
        </c:txPr>
        <c:crossAx val="49375104"/>
        <c:crosses val="autoZero"/>
        <c:crossBetween val="between"/>
      </c:valAx>
    </c:plotArea>
    <c:legend>
      <c:legendPos val="t"/>
      <c:txPr>
        <a:bodyPr/>
        <a:lstStyle/>
        <a:p>
          <a:pPr>
            <a:defRPr sz="1300" b="1"/>
          </a:pPr>
          <a:endParaRPr lang="en-US"/>
        </a:p>
      </c:txPr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'Skyline mea'!$B$1</c:f>
              <c:strCache>
                <c:ptCount val="1"/>
                <c:pt idx="0">
                  <c:v>mostdom</c:v>
                </c:pt>
              </c:strCache>
            </c:strRef>
          </c:tx>
          <c:cat>
            <c:strRef>
              <c:f>'Skyline mea'!$A$26:$A$35</c:f>
              <c:strCache>
                <c:ptCount val="10"/>
                <c:pt idx="0">
                  <c:v>10K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60K</c:v>
                </c:pt>
                <c:pt idx="6">
                  <c:v>70K</c:v>
                </c:pt>
                <c:pt idx="7">
                  <c:v>80K</c:v>
                </c:pt>
                <c:pt idx="8">
                  <c:v>90K</c:v>
                </c:pt>
                <c:pt idx="9">
                  <c:v>100K</c:v>
                </c:pt>
              </c:strCache>
            </c:strRef>
          </c:cat>
          <c:val>
            <c:numRef>
              <c:f>'Skyline mea'!$B$2:$B$7</c:f>
              <c:numCache>
                <c:formatCode>General</c:formatCode>
                <c:ptCount val="6"/>
                <c:pt idx="0">
                  <c:v>71.245833329999982</c:v>
                </c:pt>
                <c:pt idx="1">
                  <c:v>49.406944439999997</c:v>
                </c:pt>
                <c:pt idx="2">
                  <c:v>49.062500000000064</c:v>
                </c:pt>
                <c:pt idx="3">
                  <c:v>49.242261900000003</c:v>
                </c:pt>
                <c:pt idx="4">
                  <c:v>20.806944439999999</c:v>
                </c:pt>
                <c:pt idx="5">
                  <c:v>29.475833329999986</c:v>
                </c:pt>
              </c:numCache>
            </c:numRef>
          </c:val>
        </c:ser>
        <c:ser>
          <c:idx val="1"/>
          <c:order val="1"/>
          <c:tx>
            <c:strRef>
              <c:f>'Skyline mea'!$C$1</c:f>
              <c:strCache>
                <c:ptCount val="1"/>
                <c:pt idx="0">
                  <c:v>boundmax</c:v>
                </c:pt>
              </c:strCache>
            </c:strRef>
          </c:tx>
          <c:cat>
            <c:strRef>
              <c:f>'Skyline mea'!$A$26:$A$35</c:f>
              <c:strCache>
                <c:ptCount val="10"/>
                <c:pt idx="0">
                  <c:v>10K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60K</c:v>
                </c:pt>
                <c:pt idx="6">
                  <c:v>70K</c:v>
                </c:pt>
                <c:pt idx="7">
                  <c:v>80K</c:v>
                </c:pt>
                <c:pt idx="8">
                  <c:v>90K</c:v>
                </c:pt>
                <c:pt idx="9">
                  <c:v>100K</c:v>
                </c:pt>
              </c:strCache>
            </c:strRef>
          </c:cat>
          <c:val>
            <c:numRef>
              <c:f>'Skyline mea'!$C$2:$C$7</c:f>
              <c:numCache>
                <c:formatCode>General</c:formatCode>
                <c:ptCount val="6"/>
                <c:pt idx="0">
                  <c:v>91.720833329999948</c:v>
                </c:pt>
                <c:pt idx="1">
                  <c:v>91.777777779999766</c:v>
                </c:pt>
                <c:pt idx="2">
                  <c:v>65.809166669999996</c:v>
                </c:pt>
                <c:pt idx="3">
                  <c:v>43.161904759999999</c:v>
                </c:pt>
                <c:pt idx="4">
                  <c:v>19.944444440000002</c:v>
                </c:pt>
                <c:pt idx="5">
                  <c:v>17.24625</c:v>
                </c:pt>
              </c:numCache>
            </c:numRef>
          </c:val>
        </c:ser>
        <c:ser>
          <c:idx val="2"/>
          <c:order val="2"/>
          <c:tx>
            <c:strRef>
              <c:f>'Skyline mea'!$D$1</c:f>
              <c:strCache>
                <c:ptCount val="1"/>
                <c:pt idx="0">
                  <c:v>boundmin</c:v>
                </c:pt>
              </c:strCache>
            </c:strRef>
          </c:tx>
          <c:cat>
            <c:strRef>
              <c:f>'Skyline mea'!$A$26:$A$35</c:f>
              <c:strCache>
                <c:ptCount val="10"/>
                <c:pt idx="0">
                  <c:v>10K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60K</c:v>
                </c:pt>
                <c:pt idx="6">
                  <c:v>70K</c:v>
                </c:pt>
                <c:pt idx="7">
                  <c:v>80K</c:v>
                </c:pt>
                <c:pt idx="8">
                  <c:v>90K</c:v>
                </c:pt>
                <c:pt idx="9">
                  <c:v>100K</c:v>
                </c:pt>
              </c:strCache>
            </c:strRef>
          </c:cat>
          <c:val>
            <c:numRef>
              <c:f>'Skyline mea'!$D$2:$D$7</c:f>
              <c:numCache>
                <c:formatCode>General</c:formatCode>
                <c:ptCount val="6"/>
                <c:pt idx="0">
                  <c:v>81.541666670000211</c:v>
                </c:pt>
                <c:pt idx="1">
                  <c:v>38.148611110000012</c:v>
                </c:pt>
                <c:pt idx="2">
                  <c:v>27.807500000000001</c:v>
                </c:pt>
                <c:pt idx="3">
                  <c:v>37.201785710000003</c:v>
                </c:pt>
                <c:pt idx="4">
                  <c:v>32.733333330000129</c:v>
                </c:pt>
                <c:pt idx="5">
                  <c:v>28.494166669999988</c:v>
                </c:pt>
              </c:numCache>
            </c:numRef>
          </c:val>
        </c:ser>
        <c:axId val="49420160"/>
        <c:axId val="49438720"/>
      </c:barChart>
      <c:catAx>
        <c:axId val="494201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400">
                    <a:latin typeface="Calibri" pitchFamily="34" charset="0"/>
                    <a:cs typeface="Calibri" pitchFamily="34" charset="0"/>
                  </a:rPr>
                  <a:t>Data Sizes</a:t>
                </a:r>
              </a:p>
            </c:rich>
          </c:tx>
        </c:title>
        <c:tickLblPos val="nextTo"/>
        <c:txPr>
          <a:bodyPr/>
          <a:lstStyle/>
          <a:p>
            <a:pPr>
              <a:defRPr sz="1300"/>
            </a:pPr>
            <a:endParaRPr lang="en-US"/>
          </a:p>
        </c:txPr>
        <c:crossAx val="49438720"/>
        <c:crosses val="autoZero"/>
        <c:auto val="1"/>
        <c:lblAlgn val="ctr"/>
        <c:lblOffset val="100"/>
      </c:catAx>
      <c:valAx>
        <c:axId val="494387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400">
                    <a:latin typeface="Calibri" pitchFamily="34" charset="0"/>
                    <a:cs typeface="Calibri" pitchFamily="34" charset="0"/>
                  </a:rPr>
                  <a:t>% Error Reduction vs. Naive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300"/>
            </a:pPr>
            <a:endParaRPr lang="en-US"/>
          </a:p>
        </c:txPr>
        <c:crossAx val="49420160"/>
        <c:crosses val="autoZero"/>
        <c:crossBetween val="between"/>
      </c:valAx>
    </c:plotArea>
    <c:legend>
      <c:legendPos val="r"/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'Skyline mea'!$F$25</c:f>
              <c:strCache>
                <c:ptCount val="1"/>
                <c:pt idx="0">
                  <c:v>bmax</c:v>
                </c:pt>
              </c:strCache>
            </c:strRef>
          </c:tx>
          <c:cat>
            <c:strRef>
              <c:f>'Skyline mea'!$A$26:$A$35</c:f>
              <c:strCache>
                <c:ptCount val="10"/>
                <c:pt idx="0">
                  <c:v>10K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60K</c:v>
                </c:pt>
                <c:pt idx="6">
                  <c:v>70K</c:v>
                </c:pt>
                <c:pt idx="7">
                  <c:v>80K</c:v>
                </c:pt>
                <c:pt idx="8">
                  <c:v>90K</c:v>
                </c:pt>
                <c:pt idx="9">
                  <c:v>100K</c:v>
                </c:pt>
              </c:strCache>
            </c:strRef>
          </c:cat>
          <c:val>
            <c:numRef>
              <c:f>'Skyline mea'!$F$26:$F$35</c:f>
              <c:numCache>
                <c:formatCode>General</c:formatCode>
                <c:ptCount val="10"/>
                <c:pt idx="0">
                  <c:v>4.0093204050000102</c:v>
                </c:pt>
                <c:pt idx="1">
                  <c:v>8.191731781999998</c:v>
                </c:pt>
                <c:pt idx="2">
                  <c:v>21.581040329999986</c:v>
                </c:pt>
                <c:pt idx="3">
                  <c:v>32.490126790000012</c:v>
                </c:pt>
                <c:pt idx="4">
                  <c:v>43.22488474</c:v>
                </c:pt>
                <c:pt idx="5">
                  <c:v>59.120739720000088</c:v>
                </c:pt>
                <c:pt idx="6">
                  <c:v>70.998216939999992</c:v>
                </c:pt>
                <c:pt idx="7">
                  <c:v>104.33870199999987</c:v>
                </c:pt>
                <c:pt idx="8">
                  <c:v>118.22734600000001</c:v>
                </c:pt>
                <c:pt idx="9">
                  <c:v>135.74314189999998</c:v>
                </c:pt>
              </c:numCache>
            </c:numRef>
          </c:val>
        </c:ser>
        <c:ser>
          <c:idx val="1"/>
          <c:order val="1"/>
          <c:tx>
            <c:strRef>
              <c:f>'Skyline mea'!$G$25</c:f>
              <c:strCache>
                <c:ptCount val="1"/>
                <c:pt idx="0">
                  <c:v>bmin</c:v>
                </c:pt>
              </c:strCache>
            </c:strRef>
          </c:tx>
          <c:cat>
            <c:strRef>
              <c:f>'Skyline mea'!$A$26:$A$35</c:f>
              <c:strCache>
                <c:ptCount val="10"/>
                <c:pt idx="0">
                  <c:v>10K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60K</c:v>
                </c:pt>
                <c:pt idx="6">
                  <c:v>70K</c:v>
                </c:pt>
                <c:pt idx="7">
                  <c:v>80K</c:v>
                </c:pt>
                <c:pt idx="8">
                  <c:v>90K</c:v>
                </c:pt>
                <c:pt idx="9">
                  <c:v>100K</c:v>
                </c:pt>
              </c:strCache>
            </c:strRef>
          </c:cat>
          <c:val>
            <c:numRef>
              <c:f>'Skyline mea'!$G$26:$G$35</c:f>
              <c:numCache>
                <c:formatCode>General</c:formatCode>
                <c:ptCount val="10"/>
                <c:pt idx="0">
                  <c:v>5.3894475229999985</c:v>
                </c:pt>
                <c:pt idx="1">
                  <c:v>10.963568810000018</c:v>
                </c:pt>
                <c:pt idx="2">
                  <c:v>32.720563640000073</c:v>
                </c:pt>
                <c:pt idx="3">
                  <c:v>44.260576830000105</c:v>
                </c:pt>
                <c:pt idx="4">
                  <c:v>60.593134610000064</c:v>
                </c:pt>
                <c:pt idx="5">
                  <c:v>76.693509759999998</c:v>
                </c:pt>
                <c:pt idx="6">
                  <c:v>76.650063550000013</c:v>
                </c:pt>
                <c:pt idx="7">
                  <c:v>103.0561452</c:v>
                </c:pt>
                <c:pt idx="8">
                  <c:v>102.6437574</c:v>
                </c:pt>
                <c:pt idx="9">
                  <c:v>120.8267599</c:v>
                </c:pt>
              </c:numCache>
            </c:numRef>
          </c:val>
        </c:ser>
        <c:ser>
          <c:idx val="2"/>
          <c:order val="2"/>
          <c:tx>
            <c:strRef>
              <c:f>'Skyline mea'!$H$25</c:f>
              <c:strCache>
                <c:ptCount val="1"/>
                <c:pt idx="0">
                  <c:v>mdom</c:v>
                </c:pt>
              </c:strCache>
            </c:strRef>
          </c:tx>
          <c:cat>
            <c:strRef>
              <c:f>'Skyline mea'!$A$26:$A$35</c:f>
              <c:strCache>
                <c:ptCount val="10"/>
                <c:pt idx="0">
                  <c:v>10K</c:v>
                </c:pt>
                <c:pt idx="1">
                  <c:v>20K</c:v>
                </c:pt>
                <c:pt idx="2">
                  <c:v>30K</c:v>
                </c:pt>
                <c:pt idx="3">
                  <c:v>40K</c:v>
                </c:pt>
                <c:pt idx="4">
                  <c:v>50K</c:v>
                </c:pt>
                <c:pt idx="5">
                  <c:v>60K</c:v>
                </c:pt>
                <c:pt idx="6">
                  <c:v>70K</c:v>
                </c:pt>
                <c:pt idx="7">
                  <c:v>80K</c:v>
                </c:pt>
                <c:pt idx="8">
                  <c:v>90K</c:v>
                </c:pt>
                <c:pt idx="9">
                  <c:v>100K</c:v>
                </c:pt>
              </c:strCache>
            </c:strRef>
          </c:cat>
          <c:val>
            <c:numRef>
              <c:f>'Skyline mea'!$H$26:$H$35</c:f>
              <c:numCache>
                <c:formatCode>General</c:formatCode>
                <c:ptCount val="10"/>
                <c:pt idx="0">
                  <c:v>6.6264342779999756</c:v>
                </c:pt>
                <c:pt idx="1">
                  <c:v>11.240592960000001</c:v>
                </c:pt>
                <c:pt idx="2">
                  <c:v>28.316835220000048</c:v>
                </c:pt>
                <c:pt idx="3">
                  <c:v>33.253395750000003</c:v>
                </c:pt>
                <c:pt idx="4">
                  <c:v>47.610737960000002</c:v>
                </c:pt>
                <c:pt idx="5">
                  <c:v>58.464761539999998</c:v>
                </c:pt>
                <c:pt idx="6">
                  <c:v>66.954665890000143</c:v>
                </c:pt>
                <c:pt idx="7">
                  <c:v>110.9786864</c:v>
                </c:pt>
                <c:pt idx="8">
                  <c:v>117.34894079999998</c:v>
                </c:pt>
                <c:pt idx="9">
                  <c:v>117.8989608</c:v>
                </c:pt>
              </c:numCache>
            </c:numRef>
          </c:val>
        </c:ser>
        <c:marker val="1"/>
        <c:axId val="49464448"/>
        <c:axId val="49466368"/>
      </c:lineChart>
      <c:catAx>
        <c:axId val="494644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>
                    <a:latin typeface="Calibri" pitchFamily="34" charset="0"/>
                    <a:cs typeface="Calibri" pitchFamily="34" charset="0"/>
                  </a:defRPr>
                </a:pPr>
                <a:r>
                  <a:rPr lang="en-US" sz="1400">
                    <a:latin typeface="Calibri" pitchFamily="34" charset="0"/>
                    <a:cs typeface="Calibri" pitchFamily="34" charset="0"/>
                  </a:rPr>
                  <a:t>Data Sizes</a:t>
                </a:r>
              </a:p>
            </c:rich>
          </c:tx>
        </c:title>
        <c:tickLblPos val="nextTo"/>
        <c:txPr>
          <a:bodyPr/>
          <a:lstStyle/>
          <a:p>
            <a:pPr>
              <a:defRPr sz="1300"/>
            </a:pPr>
            <a:endParaRPr lang="en-US"/>
          </a:p>
        </c:txPr>
        <c:crossAx val="49466368"/>
        <c:crosses val="autoZero"/>
        <c:auto val="1"/>
        <c:lblAlgn val="ctr"/>
        <c:lblOffset val="100"/>
      </c:catAx>
      <c:valAx>
        <c:axId val="494663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smtClean="0">
                    <a:latin typeface="Calibri" pitchFamily="34" charset="0"/>
                    <a:cs typeface="Calibri" pitchFamily="34" charset="0"/>
                  </a:rPr>
                  <a:t>Runtime</a:t>
                </a:r>
                <a:r>
                  <a:rPr lang="en-US" sz="1400" baseline="0" smtClean="0">
                    <a:latin typeface="Calibri" pitchFamily="34" charset="0"/>
                    <a:cs typeface="Calibri" pitchFamily="34" charset="0"/>
                  </a:rPr>
                  <a:t> (sec)</a:t>
                </a:r>
                <a:endParaRPr lang="en-US" sz="1400">
                  <a:latin typeface="Calibri" pitchFamily="34" charset="0"/>
                  <a:cs typeface="Calibri" pitchFamily="34" charset="0"/>
                </a:endParaRP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300"/>
            </a:pPr>
            <a:endParaRPr lang="en-US"/>
          </a:p>
        </c:txPr>
        <c:crossAx val="49464448"/>
        <c:crosses val="autoZero"/>
        <c:crossBetween val="between"/>
      </c:valAx>
    </c:plotArea>
    <c:legend>
      <c:legendPos val="r"/>
      <c:txPr>
        <a:bodyPr/>
        <a:lstStyle/>
        <a:p>
          <a:pPr>
            <a:defRPr sz="1200" b="1">
              <a:latin typeface="Calibri" pitchFamily="34" charset="0"/>
              <a:cs typeface="Calibri" pitchFamily="34" charset="0"/>
            </a:defRPr>
          </a:pPr>
          <a:endParaRPr lang="en-US"/>
        </a:p>
      </c:txPr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Sheet1!$A$2:$A$8</c:f>
              <c:strCache>
                <c:ptCount val="7"/>
                <c:pt idx="0">
                  <c:v>Naive</c:v>
                </c:pt>
                <c:pt idx="1">
                  <c:v>Max</c:v>
                </c:pt>
                <c:pt idx="2">
                  <c:v>Min</c:v>
                </c:pt>
                <c:pt idx="3">
                  <c:v>MDom</c:v>
                </c:pt>
                <c:pt idx="4">
                  <c:v>Bmax</c:v>
                </c:pt>
                <c:pt idx="5">
                  <c:v>Bmin</c:v>
                </c:pt>
                <c:pt idx="6">
                  <c:v>Opt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50000</c:v>
                </c:pt>
                <c:pt idx="1">
                  <c:v>18134</c:v>
                </c:pt>
                <c:pt idx="2">
                  <c:v>17110</c:v>
                </c:pt>
                <c:pt idx="3">
                  <c:v>28083</c:v>
                </c:pt>
                <c:pt idx="4">
                  <c:v>17265</c:v>
                </c:pt>
                <c:pt idx="5">
                  <c:v>16293</c:v>
                </c:pt>
                <c:pt idx="6">
                  <c:v>10000</c:v>
                </c:pt>
              </c:numCache>
            </c:numRef>
          </c:val>
        </c:ser>
        <c:axId val="42952960"/>
        <c:axId val="42963328"/>
      </c:barChart>
      <c:catAx>
        <c:axId val="429529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/>
                  <a:t>U Derivation Methods</a:t>
                </a:r>
              </a:p>
            </c:rich>
          </c:tx>
        </c:title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2963328"/>
        <c:crosses val="autoZero"/>
        <c:auto val="1"/>
        <c:lblAlgn val="ctr"/>
        <c:lblOffset val="100"/>
      </c:catAx>
      <c:valAx>
        <c:axId val="429633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/>
                  <a:t>#</a:t>
                </a:r>
                <a:r>
                  <a:rPr lang="en-US" sz="1800" baseline="0"/>
                  <a:t> Expensive Attribute Calls</a:t>
                </a:r>
                <a:endParaRPr lang="en-US" sz="1800"/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2952960"/>
        <c:crosses val="autoZero"/>
        <c:crossBetween val="between"/>
      </c:valAx>
    </c:plotArea>
    <c:plotVisOnly val="1"/>
    <c:dispBlanksAs val="gap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7F3E9-2345-453A-A1E2-858156C544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3CB92D-46B4-484B-B4CC-345739F6F95E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latin typeface="Calibri" pitchFamily="34" charset="0"/>
              <a:cs typeface="Calibri" pitchFamily="34" charset="0"/>
            </a:rPr>
            <a:t>Top-K Ranking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1499E345-B800-4988-B04E-49929D3813C6}" type="parTrans" cxnId="{D8614F04-E047-4D39-A2B3-A82DC79BEA7F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AE39A1DA-26BE-45F5-866E-663A49028F45}" type="sibTrans" cxnId="{D8614F04-E047-4D39-A2B3-A82DC79BEA7F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056CB34A-8EFD-431A-896E-1F480E373CB4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Calibri" pitchFamily="34" charset="0"/>
            </a:rPr>
            <a:t>Bruno </a:t>
          </a:r>
          <a:r>
            <a:rPr lang="en-US" smtClean="0">
              <a:latin typeface="Calibri" pitchFamily="34" charset="0"/>
              <a:cs typeface="Calibri" pitchFamily="34" charset="0"/>
            </a:rPr>
            <a:t>et al. </a:t>
          </a:r>
          <a:r>
            <a:rPr lang="en-US" dirty="0" smtClean="0">
              <a:latin typeface="Calibri" pitchFamily="34" charset="0"/>
              <a:cs typeface="Calibri" pitchFamily="34" charset="0"/>
            </a:rPr>
            <a:t>ICDE 2002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8A10E590-F1E3-48DB-B8BF-8F02A44517D3}" type="parTrans" cxnId="{F58EED5F-F955-4D18-B9FA-80E167E476F6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2C1A08A0-3558-4728-B7A1-86D60433408B}" type="sibTrans" cxnId="{F58EED5F-F955-4D18-B9FA-80E167E476F6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48C09764-9D30-4063-9495-3FEBCFC54D91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>
              <a:latin typeface="Calibri" pitchFamily="34" charset="0"/>
              <a:cs typeface="Calibri" pitchFamily="34" charset="0"/>
            </a:rPr>
            <a:t>Distributed Skyline Queries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E78613EB-78F3-45C3-A423-2CCCB209C0D0}" type="parTrans" cxnId="{DAABEE48-D9E7-4456-B20F-A7DE2D68F15D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0726271E-0E1F-49E3-930E-DE2B9686E1A2}" type="sibTrans" cxnId="{DAABEE48-D9E7-4456-B20F-A7DE2D68F15D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E3343BCD-8ECE-450F-BDE5-6CAB7335A862}">
      <dgm:prSet phldrT="[Text]"/>
      <dgm:spPr/>
      <dgm:t>
        <a:bodyPr/>
        <a:lstStyle/>
        <a:p>
          <a:r>
            <a:rPr lang="en-US" dirty="0" err="1" smtClean="0">
              <a:latin typeface="Calibri" pitchFamily="34" charset="0"/>
              <a:cs typeface="Calibri" pitchFamily="34" charset="0"/>
            </a:rPr>
            <a:t>Balke</a:t>
          </a:r>
          <a:r>
            <a:rPr lang="en-US" dirty="0" smtClean="0">
              <a:latin typeface="Calibri" pitchFamily="34" charset="0"/>
              <a:cs typeface="Calibri" pitchFamily="34" charset="0"/>
            </a:rPr>
            <a:t> et </a:t>
          </a:r>
          <a:r>
            <a:rPr lang="en-US" smtClean="0">
              <a:latin typeface="Calibri" pitchFamily="34" charset="0"/>
              <a:cs typeface="Calibri" pitchFamily="34" charset="0"/>
            </a:rPr>
            <a:t>al. </a:t>
          </a:r>
          <a:r>
            <a:rPr lang="en-US" dirty="0" smtClean="0">
              <a:latin typeface="Calibri" pitchFamily="34" charset="0"/>
              <a:cs typeface="Calibri" pitchFamily="34" charset="0"/>
            </a:rPr>
            <a:t>EDBT 2004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33C75FA2-038D-4BF7-8788-841D73AD6BE7}" type="parTrans" cxnId="{D7323CEA-8A20-4E58-8E91-5414FDC8D630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66E6B956-257C-466E-BBCB-84208235BAE4}" type="sibTrans" cxnId="{D7323CEA-8A20-4E58-8E91-5414FDC8D630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B8B9AC33-F543-4EF2-8BF5-5DC7359EACD1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  <a:cs typeface="Calibri" pitchFamily="34" charset="0"/>
            </a:rPr>
            <a:t>Chang </a:t>
          </a:r>
          <a:r>
            <a:rPr lang="en-US" smtClean="0">
              <a:latin typeface="Calibri" pitchFamily="34" charset="0"/>
              <a:cs typeface="Calibri" pitchFamily="34" charset="0"/>
            </a:rPr>
            <a:t>et al. </a:t>
          </a:r>
          <a:r>
            <a:rPr lang="en-US" dirty="0" smtClean="0">
              <a:latin typeface="Calibri" pitchFamily="34" charset="0"/>
              <a:cs typeface="Calibri" pitchFamily="34" charset="0"/>
            </a:rPr>
            <a:t>SIGMOD 2002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DBF93B65-83F3-4550-B18F-55FFF4F8B0A1}" type="parTrans" cxnId="{19A797F0-3FFF-464C-9850-27D0FA9165EC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000FBA71-9F05-47F6-9619-D4590F80839D}" type="sibTrans" cxnId="{19A797F0-3FFF-464C-9850-27D0FA9165EC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AD73C9FA-23BB-4BCA-A3EC-C523DB999D47}">
      <dgm:prSet phldrT="[Text]"/>
      <dgm:spPr/>
      <dgm:t>
        <a:bodyPr/>
        <a:lstStyle/>
        <a:p>
          <a:r>
            <a:rPr lang="en-US" dirty="0" err="1" smtClean="0">
              <a:latin typeface="Calibri" pitchFamily="34" charset="0"/>
              <a:cs typeface="Calibri" pitchFamily="34" charset="0"/>
            </a:rPr>
            <a:t>Bartolini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mtClean="0">
              <a:latin typeface="Calibri" pitchFamily="34" charset="0"/>
              <a:cs typeface="Calibri" pitchFamily="34" charset="0"/>
            </a:rPr>
            <a:t>et al. </a:t>
          </a:r>
          <a:r>
            <a:rPr lang="en-US" dirty="0" smtClean="0">
              <a:latin typeface="Calibri" pitchFamily="34" charset="0"/>
              <a:cs typeface="Calibri" pitchFamily="34" charset="0"/>
            </a:rPr>
            <a:t>CIKM 2006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E0CE4FB4-085F-4AD4-A746-EBFB1F5BB65D}" type="parTrans" cxnId="{DD7E83E8-9350-4A26-8E39-E81F2CCCE7D2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E77CDC07-C768-4653-8FEB-4EEB9B0C102C}" type="sibTrans" cxnId="{DD7E83E8-9350-4A26-8E39-E81F2CCCE7D2}">
      <dgm:prSet/>
      <dgm:spPr/>
      <dgm:t>
        <a:bodyPr/>
        <a:lstStyle/>
        <a:p>
          <a:endParaRPr lang="en-US">
            <a:latin typeface="Calibri" pitchFamily="34" charset="0"/>
            <a:cs typeface="Calibri" pitchFamily="34" charset="0"/>
          </a:endParaRPr>
        </a:p>
      </dgm:t>
    </dgm:pt>
    <dgm:pt modelId="{98D0CD69-9738-48E4-B446-88A73F8FA73D}" type="pres">
      <dgm:prSet presAssocID="{F3B7F3E9-2345-453A-A1E2-858156C544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038FD6-A5B6-4B89-BCF7-868257918A05}" type="pres">
      <dgm:prSet presAssocID="{8E3CB92D-46B4-484B-B4CC-345739F6F95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CEEB9-FF90-4899-B401-B1512447A7D0}" type="pres">
      <dgm:prSet presAssocID="{8E3CB92D-46B4-484B-B4CC-345739F6F95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CE48D-20A0-4ED8-9E4E-B631ABAE942A}" type="pres">
      <dgm:prSet presAssocID="{48C09764-9D30-4063-9495-3FEBCFC54D9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C33D2-52B4-4F8A-BEFF-EE1819F5C599}" type="pres">
      <dgm:prSet presAssocID="{48C09764-9D30-4063-9495-3FEBCFC54D9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614F04-E047-4D39-A2B3-A82DC79BEA7F}" srcId="{F3B7F3E9-2345-453A-A1E2-858156C5445F}" destId="{8E3CB92D-46B4-484B-B4CC-345739F6F95E}" srcOrd="0" destOrd="0" parTransId="{1499E345-B800-4988-B04E-49929D3813C6}" sibTransId="{AE39A1DA-26BE-45F5-866E-663A49028F45}"/>
    <dgm:cxn modelId="{DAABEE48-D9E7-4456-B20F-A7DE2D68F15D}" srcId="{F3B7F3E9-2345-453A-A1E2-858156C5445F}" destId="{48C09764-9D30-4063-9495-3FEBCFC54D91}" srcOrd="1" destOrd="0" parTransId="{E78613EB-78F3-45C3-A423-2CCCB209C0D0}" sibTransId="{0726271E-0E1F-49E3-930E-DE2B9686E1A2}"/>
    <dgm:cxn modelId="{9E487D03-CF54-40C1-80F6-859FD0F427FA}" type="presOf" srcId="{B8B9AC33-F543-4EF2-8BF5-5DC7359EACD1}" destId="{D99CEEB9-FF90-4899-B401-B1512447A7D0}" srcOrd="0" destOrd="1" presId="urn:microsoft.com/office/officeart/2005/8/layout/vList2"/>
    <dgm:cxn modelId="{F58EED5F-F955-4D18-B9FA-80E167E476F6}" srcId="{8E3CB92D-46B4-484B-B4CC-345739F6F95E}" destId="{056CB34A-8EFD-431A-896E-1F480E373CB4}" srcOrd="0" destOrd="0" parTransId="{8A10E590-F1E3-48DB-B8BF-8F02A44517D3}" sibTransId="{2C1A08A0-3558-4728-B7A1-86D60433408B}"/>
    <dgm:cxn modelId="{25DD3D39-6D54-4548-B0C3-021BDB4B3ADD}" type="presOf" srcId="{8E3CB92D-46B4-484B-B4CC-345739F6F95E}" destId="{07038FD6-A5B6-4B89-BCF7-868257918A05}" srcOrd="0" destOrd="0" presId="urn:microsoft.com/office/officeart/2005/8/layout/vList2"/>
    <dgm:cxn modelId="{2181C9CF-40C7-40EF-8A70-05E8A7D79210}" type="presOf" srcId="{E3343BCD-8ECE-450F-BDE5-6CAB7335A862}" destId="{3C0C33D2-52B4-4F8A-BEFF-EE1819F5C599}" srcOrd="0" destOrd="0" presId="urn:microsoft.com/office/officeart/2005/8/layout/vList2"/>
    <dgm:cxn modelId="{AA5EA46F-9AAF-4912-8C05-404900DBABFC}" type="presOf" srcId="{F3B7F3E9-2345-453A-A1E2-858156C5445F}" destId="{98D0CD69-9738-48E4-B446-88A73F8FA73D}" srcOrd="0" destOrd="0" presId="urn:microsoft.com/office/officeart/2005/8/layout/vList2"/>
    <dgm:cxn modelId="{EBA1D9AC-FAC9-4F3C-B694-2E1A776B8C3A}" type="presOf" srcId="{056CB34A-8EFD-431A-896E-1F480E373CB4}" destId="{D99CEEB9-FF90-4899-B401-B1512447A7D0}" srcOrd="0" destOrd="0" presId="urn:microsoft.com/office/officeart/2005/8/layout/vList2"/>
    <dgm:cxn modelId="{C17141C1-F5B1-417D-807D-10AAB0DB7E43}" type="presOf" srcId="{48C09764-9D30-4063-9495-3FEBCFC54D91}" destId="{F7CCE48D-20A0-4ED8-9E4E-B631ABAE942A}" srcOrd="0" destOrd="0" presId="urn:microsoft.com/office/officeart/2005/8/layout/vList2"/>
    <dgm:cxn modelId="{B8564573-07C7-4367-8516-002C292634B9}" type="presOf" srcId="{AD73C9FA-23BB-4BCA-A3EC-C523DB999D47}" destId="{3C0C33D2-52B4-4F8A-BEFF-EE1819F5C599}" srcOrd="0" destOrd="1" presId="urn:microsoft.com/office/officeart/2005/8/layout/vList2"/>
    <dgm:cxn modelId="{19A797F0-3FFF-464C-9850-27D0FA9165EC}" srcId="{8E3CB92D-46B4-484B-B4CC-345739F6F95E}" destId="{B8B9AC33-F543-4EF2-8BF5-5DC7359EACD1}" srcOrd="1" destOrd="0" parTransId="{DBF93B65-83F3-4550-B18F-55FFF4F8B0A1}" sibTransId="{000FBA71-9F05-47F6-9619-D4590F80839D}"/>
    <dgm:cxn modelId="{DD7E83E8-9350-4A26-8E39-E81F2CCCE7D2}" srcId="{48C09764-9D30-4063-9495-3FEBCFC54D91}" destId="{AD73C9FA-23BB-4BCA-A3EC-C523DB999D47}" srcOrd="1" destOrd="0" parTransId="{E0CE4FB4-085F-4AD4-A746-EBFB1F5BB65D}" sibTransId="{E77CDC07-C768-4653-8FEB-4EEB9B0C102C}"/>
    <dgm:cxn modelId="{D7323CEA-8A20-4E58-8E91-5414FDC8D630}" srcId="{48C09764-9D30-4063-9495-3FEBCFC54D91}" destId="{E3343BCD-8ECE-450F-BDE5-6CAB7335A862}" srcOrd="0" destOrd="0" parTransId="{33C75FA2-038D-4BF7-8788-841D73AD6BE7}" sibTransId="{66E6B956-257C-466E-BBCB-84208235BAE4}"/>
    <dgm:cxn modelId="{1764A229-99EF-4238-8467-750CCFAA2FD6}" type="presParOf" srcId="{98D0CD69-9738-48E4-B446-88A73F8FA73D}" destId="{07038FD6-A5B6-4B89-BCF7-868257918A05}" srcOrd="0" destOrd="0" presId="urn:microsoft.com/office/officeart/2005/8/layout/vList2"/>
    <dgm:cxn modelId="{15512173-94F4-4972-B528-1582B5911446}" type="presParOf" srcId="{98D0CD69-9738-48E4-B446-88A73F8FA73D}" destId="{D99CEEB9-FF90-4899-B401-B1512447A7D0}" srcOrd="1" destOrd="0" presId="urn:microsoft.com/office/officeart/2005/8/layout/vList2"/>
    <dgm:cxn modelId="{C0B4965C-AC6E-40B5-9203-B7AD3A5BC764}" type="presParOf" srcId="{98D0CD69-9738-48E4-B446-88A73F8FA73D}" destId="{F7CCE48D-20A0-4ED8-9E4E-B631ABAE942A}" srcOrd="2" destOrd="0" presId="urn:microsoft.com/office/officeart/2005/8/layout/vList2"/>
    <dgm:cxn modelId="{6B327F78-6429-4478-99DD-58E95C6E8AA1}" type="presParOf" srcId="{98D0CD69-9738-48E4-B446-88A73F8FA73D}" destId="{3C0C33D2-52B4-4F8A-BEFF-EE1819F5C59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7038FD6-A5B6-4B89-BCF7-868257918A05}">
      <dsp:nvSpPr>
        <dsp:cNvPr id="0" name=""/>
        <dsp:cNvSpPr/>
      </dsp:nvSpPr>
      <dsp:spPr>
        <a:xfrm>
          <a:off x="0" y="8329"/>
          <a:ext cx="8763000" cy="110331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latin typeface="Calibri" pitchFamily="34" charset="0"/>
              <a:cs typeface="Calibri" pitchFamily="34" charset="0"/>
            </a:rPr>
            <a:t>Top-K Ranking</a:t>
          </a:r>
          <a:endParaRPr lang="en-US" sz="4600" kern="1200" dirty="0">
            <a:latin typeface="Calibri" pitchFamily="34" charset="0"/>
            <a:cs typeface="Calibri" pitchFamily="34" charset="0"/>
          </a:endParaRPr>
        </a:p>
      </dsp:txBody>
      <dsp:txXfrm>
        <a:off x="0" y="8329"/>
        <a:ext cx="8763000" cy="1103310"/>
      </dsp:txXfrm>
    </dsp:sp>
    <dsp:sp modelId="{D99CEEB9-FF90-4899-B401-B1512447A7D0}">
      <dsp:nvSpPr>
        <dsp:cNvPr id="0" name=""/>
        <dsp:cNvSpPr/>
      </dsp:nvSpPr>
      <dsp:spPr>
        <a:xfrm>
          <a:off x="0" y="1111640"/>
          <a:ext cx="87630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smtClean="0">
              <a:latin typeface="Calibri" pitchFamily="34" charset="0"/>
              <a:cs typeface="Calibri" pitchFamily="34" charset="0"/>
            </a:rPr>
            <a:t>Bruno </a:t>
          </a:r>
          <a:r>
            <a:rPr lang="en-US" sz="3600" kern="1200" smtClean="0">
              <a:latin typeface="Calibri" pitchFamily="34" charset="0"/>
              <a:cs typeface="Calibri" pitchFamily="34" charset="0"/>
            </a:rPr>
            <a:t>et al. </a:t>
          </a:r>
          <a:r>
            <a:rPr lang="en-US" sz="3600" kern="1200" dirty="0" smtClean="0">
              <a:latin typeface="Calibri" pitchFamily="34" charset="0"/>
              <a:cs typeface="Calibri" pitchFamily="34" charset="0"/>
            </a:rPr>
            <a:t>ICDE 2002</a:t>
          </a:r>
          <a:endParaRPr lang="en-US" sz="36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smtClean="0">
              <a:latin typeface="Calibri" pitchFamily="34" charset="0"/>
              <a:cs typeface="Calibri" pitchFamily="34" charset="0"/>
            </a:rPr>
            <a:t>Chang </a:t>
          </a:r>
          <a:r>
            <a:rPr lang="en-US" sz="3600" kern="1200" smtClean="0">
              <a:latin typeface="Calibri" pitchFamily="34" charset="0"/>
              <a:cs typeface="Calibri" pitchFamily="34" charset="0"/>
            </a:rPr>
            <a:t>et al. </a:t>
          </a:r>
          <a:r>
            <a:rPr lang="en-US" sz="3600" kern="1200" dirty="0" smtClean="0">
              <a:latin typeface="Calibri" pitchFamily="34" charset="0"/>
              <a:cs typeface="Calibri" pitchFamily="34" charset="0"/>
            </a:rPr>
            <a:t>SIGMOD 2002</a:t>
          </a:r>
          <a:endParaRPr lang="en-US" sz="3600" kern="1200" dirty="0">
            <a:latin typeface="Calibri" pitchFamily="34" charset="0"/>
            <a:cs typeface="Calibri" pitchFamily="34" charset="0"/>
          </a:endParaRPr>
        </a:p>
      </dsp:txBody>
      <dsp:txXfrm>
        <a:off x="0" y="1111640"/>
        <a:ext cx="8763000" cy="1237860"/>
      </dsp:txXfrm>
    </dsp:sp>
    <dsp:sp modelId="{F7CCE48D-20A0-4ED8-9E4E-B631ABAE942A}">
      <dsp:nvSpPr>
        <dsp:cNvPr id="0" name=""/>
        <dsp:cNvSpPr/>
      </dsp:nvSpPr>
      <dsp:spPr>
        <a:xfrm>
          <a:off x="0" y="2349500"/>
          <a:ext cx="8763000" cy="110331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latin typeface="Calibri" pitchFamily="34" charset="0"/>
              <a:cs typeface="Calibri" pitchFamily="34" charset="0"/>
            </a:rPr>
            <a:t>Distributed Skyline Queries</a:t>
          </a:r>
          <a:endParaRPr lang="en-US" sz="4600" kern="1200" dirty="0">
            <a:latin typeface="Calibri" pitchFamily="34" charset="0"/>
            <a:cs typeface="Calibri" pitchFamily="34" charset="0"/>
          </a:endParaRPr>
        </a:p>
      </dsp:txBody>
      <dsp:txXfrm>
        <a:off x="0" y="2349500"/>
        <a:ext cx="8763000" cy="1103310"/>
      </dsp:txXfrm>
    </dsp:sp>
    <dsp:sp modelId="{3C0C33D2-52B4-4F8A-BEFF-EE1819F5C599}">
      <dsp:nvSpPr>
        <dsp:cNvPr id="0" name=""/>
        <dsp:cNvSpPr/>
      </dsp:nvSpPr>
      <dsp:spPr>
        <a:xfrm>
          <a:off x="0" y="3452810"/>
          <a:ext cx="87630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err="1" smtClean="0">
              <a:latin typeface="Calibri" pitchFamily="34" charset="0"/>
              <a:cs typeface="Calibri" pitchFamily="34" charset="0"/>
            </a:rPr>
            <a:t>Balke</a:t>
          </a:r>
          <a:r>
            <a:rPr lang="en-US" sz="3600" kern="1200" dirty="0" smtClean="0">
              <a:latin typeface="Calibri" pitchFamily="34" charset="0"/>
              <a:cs typeface="Calibri" pitchFamily="34" charset="0"/>
            </a:rPr>
            <a:t> et </a:t>
          </a:r>
          <a:r>
            <a:rPr lang="en-US" sz="3600" kern="1200" smtClean="0">
              <a:latin typeface="Calibri" pitchFamily="34" charset="0"/>
              <a:cs typeface="Calibri" pitchFamily="34" charset="0"/>
            </a:rPr>
            <a:t>al. </a:t>
          </a:r>
          <a:r>
            <a:rPr lang="en-US" sz="3600" kern="1200" dirty="0" smtClean="0">
              <a:latin typeface="Calibri" pitchFamily="34" charset="0"/>
              <a:cs typeface="Calibri" pitchFamily="34" charset="0"/>
            </a:rPr>
            <a:t>EDBT 2004</a:t>
          </a:r>
          <a:endParaRPr lang="en-US" sz="3600" kern="1200" dirty="0">
            <a:latin typeface="Calibri" pitchFamily="34" charset="0"/>
            <a:cs typeface="Calibri" pitchFamily="34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err="1" smtClean="0">
              <a:latin typeface="Calibri" pitchFamily="34" charset="0"/>
              <a:cs typeface="Calibri" pitchFamily="34" charset="0"/>
            </a:rPr>
            <a:t>Bartolini</a:t>
          </a:r>
          <a:r>
            <a:rPr lang="en-US" sz="36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3600" kern="1200" smtClean="0">
              <a:latin typeface="Calibri" pitchFamily="34" charset="0"/>
              <a:cs typeface="Calibri" pitchFamily="34" charset="0"/>
            </a:rPr>
            <a:t>et al. </a:t>
          </a:r>
          <a:r>
            <a:rPr lang="en-US" sz="3600" kern="1200" dirty="0" smtClean="0">
              <a:latin typeface="Calibri" pitchFamily="34" charset="0"/>
              <a:cs typeface="Calibri" pitchFamily="34" charset="0"/>
            </a:rPr>
            <a:t>CIKM 2006</a:t>
          </a:r>
          <a:endParaRPr lang="en-US" sz="3600" kern="1200" dirty="0">
            <a:latin typeface="Calibri" pitchFamily="34" charset="0"/>
            <a:cs typeface="Calibri" pitchFamily="34" charset="0"/>
          </a:endParaRPr>
        </a:p>
      </dsp:txBody>
      <dsp:txXfrm>
        <a:off x="0" y="3452810"/>
        <a:ext cx="8763000" cy="1237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35E-942E-4AC0-A4FB-7214211353FD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22157-3792-4FBD-8F9B-24CAAA1D3D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cost model changes and needing to optimize for least</a:t>
            </a:r>
            <a:r>
              <a:rPr lang="en-US" baseline="0" dirty="0" smtClean="0"/>
              <a:t> number of expensive attribute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22157-3792-4FBD-8F9B-24CAAA1D3D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wdmk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021263"/>
            <a:ext cx="4249738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/>
          <a:lstStyle>
            <a:lvl1pPr algn="ct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8382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1717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62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09600"/>
          </a:xfrm>
        </p:spPr>
        <p:txBody>
          <a:bodyPr/>
          <a:lstStyle>
            <a:lvl1pPr>
              <a:defRPr sz="32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3"/>
          <p:cNvCxnSpPr>
            <a:cxnSpLocks noChangeShapeType="1"/>
          </p:cNvCxnSpPr>
          <p:nvPr/>
        </p:nvCxnSpPr>
        <p:spPr bwMode="auto">
          <a:xfrm>
            <a:off x="-11875" y="638300"/>
            <a:ext cx="8534400" cy="1588"/>
          </a:xfrm>
          <a:prstGeom prst="line">
            <a:avLst/>
          </a:prstGeom>
          <a:noFill/>
          <a:ln w="57150" algn="ctr">
            <a:solidFill>
              <a:srgbClr val="7A0019"/>
            </a:solidFill>
            <a:round/>
            <a:headEnd/>
            <a:tailEnd/>
          </a:ln>
        </p:spPr>
      </p:cxnSp>
      <p:cxnSp>
        <p:nvCxnSpPr>
          <p:cNvPr id="6" name="Straight Connector 3"/>
          <p:cNvCxnSpPr>
            <a:cxnSpLocks noChangeShapeType="1"/>
          </p:cNvCxnSpPr>
          <p:nvPr/>
        </p:nvCxnSpPr>
        <p:spPr bwMode="auto">
          <a:xfrm>
            <a:off x="-11875" y="638300"/>
            <a:ext cx="8534400" cy="1588"/>
          </a:xfrm>
          <a:prstGeom prst="line">
            <a:avLst/>
          </a:prstGeom>
          <a:noFill/>
          <a:ln w="57150" algn="ctr">
            <a:solidFill>
              <a:srgbClr val="7A0019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67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267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6315075"/>
            <a:ext cx="466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4C597B97-1892-4E57-8DD5-8E34B60B391B}" type="slidenum">
              <a:rPr lang="en-US" sz="1800">
                <a:solidFill>
                  <a:srgbClr val="7A0019"/>
                </a:solidFill>
                <a:latin typeface="Arial" charset="0"/>
                <a:ea typeface="ＭＳ Ｐゴシック" pitchFamily="-112" charset="-128"/>
              </a:rPr>
              <a:pPr>
                <a:defRPr/>
              </a:pPr>
              <a:t>‹#›</a:t>
            </a:fld>
            <a:endParaRPr lang="en-US" dirty="0">
              <a:solidFill>
                <a:srgbClr val="7A0019"/>
              </a:solidFill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4101" name="Picture 15" descr="MHwdmk-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86400" y="6324600"/>
            <a:ext cx="34877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18175"/>
            <a:ext cx="7772400" cy="1143000"/>
          </a:xfrm>
        </p:spPr>
        <p:txBody>
          <a:bodyPr/>
          <a:lstStyle/>
          <a:p>
            <a:r>
              <a:rPr lang="en-US" dirty="0" smtClean="0"/>
              <a:t>Preference Query Evaluation Over Expensive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13375"/>
            <a:ext cx="6400800" cy="1676400"/>
          </a:xfrm>
        </p:spPr>
        <p:txBody>
          <a:bodyPr/>
          <a:lstStyle/>
          <a:p>
            <a:r>
              <a:rPr lang="en-US" u="sng" dirty="0" smtClean="0"/>
              <a:t>Justin </a:t>
            </a:r>
            <a:r>
              <a:rPr lang="en-US" u="sng" dirty="0" err="1" smtClean="0"/>
              <a:t>Levandoski</a:t>
            </a:r>
            <a:endParaRPr lang="en-US" u="sng" dirty="0" smtClean="0"/>
          </a:p>
          <a:p>
            <a:r>
              <a:rPr lang="en-US" dirty="0" smtClean="0"/>
              <a:t>Mohamed F. </a:t>
            </a:r>
            <a:r>
              <a:rPr lang="en-US" dirty="0" err="1" smtClean="0"/>
              <a:t>Mokbel</a:t>
            </a:r>
            <a:endParaRPr lang="en-US" dirty="0" smtClean="0"/>
          </a:p>
          <a:p>
            <a:r>
              <a:rPr lang="en-US" dirty="0" smtClean="0"/>
              <a:t>Mohamed E. </a:t>
            </a:r>
            <a:r>
              <a:rPr lang="en-US" dirty="0" err="1" smtClean="0"/>
              <a:t>Khalefa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38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Solutions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732239656"/>
              </p:ext>
            </p:extLst>
          </p:nvPr>
        </p:nvGraphicFramePr>
        <p:xfrm>
          <a:off x="228600" y="1143000"/>
          <a:ext cx="8763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893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auto">
          <a:xfrm>
            <a:off x="152400" y="2057400"/>
            <a:ext cx="3861758" cy="426720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Preference Queries Over Expensive Attributes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533400" y="2362200"/>
            <a:ext cx="3276600" cy="6958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rPr>
              <a:t>Query Processor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838200"/>
            <a:ext cx="8839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Every previous solution assumes sorted access for expensive attributes</a:t>
            </a:r>
          </a:p>
          <a:p>
            <a:endParaRPr lang="en-US" dirty="0" smtClean="0"/>
          </a:p>
        </p:txBody>
      </p:sp>
      <p:sp>
        <p:nvSpPr>
          <p:cNvPr id="18" name="Cloud 17"/>
          <p:cNvSpPr/>
          <p:nvPr/>
        </p:nvSpPr>
        <p:spPr bwMode="auto">
          <a:xfrm>
            <a:off x="6993575" y="3886200"/>
            <a:ext cx="2057400" cy="18288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 flipV="1">
            <a:off x="3429000" y="4952998"/>
            <a:ext cx="35052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0618176"/>
              </p:ext>
            </p:extLst>
          </p:nvPr>
        </p:nvGraphicFramePr>
        <p:xfrm>
          <a:off x="914400" y="3429000"/>
          <a:ext cx="2367643" cy="246911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71500"/>
                <a:gridCol w="734787"/>
                <a:gridCol w="1061356"/>
              </a:tblGrid>
              <a:tr h="440398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Restaurants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3523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Price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Rating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3229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</a:tr>
              <a:tr h="3229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</a:tr>
              <a:tr h="3229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</a:tr>
              <a:tr h="3229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</a:tr>
              <a:tr h="3229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Picture 4" descr="http://mediamemo.allthingsd.com/files/2009/12/yel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3175" y="42672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 bwMode="auto">
          <a:xfrm>
            <a:off x="3429000" y="4572000"/>
            <a:ext cx="35814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419600" y="4191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next sorted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19600" y="4953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next sorted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90800" y="4536375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90800" y="4191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595750" y="5562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191000" y="1981200"/>
            <a:ext cx="4800600" cy="18158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All third party data sources we have surveyed are </a:t>
            </a:r>
            <a:r>
              <a:rPr lang="en-US" sz="2800" b="1" u="sng" dirty="0" smtClean="0">
                <a:solidFill>
                  <a:srgbClr val="FF0000"/>
                </a:solidFill>
              </a:rPr>
              <a:t>stateless</a:t>
            </a:r>
            <a:r>
              <a:rPr lang="en-US" sz="2800" dirty="0" smtClean="0">
                <a:solidFill>
                  <a:srgbClr val="FF0000"/>
                </a:solidFill>
              </a:rPr>
              <a:t>: they </a:t>
            </a:r>
            <a:r>
              <a:rPr lang="en-US" sz="2800" i="1" dirty="0" smtClean="0">
                <a:solidFill>
                  <a:srgbClr val="FF0000"/>
                </a:solidFill>
              </a:rPr>
              <a:t>do not </a:t>
            </a:r>
            <a:r>
              <a:rPr lang="en-US" sz="2800" dirty="0" smtClean="0">
                <a:solidFill>
                  <a:srgbClr val="FF0000"/>
                </a:solidFill>
              </a:rPr>
              <a:t>allow sorted access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2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mph" presetSubtype="1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mph" presetSubtype="0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mph" presetSubtype="0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7" grpId="2"/>
      <p:bldP spid="37" grpId="3"/>
      <p:bldP spid="37" grpId="4"/>
      <p:bldP spid="37" grpId="5"/>
      <p:bldP spid="38" grpId="0"/>
      <p:bldP spid="38" grpId="1"/>
      <p:bldP spid="38" grpId="2"/>
      <p:bldP spid="38" grpId="3"/>
      <p:bldP spid="38" grpId="4"/>
      <p:bldP spid="38" grpId="5"/>
      <p:bldP spid="39" grpId="0"/>
      <p:bldP spid="39" grpId="2"/>
      <p:bldP spid="40" grpId="0"/>
      <p:bldP spid="40" grpId="1"/>
      <p:bldP spid="41" grpId="0"/>
      <p:bldP spid="41" grpId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Talk 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Expensive Attributes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problem: preference queries over expensive attributes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Previous solutions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Our solution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0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Highlights of Our 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3825"/>
            <a:ext cx="9144000" cy="5715000"/>
          </a:xfrm>
        </p:spPr>
        <p:txBody>
          <a:bodyPr/>
          <a:lstStyle/>
          <a:p>
            <a:r>
              <a:rPr lang="en-US" dirty="0" smtClean="0"/>
              <a:t>Does not assume </a:t>
            </a:r>
            <a:r>
              <a:rPr lang="en-US" i="1" dirty="0" smtClean="0"/>
              <a:t>sorted access </a:t>
            </a:r>
            <a:r>
              <a:rPr lang="en-US" dirty="0" smtClean="0"/>
              <a:t>to expensive attributes</a:t>
            </a:r>
          </a:p>
          <a:p>
            <a:r>
              <a:rPr lang="en-US" dirty="0" smtClean="0"/>
              <a:t>Assumes two fundamental access operations for expensive attributes</a:t>
            </a:r>
          </a:p>
          <a:p>
            <a:pPr lvl="1"/>
            <a:r>
              <a:rPr lang="en-US" sz="2400" i="1" u="sng" dirty="0" smtClean="0"/>
              <a:t>Random</a:t>
            </a:r>
            <a:r>
              <a:rPr lang="en-US" sz="2400" dirty="0" smtClean="0"/>
              <a:t>: given object ID, return attribute value for that object </a:t>
            </a:r>
          </a:p>
          <a:p>
            <a:pPr lvl="1"/>
            <a:r>
              <a:rPr lang="en-US" sz="2400" i="1" u="sng" dirty="0" smtClean="0"/>
              <a:t>Range</a:t>
            </a:r>
            <a:r>
              <a:rPr lang="en-US" sz="2400" dirty="0" smtClean="0"/>
              <a:t>: return objects with attribute values in given range [</a:t>
            </a:r>
            <a:r>
              <a:rPr lang="en-US" sz="2400" dirty="0" err="1" smtClean="0"/>
              <a:t>b,e</a:t>
            </a:r>
            <a:r>
              <a:rPr lang="en-US" sz="2400" dirty="0" smtClean="0"/>
              <a:t>]</a:t>
            </a:r>
          </a:p>
          <a:p>
            <a:r>
              <a:rPr lang="en-US" dirty="0" smtClean="0"/>
              <a:t>Framework that works with </a:t>
            </a:r>
            <a:r>
              <a:rPr lang="en-US" i="1" dirty="0" smtClean="0"/>
              <a:t>any</a:t>
            </a:r>
            <a:r>
              <a:rPr lang="en-US" dirty="0" smtClean="0"/>
              <a:t> existing preference algorithm (top-k, skyline, multi-objective)</a:t>
            </a:r>
          </a:p>
          <a:p>
            <a:pPr lvl="1"/>
            <a:r>
              <a:rPr lang="en-US" dirty="0" smtClean="0"/>
              <a:t>We </a:t>
            </a:r>
            <a:r>
              <a:rPr lang="en-US" i="1" dirty="0" smtClean="0"/>
              <a:t>have not </a:t>
            </a:r>
            <a:r>
              <a:rPr lang="en-US" dirty="0" smtClean="0"/>
              <a:t>invented a “new” preference algorithm</a:t>
            </a:r>
          </a:p>
          <a:p>
            <a:pPr lvl="1"/>
            <a:r>
              <a:rPr lang="en-US" dirty="0" smtClean="0"/>
              <a:t>Our framework is </a:t>
            </a:r>
            <a:r>
              <a:rPr lang="en-US" i="1" dirty="0" smtClean="0"/>
              <a:t>complementary</a:t>
            </a:r>
            <a:r>
              <a:rPr lang="en-US" dirty="0" smtClean="0"/>
              <a:t> to existing algorithms</a:t>
            </a:r>
          </a:p>
          <a:p>
            <a:r>
              <a:rPr lang="en-US" dirty="0" smtClean="0"/>
              <a:t>Implemented and tested in 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92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of Solution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1898075" y="3147538"/>
            <a:ext cx="1798360" cy="6958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Initial Answers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8" name="Cloud 17"/>
          <p:cNvSpPr/>
          <p:nvPr/>
        </p:nvSpPr>
        <p:spPr bwMode="auto">
          <a:xfrm>
            <a:off x="2268663" y="910979"/>
            <a:ext cx="4627922" cy="1234496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Expensive Attribute Requests</a:t>
            </a:r>
          </a:p>
        </p:txBody>
      </p:sp>
      <p:cxnSp>
        <p:nvCxnSpPr>
          <p:cNvPr id="28" name="Straight Arrow Connector 27"/>
          <p:cNvCxnSpPr>
            <a:stCxn id="3" idx="3"/>
            <a:endCxn id="29" idx="1"/>
          </p:cNvCxnSpPr>
          <p:nvPr/>
        </p:nvCxnSpPr>
        <p:spPr bwMode="auto">
          <a:xfrm flipV="1">
            <a:off x="3696435" y="3489886"/>
            <a:ext cx="855762" cy="55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47499" y="3090622"/>
            <a:ext cx="14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Dataset</a:t>
            </a:r>
          </a:p>
          <a:p>
            <a:pPr algn="ctr"/>
            <a:r>
              <a:rPr lang="en-US" sz="2400" b="1" i="1"/>
              <a:t>D</a:t>
            </a:r>
            <a:endParaRPr lang="en-US" sz="2400" b="1" i="1" dirty="0"/>
          </a:p>
        </p:txBody>
      </p:sp>
      <p:cxnSp>
        <p:nvCxnSpPr>
          <p:cNvPr id="19" name="Straight Arrow Connector 18"/>
          <p:cNvCxnSpPr>
            <a:endCxn id="3" idx="1"/>
          </p:cNvCxnSpPr>
          <p:nvPr/>
        </p:nvCxnSpPr>
        <p:spPr bwMode="auto">
          <a:xfrm>
            <a:off x="1244637" y="3489886"/>
            <a:ext cx="653438" cy="55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96435" y="3088163"/>
            <a:ext cx="64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D</a:t>
            </a:r>
            <a:endParaRPr lang="en-US" sz="2400" b="1" i="1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4552197" y="3141954"/>
            <a:ext cx="1341900" cy="6958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Pruning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896585" y="3140057"/>
            <a:ext cx="1341900" cy="6958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Cleaning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 flipV="1">
            <a:off x="5894097" y="3487989"/>
            <a:ext cx="1002488" cy="18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82221" y="3088163"/>
            <a:ext cx="92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D - L</a:t>
            </a:r>
            <a:endParaRPr lang="en-US" sz="2400" b="1" i="1" dirty="0"/>
          </a:p>
        </p:txBody>
      </p:sp>
      <p:cxnSp>
        <p:nvCxnSpPr>
          <p:cNvPr id="34" name="Straight Arrow Connector 33"/>
          <p:cNvCxnSpPr>
            <a:stCxn id="3" idx="0"/>
          </p:cNvCxnSpPr>
          <p:nvPr/>
        </p:nvCxnSpPr>
        <p:spPr bwMode="auto">
          <a:xfrm flipV="1">
            <a:off x="2797255" y="2133600"/>
            <a:ext cx="442720" cy="10139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0"/>
          </p:cNvCxnSpPr>
          <p:nvPr/>
        </p:nvCxnSpPr>
        <p:spPr bwMode="auto">
          <a:xfrm flipV="1">
            <a:off x="5223147" y="2133600"/>
            <a:ext cx="0" cy="10083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0"/>
          </p:cNvCxnSpPr>
          <p:nvPr/>
        </p:nvCxnSpPr>
        <p:spPr bwMode="auto">
          <a:xfrm flipH="1" flipV="1">
            <a:off x="6300091" y="1996496"/>
            <a:ext cx="1267444" cy="11435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1609750" y="5440862"/>
            <a:ext cx="2393058" cy="6452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Final Preference Answer</a:t>
            </a:r>
          </a:p>
        </p:txBody>
      </p:sp>
      <p:sp>
        <p:nvSpPr>
          <p:cNvPr id="46" name="AutoShape 2" descr="data:image/jpg;base64,/9j/4AAQSkZJRgABAQAAAQABAAD/2wCEAAkGBhASEBUQEBIPEA8UERAQERAPEA8PEA8UFBQVFRUQFRQXGyYeFxklGRQUHy8gIycpLCwsFR4xNTAqNSYrLCkBCQoKDQwNDw0MDSkYFBgpKSkpKSkpKSkpKSkpKSkpKSkpKSkpKSkpKSkpKSkpKSkpKSkpKSkpKSkpKSkpKSkpKf/AABEIAOIA3wMBIgACEQEDEQH/xAAcAAEAAgMBAQEAAAAAAAAAAAAABAYDBQcCAQj/xABHEAABAwIBBwcIBgkEAwEAAAABAAIDBBEFBhIhMVFxgRMiQWGRobEHIzJSYnLB0RQkM0KSokRTY4KTwuHw8RZDc7KDw9IV/8QAFgEBAQEAAAAAAAAAAAAAAAAAAAEC/8QAFhEBAQEAAAAAAAAAAAAAAAAAAAER/9oADAMBAAIRAxEAPwDuKIiAiIgIiICIiAiIgIiICIiAiIgIiICIiAiIgIiICIiAiIgIiICIiAiIgIiICL494AJJAAFySbAAdJKpGPeU6GMllK0TvGjlCbQg9XS/hYdaC7k21rS4jlnRQ6HTNc71IryO/LoHErk+J5Q1VSbzSvcOhgObGNzBo4nSoLWouOjVflUjH2MEj9hkc1g7BdaifynVh9FkDB7r3kcS63cqmGr7mqDdz5dYg7/fLfcZG3vAuojsq64/pM/B1lryF5KCY7KSt1/Saj+I5fP9V141VVR+MnxUByxuQbePLrEW6ql599sb/EKbB5VMQZ6XISe/EQfyOCq7lheFR0Kj8sx1T0370Mn8rh8VYsN8qGHSmzpHQH9uwtH4xdo4kLijwsKI/TNPVMkbnRua9p1OY4OaeIWVfmmhxKaB2fDJJE7bG4t7bax1FX7J7yvyNsytZyjdA5aIBsg63M1O4W4oOsIomF4tDURiWB7ZGHpadR9UjWD1FS0BERAREQEREBERARFrsoqvk6WZ4NnclJmbc7NObbig5pl3lk6okdTwuIpmEtJB+3cNZPsg6h069lqmxq8RhZ2NUV7a1ZA1fAhcivV15L14Ll4L0HsvXgvXhz1jL0R7c9eHPWMvXgvQe3PWJzl5L1jL1R6c5YSvrnLEXIjIi8hy9INtk1lHNRzCWJ2gkCSMnmSt2OHgehd9wvEmVELJo/Re0EX1g9LT1g3HBfmxdp8ltR9U5Nx51xI0H1XAaRxHeguqIiAiIgIiICIiAqvllVWLGdFnOI230D49qtCq2WtCXBsjdYBFtttNt9j+VByzEKDk3m3oE3af5ViatzUSAix0hauWK2rUo0xkrwXI4rG5yI+ucsbnry5yxOeg9OesbnrG6RYnSIMrpF4MiwmReDIgzF68F6xGReS9UZC5Yy5eS9eS5Bma5ZWlfcOwqeYgRRvf1gWb+I6FesJ8nTI2iWukDRrEYJAPV6zuACIr2TmTklS/URCDz37fYb1+CteHYtm4pTMhPmmPMTiPRfntzTwFh2FZcVxa7OQpm8lCBm3ADXOGwAeiEyNwX6wyVws1rw1ntPOzcLlFdWRERBERAREQEREBa/HGXiv6rmntNvitgsFbFnRvbtY4DfbQe1BzfGMFD7ujs13SPuu+RVUrInsNntLT1jXuPSr/ACm+nitdVRNcCHAOGwi4UaUKSRYTPtVkrMnYz6DnMOz0m/NaWqydnHogSDawi/YdKqIzc12pwv1m3ivTsMlOppO6xUV9JIz02Pb7zSB2rLC4jUSNxsgxTUEw1seN7XD4KK+F/qlWGnr5W6pHj94rYw4zP+scd9j4hQUgxP8AVK+CmkP3SuiRYzN6zeMcR/lU2HGp+iQjcGt8Ag5tBglS82ZE9x9lrneAW3o/J3iEhAEL239dpZ/2sr63FZzrlk/EVmilcTcudfXfOOjrQV7D/ItUHTNIxnUHfIHxVih8l1JTN5V4dORbQGjR184ntV0wjEhKzSRyg0OG32lMkzSCHWsRY3VRShUFotDHHENoGe/8R+S189I5xznlznHpcSSrFVMjYSLg21ZvOJG/UtZUYgR9mM32jpf29HBRWvOFMZzpjmjoYPTfw6B1qfkzIZatugNZGx5awam6LdunWtRO8k3JJO06St/kJDz5X7Gsb+Ik/wAqC5IiKoIiICIiAi+E20larEcSAGk2b3uQS5q8D0dJ29H9VClxB56bbgFX6rHHH0AGjadJ+ShnEZfXPd8kG2qaJjhbnN62OIKrOJ4FUsu6GZ8g9R5bncDax7ltI8Vf96zh2FZpqkFtwdF0FMixZ97SC/QdGa4cFJ5UOFwVNxLDWy3cBZ/Tb7w+a0jLsdY8etFS3TuHSeOlYxI0nnRxO6ywX7V4MoJI4r41BJZBAdcIHuucFIjoqb9XIN0hUeJugnYs9NICFBLiw+m2TfjapsOH0/qyHfJ8lFiUtsoba6KnQUMH6t3GRy2dNTxDVFGN4LvEqBAtjTojZU4AFgGtGxrQ0dywVRXqnnGdm9NivNSiNHVO5xC18g0rNPN54jqKj1b7NcdjSorWxS5wJ9ohXXIeG0D3etIexoA8brn2DS50ZP7R48F07JaHNpI+sF/4nEjusqVtkRFUEREBEWCsnzG36dQ+aCFi2IBoI6B+Y7FU6upc83dwHQOoKTiFTnHqGpa6RyDwSvBKErySg+3WGeoLSLaukbQsgUKpfd3UNAQT2y6iN6i49QjNEzdXTuP9fFeaeTRbYtvhsYljfEdh7HCyCnOGkO4Hcf6rM1ZDRkEtOsEg8NCxjXbpQbNrAKV7+kvtwA+ZWnwGtznuZxWzrpbUlutxVIybxC1cGX9K4UV0eJecYlzI2nbc9/8AReoVAyqltENyCy4TPnxtdtAW4gVQyEq+UpR7L3N+Kt0Z0cEEWnrLVTW7SR2gra1Z0FU2WszauL/kaO9XCvNmlEU2Wb60BtzvArxjcmbE7co0j/rjN58F8ypktEUVrMmnH6MT08pKR22C7PRQZkTGeqxjexoHwXIcj6fOigZ68wHbJp7gV2RUoiIiCIiAtBjtXpLRqGj5/Lgt5LJmtLj0AnsVMrZiTcoIcrlFe5ZZXqBWVQYxzzqaL/D4oJAicdTXnc1xHcFHrZRFE6Z5sxrSSLHOJvYNHWTYcV9pMqXysdFFI6M5hAey2dH0Bzb6Li657k7TyfSDR8pK+mZKZHNkcXXLSbHquTcga0F+bUkxh1i0uANjrF1GWSWS56tQWNB6jOlbbAJbTgesCPj8FqYxpUvC32qI/faO3R8UEzGKK079hOd+IXPfdVzEWZku8A/D4K+Y3TXkB2sb3XVMysizXRO2h48CgjYtJ9Xt1Lm+Gy5uIRu9qy6Bir7wjcuexMtVNPtKK7LEtPlY7zfBbenOgbgtNlT6CD35K5vNSsPRJccbroJPMO5c38l+h8o2gHvXRpTzCgpOIyfWYz+1Z4roWJHmFc7rheoZ77fFdBxM+bO4Iih/pbT1rDlc/mWUmJv1kHrULKo30Irb5BU15KZvqiSU8GuA73tXT1Q/J7B50n1KZjeMjr/yK+KoIiICIiDX45NmwnrIb8fgqfPIrFlXNZrBtLj2D+qqE0yDzLItTlBGXU72jW7NH5gfgprnrbYZgDpYzIRzb2b121lBRMk6Z0bpXP0AMbp4knwX3JgAtlmtzpJXafZB1KRltiLaWmkLNbjybbdJ1KHknTujpGB/pOu8/vaUG9Ll8zliL18zkEmA84KRRH6xH/ys/wCwUWi0vG4nuUvChnVcY/atP4dPwQXrEoblvuBUTygszWwn23j8oXSKqLV7oXOPKk8D6O3pJld2Bo+KCu1rrwjcqayLz4PWre83hG5VxkPnRvUV0uiPMb7rfBavKNt2lbSh9Bvut8FAx5ugoqL5O22mf1tK6HUfZlUHIdlpzuKv1R9mURTp2Xnb7w8Ve8U+z4DwVNEV5m+8FcsV+z7PBEU2nZ5++9a3KAXfbrW5pmedvvWrxFmdKB7SKumQEFmTP2yMi/hxt+L3K2LQ5ER2omO6ZHzS7w+Rxb+XNW+VQREQEREFVy0k50Y9l572qpyPVoy59KI+y8dhb81UJHoPkkoALjqAJO4C6jYf5UWENp2EMDhyYcTa1/Ak95WYlVbG8k43uzom5pNy5o1DrGxBE8or+V5GFmmQyc1o2dJVjpm5rGtOsNaOwKp4fSSCvbyxL3Mg0X1tF7AnfY9itZcgyZyZyxZyZyDZ4WNLndAFu3/C2GSMWfVg7A93bzf5lrojmU5PS4n5D4qxeT+ntykx1CzR+6M4+IQXCqmFyNmhcl8qdZerij9SAu/G8/8Ax3roT625J26VxvLDEOVxCZ17hpbENzAB437UE2E3hC1kcPnOK2dCLwjisMUPP4qKuFF6LfdHgo2MMuFLpRoG4eCx4ky44IqLkjHabgfBXef0Cqlk1FaXt8FbpBzCiNFTQ3mG9WfFRzCtRRU/nBtuFuMTHNKIrFOznk9RWmxF2aXP9Vr3cQCR3rfxN0laTEYM88n+slhh/iStae4lFdMwKl5OlhjtbMhiad4aL96nIiqCIiAiIgq2XkfMjfsc5vaL/BUZ7l0nK6lz6R9tbLSD906fykrmTigPksFrqqpnaLwcnn6jyoJbbhpWaaRR3PQRKWCTlZJ5uT5R4Y20edmtawWAF9Ou54qXnLGXL5nIMucskLC5waOk2/qo4cp9FZjTIddrD++tBnxObSGDU0f47vFXGlH0aia3U9+g7zpd8lUcApDNOC7S1pz3dZ6B2+C2WP4wHS5jTzYxmjrd94/Dggz12LCKJ8p1Ma52+w0DibDiuRRSFzy46XOJcTtJNye1WLLTGrRtgB0vOc7qa3UOLvBVykGlBbsNb5kL3BFzl6wpvmgpdNFzlFbqEL1Vsu1eYlIey7UV4wGKz+BVupKe7S46hq3quYTHYkq500VoQNrb9ulEaekh84N6k4keaVkporOJ3qNXOvfZ0IjSsbrUGnizq2kZtqDIR1RRvd/2zVs3tsFrcKfnYqy2qCme4+9O4NA/DG5FdJRfAV9VQREQEREHmWMOaWnSCCCOo6CuP4zRuhlfEdbXEX2jW08RYrsSp/lAwEyR/SYxd8YtIANLmetw8NyDm8jlgc5fZHLA5yD2XL5nLFnL6CgkwgX06vFZpJi8gDcAOkqI0qdDOyFvKvtnW5o2ddkG3mxBtHT2BHLP1e8Rr3AfDaqr/wDpAAucbAAkk95UCuxJ00he7c0eqFX8cxT/AGm6R/uEa+po+KD5U1rppnSnpNmjY0ah/e1bOiatLQzsJtcA7Hc096sNDGgtuFN82FsYI9N1Cw8WYFsIlFTIlNjFwoUSnQoqXRssrhD6Dfdb4KpwKy0VQDENOlosR06NSI8Si1wtbUL5jOUVLTNzqqeKG+kB7wHu91npO4BUyuy6lqDmYfA6x/Sapjo4x1si9N535oRGzx/GoqZl33c9xzYoWaZJneq0eJ1DpWbITBpBnTTWM8z+UltpazRZsTfZa2w69J6VDyayKe6Q1E7nTTu0OmktcD1GAaGN6guiUdG2Nua3iVRnREQEREBERARFGragtGhBQsscgXAmekbdpu58A1t2mMdI9ns2LnUsmaSHaCNBB0EdRC6tiuLSi+tc/wAqTy4Oe0h/RI0DPHG2kdRQaT6U3avTapm1VCvhq4yQOe3a1tjxC1j56h2hwlPVmuA7AEF6qcfjZoYQ93V6Ld56dy1s2IOkN3G60FJRTu1McOt2hWLDcKLdLgXu3c0cOlB9fC/NuARfUfitS7CTfUrhDRzP1MceBW/w3IeolseSIG1wsg5kMEcdYvvF1Mo8BmH2ZlZ7jjbsNwu4YV5MoxpmPBq37cj6YCzW2G4IOERVGIR6BI14HRJA3xYQVKjyjr264ad27lmfNdqdkZAf8Lx/oen/ALCDkMeV9aP0WE/+aUf+tZ48r8RPo0tON8kzvgF1pmRVOOjuCkxZLUw+7fsQciZjWNSej9Gh62QOeR/EcR3KSzAMVqNE1XVFp+5ERTs7IwD3rr8WEQt1Mb4qUyMDUANwAQcxwTyTsY7PcwBx0l7+c89Zcbkq74dkvDF0Zx7AtyiD41oAsBYdS+oiAiIgIiICIiAvjmg6DpX1EECpwWJ+sWWoqciY3dI4hWZEFGm8mrD6qwDyXs2NXQEQUiHybRj1Vs6bIiBusDsVkRBBpsHhZqaOxTQF9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4" descr="data:image/jpg;base64,/9j/4AAQSkZJRgABAQAAAQABAAD/2wBDAAkGBwgHBgkIBwgKCgkLDRYPDQwMDRsUFRAWIB0iIiAdHx8kKDQsJCYxJx8fLT0tMTU3Ojo6Iys/RD84QzQ5Ojf/2wBDAQoKCg0MDRoPDxo3JR8lNzc3Nzc3Nzc3Nzc3Nzc3Nzc3Nzc3Nzc3Nzc3Nzc3Nzc3Nzc3Nzc3Nzc3Nzc3Nzc3Nzf/wAARCADEAMADASIAAhEBAxEB/8QAHAAAAgIDAQEAAAAAAAAAAAAAAAYDBQEEBwII/8QARxAAAQMDAQQFBwkFBgcBAAAAAQACAwQFESEGEjFBE1FhcZEHIjKBobHBFCMzQlJicpLRFSQlgrI0Q1NzwvAWNYOTotLh8f/EABUBAQEAAAAAAAAAAAAAAAAAAAAB/8QAFhEBAQEAAAAAAAAAAAAAAAAAABEB/9oADAMBAAIRAxEAPwDuKEIQCEIQCEIQCEIQCEIQCFjI60Zwgyha81dSQjM1VCwfekAWs6+2lnpXKkH/AFm/qgsUKrG0VlPC60f/AHmqVl6tTyAy5UjieqZv6oN9Cjjnhl+iljf+FwKkygEIyhAIQhAIQhAIQhAIQhAIQhALGVlIm2W2/wCz5ZLfaNx9U07skxGWxHqA5u93sQN1yulDbIelr6mOFnLeOru4cSlC5eUenaC220ckruAfMdweHH3LnM9RUVk5nqppJpXcXvcST616a3sRYYavbS+1WQ2qbA08oYwMes5PtVPUV1bUnenramR3W+UlQgLJICgjcwE5IBPWV5LB2eCkLgo3OCCNzRyA8FC6NvUPBTOcMqNzhqgi1iO9E5zD1sOPctql2hvVA4GlulUwD6pkLh4HK1HuChfgqob7d5Tr3TOArI6esZ95vRu8W6eIKcrN5SbJXlsdWZaGUnHzwyzP4h8cLixWD2ZCD6bimimjbJFI17HDLXMOQe4qQL542f2kuez8wfQVB6LPnQP1jf3jl3hdp2T2mpNo6EywDoqiPAmgcclh6+0HkUF8hYBWUAhCEAhCEAhCEFTtTXyW3Z+uq4TiSOI7h6nHQH1E59S4W3Lskkkk5JPM9a69tzIJYW0LjiOSMl3fyXKHwPp5THIMFpI7+1FZjClGi8DQLDnKD2XKNz15c5ROegkc9ROeo3PUbnoJHPUbnqJ0i8Oeg9ueo3OXhz14c9UZLlkHKgLl6a5ETJn8nddLR7T0247zZTuSdRadDn2H1JX1I04pssluNrt0t2rWmNzmbsEZ9I55+vRB3IcFlUuxlwmuezNBV1R3p3R4kPW4HBPsV0gEIQgEIQgEIQgUNt6R7ujqY86MII7B/wDqQa3cm9MajgV1q/M3qRr8ei8e3Rc/u9nbO4yUxbHJxLT6J/RFwpvBaVC4qeuhnpn7s8ZaevkfWq98hB+Cgke5QvesNnjccPB7wFK2mjn+jqYh2OJCo1HSKF8isTZK2T6IxSfhlafivDtm7y70KNzvwkH4qCtdIvBkVp/wpf3cLdN+VTM2Kv7x/Y938T2j4oKMvXgvTZD5PrkQDVVVJBnrmaT4BNFr8k1O9rZau5CVpGR0TTg+vRUcpLsnHM8ArizbO3a6yNbTUj906b7xugfErsEWxFos1OZ6SjE8zAMmU8uvQKOY1cse4HCOPHoRN3B7NfaiFu37OWrZ7E9fJ8urmjIiABa0+4esrVrxWXqtZvNyScRxN9Fuf98Uwm16EndYz7bjgH9Vq1E0VPE6KhBG8N10zhgu7AOQRTxstTR0ljpoITvMYCA7r11Ktlq2qHoLbTRfZiaPYtpECEIQCELBOEGVjK8yytiaXPOAFU11xawfOyCNp5Z1KDbum4+imZvt3i3LRnmNR7kmV8sdK0uqHdGOtwICtHXSmP8AeO9bCj5RFM07jw9pGoygVn1VJUt3WywyDHo7wOfUVVVdnopskMMJPOM6eCuL3ZKaUmSjaIphrujRrvVyPcqGKaanf0UoOG8nckVXy7PEEmCrjd2PaWn2Lw2zVzeEQk7WPBV28hwBHPUKEelngQg0G0FXF6VLKP5FsxRTNHnRSN72H9FYwSyN1bI8fzFb8NTUAAiaT8ygq4RJp5r/AAKsYIZTwilP8h/RWMNVUHAMz/Fb8M0pwTK/8yDTpKGqeRuUsp147mntTRYm1dK10U8RbFxblwyD2BakDnOI3nE95yrOm4gADXsQbU1XGxpDmuORjGEuVlUGl3RRgAHTf19itatLsrw+WUdRRGlWSuky+V5d3rTjjMtTFGBkveGj1lF5l6Glzni8Bb1hj6W+UjcaCTe/KCfgiuiNGBgcBoFlYCyqgQhCAXmR7Y2lzjgBZKpr1XBjSxp1GnrQad2uhaXMjOZP6UuSvdI4ue4kk8SpZX5JJOTzK1nO1QBKGPc0gtOCOa8ErGcDJ5aoJXVXyh5aThzdCOvtWtX0QrKd8kY+db7VqskIm3+Az7FZUMwbUsBPmv8ANKBXc5zWAgnzTkjsUw4lbt4oHUtxlYG4Y/z2+v8A+rSDdw7p4hBu9GWW2aoPAO3R4ZXm1VAqIcg6g4IRcZOj2dLRxL3Eqi2Jremmq4CQS3DlFOtOCXADiV7t1SHVcsJdkjULFId17XcxqqG3Voj2sjiJ0lJbjtQP9PxClfVdFWwMLsBzgFHTcNVTX2q6GthcT6MjfeEDTWHDXHqShFLv11Q3njPtTXcHAQvd16hJFC8m9VAz/d/FEV210+5DAwc5W+0gJs2PiD7zI7H0cTj4kD3bySdqXdJcaOLrmZ/UF0PYaPWum5bzWD1An4qqa0IQiBCFg8NEEdVL0MDpOoad6Ta+YyzOJymC/wA+5GyJpAJyT3JUmfxQQSOUW653otefwtJXmV458MHK0bTtRJVA0dLM6IuY47zDq3tHbzQT104oaU1M5wzIaBg7znE4AAWKiQ9G1oBGdTnikvZinmbd56N89RJQUUzpGtmeXeec4Pfz702PcXuJPE6oPJUzXHdBycjVQr2dIgUF/fYBU01HVNAy5pB96V7pH8nmifyOf9+1OsEfT7N0p+yR8QljayDoqGGT7MwHiCgqb3J/Bd0dSUPJ/KWbS1TMnEkfBM14fv2tn4Uq7Gt6PaYHkcqK6rGcNz2JHnndDtdQyDOk4z607g/NnuSDdR/G4XfZlB9qDstMRnTUJR2skPTA5Ojh702UzssaetuUobS+fUNH3kDxXuzQA/cHuSRbf+cVBPNhTnXHFrb/AJbfck+2jFfUO+6URS3YdNtDSt5NkB8CuobFxbtndLj6aZ7vVnHwXMpBvX9jzwZl3gF1nZqLobDQsPEwtce92vxVFmhCEAhCECptDUZrnNzowAezPxS/PLrxW5e5y641PZI4fD4KnkeUBMS6J4HpFpA8EuWS2OtdXNUTEiNkLuPeP0Txs3TU000klY8Na0YaCdCTz8EneU65CktNWaPIEjxExw+z1oNfZiVs1vlqGkEzVD3OOO3Cty5VGz9O2is1LDHkgRhxJ6yMlb5egn3lKT+7NPatPe1W3P5lJTjmdUDvYo+k2apx1n/UUu7fxiGyNdz6dmPanCxRdHYKRhGu40+Iz8Un+VKURWekjHGSq4dga4oEytdv2xncqPZmPdvsbutwV0fPtrR2YWjYYsXaN2PrBRT8c9C7uSXdI83Nh+8CnYaxOHYlSvj3q4afWQdNoDmmjPXGPcle9N36pv4kz23+yRf5Y9yoa6PfrGj7yIZq/S2R/gb7kq0LcTVDvupsuQ/h7R1NHuSzA3dbUH7qCg6MvrpsDzywsb3uIaPaV2aGNsUTY2DDWANaOwLlVlg6a+0cZGd+qjz3My//AEhdXCoyhCEAgoQeCDmd2eRcKoHiJn+8qtc7VWO0IMd3q2u49K4+OvxVTvaoFnadl5hqHVVFOTTEDzR9Qjr7FV3O4ybQz263TRGLfdvVDeXm9Xem+rqI42udKxz426ua0ZLh2BUbRBW3mGqpqaeGGGF300RYS9x6uwD2oLhuI2NYzRoGAEbyi30byCdmXuaxvFxAVhWjpayKmj7GjHWThalraHTmR2jYxknt5K12XhNff2zEebGekOfAIH6WQU8UELTjDdR7ly/yrVwkrrbStJyyOSR3rIA/pPinOuuDZauRzT5ucN7houSbXV/7Q2mqXh3zceIW/wAvH25Qb1L51uZzRZosV7D95SW1v8Ob61tWqLFU09RUUyxjLCqKrizVjTmr+H0cLQnhPykaaZQN1u/ssQ+4Pcq98JfWA40DlaW9hdHExo1LQB4LDqfcqw0cnINu6D91I7AlxrcQy9oTLdfoXJeIxC/tRGvsnD0u1FPppFFLKe/Ro95XR0kbDxZvdxkxpDTxR/mLnfAJ3VAhCEAsHgsoKDnm3EBhvHSfVmjDge0aH3DxSxK/dC6Jt3Q/KLW2pYPOp3ZP4Tx+C5lM85OfBB4fJqoXO8Fh7lEXIJd5ZByoN5T072xnfeMkcAUFg9/yWkEIIL5NXnsTBaHCzWOWrecT1GjAe3h7MlLlth+W1e9Mfmmav7upRX+/NrKsRQu/d4ctbjgTzP6INy5XkW+3z1JIJY3ze13L2rndKS+QOJySck9ZUu0tzNVPHRxOzHEd5+ObuQ/31rxQN4ZHJA5WpuaBoVhbo8S5xwWraG/ubFa0rN0k9airCHkh8JM47SiA4IW6yPMgKBksUYJc8jRjQF6MP77kjQFe7F9BJ3j3LYnG68nrCIrbk7fD2jh71TyN3WbvWrWp6kq7QXXoHi3W/E1zlHzcY1EI/wAR/UByHM6BBeeT1/SOu9QPRlrC1h62xtDP6g5OSXtjbW22WyKFpc4NZjfdxeTqXHtJJPrTCqBCEIBCEIPE0bZY3Me3ea4Yc08wuP7V2eWy3F0RBNO/LoJD9YdXeF2NVt7paC4UT6a4Bro3cOtp6weRQcNe5R7yt9pLFJapHyU0oqqZuTvNwHgfeb+iUv2xBgneb+YILcFTRAlw5dp5JfftHSRcXNcepmpWlUX99ScM+ai+yDqe8oGm6XlsNOaKhcAD6bxzS3X1wpKclmOlIwxvV2nuXugifVedndZzcV6qLS6ZxIO8UC5T1Ba/fnY45OXPGuT14V/bKimldhk8ZPUTg+BUkOzskhGGHJ7Fb0uwdZUM3nweYfttz70DBbmllKw4OOvCsoEqjYqupnZpXTwnkYpXt9xUrLDtHHpHcq4DteHe9pQOcPJWMBGmoSJHZNq3ABt1rAOwR/8AotyLZLaapwJbxdC3mGzln9OEWul2yqjpA81LxDE4Z33ndAx2lVF0282dpXvY24NrJuDYKJpmd/46D1kJbpPJX0zg+tLpjnOZ5C/Xr84lNtq2Et9CG5DTjk1uAiFaa87QbQSdHbqQ2qmPGWTdknI7B6LO87xTLstsfDbmGSYEvkdvyPeS58jutxOpKaaWhpqRuIImt7carYQYY0MaGtGAOAXpCEAhCEAhCEGDwwqO622omBLCT3FXqEHLLvY69xdjfBSFeNgZ6qZ0ojLJDxcwYz3r6PLQeIB7wvBp4XcYmH+VB8ut8nNxzjpX4/CrW3+TqpaWl7XSO+/wX0X8kpx/cs/KvQhiHCNo9SDjdF5P7hKGhzt0DsTLa/JvFGd6rqXY+y0cV0IDHBZQU9t2btlvwYoA5w+s7VWvRtxjdGO5e0II+hiPGNn5UdBF/hs/KFIhB4EbBwY0epesLKEGMLKEIBCEIBCEIBCEIBCEIBCEIBCEIBCEIBCEIBCEIBCEIBCEIBCEIBCEIBCEIBCE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6" descr="data:image/jpg;base64,/9j/4AAQSkZJRgABAQAAAQABAAD/2wBDAAkGBwgHBgkIBwgKCgkLDRYPDQwMDRsUFRAWIB0iIiAdHx8kKDQsJCYxJx8fLT0tMTU3Ojo6Iys/RD84QzQ5Ojf/2wBDAQoKCg0MDRoPDxo3JR8lNzc3Nzc3Nzc3Nzc3Nzc3Nzc3Nzc3Nzc3Nzc3Nzc3Nzc3Nzc3Nzc3Nzc3Nzc3Nzc3Nzf/wAARCADEAMADASIAAhEBAxEB/8QAHAAAAgIDAQEAAAAAAAAAAAAAAAYDBQEEBwII/8QARxAAAQMDAQQFBwkFBgcBAAAAAQACAwQFESEGEjFBE1FhcZEHIjKBobHBFCMzQlJicpLRFSQlgrI0Q1NzwvAWNYOTotLh8f/EABUBAQEAAAAAAAAAAAAAAAAAAAAB/8QAFhEBAQEAAAAAAAAAAAAAAAAAABEB/9oADAMBAAIRAxEAPwDuKEIQCEIQCEIQCEIQCEIQCFjI60Zwgyha81dSQjM1VCwfekAWs6+2lnpXKkH/AFm/qgsUKrG0VlPC60f/AHmqVl6tTyAy5UjieqZv6oN9Cjjnhl+iljf+FwKkygEIyhAIQhAIQhAIQhAIQhAIQhALGVlIm2W2/wCz5ZLfaNx9U07skxGWxHqA5u93sQN1yulDbIelr6mOFnLeOru4cSlC5eUenaC220ckruAfMdweHH3LnM9RUVk5nqppJpXcXvcST616a3sRYYavbS+1WQ2qbA08oYwMes5PtVPUV1bUnenramR3W+UlQgLJICgjcwE5IBPWV5LB2eCkLgo3OCCNzRyA8FC6NvUPBTOcMqNzhqgi1iO9E5zD1sOPctql2hvVA4GlulUwD6pkLh4HK1HuChfgqob7d5Tr3TOArI6esZ95vRu8W6eIKcrN5SbJXlsdWZaGUnHzwyzP4h8cLixWD2ZCD6bimimjbJFI17HDLXMOQe4qQL542f2kuez8wfQVB6LPnQP1jf3jl3hdp2T2mpNo6EywDoqiPAmgcclh6+0HkUF8hYBWUAhCEAhCEAhCEFTtTXyW3Z+uq4TiSOI7h6nHQH1E59S4W3Lskkkk5JPM9a69tzIJYW0LjiOSMl3fyXKHwPp5THIMFpI7+1FZjClGi8DQLDnKD2XKNz15c5ROegkc9ROeo3PUbnoJHPUbnqJ0i8Oeg9ueo3OXhz14c9UZLlkHKgLl6a5ETJn8nddLR7T0247zZTuSdRadDn2H1JX1I04pssluNrt0t2rWmNzmbsEZ9I55+vRB3IcFlUuxlwmuezNBV1R3p3R4kPW4HBPsV0gEIQgEIQgEIQgUNt6R7ujqY86MII7B/wDqQa3cm9MajgV1q/M3qRr8ei8e3Rc/u9nbO4yUxbHJxLT6J/RFwpvBaVC4qeuhnpn7s8ZaevkfWq98hB+Cgke5QvesNnjccPB7wFK2mjn+jqYh2OJCo1HSKF8isTZK2T6IxSfhlafivDtm7y70KNzvwkH4qCtdIvBkVp/wpf3cLdN+VTM2Kv7x/Y938T2j4oKMvXgvTZD5PrkQDVVVJBnrmaT4BNFr8k1O9rZau5CVpGR0TTg+vRUcpLsnHM8ArizbO3a6yNbTUj906b7xugfErsEWxFos1OZ6SjE8zAMmU8uvQKOY1cse4HCOPHoRN3B7NfaiFu37OWrZ7E9fJ8urmjIiABa0+4esrVrxWXqtZvNyScRxN9Fuf98Uwm16EndYz7bjgH9Vq1E0VPE6KhBG8N10zhgu7AOQRTxstTR0ljpoITvMYCA7r11Ktlq2qHoLbTRfZiaPYtpECEIQCELBOEGVjK8yytiaXPOAFU11xawfOyCNp5Z1KDbum4+imZvt3i3LRnmNR7kmV8sdK0uqHdGOtwICtHXSmP8AeO9bCj5RFM07jw9pGoygVn1VJUt3WywyDHo7wOfUVVVdnopskMMJPOM6eCuL3ZKaUmSjaIphrujRrvVyPcqGKaanf0UoOG8nckVXy7PEEmCrjd2PaWn2Lw2zVzeEQk7WPBV28hwBHPUKEelngQg0G0FXF6VLKP5FsxRTNHnRSN72H9FYwSyN1bI8fzFb8NTUAAiaT8ygq4RJp5r/AAKsYIZTwilP8h/RWMNVUHAMz/Fb8M0pwTK/8yDTpKGqeRuUsp147mntTRYm1dK10U8RbFxblwyD2BakDnOI3nE95yrOm4gADXsQbU1XGxpDmuORjGEuVlUGl3RRgAHTf19itatLsrw+WUdRRGlWSuky+V5d3rTjjMtTFGBkveGj1lF5l6Glzni8Bb1hj6W+UjcaCTe/KCfgiuiNGBgcBoFlYCyqgQhCAXmR7Y2lzjgBZKpr1XBjSxp1GnrQad2uhaXMjOZP6UuSvdI4ue4kk8SpZX5JJOTzK1nO1QBKGPc0gtOCOa8ErGcDJ5aoJXVXyh5aThzdCOvtWtX0QrKd8kY+db7VqskIm3+Az7FZUMwbUsBPmv8ANKBXc5zWAgnzTkjsUw4lbt4oHUtxlYG4Y/z2+v8A+rSDdw7p4hBu9GWW2aoPAO3R4ZXm1VAqIcg6g4IRcZOj2dLRxL3Eqi2Jremmq4CQS3DlFOtOCXADiV7t1SHVcsJdkjULFId17XcxqqG3Voj2sjiJ0lJbjtQP9PxClfVdFWwMLsBzgFHTcNVTX2q6GthcT6MjfeEDTWHDXHqShFLv11Q3njPtTXcHAQvd16hJFC8m9VAz/d/FEV210+5DAwc5W+0gJs2PiD7zI7H0cTj4kD3bySdqXdJcaOLrmZ/UF0PYaPWum5bzWD1An4qqa0IQiBCFg8NEEdVL0MDpOoad6Ta+YyzOJymC/wA+5GyJpAJyT3JUmfxQQSOUW653otefwtJXmV458MHK0bTtRJVA0dLM6IuY47zDq3tHbzQT104oaU1M5wzIaBg7znE4AAWKiQ9G1oBGdTnikvZinmbd56N89RJQUUzpGtmeXeec4Pfz702PcXuJPE6oPJUzXHdBycjVQr2dIgUF/fYBU01HVNAy5pB96V7pH8nmifyOf9+1OsEfT7N0p+yR8QljayDoqGGT7MwHiCgqb3J/Bd0dSUPJ/KWbS1TMnEkfBM14fv2tn4Uq7Gt6PaYHkcqK6rGcNz2JHnndDtdQyDOk4z607g/NnuSDdR/G4XfZlB9qDstMRnTUJR2skPTA5Ojh702UzssaetuUobS+fUNH3kDxXuzQA/cHuSRbf+cVBPNhTnXHFrb/AJbfck+2jFfUO+6URS3YdNtDSt5NkB8CuobFxbtndLj6aZ7vVnHwXMpBvX9jzwZl3gF1nZqLobDQsPEwtce92vxVFmhCEAhCECptDUZrnNzowAezPxS/PLrxW5e5y641PZI4fD4KnkeUBMS6J4HpFpA8EuWS2OtdXNUTEiNkLuPeP0Txs3TU000klY8Na0YaCdCTz8EneU65CktNWaPIEjxExw+z1oNfZiVs1vlqGkEzVD3OOO3Cty5VGz9O2is1LDHkgRhxJ6yMlb5egn3lKT+7NPatPe1W3P5lJTjmdUDvYo+k2apx1n/UUu7fxiGyNdz6dmPanCxRdHYKRhGu40+Iz8Un+VKURWekjHGSq4dga4oEytdv2xncqPZmPdvsbutwV0fPtrR2YWjYYsXaN2PrBRT8c9C7uSXdI83Nh+8CnYaxOHYlSvj3q4afWQdNoDmmjPXGPcle9N36pv4kz23+yRf5Y9yoa6PfrGj7yIZq/S2R/gb7kq0LcTVDvupsuQ/h7R1NHuSzA3dbUH7qCg6MvrpsDzywsb3uIaPaV2aGNsUTY2DDWANaOwLlVlg6a+0cZGd+qjz3My//AEhdXCoyhCEAgoQeCDmd2eRcKoHiJn+8qtc7VWO0IMd3q2u49K4+OvxVTvaoFnadl5hqHVVFOTTEDzR9Qjr7FV3O4ybQz263TRGLfdvVDeXm9Xem+rqI42udKxz426ua0ZLh2BUbRBW3mGqpqaeGGGF300RYS9x6uwD2oLhuI2NYzRoGAEbyi30byCdmXuaxvFxAVhWjpayKmj7GjHWThalraHTmR2jYxknt5K12XhNff2zEebGekOfAIH6WQU8UELTjDdR7ly/yrVwkrrbStJyyOSR3rIA/pPinOuuDZauRzT5ucN7houSbXV/7Q2mqXh3zceIW/wAvH25Qb1L51uZzRZosV7D95SW1v8Ob61tWqLFU09RUUyxjLCqKrizVjTmr+H0cLQnhPykaaZQN1u/ssQ+4Pcq98JfWA40DlaW9hdHExo1LQB4LDqfcqw0cnINu6D91I7AlxrcQy9oTLdfoXJeIxC/tRGvsnD0u1FPppFFLKe/Ro95XR0kbDxZvdxkxpDTxR/mLnfAJ3VAhCEAsHgsoKDnm3EBhvHSfVmjDge0aH3DxSxK/dC6Jt3Q/KLW2pYPOp3ZP4Tx+C5lM85OfBB4fJqoXO8Fh7lEXIJd5ZByoN5T072xnfeMkcAUFg9/yWkEIIL5NXnsTBaHCzWOWrecT1GjAe3h7MlLlth+W1e9Mfmmav7upRX+/NrKsRQu/d4ctbjgTzP6INy5XkW+3z1JIJY3ze13L2rndKS+QOJySck9ZUu0tzNVPHRxOzHEd5+ObuQ/31rxQN4ZHJA5WpuaBoVhbo8S5xwWraG/ubFa0rN0k9airCHkh8JM47SiA4IW6yPMgKBksUYJc8jRjQF6MP77kjQFe7F9BJ3j3LYnG68nrCIrbk7fD2jh71TyN3WbvWrWp6kq7QXXoHi3W/E1zlHzcY1EI/wAR/UByHM6BBeeT1/SOu9QPRlrC1h62xtDP6g5OSXtjbW22WyKFpc4NZjfdxeTqXHtJJPrTCqBCEIBCEIPE0bZY3Me3ea4Yc08wuP7V2eWy3F0RBNO/LoJD9YdXeF2NVt7paC4UT6a4Bro3cOtp6weRQcNe5R7yt9pLFJapHyU0oqqZuTvNwHgfeb+iUv2xBgneb+YILcFTRAlw5dp5JfftHSRcXNcepmpWlUX99ScM+ai+yDqe8oGm6XlsNOaKhcAD6bxzS3X1wpKclmOlIwxvV2nuXugifVedndZzcV6qLS6ZxIO8UC5T1Ba/fnY45OXPGuT14V/bKimldhk8ZPUTg+BUkOzskhGGHJ7Fb0uwdZUM3nweYfttz70DBbmllKw4OOvCsoEqjYqupnZpXTwnkYpXt9xUrLDtHHpHcq4DteHe9pQOcPJWMBGmoSJHZNq3ABt1rAOwR/8AotyLZLaapwJbxdC3mGzln9OEWul2yqjpA81LxDE4Z33ndAx2lVF0282dpXvY24NrJuDYKJpmd/46D1kJbpPJX0zg+tLpjnOZ5C/Xr84lNtq2Et9CG5DTjk1uAiFaa87QbQSdHbqQ2qmPGWTdknI7B6LO87xTLstsfDbmGSYEvkdvyPeS58jutxOpKaaWhpqRuIImt7carYQYY0MaGtGAOAXpCEAhCEAhCEGDwwqO622omBLCT3FXqEHLLvY69xdjfBSFeNgZ6qZ0ojLJDxcwYz3r6PLQeIB7wvBp4XcYmH+VB8ut8nNxzjpX4/CrW3+TqpaWl7XSO+/wX0X8kpx/cs/KvQhiHCNo9SDjdF5P7hKGhzt0DsTLa/JvFGd6rqXY+y0cV0IDHBZQU9t2btlvwYoA5w+s7VWvRtxjdGO5e0II+hiPGNn5UdBF/hs/KFIhB4EbBwY0epesLKEGMLKEIBCEIBCEIBCEIBCEIBCEIBCEIBCEIBCEIBCEIBCEIBCEIBCEIBCEIBCEIBCE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8" descr="data:image/jpg;base64,/9j/4AAQSkZJRgABAQAAAQABAAD/2wBDAAkGBwgHBgkIBwgKCgkLDRYPDQwMDRsUFRAWIB0iIiAdHx8kKDQsJCYxJx8fLT0tMTU3Ojo6Iys/RD84QzQ5Ojf/2wBDAQoKCg0MDRoPDxo3JR8lNzc3Nzc3Nzc3Nzc3Nzc3Nzc3Nzc3Nzc3Nzc3Nzc3Nzc3Nzc3Nzc3Nzc3Nzc3Nzc3Nzf/wAARCADEAMADASIAAhEBAxEB/8QAHAAAAgIDAQEAAAAAAAAAAAAAAAYDBQEEBwII/8QARxAAAQMDAQQFBwkFBgcBAAAAAQACAwQFESEGEjFBE1FhcZEHIjKBobHBFCMzQlJicpLRFSQlgrI0Q1NzwvAWNYOTotLh8f/EABUBAQEAAAAAAAAAAAAAAAAAAAAB/8QAFhEBAQEAAAAAAAAAAAAAAAAAABEB/9oADAMBAAIRAxEAPwDuKEIQCEIQCEIQCEIQCEIQCFjI60Zwgyha81dSQjM1VCwfekAWs6+2lnpXKkH/AFm/qgsUKrG0VlPC60f/AHmqVl6tTyAy5UjieqZv6oN9Cjjnhl+iljf+FwKkygEIyhAIQhAIQhAIQhAIQhAIQhALGVlIm2W2/wCz5ZLfaNx9U07skxGWxHqA5u93sQN1yulDbIelr6mOFnLeOru4cSlC5eUenaC220ckruAfMdweHH3LnM9RUVk5nqppJpXcXvcST616a3sRYYavbS+1WQ2qbA08oYwMes5PtVPUV1bUnenramR3W+UlQgLJICgjcwE5IBPWV5LB2eCkLgo3OCCNzRyA8FC6NvUPBTOcMqNzhqgi1iO9E5zD1sOPctql2hvVA4GlulUwD6pkLh4HK1HuChfgqob7d5Tr3TOArI6esZ95vRu8W6eIKcrN5SbJXlsdWZaGUnHzwyzP4h8cLixWD2ZCD6bimimjbJFI17HDLXMOQe4qQL542f2kuez8wfQVB6LPnQP1jf3jl3hdp2T2mpNo6EywDoqiPAmgcclh6+0HkUF8hYBWUAhCEAhCEAhCEFTtTXyW3Z+uq4TiSOI7h6nHQH1E59S4W3Lskkkk5JPM9a69tzIJYW0LjiOSMl3fyXKHwPp5THIMFpI7+1FZjClGi8DQLDnKD2XKNz15c5ROegkc9ROeo3PUbnoJHPUbnqJ0i8Oeg9ueo3OXhz14c9UZLlkHKgLl6a5ETJn8nddLR7T0247zZTuSdRadDn2H1JX1I04pssluNrt0t2rWmNzmbsEZ9I55+vRB3IcFlUuxlwmuezNBV1R3p3R4kPW4HBPsV0gEIQgEIQgEIQgUNt6R7ujqY86MII7B/wDqQa3cm9MajgV1q/M3qRr8ei8e3Rc/u9nbO4yUxbHJxLT6J/RFwpvBaVC4qeuhnpn7s8ZaevkfWq98hB+Cgke5QvesNnjccPB7wFK2mjn+jqYh2OJCo1HSKF8isTZK2T6IxSfhlafivDtm7y70KNzvwkH4qCtdIvBkVp/wpf3cLdN+VTM2Kv7x/Y938T2j4oKMvXgvTZD5PrkQDVVVJBnrmaT4BNFr8k1O9rZau5CVpGR0TTg+vRUcpLsnHM8ArizbO3a6yNbTUj906b7xugfErsEWxFos1OZ6SjE8zAMmU8uvQKOY1cse4HCOPHoRN3B7NfaiFu37OWrZ7E9fJ8urmjIiABa0+4esrVrxWXqtZvNyScRxN9Fuf98Uwm16EndYz7bjgH9Vq1E0VPE6KhBG8N10zhgu7AOQRTxstTR0ljpoITvMYCA7r11Ktlq2qHoLbTRfZiaPYtpECEIQCELBOEGVjK8yytiaXPOAFU11xawfOyCNp5Z1KDbum4+imZvt3i3LRnmNR7kmV8sdK0uqHdGOtwICtHXSmP8AeO9bCj5RFM07jw9pGoygVn1VJUt3WywyDHo7wOfUVVVdnopskMMJPOM6eCuL3ZKaUmSjaIphrujRrvVyPcqGKaanf0UoOG8nckVXy7PEEmCrjd2PaWn2Lw2zVzeEQk7WPBV28hwBHPUKEelngQg0G0FXF6VLKP5FsxRTNHnRSN72H9FYwSyN1bI8fzFb8NTUAAiaT8ygq4RJp5r/AAKsYIZTwilP8h/RWMNVUHAMz/Fb8M0pwTK/8yDTpKGqeRuUsp147mntTRYm1dK10U8RbFxblwyD2BakDnOI3nE95yrOm4gADXsQbU1XGxpDmuORjGEuVlUGl3RRgAHTf19itatLsrw+WUdRRGlWSuky+V5d3rTjjMtTFGBkveGj1lF5l6Glzni8Bb1hj6W+UjcaCTe/KCfgiuiNGBgcBoFlYCyqgQhCAXmR7Y2lzjgBZKpr1XBjSxp1GnrQad2uhaXMjOZP6UuSvdI4ue4kk8SpZX5JJOTzK1nO1QBKGPc0gtOCOa8ErGcDJ5aoJXVXyh5aThzdCOvtWtX0QrKd8kY+db7VqskIm3+Az7FZUMwbUsBPmv8ANKBXc5zWAgnzTkjsUw4lbt4oHUtxlYG4Y/z2+v8A+rSDdw7p4hBu9GWW2aoPAO3R4ZXm1VAqIcg6g4IRcZOj2dLRxL3Eqi2Jremmq4CQS3DlFOtOCXADiV7t1SHVcsJdkjULFId17XcxqqG3Voj2sjiJ0lJbjtQP9PxClfVdFWwMLsBzgFHTcNVTX2q6GthcT6MjfeEDTWHDXHqShFLv11Q3njPtTXcHAQvd16hJFC8m9VAz/d/FEV210+5DAwc5W+0gJs2PiD7zI7H0cTj4kD3bySdqXdJcaOLrmZ/UF0PYaPWum5bzWD1An4qqa0IQiBCFg8NEEdVL0MDpOoad6Ta+YyzOJymC/wA+5GyJpAJyT3JUmfxQQSOUW653otefwtJXmV458MHK0bTtRJVA0dLM6IuY47zDq3tHbzQT104oaU1M5wzIaBg7znE4AAWKiQ9G1oBGdTnikvZinmbd56N89RJQUUzpGtmeXeec4Pfz702PcXuJPE6oPJUzXHdBycjVQr2dIgUF/fYBU01HVNAy5pB96V7pH8nmifyOf9+1OsEfT7N0p+yR8QljayDoqGGT7MwHiCgqb3J/Bd0dSUPJ/KWbS1TMnEkfBM14fv2tn4Uq7Gt6PaYHkcqK6rGcNz2JHnndDtdQyDOk4z607g/NnuSDdR/G4XfZlB9qDstMRnTUJR2skPTA5Ojh702UzssaetuUobS+fUNH3kDxXuzQA/cHuSRbf+cVBPNhTnXHFrb/AJbfck+2jFfUO+6URS3YdNtDSt5NkB8CuobFxbtndLj6aZ7vVnHwXMpBvX9jzwZl3gF1nZqLobDQsPEwtce92vxVFmhCEAhCECptDUZrnNzowAezPxS/PLrxW5e5y641PZI4fD4KnkeUBMS6J4HpFpA8EuWS2OtdXNUTEiNkLuPeP0Txs3TU000klY8Na0YaCdCTz8EneU65CktNWaPIEjxExw+z1oNfZiVs1vlqGkEzVD3OOO3Cty5VGz9O2is1LDHkgRhxJ6yMlb5egn3lKT+7NPatPe1W3P5lJTjmdUDvYo+k2apx1n/UUu7fxiGyNdz6dmPanCxRdHYKRhGu40+Iz8Un+VKURWekjHGSq4dga4oEytdv2xncqPZmPdvsbutwV0fPtrR2YWjYYsXaN2PrBRT8c9C7uSXdI83Nh+8CnYaxOHYlSvj3q4afWQdNoDmmjPXGPcle9N36pv4kz23+yRf5Y9yoa6PfrGj7yIZq/S2R/gb7kq0LcTVDvupsuQ/h7R1NHuSzA3dbUH7qCg6MvrpsDzywsb3uIaPaV2aGNsUTY2DDWANaOwLlVlg6a+0cZGd+qjz3My//AEhdXCoyhCEAgoQeCDmd2eRcKoHiJn+8qtc7VWO0IMd3q2u49K4+OvxVTvaoFnadl5hqHVVFOTTEDzR9Qjr7FV3O4ybQz263TRGLfdvVDeXm9Xem+rqI42udKxz426ua0ZLh2BUbRBW3mGqpqaeGGGF300RYS9x6uwD2oLhuI2NYzRoGAEbyi30byCdmXuaxvFxAVhWjpayKmj7GjHWThalraHTmR2jYxknt5K12XhNff2zEebGekOfAIH6WQU8UELTjDdR7ly/yrVwkrrbStJyyOSR3rIA/pPinOuuDZauRzT5ucN7houSbXV/7Q2mqXh3zceIW/wAvH25Qb1L51uZzRZosV7D95SW1v8Ob61tWqLFU09RUUyxjLCqKrizVjTmr+H0cLQnhPykaaZQN1u/ssQ+4Pcq98JfWA40DlaW9hdHExo1LQB4LDqfcqw0cnINu6D91I7AlxrcQy9oTLdfoXJeIxC/tRGvsnD0u1FPppFFLKe/Ro95XR0kbDxZvdxkxpDTxR/mLnfAJ3VAhCEAsHgsoKDnm3EBhvHSfVmjDge0aH3DxSxK/dC6Jt3Q/KLW2pYPOp3ZP4Tx+C5lM85OfBB4fJqoXO8Fh7lEXIJd5ZByoN5T072xnfeMkcAUFg9/yWkEIIL5NXnsTBaHCzWOWrecT1GjAe3h7MlLlth+W1e9Mfmmav7upRX+/NrKsRQu/d4ctbjgTzP6INy5XkW+3z1JIJY3ze13L2rndKS+QOJySck9ZUu0tzNVPHRxOzHEd5+ObuQ/31rxQN4ZHJA5WpuaBoVhbo8S5xwWraG/ubFa0rN0k9airCHkh8JM47SiA4IW6yPMgKBksUYJc8jRjQF6MP77kjQFe7F9BJ3j3LYnG68nrCIrbk7fD2jh71TyN3WbvWrWp6kq7QXXoHi3W/E1zlHzcY1EI/wAR/UByHM6BBeeT1/SOu9QPRlrC1h62xtDP6g5OSXtjbW22WyKFpc4NZjfdxeTqXHtJJPrTCqBCEIBCEIPE0bZY3Me3ea4Yc08wuP7V2eWy3F0RBNO/LoJD9YdXeF2NVt7paC4UT6a4Bro3cOtp6weRQcNe5R7yt9pLFJapHyU0oqqZuTvNwHgfeb+iUv2xBgneb+YILcFTRAlw5dp5JfftHSRcXNcepmpWlUX99ScM+ai+yDqe8oGm6XlsNOaKhcAD6bxzS3X1wpKclmOlIwxvV2nuXugifVedndZzcV6qLS6ZxIO8UC5T1Ba/fnY45OXPGuT14V/bKimldhk8ZPUTg+BUkOzskhGGHJ7Fb0uwdZUM3nweYfttz70DBbmllKw4OOvCsoEqjYqupnZpXTwnkYpXt9xUrLDtHHpHcq4DteHe9pQOcPJWMBGmoSJHZNq3ABt1rAOwR/8AotyLZLaapwJbxdC3mGzln9OEWul2yqjpA81LxDE4Z33ndAx2lVF0282dpXvY24NrJuDYKJpmd/46D1kJbpPJX0zg+tLpjnOZ5C/Xr84lNtq2Et9CG5DTjk1uAiFaa87QbQSdHbqQ2qmPGWTdknI7B6LO87xTLstsfDbmGSYEvkdvyPeS58jutxOpKaaWhpqRuIImt7carYQYY0MaGtGAOAXpCEAhCEAhCEGDwwqO622omBLCT3FXqEHLLvY69xdjfBSFeNgZ6qZ0ojLJDxcwYz3r6PLQeIB7wvBp4XcYmH+VB8ut8nNxzjpX4/CrW3+TqpaWl7XSO+/wX0X8kpx/cs/KvQhiHCNo9SDjdF5P7hKGhzt0DsTLa/JvFGd6rqXY+y0cV0IDHBZQU9t2btlvwYoA5w+s7VWvRtxjdGO5e0II+hiPGNn5UdBF/hs/KFIhB4EbBwY0epesLKEGMLKEIBCEIBCEIBCEIBCEIBCEIBCEIBCEIBCEIBCEIBCEIBCEIBCEIBCEIBCEIBCEI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672" y="4237104"/>
            <a:ext cx="1102224" cy="112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Elbow Connector 50"/>
          <p:cNvCxnSpPr>
            <a:stCxn id="29" idx="2"/>
            <a:endCxn id="1033" idx="1"/>
          </p:cNvCxnSpPr>
          <p:nvPr/>
        </p:nvCxnSpPr>
        <p:spPr bwMode="auto">
          <a:xfrm rot="16200000" flipH="1">
            <a:off x="4987969" y="4072995"/>
            <a:ext cx="961880" cy="49152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22995" y="4040805"/>
            <a:ext cx="103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Pruned</a:t>
            </a:r>
          </a:p>
          <a:p>
            <a:pPr algn="ctr"/>
            <a:r>
              <a:rPr lang="en-US" sz="1600" b="1" smtClean="0"/>
              <a:t>Objects</a:t>
            </a:r>
          </a:p>
          <a:p>
            <a:pPr algn="ctr"/>
            <a:r>
              <a:rPr lang="en-US" sz="1600" b="1" i="1"/>
              <a:t>L</a:t>
            </a:r>
            <a:endParaRPr lang="en-US" sz="1600" b="1" i="1" dirty="0"/>
          </a:p>
        </p:txBody>
      </p:sp>
      <p:cxnSp>
        <p:nvCxnSpPr>
          <p:cNvPr id="57" name="Elbow Connector 56"/>
          <p:cNvCxnSpPr>
            <a:stCxn id="30" idx="2"/>
            <a:endCxn id="45" idx="6"/>
          </p:cNvCxnSpPr>
          <p:nvPr/>
        </p:nvCxnSpPr>
        <p:spPr bwMode="auto">
          <a:xfrm rot="5400000">
            <a:off x="4821395" y="3017335"/>
            <a:ext cx="1927554" cy="356472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5" idx="0"/>
            <a:endCxn id="3" idx="2"/>
          </p:cNvCxnSpPr>
          <p:nvPr/>
        </p:nvCxnSpPr>
        <p:spPr bwMode="auto">
          <a:xfrm flipH="1" flipV="1">
            <a:off x="2797255" y="3843402"/>
            <a:ext cx="9024" cy="15974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8700" y="4282465"/>
            <a:ext cx="245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Guaranteed Preference</a:t>
            </a:r>
          </a:p>
          <a:p>
            <a:pPr algn="ctr"/>
            <a:r>
              <a:rPr lang="en-US" sz="1600" b="1" dirty="0" smtClean="0"/>
              <a:t>Answers</a:t>
            </a:r>
            <a:endParaRPr lang="en-US" sz="16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654325" y="2157350"/>
            <a:ext cx="2328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/>
              <a:t>Random Access</a:t>
            </a:r>
          </a:p>
          <a:p>
            <a:pPr algn="r"/>
            <a:r>
              <a:rPr lang="en-US" sz="1600" b="1"/>
              <a:t>f</a:t>
            </a:r>
            <a:r>
              <a:rPr lang="en-US" sz="1600" b="1" smtClean="0"/>
              <a:t>or objects in </a:t>
            </a:r>
            <a:r>
              <a:rPr lang="en-US" sz="1600" b="1" i="1" smtClean="0"/>
              <a:t>S</a:t>
            </a:r>
          </a:p>
          <a:p>
            <a:pPr algn="r"/>
            <a:endParaRPr lang="en-US" sz="16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809988" y="2286000"/>
            <a:ext cx="141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/>
              <a:t>Range</a:t>
            </a:r>
          </a:p>
          <a:p>
            <a:pPr algn="r"/>
            <a:r>
              <a:rPr lang="en-US" sz="1600" b="1" smtClean="0"/>
              <a:t>Access</a:t>
            </a:r>
            <a:endParaRPr 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896585" y="1996496"/>
            <a:ext cx="110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Random</a:t>
            </a:r>
          </a:p>
          <a:p>
            <a:r>
              <a:rPr lang="en-US" sz="1600" b="1" smtClean="0"/>
              <a:t>Access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206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0" grpId="0" animBg="1"/>
      <p:bldP spid="33" grpId="0"/>
      <p:bldP spid="56" grpId="0"/>
      <p:bldP spid="71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Skyline Query Example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819400"/>
          <a:ext cx="2819400" cy="350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545"/>
                <a:gridCol w="874987"/>
                <a:gridCol w="1263868"/>
              </a:tblGrid>
              <a:tr h="3619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Restaurants</a:t>
                      </a:r>
                      <a:endParaRPr 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Price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Distance</a:t>
                      </a:r>
                      <a:endParaRPr lang="en-US" sz="1800" b="1" dirty="0" smtClean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372894" y="5638800"/>
            <a:ext cx="3155672" cy="11668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032369" y="4311531"/>
            <a:ext cx="2679462" cy="1588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5753100" y="3657600"/>
            <a:ext cx="152400" cy="152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563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cs typeface="Times New Roman" pitchFamily="18" charset="0"/>
              </a:rPr>
              <a:t>Price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3908941" y="41587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cs typeface="Times New Roman" pitchFamily="18" charset="0"/>
              </a:rPr>
              <a:t>Distance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6896100" y="3810000"/>
            <a:ext cx="152400" cy="152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438900" y="4114800"/>
            <a:ext cx="152400" cy="152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134100" y="4419600"/>
            <a:ext cx="152400" cy="152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293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R1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7842766" y="5257800"/>
            <a:ext cx="152400" cy="152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7156966" y="4953000"/>
            <a:ext cx="152400" cy="1524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7537966" y="4572000"/>
            <a:ext cx="152400" cy="152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34100" y="450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R3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3166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R5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18966" y="5269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R6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5100" y="4050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R4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72300" y="3821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R2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90366" y="4507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R7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1371600"/>
            <a:ext cx="8420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	 Restaurants R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PREFERRING MIN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R.Price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MIN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R.Distance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9600"/>
          </a:xfrm>
        </p:spPr>
        <p:txBody>
          <a:bodyPr/>
          <a:lstStyle/>
          <a:p>
            <a:r>
              <a:rPr lang="en-US" b="1" dirty="0" smtClean="0"/>
              <a:t>Skyline: find all “non-dominated” objects</a:t>
            </a:r>
            <a:endParaRPr lang="en-US" sz="2000" dirty="0" smtClean="0"/>
          </a:p>
        </p:txBody>
      </p:sp>
      <p:sp>
        <p:nvSpPr>
          <p:cNvPr id="31" name="Flowchart: Connector 30"/>
          <p:cNvSpPr/>
          <p:nvPr/>
        </p:nvSpPr>
        <p:spPr>
          <a:xfrm>
            <a:off x="6553200" y="3370700"/>
            <a:ext cx="152400" cy="152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53200" y="34585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R8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5521656" y="3712192"/>
            <a:ext cx="1371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0800000">
            <a:off x="6287072" y="4495800"/>
            <a:ext cx="1371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224119" y="3034010"/>
            <a:ext cx="1463040" cy="1447800"/>
          </a:xfrm>
          <a:prstGeom prst="rect">
            <a:avLst/>
          </a:prstGeom>
          <a:solidFill>
            <a:srgbClr val="C0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40" name="Straight Arrow Connector 39"/>
          <p:cNvCxnSpPr>
            <a:stCxn id="41" idx="1"/>
            <a:endCxn id="39" idx="0"/>
          </p:cNvCxnSpPr>
          <p:nvPr/>
        </p:nvCxnSpPr>
        <p:spPr bwMode="auto">
          <a:xfrm flipH="1">
            <a:off x="6955639" y="2425988"/>
            <a:ext cx="816761" cy="6080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7772400" y="21336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Dominance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Region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6549784" y="4259240"/>
            <a:ext cx="1371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10800000">
            <a:off x="7315200" y="5042848"/>
            <a:ext cx="1371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7241272" y="3592776"/>
            <a:ext cx="1463040" cy="1447800"/>
          </a:xfrm>
          <a:prstGeom prst="rect">
            <a:avLst/>
          </a:prstGeom>
          <a:solidFill>
            <a:srgbClr val="C0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563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1" grpId="0"/>
      <p:bldP spid="41" grpId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 Data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1981200"/>
          <a:ext cx="4150426" cy="4053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32292"/>
                <a:gridCol w="715985"/>
                <a:gridCol w="780411"/>
                <a:gridCol w="1110869"/>
                <a:gridCol w="1110869"/>
              </a:tblGrid>
              <a:tr h="312901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Restaurants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sz="16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>
                          <a:latin typeface="Calibri" pitchFamily="34" charset="0"/>
                          <a:cs typeface="Calibri" pitchFamily="34" charset="0"/>
                        </a:rPr>
                        <a:t>Price</a:t>
                      </a:r>
                      <a:endParaRPr lang="en-US" sz="16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>
                          <a:latin typeface="Calibri" pitchFamily="34" charset="0"/>
                          <a:cs typeface="Calibri" pitchFamily="34" charset="0"/>
                        </a:rPr>
                        <a:t>Rating</a:t>
                      </a:r>
                      <a:endParaRPr lang="en-US" sz="16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>
                          <a:latin typeface="Calibri" pitchFamily="34" charset="0"/>
                          <a:cs typeface="Calibri" pitchFamily="34" charset="0"/>
                        </a:rPr>
                        <a:t>Wait Time</a:t>
                      </a:r>
                      <a:endParaRPr lang="en-US" sz="16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>
                          <a:latin typeface="Calibri" pitchFamily="34" charset="0"/>
                          <a:cs typeface="Calibri" pitchFamily="34" charset="0"/>
                        </a:rPr>
                        <a:t>Drive</a:t>
                      </a:r>
                      <a:r>
                        <a:rPr lang="en-US" sz="1600" b="1" u="sng" baseline="0" dirty="0" smtClean="0">
                          <a:latin typeface="Calibri" pitchFamily="34" charset="0"/>
                          <a:cs typeface="Calibri" pitchFamily="34" charset="0"/>
                        </a:rPr>
                        <a:t> Time</a:t>
                      </a:r>
                      <a:endParaRPr lang="en-US" sz="16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84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78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...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...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36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...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g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631375"/>
            <a:ext cx="91440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FROM 	 Restaurants R</a:t>
            </a:r>
          </a:p>
          <a:p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PREFERRING MIN </a:t>
            </a:r>
            <a:r>
              <a:rPr lang="en-US" sz="1650" b="1" dirty="0" err="1" smtClean="0">
                <a:latin typeface="Courier New" pitchFamily="49" charset="0"/>
                <a:cs typeface="Courier New" pitchFamily="49" charset="0"/>
              </a:rPr>
              <a:t>R.Price</a:t>
            </a: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, MAX </a:t>
            </a:r>
            <a:r>
              <a:rPr lang="en-US" sz="1650" b="1" dirty="0" err="1" smtClean="0">
                <a:latin typeface="Courier New" pitchFamily="49" charset="0"/>
                <a:cs typeface="Courier New" pitchFamily="49" charset="0"/>
              </a:rPr>
              <a:t>R.Rating</a:t>
            </a: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, MIN </a:t>
            </a:r>
            <a:r>
              <a:rPr lang="en-US" sz="1650" b="1" dirty="0" err="1" smtClean="0">
                <a:latin typeface="Courier New" pitchFamily="49" charset="0"/>
                <a:cs typeface="Courier New" pitchFamily="49" charset="0"/>
              </a:rPr>
              <a:t>R.WaitTime</a:t>
            </a:r>
            <a:r>
              <a:rPr lang="en-US" sz="1650" b="1" dirty="0" smtClean="0">
                <a:latin typeface="Courier New" pitchFamily="49" charset="0"/>
                <a:cs typeface="Courier New" pitchFamily="49" charset="0"/>
              </a:rPr>
              <a:t>, MIN </a:t>
            </a:r>
            <a:r>
              <a:rPr lang="en-US" sz="1650" b="1" dirty="0" err="1" smtClean="0">
                <a:latin typeface="Courier New" pitchFamily="49" charset="0"/>
                <a:cs typeface="Courier New" pitchFamily="49" charset="0"/>
              </a:rPr>
              <a:t>R.DriveTime</a:t>
            </a:r>
            <a:endParaRPr lang="en-US" sz="165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loud 13"/>
          <p:cNvSpPr/>
          <p:nvPr/>
        </p:nvSpPr>
        <p:spPr bwMode="auto">
          <a:xfrm>
            <a:off x="5943600" y="3432950"/>
            <a:ext cx="2590800" cy="14478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85800" y="1623950"/>
            <a:ext cx="2971800" cy="400110"/>
            <a:chOff x="152400" y="1600200"/>
            <a:chExt cx="3200400" cy="40011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152400" y="1600200"/>
              <a:ext cx="32004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160020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Local DBMS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19" name="Straight Arrow Connector 18"/>
          <p:cNvCxnSpPr>
            <a:stCxn id="14" idx="2"/>
          </p:cNvCxnSpPr>
          <p:nvPr/>
        </p:nvCxnSpPr>
        <p:spPr bwMode="auto">
          <a:xfrm rot="10800000">
            <a:off x="3810000" y="2819400"/>
            <a:ext cx="2141636" cy="13374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4" idx="2"/>
          </p:cNvCxnSpPr>
          <p:nvPr/>
        </p:nvCxnSpPr>
        <p:spPr bwMode="auto">
          <a:xfrm rot="10800000" flipV="1">
            <a:off x="3962400" y="4156850"/>
            <a:ext cx="1989236" cy="17105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4" idx="2"/>
          </p:cNvCxnSpPr>
          <p:nvPr/>
        </p:nvCxnSpPr>
        <p:spPr bwMode="auto">
          <a:xfrm rot="10800000" flipV="1">
            <a:off x="3886200" y="4156850"/>
            <a:ext cx="2065436" cy="341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7166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of Solution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1898075" y="3147538"/>
            <a:ext cx="1798360" cy="6958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Initial Answers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8" name="Cloud 17"/>
          <p:cNvSpPr/>
          <p:nvPr/>
        </p:nvSpPr>
        <p:spPr bwMode="auto">
          <a:xfrm>
            <a:off x="2268663" y="910979"/>
            <a:ext cx="4627922" cy="1234496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Expensive Attribute Requests</a:t>
            </a:r>
          </a:p>
        </p:txBody>
      </p:sp>
      <p:cxnSp>
        <p:nvCxnSpPr>
          <p:cNvPr id="28" name="Straight Arrow Connector 27"/>
          <p:cNvCxnSpPr>
            <a:stCxn id="3" idx="3"/>
            <a:endCxn id="29" idx="1"/>
          </p:cNvCxnSpPr>
          <p:nvPr/>
        </p:nvCxnSpPr>
        <p:spPr bwMode="auto">
          <a:xfrm flipV="1">
            <a:off x="3696435" y="3489886"/>
            <a:ext cx="855762" cy="55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47499" y="3090622"/>
            <a:ext cx="14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Dataset</a:t>
            </a:r>
          </a:p>
          <a:p>
            <a:pPr algn="ctr"/>
            <a:r>
              <a:rPr lang="en-US" sz="2400" b="1" i="1"/>
              <a:t>D</a:t>
            </a:r>
            <a:endParaRPr lang="en-US" sz="2400" b="1" i="1" dirty="0"/>
          </a:p>
        </p:txBody>
      </p:sp>
      <p:cxnSp>
        <p:nvCxnSpPr>
          <p:cNvPr id="19" name="Straight Arrow Connector 18"/>
          <p:cNvCxnSpPr>
            <a:endCxn id="3" idx="1"/>
          </p:cNvCxnSpPr>
          <p:nvPr/>
        </p:nvCxnSpPr>
        <p:spPr bwMode="auto">
          <a:xfrm>
            <a:off x="1244637" y="3489886"/>
            <a:ext cx="653438" cy="55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96435" y="3088163"/>
            <a:ext cx="64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/>
              <a:t>D</a:t>
            </a:r>
            <a:endParaRPr lang="en-US" sz="2400" b="1" i="1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4552197" y="3141954"/>
            <a:ext cx="1341900" cy="6958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Pruning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896585" y="3140057"/>
            <a:ext cx="1341900" cy="6958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Cleaning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 flipV="1">
            <a:off x="5894097" y="3487989"/>
            <a:ext cx="1002488" cy="18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82221" y="3088163"/>
            <a:ext cx="92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smtClean="0"/>
              <a:t>D - L</a:t>
            </a:r>
            <a:endParaRPr lang="en-US" sz="2400" b="1" i="1" dirty="0"/>
          </a:p>
        </p:txBody>
      </p:sp>
      <p:cxnSp>
        <p:nvCxnSpPr>
          <p:cNvPr id="34" name="Straight Arrow Connector 33"/>
          <p:cNvCxnSpPr>
            <a:stCxn id="3" idx="0"/>
          </p:cNvCxnSpPr>
          <p:nvPr/>
        </p:nvCxnSpPr>
        <p:spPr bwMode="auto">
          <a:xfrm flipV="1">
            <a:off x="2797255" y="2133600"/>
            <a:ext cx="442720" cy="10139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0"/>
          </p:cNvCxnSpPr>
          <p:nvPr/>
        </p:nvCxnSpPr>
        <p:spPr bwMode="auto">
          <a:xfrm flipV="1">
            <a:off x="5223147" y="2133600"/>
            <a:ext cx="0" cy="10083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0"/>
          </p:cNvCxnSpPr>
          <p:nvPr/>
        </p:nvCxnSpPr>
        <p:spPr bwMode="auto">
          <a:xfrm flipH="1" flipV="1">
            <a:off x="6300091" y="1996496"/>
            <a:ext cx="1267444" cy="114356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1609750" y="5440862"/>
            <a:ext cx="2393058" cy="64522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Final Preference Answer</a:t>
            </a:r>
          </a:p>
        </p:txBody>
      </p:sp>
      <p:sp>
        <p:nvSpPr>
          <p:cNvPr id="46" name="AutoShape 2" descr="data:image/jpg;base64,/9j/4AAQSkZJRgABAQAAAQABAAD/2wCEAAkGBhASEBUQEBIPEA8UERAQERAPEA8PEA8UFBQVFRUQFRQXGyYeFxklGRQUHy8gIycpLCwsFR4xNTAqNSYrLCkBCQoKDQwNDw0MDSkYFBgpKSkpKSkpKSkpKSkpKSkpKSkpKSkpKSkpKSkpKSkpKSkpKSkpKSkpKSkpKSkpKSkpKf/AABEIAOIA3wMBIgACEQEDEQH/xAAcAAEAAgMBAQEAAAAAAAAAAAAABAYDBQcCAQj/xABHEAABAwIBBwcIBgkEAwEAAAABAAIDBBEFBhIhMVFxgRMiQWGRobEHIzJSYnLB0RQkM0KSokRTY4KTwuHw8RZDc7KDw9IV/8QAFgEBAQEAAAAAAAAAAAAAAAAAAAEC/8QAFhEBAQEAAAAAAAAAAAAAAAAAAAER/9oADAMBAAIRAxEAPwDuKIiAiIgIiICIiAiIgIiICIiAiIgIiICIiAiIgIiICIiAiIgIiICIiAiIgIiICL494AJJAAFySbAAdJKpGPeU6GMllK0TvGjlCbQg9XS/hYdaC7k21rS4jlnRQ6HTNc71IryO/LoHErk+J5Q1VSbzSvcOhgObGNzBo4nSoLWouOjVflUjH2MEj9hkc1g7BdaifynVh9FkDB7r3kcS63cqmGr7mqDdz5dYg7/fLfcZG3vAuojsq64/pM/B1lryF5KCY7KSt1/Saj+I5fP9V141VVR+MnxUByxuQbePLrEW6ql599sb/EKbB5VMQZ6XISe/EQfyOCq7lheFR0Kj8sx1T0370Mn8rh8VYsN8qGHSmzpHQH9uwtH4xdo4kLijwsKI/TNPVMkbnRua9p1OY4OaeIWVfmmhxKaB2fDJJE7bG4t7bax1FX7J7yvyNsytZyjdA5aIBsg63M1O4W4oOsIomF4tDURiWB7ZGHpadR9UjWD1FS0BERAREQEREBERARFrsoqvk6WZ4NnclJmbc7NObbig5pl3lk6okdTwuIpmEtJB+3cNZPsg6h069lqmxq8RhZ2NUV7a1ZA1fAhcivV15L14Ll4L0HsvXgvXhz1jL0R7c9eHPWMvXgvQe3PWJzl5L1jL1R6c5YSvrnLEXIjIi8hy9INtk1lHNRzCWJ2gkCSMnmSt2OHgehd9wvEmVELJo/Re0EX1g9LT1g3HBfmxdp8ltR9U5Nx51xI0H1XAaRxHeguqIiAiIgIiICIiAqvllVWLGdFnOI230D49qtCq2WtCXBsjdYBFtttNt9j+VByzEKDk3m3oE3af5ViatzUSAix0hauWK2rUo0xkrwXI4rG5yI+ucsbnry5yxOeg9OesbnrG6RYnSIMrpF4MiwmReDIgzF68F6xGReS9UZC5Yy5eS9eS5Bma5ZWlfcOwqeYgRRvf1gWb+I6FesJ8nTI2iWukDRrEYJAPV6zuACIr2TmTklS/URCDz37fYb1+CteHYtm4pTMhPmmPMTiPRfntzTwFh2FZcVxa7OQpm8lCBm3ADXOGwAeiEyNwX6wyVws1rw1ntPOzcLlFdWRERBERAREQEREBa/HGXiv6rmntNvitgsFbFnRvbtY4DfbQe1BzfGMFD7ujs13SPuu+RVUrInsNntLT1jXuPSr/ACm+nitdVRNcCHAOGwi4UaUKSRYTPtVkrMnYz6DnMOz0m/NaWqydnHogSDawi/YdKqIzc12pwv1m3ivTsMlOppO6xUV9JIz02Pb7zSB2rLC4jUSNxsgxTUEw1seN7XD4KK+F/qlWGnr5W6pHj94rYw4zP+scd9j4hQUgxP8AVK+CmkP3SuiRYzN6zeMcR/lU2HGp+iQjcGt8Ag5tBglS82ZE9x9lrneAW3o/J3iEhAEL239dpZ/2sr63FZzrlk/EVmilcTcudfXfOOjrQV7D/ItUHTNIxnUHfIHxVih8l1JTN5V4dORbQGjR184ntV0wjEhKzSRyg0OG32lMkzSCHWsRY3VRShUFotDHHENoGe/8R+S189I5xznlznHpcSSrFVMjYSLg21ZvOJG/UtZUYgR9mM32jpf29HBRWvOFMZzpjmjoYPTfw6B1qfkzIZatugNZGx5awam6LdunWtRO8k3JJO06St/kJDz5X7Gsb+Ik/wAqC5IiKoIiICIiAi+E20larEcSAGk2b3uQS5q8D0dJ29H9VClxB56bbgFX6rHHH0AGjadJ+ShnEZfXPd8kG2qaJjhbnN62OIKrOJ4FUsu6GZ8g9R5bncDax7ltI8Vf96zh2FZpqkFtwdF0FMixZ97SC/QdGa4cFJ5UOFwVNxLDWy3cBZ/Tb7w+a0jLsdY8etFS3TuHSeOlYxI0nnRxO6ywX7V4MoJI4r41BJZBAdcIHuucFIjoqb9XIN0hUeJugnYs9NICFBLiw+m2TfjapsOH0/qyHfJ8lFiUtsoba6KnQUMH6t3GRy2dNTxDVFGN4LvEqBAtjTojZU4AFgGtGxrQ0dywVRXqnnGdm9NivNSiNHVO5xC18g0rNPN54jqKj1b7NcdjSorWxS5wJ9ohXXIeG0D3etIexoA8brn2DS50ZP7R48F07JaHNpI+sF/4nEjusqVtkRFUEREBEWCsnzG36dQ+aCFi2IBoI6B+Y7FU6upc83dwHQOoKTiFTnHqGpa6RyDwSvBKErySg+3WGeoLSLaukbQsgUKpfd3UNAQT2y6iN6i49QjNEzdXTuP9fFeaeTRbYtvhsYljfEdh7HCyCnOGkO4Hcf6rM1ZDRkEtOsEg8NCxjXbpQbNrAKV7+kvtwA+ZWnwGtznuZxWzrpbUlutxVIybxC1cGX9K4UV0eJecYlzI2nbc9/8AReoVAyqltENyCy4TPnxtdtAW4gVQyEq+UpR7L3N+Kt0Z0cEEWnrLVTW7SR2gra1Z0FU2WszauL/kaO9XCvNmlEU2Wb60BtzvArxjcmbE7co0j/rjN58F8ypktEUVrMmnH6MT08pKR22C7PRQZkTGeqxjexoHwXIcj6fOigZ68wHbJp7gV2RUoiIiCIiAtBjtXpLRqGj5/Lgt5LJmtLj0AnsVMrZiTcoIcrlFe5ZZXqBWVQYxzzqaL/D4oJAicdTXnc1xHcFHrZRFE6Z5sxrSSLHOJvYNHWTYcV9pMqXysdFFI6M5hAey2dH0Bzb6Li657k7TyfSDR8pK+mZKZHNkcXXLSbHquTcga0F+bUkxh1i0uANjrF1GWSWS56tQWNB6jOlbbAJbTgesCPj8FqYxpUvC32qI/faO3R8UEzGKK079hOd+IXPfdVzEWZku8A/D4K+Y3TXkB2sb3XVMysizXRO2h48CgjYtJ9Xt1Lm+Gy5uIRu9qy6Bir7wjcuexMtVNPtKK7LEtPlY7zfBbenOgbgtNlT6CD35K5vNSsPRJccbroJPMO5c38l+h8o2gHvXRpTzCgpOIyfWYz+1Z4roWJHmFc7rheoZ77fFdBxM+bO4Iih/pbT1rDlc/mWUmJv1kHrULKo30Irb5BU15KZvqiSU8GuA73tXT1Q/J7B50n1KZjeMjr/yK+KoIiICIiDX45NmwnrIb8fgqfPIrFlXNZrBtLj2D+qqE0yDzLItTlBGXU72jW7NH5gfgprnrbYZgDpYzIRzb2b121lBRMk6Z0bpXP0AMbp4knwX3JgAtlmtzpJXafZB1KRltiLaWmkLNbjybbdJ1KHknTujpGB/pOu8/vaUG9Ll8zliL18zkEmA84KRRH6xH/ys/wCwUWi0vG4nuUvChnVcY/atP4dPwQXrEoblvuBUTygszWwn23j8oXSKqLV7oXOPKk8D6O3pJld2Bo+KCu1rrwjcqayLz4PWre83hG5VxkPnRvUV0uiPMb7rfBavKNt2lbSh9Bvut8FAx5ugoqL5O22mf1tK6HUfZlUHIdlpzuKv1R9mURTp2Xnb7w8Ve8U+z4DwVNEV5m+8FcsV+z7PBEU2nZ5++9a3KAXfbrW5pmedvvWrxFmdKB7SKumQEFmTP2yMi/hxt+L3K2LQ5ER2omO6ZHzS7w+Rxb+XNW+VQREQEREFVy0k50Y9l572qpyPVoy59KI+y8dhb81UJHoPkkoALjqAJO4C6jYf5UWENp2EMDhyYcTa1/Ak95WYlVbG8k43uzom5pNy5o1DrGxBE8or+V5GFmmQyc1o2dJVjpm5rGtOsNaOwKp4fSSCvbyxL3Mg0X1tF7AnfY9itZcgyZyZyxZyZyDZ4WNLndAFu3/C2GSMWfVg7A93bzf5lrojmU5PS4n5D4qxeT+ntykx1CzR+6M4+IQXCqmFyNmhcl8qdZerij9SAu/G8/8Ax3roT625J26VxvLDEOVxCZ17hpbENzAB437UE2E3hC1kcPnOK2dCLwjisMUPP4qKuFF6LfdHgo2MMuFLpRoG4eCx4ky44IqLkjHabgfBXef0Cqlk1FaXt8FbpBzCiNFTQ3mG9WfFRzCtRRU/nBtuFuMTHNKIrFOznk9RWmxF2aXP9Vr3cQCR3rfxN0laTEYM88n+slhh/iStae4lFdMwKl5OlhjtbMhiad4aL96nIiqCIiAiIgq2XkfMjfsc5vaL/BUZ7l0nK6lz6R9tbLSD906fykrmTigPksFrqqpnaLwcnn6jyoJbbhpWaaRR3PQRKWCTlZJ5uT5R4Y20edmtawWAF9Ou54qXnLGXL5nIMucskLC5waOk2/qo4cp9FZjTIddrD++tBnxObSGDU0f47vFXGlH0aia3U9+g7zpd8lUcApDNOC7S1pz3dZ6B2+C2WP4wHS5jTzYxmjrd94/Dggz12LCKJ8p1Ma52+w0DibDiuRRSFzy46XOJcTtJNye1WLLTGrRtgB0vOc7qa3UOLvBVykGlBbsNb5kL3BFzl6wpvmgpdNFzlFbqEL1Vsu1eYlIey7UV4wGKz+BVupKe7S46hq3quYTHYkq500VoQNrb9ulEaekh84N6k4keaVkporOJ3qNXOvfZ0IjSsbrUGnizq2kZtqDIR1RRvd/2zVs3tsFrcKfnYqy2qCme4+9O4NA/DG5FdJRfAV9VQREQEREHmWMOaWnSCCCOo6CuP4zRuhlfEdbXEX2jW08RYrsSp/lAwEyR/SYxd8YtIANLmetw8NyDm8jlgc5fZHLA5yD2XL5nLFnL6CgkwgX06vFZpJi8gDcAOkqI0qdDOyFvKvtnW5o2ddkG3mxBtHT2BHLP1e8Rr3AfDaqr/wDpAAucbAAkk95UCuxJ00he7c0eqFX8cxT/AGm6R/uEa+po+KD5U1rppnSnpNmjY0ah/e1bOiatLQzsJtcA7Hc096sNDGgtuFN82FsYI9N1Cw8WYFsIlFTIlNjFwoUSnQoqXRssrhD6Dfdb4KpwKy0VQDENOlosR06NSI8Si1wtbUL5jOUVLTNzqqeKG+kB7wHu91npO4BUyuy6lqDmYfA6x/Sapjo4x1si9N535oRGzx/GoqZl33c9xzYoWaZJneq0eJ1DpWbITBpBnTTWM8z+UltpazRZsTfZa2w69J6VDyayKe6Q1E7nTTu0OmktcD1GAaGN6guiUdG2Nua3iVRnREQEREBERARFGragtGhBQsscgXAmekbdpu58A1t2mMdI9ns2LnUsmaSHaCNBB0EdRC6tiuLSi+tc/wAqTy4Oe0h/RI0DPHG2kdRQaT6U3avTapm1VCvhq4yQOe3a1tjxC1j56h2hwlPVmuA7AEF6qcfjZoYQ93V6Ld56dy1s2IOkN3G60FJRTu1McOt2hWLDcKLdLgXu3c0cOlB9fC/NuARfUfitS7CTfUrhDRzP1MceBW/w3IeolseSIG1wsg5kMEcdYvvF1Mo8BmH2ZlZ7jjbsNwu4YV5MoxpmPBq37cj6YCzW2G4IOERVGIR6BI14HRJA3xYQVKjyjr264ad27lmfNdqdkZAf8Lx/oen/ALCDkMeV9aP0WE/+aUf+tZ48r8RPo0tON8kzvgF1pmRVOOjuCkxZLUw+7fsQciZjWNSej9Gh62QOeR/EcR3KSzAMVqNE1XVFp+5ERTs7IwD3rr8WEQt1Mb4qUyMDUANwAQcxwTyTsY7PcwBx0l7+c89Zcbkq74dkvDF0Zx7AtyiD41oAsBYdS+oiAiIgIiICIiAvjmg6DpX1EECpwWJ+sWWoqciY3dI4hWZEFGm8mrD6qwDyXs2NXQEQUiHybRj1Vs6bIiBusDsVkRBBpsHhZqaOxTQF9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4" descr="data:image/jpg;base64,/9j/4AAQSkZJRgABAQAAAQABAAD/2wBDAAkGBwgHBgkIBwgKCgkLDRYPDQwMDRsUFRAWIB0iIiAdHx8kKDQsJCYxJx8fLT0tMTU3Ojo6Iys/RD84QzQ5Ojf/2wBDAQoKCg0MDRoPDxo3JR8lNzc3Nzc3Nzc3Nzc3Nzc3Nzc3Nzc3Nzc3Nzc3Nzc3Nzc3Nzc3Nzc3Nzc3Nzc3Nzc3Nzf/wAARCADEAMADASIAAhEBAxEB/8QAHAAAAgIDAQEAAAAAAAAAAAAAAAYDBQEEBwII/8QARxAAAQMDAQQFBwkFBgcBAAAAAQACAwQFESEGEjFBE1FhcZEHIjKBobHBFCMzQlJicpLRFSQlgrI0Q1NzwvAWNYOTotLh8f/EABUBAQEAAAAAAAAAAAAAAAAAAAAB/8QAFhEBAQEAAAAAAAAAAAAAAAAAABEB/9oADAMBAAIRAxEAPwDuKEIQCEIQCEIQCEIQCEIQCFjI60Zwgyha81dSQjM1VCwfekAWs6+2lnpXKkH/AFm/qgsUKrG0VlPC60f/AHmqVl6tTyAy5UjieqZv6oN9Cjjnhl+iljf+FwKkygEIyhAIQhAIQhAIQhAIQhAIQhALGVlIm2W2/wCz5ZLfaNx9U07skxGWxHqA5u93sQN1yulDbIelr6mOFnLeOru4cSlC5eUenaC220ckruAfMdweHH3LnM9RUVk5nqppJpXcXvcST616a3sRYYavbS+1WQ2qbA08oYwMes5PtVPUV1bUnenramR3W+UlQgLJICgjcwE5IBPWV5LB2eCkLgo3OCCNzRyA8FC6NvUPBTOcMqNzhqgi1iO9E5zD1sOPctql2hvVA4GlulUwD6pkLh4HK1HuChfgqob7d5Tr3TOArI6esZ95vRu8W6eIKcrN5SbJXlsdWZaGUnHzwyzP4h8cLixWD2ZCD6bimimjbJFI17HDLXMOQe4qQL542f2kuez8wfQVB6LPnQP1jf3jl3hdp2T2mpNo6EywDoqiPAmgcclh6+0HkUF8hYBWUAhCEAhCEAhCEFTtTXyW3Z+uq4TiSOI7h6nHQH1E59S4W3Lskkkk5JPM9a69tzIJYW0LjiOSMl3fyXKHwPp5THIMFpI7+1FZjClGi8DQLDnKD2XKNz15c5ROegkc9ROeo3PUbnoJHPUbnqJ0i8Oeg9ueo3OXhz14c9UZLlkHKgLl6a5ETJn8nddLR7T0247zZTuSdRadDn2H1JX1I04pssluNrt0t2rWmNzmbsEZ9I55+vRB3IcFlUuxlwmuezNBV1R3p3R4kPW4HBPsV0gEIQgEIQgEIQgUNt6R7ujqY86MII7B/wDqQa3cm9MajgV1q/M3qRr8ei8e3Rc/u9nbO4yUxbHJxLT6J/RFwpvBaVC4qeuhnpn7s8ZaevkfWq98hB+Cgke5QvesNnjccPB7wFK2mjn+jqYh2OJCo1HSKF8isTZK2T6IxSfhlafivDtm7y70KNzvwkH4qCtdIvBkVp/wpf3cLdN+VTM2Kv7x/Y938T2j4oKMvXgvTZD5PrkQDVVVJBnrmaT4BNFr8k1O9rZau5CVpGR0TTg+vRUcpLsnHM8ArizbO3a6yNbTUj906b7xugfErsEWxFos1OZ6SjE8zAMmU8uvQKOY1cse4HCOPHoRN3B7NfaiFu37OWrZ7E9fJ8urmjIiABa0+4esrVrxWXqtZvNyScRxN9Fuf98Uwm16EndYz7bjgH9Vq1E0VPE6KhBG8N10zhgu7AOQRTxstTR0ljpoITvMYCA7r11Ktlq2qHoLbTRfZiaPYtpECEIQCELBOEGVjK8yytiaXPOAFU11xawfOyCNp5Z1KDbum4+imZvt3i3LRnmNR7kmV8sdK0uqHdGOtwICtHXSmP8AeO9bCj5RFM07jw9pGoygVn1VJUt3WywyDHo7wOfUVVVdnopskMMJPOM6eCuL3ZKaUmSjaIphrujRrvVyPcqGKaanf0UoOG8nckVXy7PEEmCrjd2PaWn2Lw2zVzeEQk7WPBV28hwBHPUKEelngQg0G0FXF6VLKP5FsxRTNHnRSN72H9FYwSyN1bI8fzFb8NTUAAiaT8ygq4RJp5r/AAKsYIZTwilP8h/RWMNVUHAMz/Fb8M0pwTK/8yDTpKGqeRuUsp147mntTRYm1dK10U8RbFxblwyD2BakDnOI3nE95yrOm4gADXsQbU1XGxpDmuORjGEuVlUGl3RRgAHTf19itatLsrw+WUdRRGlWSuky+V5d3rTjjMtTFGBkveGj1lF5l6Glzni8Bb1hj6W+UjcaCTe/KCfgiuiNGBgcBoFlYCyqgQhCAXmR7Y2lzjgBZKpr1XBjSxp1GnrQad2uhaXMjOZP6UuSvdI4ue4kk8SpZX5JJOTzK1nO1QBKGPc0gtOCOa8ErGcDJ5aoJXVXyh5aThzdCOvtWtX0QrKd8kY+db7VqskIm3+Az7FZUMwbUsBPmv8ANKBXc5zWAgnzTkjsUw4lbt4oHUtxlYG4Y/z2+v8A+rSDdw7p4hBu9GWW2aoPAO3R4ZXm1VAqIcg6g4IRcZOj2dLRxL3Eqi2Jremmq4CQS3DlFOtOCXADiV7t1SHVcsJdkjULFId17XcxqqG3Voj2sjiJ0lJbjtQP9PxClfVdFWwMLsBzgFHTcNVTX2q6GthcT6MjfeEDTWHDXHqShFLv11Q3njPtTXcHAQvd16hJFC8m9VAz/d/FEV210+5DAwc5W+0gJs2PiD7zI7H0cTj4kD3bySdqXdJcaOLrmZ/UF0PYaPWum5bzWD1An4qqa0IQiBCFg8NEEdVL0MDpOoad6Ta+YyzOJymC/wA+5GyJpAJyT3JUmfxQQSOUW653otefwtJXmV458MHK0bTtRJVA0dLM6IuY47zDq3tHbzQT104oaU1M5wzIaBg7znE4AAWKiQ9G1oBGdTnikvZinmbd56N89RJQUUzpGtmeXeec4Pfz702PcXuJPE6oPJUzXHdBycjVQr2dIgUF/fYBU01HVNAy5pB96V7pH8nmifyOf9+1OsEfT7N0p+yR8QljayDoqGGT7MwHiCgqb3J/Bd0dSUPJ/KWbS1TMnEkfBM14fv2tn4Uq7Gt6PaYHkcqK6rGcNz2JHnndDtdQyDOk4z607g/NnuSDdR/G4XfZlB9qDstMRnTUJR2skPTA5Ojh702UzssaetuUobS+fUNH3kDxXuzQA/cHuSRbf+cVBPNhTnXHFrb/AJbfck+2jFfUO+6URS3YdNtDSt5NkB8CuobFxbtndLj6aZ7vVnHwXMpBvX9jzwZl3gF1nZqLobDQsPEwtce92vxVFmhCEAhCECptDUZrnNzowAezPxS/PLrxW5e5y641PZI4fD4KnkeUBMS6J4HpFpA8EuWS2OtdXNUTEiNkLuPeP0Txs3TU000klY8Na0YaCdCTz8EneU65CktNWaPIEjxExw+z1oNfZiVs1vlqGkEzVD3OOO3Cty5VGz9O2is1LDHkgRhxJ6yMlb5egn3lKT+7NPatPe1W3P5lJTjmdUDvYo+k2apx1n/UUu7fxiGyNdz6dmPanCxRdHYKRhGu40+Iz8Un+VKURWekjHGSq4dga4oEytdv2xncqPZmPdvsbutwV0fPtrR2YWjYYsXaN2PrBRT8c9C7uSXdI83Nh+8CnYaxOHYlSvj3q4afWQdNoDmmjPXGPcle9N36pv4kz23+yRf5Y9yoa6PfrGj7yIZq/S2R/gb7kq0LcTVDvupsuQ/h7R1NHuSzA3dbUH7qCg6MvrpsDzywsb3uIaPaV2aGNsUTY2DDWANaOwLlVlg6a+0cZGd+qjz3My//AEhdXCoyhCEAgoQeCDmd2eRcKoHiJn+8qtc7VWO0IMd3q2u49K4+OvxVTvaoFnadl5hqHVVFOTTEDzR9Qjr7FV3O4ybQz263TRGLfdvVDeXm9Xem+rqI42udKxz426ua0ZLh2BUbRBW3mGqpqaeGGGF300RYS9x6uwD2oLhuI2NYzRoGAEbyi30byCdmXuaxvFxAVhWjpayKmj7GjHWThalraHTmR2jYxknt5K12XhNff2zEebGekOfAIH6WQU8UELTjDdR7ly/yrVwkrrbStJyyOSR3rIA/pPinOuuDZauRzT5ucN7houSbXV/7Q2mqXh3zceIW/wAvH25Qb1L51uZzRZosV7D95SW1v8Ob61tWqLFU09RUUyxjLCqKrizVjTmr+H0cLQnhPykaaZQN1u/ssQ+4Pcq98JfWA40DlaW9hdHExo1LQB4LDqfcqw0cnINu6D91I7AlxrcQy9oTLdfoXJeIxC/tRGvsnD0u1FPppFFLKe/Ro95XR0kbDxZvdxkxpDTxR/mLnfAJ3VAhCEAsHgsoKDnm3EBhvHSfVmjDge0aH3DxSxK/dC6Jt3Q/KLW2pYPOp3ZP4Tx+C5lM85OfBB4fJqoXO8Fh7lEXIJd5ZByoN5T072xnfeMkcAUFg9/yWkEIIL5NXnsTBaHCzWOWrecT1GjAe3h7MlLlth+W1e9Mfmmav7upRX+/NrKsRQu/d4ctbjgTzP6INy5XkW+3z1JIJY3ze13L2rndKS+QOJySck9ZUu0tzNVPHRxOzHEd5+ObuQ/31rxQN4ZHJA5WpuaBoVhbo8S5xwWraG/ubFa0rN0k9airCHkh8JM47SiA4IW6yPMgKBksUYJc8jRjQF6MP77kjQFe7F9BJ3j3LYnG68nrCIrbk7fD2jh71TyN3WbvWrWp6kq7QXXoHi3W/E1zlHzcY1EI/wAR/UByHM6BBeeT1/SOu9QPRlrC1h62xtDP6g5OSXtjbW22WyKFpc4NZjfdxeTqXHtJJPrTCqBCEIBCEIPE0bZY3Me3ea4Yc08wuP7V2eWy3F0RBNO/LoJD9YdXeF2NVt7paC4UT6a4Bro3cOtp6weRQcNe5R7yt9pLFJapHyU0oqqZuTvNwHgfeb+iUv2xBgneb+YILcFTRAlw5dp5JfftHSRcXNcepmpWlUX99ScM+ai+yDqe8oGm6XlsNOaKhcAD6bxzS3X1wpKclmOlIwxvV2nuXugifVedndZzcV6qLS6ZxIO8UC5T1Ba/fnY45OXPGuT14V/bKimldhk8ZPUTg+BUkOzskhGGHJ7Fb0uwdZUM3nweYfttz70DBbmllKw4OOvCsoEqjYqupnZpXTwnkYpXt9xUrLDtHHpHcq4DteHe9pQOcPJWMBGmoSJHZNq3ABt1rAOwR/8AotyLZLaapwJbxdC3mGzln9OEWul2yqjpA81LxDE4Z33ndAx2lVF0282dpXvY24NrJuDYKJpmd/46D1kJbpPJX0zg+tLpjnOZ5C/Xr84lNtq2Et9CG5DTjk1uAiFaa87QbQSdHbqQ2qmPGWTdknI7B6LO87xTLstsfDbmGSYEvkdvyPeS58jutxOpKaaWhpqRuIImt7carYQYY0MaGtGAOAXpCEAhCEAhCEGDwwqO622omBLCT3FXqEHLLvY69xdjfBSFeNgZ6qZ0ojLJDxcwYz3r6PLQeIB7wvBp4XcYmH+VB8ut8nNxzjpX4/CrW3+TqpaWl7XSO+/wX0X8kpx/cs/KvQhiHCNo9SDjdF5P7hKGhzt0DsTLa/JvFGd6rqXY+y0cV0IDHBZQU9t2btlvwYoA5w+s7VWvRtxjdGO5e0II+hiPGNn5UdBF/hs/KFIhB4EbBwY0epesLKEGMLKEIBCEIBCEIBCEIBCEIBCEIBCEIBCEIBCEIBCEIBCEIBCEIBCEIBCEIBCEIBCEI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6" descr="data:image/jpg;base64,/9j/4AAQSkZJRgABAQAAAQABAAD/2wBDAAkGBwgHBgkIBwgKCgkLDRYPDQwMDRsUFRAWIB0iIiAdHx8kKDQsJCYxJx8fLT0tMTU3Ojo6Iys/RD84QzQ5Ojf/2wBDAQoKCg0MDRoPDxo3JR8lNzc3Nzc3Nzc3Nzc3Nzc3Nzc3Nzc3Nzc3Nzc3Nzc3Nzc3Nzc3Nzc3Nzc3Nzc3Nzc3Nzf/wAARCADEAMADASIAAhEBAxEB/8QAHAAAAgIDAQEAAAAAAAAAAAAAAAYDBQEEBwII/8QARxAAAQMDAQQFBwkFBgcBAAAAAQACAwQFESEGEjFBE1FhcZEHIjKBobHBFCMzQlJicpLRFSQlgrI0Q1NzwvAWNYOTotLh8f/EABUBAQEAAAAAAAAAAAAAAAAAAAAB/8QAFhEBAQEAAAAAAAAAAAAAAAAAABEB/9oADAMBAAIRAxEAPwDuKEIQCEIQCEIQCEIQCEIQCFjI60Zwgyha81dSQjM1VCwfekAWs6+2lnpXKkH/AFm/qgsUKrG0VlPC60f/AHmqVl6tTyAy5UjieqZv6oN9Cjjnhl+iljf+FwKkygEIyhAIQhAIQhAIQhAIQhAIQhALGVlIm2W2/wCz5ZLfaNx9U07skxGWxHqA5u93sQN1yulDbIelr6mOFnLeOru4cSlC5eUenaC220ckruAfMdweHH3LnM9RUVk5nqppJpXcXvcST616a3sRYYavbS+1WQ2qbA08oYwMes5PtVPUV1bUnenramR3W+UlQgLJICgjcwE5IBPWV5LB2eCkLgo3OCCNzRyA8FC6NvUPBTOcMqNzhqgi1iO9E5zD1sOPctql2hvVA4GlulUwD6pkLh4HK1HuChfgqob7d5Tr3TOArI6esZ95vRu8W6eIKcrN5SbJXlsdWZaGUnHzwyzP4h8cLixWD2ZCD6bimimjbJFI17HDLXMOQe4qQL542f2kuez8wfQVB6LPnQP1jf3jl3hdp2T2mpNo6EywDoqiPAmgcclh6+0HkUF8hYBWUAhCEAhCEAhCEFTtTXyW3Z+uq4TiSOI7h6nHQH1E59S4W3Lskkkk5JPM9a69tzIJYW0LjiOSMl3fyXKHwPp5THIMFpI7+1FZjClGi8DQLDnKD2XKNz15c5ROegkc9ROeo3PUbnoJHPUbnqJ0i8Oeg9ueo3OXhz14c9UZLlkHKgLl6a5ETJn8nddLR7T0247zZTuSdRadDn2H1JX1I04pssluNrt0t2rWmNzmbsEZ9I55+vRB3IcFlUuxlwmuezNBV1R3p3R4kPW4HBPsV0gEIQgEIQgEIQgUNt6R7ujqY86MII7B/wDqQa3cm9MajgV1q/M3qRr8ei8e3Rc/u9nbO4yUxbHJxLT6J/RFwpvBaVC4qeuhnpn7s8ZaevkfWq98hB+Cgke5QvesNnjccPB7wFK2mjn+jqYh2OJCo1HSKF8isTZK2T6IxSfhlafivDtm7y70KNzvwkH4qCtdIvBkVp/wpf3cLdN+VTM2Kv7x/Y938T2j4oKMvXgvTZD5PrkQDVVVJBnrmaT4BNFr8k1O9rZau5CVpGR0TTg+vRUcpLsnHM8ArizbO3a6yNbTUj906b7xugfErsEWxFos1OZ6SjE8zAMmU8uvQKOY1cse4HCOPHoRN3B7NfaiFu37OWrZ7E9fJ8urmjIiABa0+4esrVrxWXqtZvNyScRxN9Fuf98Uwm16EndYz7bjgH9Vq1E0VPE6KhBG8N10zhgu7AOQRTxstTR0ljpoITvMYCA7r11Ktlq2qHoLbTRfZiaPYtpECEIQCELBOEGVjK8yytiaXPOAFU11xawfOyCNp5Z1KDbum4+imZvt3i3LRnmNR7kmV8sdK0uqHdGOtwICtHXSmP8AeO9bCj5RFM07jw9pGoygVn1VJUt3WywyDHo7wOfUVVVdnopskMMJPOM6eCuL3ZKaUmSjaIphrujRrvVyPcqGKaanf0UoOG8nckVXy7PEEmCrjd2PaWn2Lw2zVzeEQk7WPBV28hwBHPUKEelngQg0G0FXF6VLKP5FsxRTNHnRSN72H9FYwSyN1bI8fzFb8NTUAAiaT8ygq4RJp5r/AAKsYIZTwilP8h/RWMNVUHAMz/Fb8M0pwTK/8yDTpKGqeRuUsp147mntTRYm1dK10U8RbFxblwyD2BakDnOI3nE95yrOm4gADXsQbU1XGxpDmuORjGEuVlUGl3RRgAHTf19itatLsrw+WUdRRGlWSuky+V5d3rTjjMtTFGBkveGj1lF5l6Glzni8Bb1hj6W+UjcaCTe/KCfgiuiNGBgcBoFlYCyqgQhCAXmR7Y2lzjgBZKpr1XBjSxp1GnrQad2uhaXMjOZP6UuSvdI4ue4kk8SpZX5JJOTzK1nO1QBKGPc0gtOCOa8ErGcDJ5aoJXVXyh5aThzdCOvtWtX0QrKd8kY+db7VqskIm3+Az7FZUMwbUsBPmv8ANKBXc5zWAgnzTkjsUw4lbt4oHUtxlYG4Y/z2+v8A+rSDdw7p4hBu9GWW2aoPAO3R4ZXm1VAqIcg6g4IRcZOj2dLRxL3Eqi2Jremmq4CQS3DlFOtOCXADiV7t1SHVcsJdkjULFId17XcxqqG3Voj2sjiJ0lJbjtQP9PxClfVdFWwMLsBzgFHTcNVTX2q6GthcT6MjfeEDTWHDXHqShFLv11Q3njPtTXcHAQvd16hJFC8m9VAz/d/FEV210+5DAwc5W+0gJs2PiD7zI7H0cTj4kD3bySdqXdJcaOLrmZ/UF0PYaPWum5bzWD1An4qqa0IQiBCFg8NEEdVL0MDpOoad6Ta+YyzOJymC/wA+5GyJpAJyT3JUmfxQQSOUW653otefwtJXmV458MHK0bTtRJVA0dLM6IuY47zDq3tHbzQT104oaU1M5wzIaBg7znE4AAWKiQ9G1oBGdTnikvZinmbd56N89RJQUUzpGtmeXeec4Pfz702PcXuJPE6oPJUzXHdBycjVQr2dIgUF/fYBU01HVNAy5pB96V7pH8nmifyOf9+1OsEfT7N0p+yR8QljayDoqGGT7MwHiCgqb3J/Bd0dSUPJ/KWbS1TMnEkfBM14fv2tn4Uq7Gt6PaYHkcqK6rGcNz2JHnndDtdQyDOk4z607g/NnuSDdR/G4XfZlB9qDstMRnTUJR2skPTA5Ojh702UzssaetuUobS+fUNH3kDxXuzQA/cHuSRbf+cVBPNhTnXHFrb/AJbfck+2jFfUO+6URS3YdNtDSt5NkB8CuobFxbtndLj6aZ7vVnHwXMpBvX9jzwZl3gF1nZqLobDQsPEwtce92vxVFmhCEAhCECptDUZrnNzowAezPxS/PLrxW5e5y641PZI4fD4KnkeUBMS6J4HpFpA8EuWS2OtdXNUTEiNkLuPeP0Txs3TU000klY8Na0YaCdCTz8EneU65CktNWaPIEjxExw+z1oNfZiVs1vlqGkEzVD3OOO3Cty5VGz9O2is1LDHkgRhxJ6yMlb5egn3lKT+7NPatPe1W3P5lJTjmdUDvYo+k2apx1n/UUu7fxiGyNdz6dmPanCxRdHYKRhGu40+Iz8Un+VKURWekjHGSq4dga4oEytdv2xncqPZmPdvsbutwV0fPtrR2YWjYYsXaN2PrBRT8c9C7uSXdI83Nh+8CnYaxOHYlSvj3q4afWQdNoDmmjPXGPcle9N36pv4kz23+yRf5Y9yoa6PfrGj7yIZq/S2R/gb7kq0LcTVDvupsuQ/h7R1NHuSzA3dbUH7qCg6MvrpsDzywsb3uIaPaV2aGNsUTY2DDWANaOwLlVlg6a+0cZGd+qjz3My//AEhdXCoyhCEAgoQeCDmd2eRcKoHiJn+8qtc7VWO0IMd3q2u49K4+OvxVTvaoFnadl5hqHVVFOTTEDzR9Qjr7FV3O4ybQz263TRGLfdvVDeXm9Xem+rqI42udKxz426ua0ZLh2BUbRBW3mGqpqaeGGGF300RYS9x6uwD2oLhuI2NYzRoGAEbyi30byCdmXuaxvFxAVhWjpayKmj7GjHWThalraHTmR2jYxknt5K12XhNff2zEebGekOfAIH6WQU8UELTjDdR7ly/yrVwkrrbStJyyOSR3rIA/pPinOuuDZauRzT5ucN7houSbXV/7Q2mqXh3zceIW/wAvH25Qb1L51uZzRZosV7D95SW1v8Ob61tWqLFU09RUUyxjLCqKrizVjTmr+H0cLQnhPykaaZQN1u/ssQ+4Pcq98JfWA40DlaW9hdHExo1LQB4LDqfcqw0cnINu6D91I7AlxrcQy9oTLdfoXJeIxC/tRGvsnD0u1FPppFFLKe/Ro95XR0kbDxZvdxkxpDTxR/mLnfAJ3VAhCEAsHgsoKDnm3EBhvHSfVmjDge0aH3DxSxK/dC6Jt3Q/KLW2pYPOp3ZP4Tx+C5lM85OfBB4fJqoXO8Fh7lEXIJd5ZByoN5T072xnfeMkcAUFg9/yWkEIIL5NXnsTBaHCzWOWrecT1GjAe3h7MlLlth+W1e9Mfmmav7upRX+/NrKsRQu/d4ctbjgTzP6INy5XkW+3z1JIJY3ze13L2rndKS+QOJySck9ZUu0tzNVPHRxOzHEd5+ObuQ/31rxQN4ZHJA5WpuaBoVhbo8S5xwWraG/ubFa0rN0k9airCHkh8JM47SiA4IW6yPMgKBksUYJc8jRjQF6MP77kjQFe7F9BJ3j3LYnG68nrCIrbk7fD2jh71TyN3WbvWrWp6kq7QXXoHi3W/E1zlHzcY1EI/wAR/UByHM6BBeeT1/SOu9QPRlrC1h62xtDP6g5OSXtjbW22WyKFpc4NZjfdxeTqXHtJJPrTCqBCEIBCEIPE0bZY3Me3ea4Yc08wuP7V2eWy3F0RBNO/LoJD9YdXeF2NVt7paC4UT6a4Bro3cOtp6weRQcNe5R7yt9pLFJapHyU0oqqZuTvNwHgfeb+iUv2xBgneb+YILcFTRAlw5dp5JfftHSRcXNcepmpWlUX99ScM+ai+yDqe8oGm6XlsNOaKhcAD6bxzS3X1wpKclmOlIwxvV2nuXugifVedndZzcV6qLS6ZxIO8UC5T1Ba/fnY45OXPGuT14V/bKimldhk8ZPUTg+BUkOzskhGGHJ7Fb0uwdZUM3nweYfttz70DBbmllKw4OOvCsoEqjYqupnZpXTwnkYpXt9xUrLDtHHpHcq4DteHe9pQOcPJWMBGmoSJHZNq3ABt1rAOwR/8AotyLZLaapwJbxdC3mGzln9OEWul2yqjpA81LxDE4Z33ndAx2lVF0282dpXvY24NrJuDYKJpmd/46D1kJbpPJX0zg+tLpjnOZ5C/Xr84lNtq2Et9CG5DTjk1uAiFaa87QbQSdHbqQ2qmPGWTdknI7B6LO87xTLstsfDbmGSYEvkdvyPeS58jutxOpKaaWhpqRuIImt7carYQYY0MaGtGAOAXpCEAhCEAhCEGDwwqO622omBLCT3FXqEHLLvY69xdjfBSFeNgZ6qZ0ojLJDxcwYz3r6PLQeIB7wvBp4XcYmH+VB8ut8nNxzjpX4/CrW3+TqpaWl7XSO+/wX0X8kpx/cs/KvQhiHCNo9SDjdF5P7hKGhzt0DsTLa/JvFGd6rqXY+y0cV0IDHBZQU9t2btlvwYoA5w+s7VWvRtxjdGO5e0II+hiPGNn5UdBF/hs/KFIhB4EbBwY0epesLKEGMLKEIBCEIBCEIBCEIBCEIBCEIBCEIBCEIBCEIBCEIBCEIBCEIBCEIBCEIBCEIBCEI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8" descr="data:image/jpg;base64,/9j/4AAQSkZJRgABAQAAAQABAAD/2wBDAAkGBwgHBgkIBwgKCgkLDRYPDQwMDRsUFRAWIB0iIiAdHx8kKDQsJCYxJx8fLT0tMTU3Ojo6Iys/RD84QzQ5Ojf/2wBDAQoKCg0MDRoPDxo3JR8lNzc3Nzc3Nzc3Nzc3Nzc3Nzc3Nzc3Nzc3Nzc3Nzc3Nzc3Nzc3Nzc3Nzc3Nzc3Nzc3Nzf/wAARCADEAMADASIAAhEBAxEB/8QAHAAAAgIDAQEAAAAAAAAAAAAAAAYDBQEEBwII/8QARxAAAQMDAQQFBwkFBgcBAAAAAQACAwQFESEGEjFBE1FhcZEHIjKBobHBFCMzQlJicpLRFSQlgrI0Q1NzwvAWNYOTotLh8f/EABUBAQEAAAAAAAAAAAAAAAAAAAAB/8QAFhEBAQEAAAAAAAAAAAAAAAAAABEB/9oADAMBAAIRAxEAPwDuKEIQCEIQCEIQCEIQCEIQCFjI60Zwgyha81dSQjM1VCwfekAWs6+2lnpXKkH/AFm/qgsUKrG0VlPC60f/AHmqVl6tTyAy5UjieqZv6oN9Cjjnhl+iljf+FwKkygEIyhAIQhAIQhAIQhAIQhAIQhALGVlIm2W2/wCz5ZLfaNx9U07skxGWxHqA5u93sQN1yulDbIelr6mOFnLeOru4cSlC5eUenaC220ckruAfMdweHH3LnM9RUVk5nqppJpXcXvcST616a3sRYYavbS+1WQ2qbA08oYwMes5PtVPUV1bUnenramR3W+UlQgLJICgjcwE5IBPWV5LB2eCkLgo3OCCNzRyA8FC6NvUPBTOcMqNzhqgi1iO9E5zD1sOPctql2hvVA4GlulUwD6pkLh4HK1HuChfgqob7d5Tr3TOArI6esZ95vRu8W6eIKcrN5SbJXlsdWZaGUnHzwyzP4h8cLixWD2ZCD6bimimjbJFI17HDLXMOQe4qQL542f2kuez8wfQVB6LPnQP1jf3jl3hdp2T2mpNo6EywDoqiPAmgcclh6+0HkUF8hYBWUAhCEAhCEAhCEFTtTXyW3Z+uq4TiSOI7h6nHQH1E59S4W3Lskkkk5JPM9a69tzIJYW0LjiOSMl3fyXKHwPp5THIMFpI7+1FZjClGi8DQLDnKD2XKNz15c5ROegkc9ROeo3PUbnoJHPUbnqJ0i8Oeg9ueo3OXhz14c9UZLlkHKgLl6a5ETJn8nddLR7T0247zZTuSdRadDn2H1JX1I04pssluNrt0t2rWmNzmbsEZ9I55+vRB3IcFlUuxlwmuezNBV1R3p3R4kPW4HBPsV0gEIQgEIQgEIQgUNt6R7ujqY86MII7B/wDqQa3cm9MajgV1q/M3qRr8ei8e3Rc/u9nbO4yUxbHJxLT6J/RFwpvBaVC4qeuhnpn7s8ZaevkfWq98hB+Cgke5QvesNnjccPB7wFK2mjn+jqYh2OJCo1HSKF8isTZK2T6IxSfhlafivDtm7y70KNzvwkH4qCtdIvBkVp/wpf3cLdN+VTM2Kv7x/Y938T2j4oKMvXgvTZD5PrkQDVVVJBnrmaT4BNFr8k1O9rZau5CVpGR0TTg+vRUcpLsnHM8ArizbO3a6yNbTUj906b7xugfErsEWxFos1OZ6SjE8zAMmU8uvQKOY1cse4HCOPHoRN3B7NfaiFu37OWrZ7E9fJ8urmjIiABa0+4esrVrxWXqtZvNyScRxN9Fuf98Uwm16EndYz7bjgH9Vq1E0VPE6KhBG8N10zhgu7AOQRTxstTR0ljpoITvMYCA7r11Ktlq2qHoLbTRfZiaPYtpECEIQCELBOEGVjK8yytiaXPOAFU11xawfOyCNp5Z1KDbum4+imZvt3i3LRnmNR7kmV8sdK0uqHdGOtwICtHXSmP8AeO9bCj5RFM07jw9pGoygVn1VJUt3WywyDHo7wOfUVVVdnopskMMJPOM6eCuL3ZKaUmSjaIphrujRrvVyPcqGKaanf0UoOG8nckVXy7PEEmCrjd2PaWn2Lw2zVzeEQk7WPBV28hwBHPUKEelngQg0G0FXF6VLKP5FsxRTNHnRSN72H9FYwSyN1bI8fzFb8NTUAAiaT8ygq4RJp5r/AAKsYIZTwilP8h/RWMNVUHAMz/Fb8M0pwTK/8yDTpKGqeRuUsp147mntTRYm1dK10U8RbFxblwyD2BakDnOI3nE95yrOm4gADXsQbU1XGxpDmuORjGEuVlUGl3RRgAHTf19itatLsrw+WUdRRGlWSuky+V5d3rTjjMtTFGBkveGj1lF5l6Glzni8Bb1hj6W+UjcaCTe/KCfgiuiNGBgcBoFlYCyqgQhCAXmR7Y2lzjgBZKpr1XBjSxp1GnrQad2uhaXMjOZP6UuSvdI4ue4kk8SpZX5JJOTzK1nO1QBKGPc0gtOCOa8ErGcDJ5aoJXVXyh5aThzdCOvtWtX0QrKd8kY+db7VqskIm3+Az7FZUMwbUsBPmv8ANKBXc5zWAgnzTkjsUw4lbt4oHUtxlYG4Y/z2+v8A+rSDdw7p4hBu9GWW2aoPAO3R4ZXm1VAqIcg6g4IRcZOj2dLRxL3Eqi2Jremmq4CQS3DlFOtOCXADiV7t1SHVcsJdkjULFId17XcxqqG3Voj2sjiJ0lJbjtQP9PxClfVdFWwMLsBzgFHTcNVTX2q6GthcT6MjfeEDTWHDXHqShFLv11Q3njPtTXcHAQvd16hJFC8m9VAz/d/FEV210+5DAwc5W+0gJs2PiD7zI7H0cTj4kD3bySdqXdJcaOLrmZ/UF0PYaPWum5bzWD1An4qqa0IQiBCFg8NEEdVL0MDpOoad6Ta+YyzOJymC/wA+5GyJpAJyT3JUmfxQQSOUW653otefwtJXmV458MHK0bTtRJVA0dLM6IuY47zDq3tHbzQT104oaU1M5wzIaBg7znE4AAWKiQ9G1oBGdTnikvZinmbd56N89RJQUUzpGtmeXeec4Pfz702PcXuJPE6oPJUzXHdBycjVQr2dIgUF/fYBU01HVNAy5pB96V7pH8nmifyOf9+1OsEfT7N0p+yR8QljayDoqGGT7MwHiCgqb3J/Bd0dSUPJ/KWbS1TMnEkfBM14fv2tn4Uq7Gt6PaYHkcqK6rGcNz2JHnndDtdQyDOk4z607g/NnuSDdR/G4XfZlB9qDstMRnTUJR2skPTA5Ojh702UzssaetuUobS+fUNH3kDxXuzQA/cHuSRbf+cVBPNhTnXHFrb/AJbfck+2jFfUO+6URS3YdNtDSt5NkB8CuobFxbtndLj6aZ7vVnHwXMpBvX9jzwZl3gF1nZqLobDQsPEwtce92vxVFmhCEAhCECptDUZrnNzowAezPxS/PLrxW5e5y641PZI4fD4KnkeUBMS6J4HpFpA8EuWS2OtdXNUTEiNkLuPeP0Txs3TU000klY8Na0YaCdCTz8EneU65CktNWaPIEjxExw+z1oNfZiVs1vlqGkEzVD3OOO3Cty5VGz9O2is1LDHkgRhxJ6yMlb5egn3lKT+7NPatPe1W3P5lJTjmdUDvYo+k2apx1n/UUu7fxiGyNdz6dmPanCxRdHYKRhGu40+Iz8Un+VKURWekjHGSq4dga4oEytdv2xncqPZmPdvsbutwV0fPtrR2YWjYYsXaN2PrBRT8c9C7uSXdI83Nh+8CnYaxOHYlSvj3q4afWQdNoDmmjPXGPcle9N36pv4kz23+yRf5Y9yoa6PfrGj7yIZq/S2R/gb7kq0LcTVDvupsuQ/h7R1NHuSzA3dbUH7qCg6MvrpsDzywsb3uIaPaV2aGNsUTY2DDWANaOwLlVlg6a+0cZGd+qjz3My//AEhdXCoyhCEAgoQeCDmd2eRcKoHiJn+8qtc7VWO0IMd3q2u49K4+OvxVTvaoFnadl5hqHVVFOTTEDzR9Qjr7FV3O4ybQz263TRGLfdvVDeXm9Xem+rqI42udKxz426ua0ZLh2BUbRBW3mGqpqaeGGGF300RYS9x6uwD2oLhuI2NYzRoGAEbyi30byCdmXuaxvFxAVhWjpayKmj7GjHWThalraHTmR2jYxknt5K12XhNff2zEebGekOfAIH6WQU8UELTjDdR7ly/yrVwkrrbStJyyOSR3rIA/pPinOuuDZauRzT5ucN7houSbXV/7Q2mqXh3zceIW/wAvH25Qb1L51uZzRZosV7D95SW1v8Ob61tWqLFU09RUUyxjLCqKrizVjTmr+H0cLQnhPykaaZQN1u/ssQ+4Pcq98JfWA40DlaW9hdHExo1LQB4LDqfcqw0cnINu6D91I7AlxrcQy9oTLdfoXJeIxC/tRGvsnD0u1FPppFFLKe/Ro95XR0kbDxZvdxkxpDTxR/mLnfAJ3VAhCEAsHgsoKDnm3EBhvHSfVmjDge0aH3DxSxK/dC6Jt3Q/KLW2pYPOp3ZP4Tx+C5lM85OfBB4fJqoXO8Fh7lEXIJd5ZByoN5T072xnfeMkcAUFg9/yWkEIIL5NXnsTBaHCzWOWrecT1GjAe3h7MlLlth+W1e9Mfmmav7upRX+/NrKsRQu/d4ctbjgTzP6INy5XkW+3z1JIJY3ze13L2rndKS+QOJySck9ZUu0tzNVPHRxOzHEd5+ObuQ/31rxQN4ZHJA5WpuaBoVhbo8S5xwWraG/ubFa0rN0k9airCHkh8JM47SiA4IW6yPMgKBksUYJc8jRjQF6MP77kjQFe7F9BJ3j3LYnG68nrCIrbk7fD2jh71TyN3WbvWrWp6kq7QXXoHi3W/E1zlHzcY1EI/wAR/UByHM6BBeeT1/SOu9QPRlrC1h62xtDP6g5OSXtjbW22WyKFpc4NZjfdxeTqXHtJJPrTCqBCEIBCEIPE0bZY3Me3ea4Yc08wuP7V2eWy3F0RBNO/LoJD9YdXeF2NVt7paC4UT6a4Bro3cOtp6weRQcNe5R7yt9pLFJapHyU0oqqZuTvNwHgfeb+iUv2xBgneb+YILcFTRAlw5dp5JfftHSRcXNcepmpWlUX99ScM+ai+yDqe8oGm6XlsNOaKhcAD6bxzS3X1wpKclmOlIwxvV2nuXugifVedndZzcV6qLS6ZxIO8UC5T1Ba/fnY45OXPGuT14V/bKimldhk8ZPUTg+BUkOzskhGGHJ7Fb0uwdZUM3nweYfttz70DBbmllKw4OOvCsoEqjYqupnZpXTwnkYpXt9xUrLDtHHpHcq4DteHe9pQOcPJWMBGmoSJHZNq3ABt1rAOwR/8AotyLZLaapwJbxdC3mGzln9OEWul2yqjpA81LxDE4Z33ndAx2lVF0282dpXvY24NrJuDYKJpmd/46D1kJbpPJX0zg+tLpjnOZ5C/Xr84lNtq2Et9CG5DTjk1uAiFaa87QbQSdHbqQ2qmPGWTdknI7B6LO87xTLstsfDbmGSYEvkdvyPeS58jutxOpKaaWhpqRuIImt7carYQYY0MaGtGAOAXpCEAhCEAhCEGDwwqO622omBLCT3FXqEHLLvY69xdjfBSFeNgZ6qZ0ojLJDxcwYz3r6PLQeIB7wvBp4XcYmH+VB8ut8nNxzjpX4/CrW3+TqpaWl7XSO+/wX0X8kpx/cs/KvQhiHCNo9SDjdF5P7hKGhzt0DsTLa/JvFGd6rqXY+y0cV0IDHBZQU9t2btlvwYoA5w+s7VWvRtxjdGO5e0II+hiPGNn5UdBF/hs/KFIhB4EbBwY0epesLKEGMLKEIBCEIBCEIBCEIBCEIBCEIBCEIBCEIBCEIBCEIBCEIBCEIBCEIBCEIBCEIBCEI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672" y="4237104"/>
            <a:ext cx="1102224" cy="112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Elbow Connector 50"/>
          <p:cNvCxnSpPr>
            <a:stCxn id="29" idx="2"/>
            <a:endCxn id="1033" idx="1"/>
          </p:cNvCxnSpPr>
          <p:nvPr/>
        </p:nvCxnSpPr>
        <p:spPr bwMode="auto">
          <a:xfrm rot="16200000" flipH="1">
            <a:off x="4987969" y="4072995"/>
            <a:ext cx="961880" cy="49152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22995" y="4040805"/>
            <a:ext cx="1036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Pruned</a:t>
            </a:r>
          </a:p>
          <a:p>
            <a:pPr algn="ctr"/>
            <a:r>
              <a:rPr lang="en-US" sz="1600" b="1" smtClean="0"/>
              <a:t>Objects</a:t>
            </a:r>
          </a:p>
          <a:p>
            <a:pPr algn="ctr"/>
            <a:r>
              <a:rPr lang="en-US" sz="1600" b="1" i="1"/>
              <a:t>L</a:t>
            </a:r>
            <a:endParaRPr lang="en-US" sz="1600" b="1" i="1" dirty="0"/>
          </a:p>
        </p:txBody>
      </p:sp>
      <p:cxnSp>
        <p:nvCxnSpPr>
          <p:cNvPr id="57" name="Elbow Connector 56"/>
          <p:cNvCxnSpPr>
            <a:stCxn id="30" idx="2"/>
            <a:endCxn id="45" idx="6"/>
          </p:cNvCxnSpPr>
          <p:nvPr/>
        </p:nvCxnSpPr>
        <p:spPr bwMode="auto">
          <a:xfrm rot="5400000">
            <a:off x="4821395" y="3017335"/>
            <a:ext cx="1927554" cy="356472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5" idx="0"/>
            <a:endCxn id="3" idx="2"/>
          </p:cNvCxnSpPr>
          <p:nvPr/>
        </p:nvCxnSpPr>
        <p:spPr bwMode="auto">
          <a:xfrm flipH="1" flipV="1">
            <a:off x="2797255" y="3843402"/>
            <a:ext cx="9024" cy="15974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8700" y="4282465"/>
            <a:ext cx="245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Guaranteed Preference</a:t>
            </a:r>
          </a:p>
          <a:p>
            <a:pPr algn="ctr"/>
            <a:r>
              <a:rPr lang="en-US" sz="1600" b="1" dirty="0" smtClean="0"/>
              <a:t>Answers</a:t>
            </a:r>
            <a:endParaRPr lang="en-US" sz="16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654325" y="2157350"/>
            <a:ext cx="2328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/>
              <a:t>Random Access</a:t>
            </a:r>
          </a:p>
          <a:p>
            <a:pPr algn="r"/>
            <a:r>
              <a:rPr lang="en-US" sz="1600" b="1"/>
              <a:t>f</a:t>
            </a:r>
            <a:r>
              <a:rPr lang="en-US" sz="1600" b="1" smtClean="0"/>
              <a:t>or objects in </a:t>
            </a:r>
            <a:r>
              <a:rPr lang="en-US" sz="1600" b="1" i="1" smtClean="0"/>
              <a:t>S</a:t>
            </a:r>
          </a:p>
          <a:p>
            <a:pPr algn="r"/>
            <a:endParaRPr lang="en-US" sz="16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809988" y="2286000"/>
            <a:ext cx="141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/>
              <a:t>Range</a:t>
            </a:r>
          </a:p>
          <a:p>
            <a:pPr algn="r"/>
            <a:r>
              <a:rPr lang="en-US" sz="1600" b="1" smtClean="0"/>
              <a:t>Access</a:t>
            </a:r>
            <a:endParaRPr 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896585" y="1996496"/>
            <a:ext cx="110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Random</a:t>
            </a:r>
          </a:p>
          <a:p>
            <a:r>
              <a:rPr lang="en-US" sz="1600" b="1" smtClean="0"/>
              <a:t>Access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206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1371600" y="51816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71600" y="551015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371600" y="4836225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59725" y="3144975"/>
          <a:ext cx="2643250" cy="2682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5929"/>
                <a:gridCol w="622632"/>
                <a:gridCol w="678659"/>
                <a:gridCol w="966030"/>
              </a:tblGrid>
              <a:tr h="28682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 pitchFamily="34" charset="0"/>
                          <a:cs typeface="Calibri" pitchFamily="34" charset="0"/>
                        </a:rPr>
                        <a:t>Other Objects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84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78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36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1371600" y="22385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example: Phase I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66800" y="6172200"/>
            <a:ext cx="1226125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Initial Answers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3622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Pruning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576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Cleaning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191000" y="762000"/>
            <a:ext cx="4724400" cy="5219200"/>
          </a:xfrm>
        </p:spPr>
        <p:txBody>
          <a:bodyPr/>
          <a:lstStyle/>
          <a:p>
            <a:r>
              <a:rPr lang="en-US" sz="2400" dirty="0" smtClean="0"/>
              <a:t>Create set </a:t>
            </a:r>
            <a:r>
              <a:rPr lang="en-US" sz="2400" b="1" i="1" dirty="0" smtClean="0"/>
              <a:t>A</a:t>
            </a:r>
            <a:r>
              <a:rPr lang="en-US" sz="2400" dirty="0" smtClean="0"/>
              <a:t>: known preference answers  found by using any skyline algorithm over local attributes</a:t>
            </a:r>
          </a:p>
          <a:p>
            <a:r>
              <a:rPr lang="en-US" sz="2400" dirty="0" smtClean="0"/>
              <a:t>Track dominating object in </a:t>
            </a:r>
            <a:r>
              <a:rPr lang="en-US" sz="2400" b="1" i="1" dirty="0" smtClean="0"/>
              <a:t>A</a:t>
            </a:r>
            <a:r>
              <a:rPr lang="en-US" sz="2400" dirty="0" smtClean="0"/>
              <a:t> for each object not in </a:t>
            </a:r>
            <a:r>
              <a:rPr lang="en-US" sz="2400" b="1" i="1" dirty="0" smtClean="0"/>
              <a:t>A </a:t>
            </a:r>
            <a:endParaRPr lang="en-US" sz="2400" dirty="0" smtClean="0"/>
          </a:p>
          <a:p>
            <a:r>
              <a:rPr lang="en-US" sz="2400" dirty="0" smtClean="0"/>
              <a:t>Dominating object depends on the skyline algorithm used</a:t>
            </a:r>
          </a:p>
        </p:txBody>
      </p:sp>
      <p:cxnSp>
        <p:nvCxnSpPr>
          <p:cNvPr id="15" name="Elbow Connector 14"/>
          <p:cNvCxnSpPr>
            <a:stCxn id="18" idx="1"/>
            <a:endCxn id="20" idx="1"/>
          </p:cNvCxnSpPr>
          <p:nvPr/>
        </p:nvCxnSpPr>
        <p:spPr bwMode="auto">
          <a:xfrm rot="10800000">
            <a:off x="1371600" y="2390900"/>
            <a:ext cx="1588" cy="2943100"/>
          </a:xfrm>
          <a:prstGeom prst="bentConnector3">
            <a:avLst>
              <a:gd name="adj1" fmla="val 28604039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3" idx="1"/>
            <a:endCxn id="28" idx="1"/>
          </p:cNvCxnSpPr>
          <p:nvPr/>
        </p:nvCxnSpPr>
        <p:spPr bwMode="auto">
          <a:xfrm rot="10800000">
            <a:off x="1369626" y="2733300"/>
            <a:ext cx="1975" cy="2929250"/>
          </a:xfrm>
          <a:prstGeom prst="bentConnector3">
            <a:avLst>
              <a:gd name="adj1" fmla="val 12275953"/>
            </a:avLst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1371600" y="19050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369625" y="25809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32" name="Elbow Connector 31"/>
          <p:cNvCxnSpPr>
            <a:stCxn id="31" idx="1"/>
            <a:endCxn id="27" idx="1"/>
          </p:cNvCxnSpPr>
          <p:nvPr/>
        </p:nvCxnSpPr>
        <p:spPr bwMode="auto">
          <a:xfrm rot="10800000">
            <a:off x="1371600" y="2057401"/>
            <a:ext cx="1588" cy="2931225"/>
          </a:xfrm>
          <a:prstGeom prst="bentConnector3">
            <a:avLst>
              <a:gd name="adj1" fmla="val 39821234"/>
            </a:avLst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 bwMode="auto">
          <a:xfrm rot="10800000">
            <a:off x="914400" y="4648200"/>
            <a:ext cx="457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 rot="10800000">
            <a:off x="1143000" y="3962400"/>
            <a:ext cx="228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rot="10800000">
            <a:off x="914400" y="3657600"/>
            <a:ext cx="457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71600" y="1219200"/>
          <a:ext cx="2631374" cy="1676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4241"/>
                <a:gridCol w="619834"/>
                <a:gridCol w="675610"/>
                <a:gridCol w="961689"/>
              </a:tblGrid>
              <a:tr h="312901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Price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Rating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Wait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g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400300" y="904500"/>
            <a:ext cx="2590800" cy="400110"/>
            <a:chOff x="152400" y="1600200"/>
            <a:chExt cx="3200400" cy="40011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52400" y="1600200"/>
              <a:ext cx="32004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160020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Local DBMS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 rot="16200000">
            <a:off x="-535323" y="3708998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Dominating Objects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0800000">
            <a:off x="914400" y="4324350"/>
            <a:ext cx="457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115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594775" y="51816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4775" y="551015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94775" y="4836225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82900" y="3144975"/>
          <a:ext cx="2643250" cy="2682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5929"/>
                <a:gridCol w="622632"/>
                <a:gridCol w="678659"/>
                <a:gridCol w="966030"/>
              </a:tblGrid>
              <a:tr h="28682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 pitchFamily="34" charset="0"/>
                          <a:cs typeface="Calibri" pitchFamily="34" charset="0"/>
                        </a:rPr>
                        <a:t>Other Objects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84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78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36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594775" y="22385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example: Phase I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66800" y="6172200"/>
            <a:ext cx="1226125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Initial Answers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3622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Pruning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576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Cleaning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76800" y="3276600"/>
            <a:ext cx="4267200" cy="2323600"/>
          </a:xfrm>
        </p:spPr>
        <p:txBody>
          <a:bodyPr/>
          <a:lstStyle/>
          <a:p>
            <a:r>
              <a:rPr lang="en-US" sz="2400" dirty="0" smtClean="0"/>
              <a:t>Make random request for expensive attributes of </a:t>
            </a:r>
            <a:r>
              <a:rPr lang="en-US" sz="2400" b="1" i="1" dirty="0" smtClean="0"/>
              <a:t>A</a:t>
            </a:r>
            <a:r>
              <a:rPr lang="en-US" sz="2400" dirty="0" smtClean="0"/>
              <a:t> only</a:t>
            </a:r>
          </a:p>
          <a:p>
            <a:r>
              <a:rPr lang="en-US" sz="2400" dirty="0" smtClean="0"/>
              <a:t>Set boundary value for each object not in A based on dominating object’s expensive attribute</a:t>
            </a:r>
          </a:p>
        </p:txBody>
      </p:sp>
      <p:cxnSp>
        <p:nvCxnSpPr>
          <p:cNvPr id="15" name="Elbow Connector 14"/>
          <p:cNvCxnSpPr>
            <a:stCxn id="18" idx="1"/>
            <a:endCxn id="20" idx="1"/>
          </p:cNvCxnSpPr>
          <p:nvPr/>
        </p:nvCxnSpPr>
        <p:spPr bwMode="auto">
          <a:xfrm rot="10800000">
            <a:off x="594775" y="2390900"/>
            <a:ext cx="1588" cy="2943100"/>
          </a:xfrm>
          <a:prstGeom prst="bentConnector3">
            <a:avLst>
              <a:gd name="adj1" fmla="val 16638922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3" idx="1"/>
            <a:endCxn id="28" idx="1"/>
          </p:cNvCxnSpPr>
          <p:nvPr/>
        </p:nvCxnSpPr>
        <p:spPr bwMode="auto">
          <a:xfrm rot="10800000">
            <a:off x="592801" y="2733300"/>
            <a:ext cx="1975" cy="2929250"/>
          </a:xfrm>
          <a:prstGeom prst="bentConnector3">
            <a:avLst>
              <a:gd name="adj1" fmla="val 7465673"/>
            </a:avLst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594775" y="19050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92800" y="25809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32" name="Elbow Connector 31"/>
          <p:cNvCxnSpPr>
            <a:stCxn id="31" idx="1"/>
            <a:endCxn id="27" idx="1"/>
          </p:cNvCxnSpPr>
          <p:nvPr/>
        </p:nvCxnSpPr>
        <p:spPr bwMode="auto">
          <a:xfrm rot="10800000">
            <a:off x="594775" y="2057401"/>
            <a:ext cx="1588" cy="2931225"/>
          </a:xfrm>
          <a:prstGeom prst="bentConnector3">
            <a:avLst>
              <a:gd name="adj1" fmla="val 21873684"/>
            </a:avLst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 bwMode="auto">
          <a:xfrm rot="10800000">
            <a:off x="303825" y="4648200"/>
            <a:ext cx="2909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 rot="10800000">
            <a:off x="456225" y="3962400"/>
            <a:ext cx="1385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 bwMode="auto">
          <a:xfrm rot="10800000">
            <a:off x="303825" y="3657600"/>
            <a:ext cx="2909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0986565"/>
              </p:ext>
            </p:extLst>
          </p:nvPr>
        </p:nvGraphicFramePr>
        <p:xfrm>
          <a:off x="594775" y="1219200"/>
          <a:ext cx="3809999" cy="1676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6837"/>
                <a:gridCol w="657257"/>
                <a:gridCol w="716401"/>
                <a:gridCol w="1019752"/>
                <a:gridCol w="1019752"/>
              </a:tblGrid>
              <a:tr h="312901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Price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Rating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Wait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Drive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g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670975" y="904500"/>
            <a:ext cx="3628900" cy="400110"/>
            <a:chOff x="152400" y="1600200"/>
            <a:chExt cx="3200400" cy="40011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52400" y="1600200"/>
              <a:ext cx="32004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160020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Local DBMS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 rot="16200000">
            <a:off x="-879698" y="3576398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Dominating Objects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Cloud 25"/>
          <p:cNvSpPr/>
          <p:nvPr/>
        </p:nvSpPr>
        <p:spPr bwMode="auto">
          <a:xfrm>
            <a:off x="6553200" y="1371600"/>
            <a:ext cx="2209800" cy="14478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>
            <a:off x="4895850" y="2095500"/>
            <a:ext cx="164592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44901" y="176146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atin typeface="Calibri" pitchFamily="34" charset="0"/>
                <a:cs typeface="Calibri" pitchFamily="34" charset="0"/>
              </a:rPr>
              <a:t>RandomRequest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2800" y="1905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76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528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352800" y="25502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88173" y="3118837"/>
            <a:ext cx="154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smtClean="0">
                <a:latin typeface="Calibri" pitchFamily="34" charset="0"/>
                <a:cs typeface="Calibri" pitchFamily="34" charset="0"/>
              </a:rPr>
              <a:t>Boundary Value</a:t>
            </a:r>
            <a:endParaRPr lang="en-US" sz="1600" b="1" u="sng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0323" y="3452698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alibri" pitchFamily="34" charset="0"/>
                <a:cs typeface="Calibri" pitchFamily="34" charset="0"/>
              </a:rPr>
              <a:t>80</a:t>
            </a:r>
            <a:endParaRPr lang="en-US" sz="1600" b="1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5" name="Elbow Connector 34"/>
          <p:cNvCxnSpPr>
            <a:stCxn id="56" idx="3"/>
            <a:endCxn id="34" idx="3"/>
          </p:cNvCxnSpPr>
          <p:nvPr/>
        </p:nvCxnSpPr>
        <p:spPr bwMode="auto">
          <a:xfrm flipH="1">
            <a:off x="4127675" y="2394466"/>
            <a:ext cx="291925" cy="1227509"/>
          </a:xfrm>
          <a:prstGeom prst="bentConnector3">
            <a:avLst>
              <a:gd name="adj1" fmla="val -131191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7600" y="3785786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alibri" pitchFamily="34" charset="0"/>
                <a:cs typeface="Calibri" pitchFamily="34" charset="0"/>
              </a:rPr>
              <a:t>10</a:t>
            </a:r>
          </a:p>
        </p:txBody>
      </p:sp>
      <p:cxnSp>
        <p:nvCxnSpPr>
          <p:cNvPr id="43" name="Elbow Connector 42"/>
          <p:cNvCxnSpPr>
            <a:stCxn id="57" idx="3"/>
            <a:endCxn id="40" idx="3"/>
          </p:cNvCxnSpPr>
          <p:nvPr/>
        </p:nvCxnSpPr>
        <p:spPr bwMode="auto">
          <a:xfrm flipH="1">
            <a:off x="4134952" y="2734891"/>
            <a:ext cx="284648" cy="1220172"/>
          </a:xfrm>
          <a:prstGeom prst="bentConnector3">
            <a:avLst>
              <a:gd name="adj1" fmla="val -8031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47524" y="4137099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alibri" pitchFamily="34" charset="0"/>
                <a:cs typeface="Calibri" pitchFamily="34" charset="0"/>
              </a:rPr>
              <a:t>8</a:t>
            </a:r>
            <a:r>
              <a:rPr lang="en-US" sz="1600" b="1" smtClean="0"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48694" y="4475653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alibri" pitchFamily="34" charset="0"/>
                <a:cs typeface="Calibri" pitchFamily="34" charset="0"/>
              </a:rPr>
              <a:t>80</a:t>
            </a:r>
            <a:endParaRPr lang="en-US" sz="16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57600" y="4788176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alibri" pitchFamily="34" charset="0"/>
                <a:cs typeface="Calibri" pitchFamily="34" charset="0"/>
              </a:rPr>
              <a:t>76</a:t>
            </a:r>
            <a:endParaRPr lang="en-US" sz="16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57600" y="5141025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alibri" pitchFamily="34" charset="0"/>
                <a:cs typeface="Calibri" pitchFamily="34" charset="0"/>
              </a:rPr>
              <a:t>80</a:t>
            </a:r>
            <a:endParaRPr lang="en-US" sz="16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60569" y="5462702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Calibri" pitchFamily="34" charset="0"/>
                <a:cs typeface="Calibri" pitchFamily="34" charset="0"/>
              </a:rPr>
              <a:t>10</a:t>
            </a:r>
            <a:endParaRPr lang="en-US" sz="16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3604215" y="4661011"/>
            <a:ext cx="1664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atin typeface="Calibri" pitchFamily="34" charset="0"/>
                <a:cs typeface="Calibri" pitchFamily="34" charset="0"/>
              </a:rPr>
              <a:t>. . . 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10800000">
            <a:off x="280179" y="4306376"/>
            <a:ext cx="2909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 bwMode="auto">
          <a:xfrm>
            <a:off x="4876800" y="2362200"/>
            <a:ext cx="1740903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115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5" grpId="0"/>
      <p:bldP spid="56" grpId="0"/>
      <p:bldP spid="57" grpId="0"/>
      <p:bldP spid="7" grpId="0"/>
      <p:bldP spid="34" grpId="0"/>
      <p:bldP spid="40" grpId="0"/>
      <p:bldP spid="47" grpId="0"/>
      <p:bldP spid="48" grpId="0"/>
      <p:bldP spid="49" grpId="0"/>
      <p:bldP spid="51" grpId="0"/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Talk 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Expensive Attributes</a:t>
            </a:r>
          </a:p>
          <a:p>
            <a:r>
              <a:rPr lang="en-US" dirty="0" smtClean="0"/>
              <a:t>The problem: preference queries over expensive attributes</a:t>
            </a:r>
          </a:p>
          <a:p>
            <a:r>
              <a:rPr lang="en-US" dirty="0" smtClean="0"/>
              <a:t>Previous solutions</a:t>
            </a:r>
          </a:p>
          <a:p>
            <a:r>
              <a:rPr lang="en-US" dirty="0" smtClean="0"/>
              <a:t>Our solution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0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02900" y="50866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02900" y="541515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02900" y="4741225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543190"/>
              </p:ext>
            </p:extLst>
          </p:nvPr>
        </p:nvGraphicFramePr>
        <p:xfrm>
          <a:off x="191025" y="3049975"/>
          <a:ext cx="3836699" cy="2682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9616"/>
                <a:gridCol w="661863"/>
                <a:gridCol w="721422"/>
                <a:gridCol w="1026899"/>
                <a:gridCol w="1026899"/>
              </a:tblGrid>
              <a:tr h="28682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 pitchFamily="34" charset="0"/>
                          <a:cs typeface="Calibri" pitchFamily="34" charset="0"/>
                        </a:rPr>
                        <a:t>Other Objects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84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78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36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202900" y="21435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example: Phase II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66800" y="6172200"/>
            <a:ext cx="1226125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Initial Answers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3622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Pruning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576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Cleaning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724400" y="889714"/>
            <a:ext cx="4419600" cy="2487041"/>
          </a:xfrm>
        </p:spPr>
        <p:txBody>
          <a:bodyPr/>
          <a:lstStyle/>
          <a:p>
            <a:r>
              <a:rPr lang="en-US" sz="2400" dirty="0" smtClean="0"/>
              <a:t>Derive range boundary values </a:t>
            </a:r>
            <a:r>
              <a:rPr lang="en-US" sz="2400" b="1" i="1" dirty="0" smtClean="0"/>
              <a:t>U </a:t>
            </a:r>
            <a:r>
              <a:rPr lang="en-US" sz="2400" dirty="0" smtClean="0"/>
              <a:t>and</a:t>
            </a:r>
            <a:r>
              <a:rPr lang="en-US" sz="2400" b="1" i="1" dirty="0" smtClean="0"/>
              <a:t> L</a:t>
            </a:r>
            <a:endParaRPr lang="en-US" sz="2400" dirty="0" smtClean="0"/>
          </a:p>
          <a:p>
            <a:r>
              <a:rPr lang="en-US" sz="2400" dirty="0" smtClean="0"/>
              <a:t>Make range request</a:t>
            </a:r>
            <a:endParaRPr lang="en-US" sz="2400" b="1" i="1" dirty="0" smtClean="0"/>
          </a:p>
          <a:p>
            <a:r>
              <a:rPr lang="en-US" sz="2400" dirty="0" smtClean="0"/>
              <a:t>Details for finding range boundaries in paper</a:t>
            </a:r>
          </a:p>
          <a:p>
            <a:r>
              <a:rPr lang="en-US" sz="2400" dirty="0" smtClean="0"/>
              <a:t>Example with </a:t>
            </a:r>
            <a:r>
              <a:rPr lang="en-US" sz="2400" b="1" i="1" dirty="0" smtClean="0"/>
              <a:t>U</a:t>
            </a:r>
            <a:r>
              <a:rPr lang="en-US" sz="2400" dirty="0" smtClean="0"/>
              <a:t>=10 </a:t>
            </a:r>
            <a:r>
              <a:rPr lang="en-US" sz="2400" b="1" i="1" dirty="0" smtClean="0"/>
              <a:t>L</a:t>
            </a:r>
            <a:r>
              <a:rPr lang="en-US" sz="2400" dirty="0" smtClean="0"/>
              <a:t>=0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2900" y="18100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00925" y="24859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46256543"/>
              </p:ext>
            </p:extLst>
          </p:nvPr>
        </p:nvGraphicFramePr>
        <p:xfrm>
          <a:off x="202900" y="1124200"/>
          <a:ext cx="3809999" cy="1676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6837"/>
                <a:gridCol w="657257"/>
                <a:gridCol w="716401"/>
                <a:gridCol w="1019752"/>
                <a:gridCol w="1019752"/>
              </a:tblGrid>
              <a:tr h="312901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Price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Rating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Wait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Drive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g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95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279100" y="809500"/>
            <a:ext cx="3628900" cy="400110"/>
            <a:chOff x="152400" y="1600200"/>
            <a:chExt cx="3200400" cy="40011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52400" y="1600200"/>
              <a:ext cx="32004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160020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Local DBMS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6" name="Cloud 25"/>
          <p:cNvSpPr/>
          <p:nvPr/>
        </p:nvSpPr>
        <p:spPr bwMode="auto">
          <a:xfrm>
            <a:off x="6858000" y="3709843"/>
            <a:ext cx="2209800" cy="14478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60925" y="1810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76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60925" y="2114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960925" y="24552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00151" y="3042894"/>
            <a:ext cx="459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BV</a:t>
            </a:r>
            <a:endParaRPr lang="en-US" sz="1600" b="1" u="sng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00151" y="3376755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80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07428" y="3709843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97352" y="4061156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8</a:t>
            </a:r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98522" y="4399710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80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7428" y="4712233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76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7428" y="5065082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80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0397" y="5386759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10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4633830" y="4325433"/>
            <a:ext cx="2224170" cy="391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 bwMode="auto">
          <a:xfrm>
            <a:off x="4633830" y="4738264"/>
            <a:ext cx="2198103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33829" y="3986879"/>
            <a:ext cx="214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Range Request [0,10]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71800" y="50501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8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981325" y="404210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3054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02900" y="50866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02900" y="541515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02900" y="4741225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378902"/>
              </p:ext>
            </p:extLst>
          </p:nvPr>
        </p:nvGraphicFramePr>
        <p:xfrm>
          <a:off x="191025" y="3049975"/>
          <a:ext cx="3836699" cy="2682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9616"/>
                <a:gridCol w="661863"/>
                <a:gridCol w="721422"/>
                <a:gridCol w="1026899"/>
                <a:gridCol w="1026899"/>
              </a:tblGrid>
              <a:tr h="28682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 pitchFamily="34" charset="0"/>
                          <a:cs typeface="Calibri" pitchFamily="34" charset="0"/>
                        </a:rPr>
                        <a:t>Other Objects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84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78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36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202900" y="21435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example: Phase II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66800" y="6172200"/>
            <a:ext cx="1226125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Initial Answers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3622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Pruning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576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Cleaning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19600" y="889714"/>
            <a:ext cx="4724400" cy="2079111"/>
          </a:xfrm>
        </p:spPr>
        <p:txBody>
          <a:bodyPr/>
          <a:lstStyle/>
          <a:p>
            <a:r>
              <a:rPr lang="en-US" sz="2400" dirty="0" smtClean="0"/>
              <a:t>Create two sets</a:t>
            </a:r>
          </a:p>
          <a:p>
            <a:pPr lvl="1"/>
            <a:r>
              <a:rPr lang="en-US" sz="2000" b="1" i="1" dirty="0" smtClean="0"/>
              <a:t>P</a:t>
            </a:r>
            <a:r>
              <a:rPr lang="en-US" sz="2000" dirty="0" smtClean="0"/>
              <a:t>: objects returned from range request </a:t>
            </a:r>
            <a:r>
              <a:rPr lang="en-US" sz="2000" u="sng" dirty="0" smtClean="0"/>
              <a:t>and</a:t>
            </a:r>
            <a:r>
              <a:rPr lang="en-US" sz="2000" dirty="0" smtClean="0"/>
              <a:t> </a:t>
            </a:r>
            <a:r>
              <a:rPr lang="en-US" sz="2000" b="1" i="1" dirty="0" smtClean="0"/>
              <a:t>A</a:t>
            </a:r>
            <a:r>
              <a:rPr lang="en-US" sz="2000" dirty="0" smtClean="0"/>
              <a:t> that have expensive attribute less than or equal to </a:t>
            </a:r>
            <a:r>
              <a:rPr lang="en-US" sz="2000" b="1" i="1" dirty="0" smtClean="0"/>
              <a:t>U</a:t>
            </a:r>
          </a:p>
          <a:p>
            <a:pPr lvl="1"/>
            <a:r>
              <a:rPr lang="en-US" sz="2000" b="1" i="1" dirty="0" smtClean="0"/>
              <a:t>Q: </a:t>
            </a:r>
            <a:r>
              <a:rPr lang="en-US" sz="2000" dirty="0" smtClean="0"/>
              <a:t>All other objects not in </a:t>
            </a:r>
            <a:r>
              <a:rPr lang="en-US" sz="2000" b="1" i="1" dirty="0" smtClean="0"/>
              <a:t>A</a:t>
            </a:r>
            <a:r>
              <a:rPr lang="en-US" sz="2000" dirty="0" smtClean="0"/>
              <a:t> or </a:t>
            </a:r>
            <a:r>
              <a:rPr lang="en-US" sz="2000" b="1" i="1" dirty="0" smtClean="0"/>
              <a:t>P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2900" y="18100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00925" y="24859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1803779"/>
              </p:ext>
            </p:extLst>
          </p:nvPr>
        </p:nvGraphicFramePr>
        <p:xfrm>
          <a:off x="202900" y="1124200"/>
          <a:ext cx="3809999" cy="1676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6837"/>
                <a:gridCol w="657257"/>
                <a:gridCol w="716401"/>
                <a:gridCol w="1019752"/>
                <a:gridCol w="1019752"/>
              </a:tblGrid>
              <a:tr h="312901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Price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Rating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Wait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Drive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g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95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279100" y="809500"/>
            <a:ext cx="3628900" cy="400110"/>
            <a:chOff x="152400" y="1600200"/>
            <a:chExt cx="3200400" cy="40011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52400" y="1600200"/>
              <a:ext cx="32004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160020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Local DBMS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960925" y="1810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76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60925" y="2114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960925" y="245522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00151" y="3042894"/>
            <a:ext cx="459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BV</a:t>
            </a:r>
            <a:endParaRPr lang="en-US" sz="1600" b="1" u="sng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00151" y="3376755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80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07428" y="3709843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97352" y="4061156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8</a:t>
            </a:r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98522" y="4399710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80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7428" y="4712233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76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07428" y="5065082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80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0397" y="5386759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10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71800" y="50501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8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89500" y="404210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744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02900" y="5759428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02900" y="5414053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4072001"/>
              </p:ext>
            </p:extLst>
          </p:nvPr>
        </p:nvGraphicFramePr>
        <p:xfrm>
          <a:off x="191025" y="4065703"/>
          <a:ext cx="3836699" cy="201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9616"/>
                <a:gridCol w="661863"/>
                <a:gridCol w="721422"/>
                <a:gridCol w="1026899"/>
                <a:gridCol w="1026899"/>
              </a:tblGrid>
              <a:tr h="28682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alibri" pitchFamily="34" charset="0"/>
                          <a:cs typeface="Calibri" pitchFamily="34" charset="0"/>
                        </a:rPr>
                        <a:t>Q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84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78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202900" y="21435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example: Phase II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66800" y="6172200"/>
            <a:ext cx="1226125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Initial Answers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3622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Pruning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576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Cleaning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419600" y="889714"/>
            <a:ext cx="4724400" cy="5358686"/>
          </a:xfrm>
        </p:spPr>
        <p:txBody>
          <a:bodyPr/>
          <a:lstStyle/>
          <a:p>
            <a:r>
              <a:rPr lang="en-US" sz="2400" dirty="0" smtClean="0"/>
              <a:t>Create two sets</a:t>
            </a:r>
          </a:p>
          <a:p>
            <a:pPr lvl="1"/>
            <a:r>
              <a:rPr lang="en-US" sz="2000" b="1" i="1" dirty="0" smtClean="0"/>
              <a:t>P</a:t>
            </a:r>
            <a:r>
              <a:rPr lang="en-US" sz="2000" dirty="0" smtClean="0"/>
              <a:t>: objects returned from range request </a:t>
            </a:r>
            <a:r>
              <a:rPr lang="en-US" sz="2000" u="sng" dirty="0" smtClean="0"/>
              <a:t>and</a:t>
            </a:r>
            <a:r>
              <a:rPr lang="en-US" sz="2000" dirty="0" smtClean="0"/>
              <a:t> </a:t>
            </a:r>
            <a:r>
              <a:rPr lang="en-US" sz="2000" b="1" i="1" dirty="0" smtClean="0"/>
              <a:t>A</a:t>
            </a:r>
            <a:r>
              <a:rPr lang="en-US" sz="2000" dirty="0" smtClean="0"/>
              <a:t> that have expensive attribute less than or equal to </a:t>
            </a:r>
            <a:r>
              <a:rPr lang="en-US" sz="2000" b="1" i="1" dirty="0" smtClean="0"/>
              <a:t>U</a:t>
            </a:r>
          </a:p>
          <a:p>
            <a:pPr lvl="1"/>
            <a:r>
              <a:rPr lang="en-US" sz="2000" b="1" i="1" dirty="0" smtClean="0"/>
              <a:t>Q: </a:t>
            </a:r>
            <a:r>
              <a:rPr lang="en-US" sz="2000" dirty="0" smtClean="0"/>
              <a:t>All other objects not in </a:t>
            </a:r>
            <a:r>
              <a:rPr lang="en-US" sz="2000" b="1" i="1" dirty="0" smtClean="0"/>
              <a:t>A</a:t>
            </a:r>
            <a:r>
              <a:rPr lang="en-US" sz="2000" dirty="0" smtClean="0"/>
              <a:t> or </a:t>
            </a:r>
            <a:r>
              <a:rPr lang="en-US" sz="2000" b="1" i="1" dirty="0" smtClean="0"/>
              <a:t>P</a:t>
            </a:r>
          </a:p>
          <a:p>
            <a:r>
              <a:rPr lang="en-US" sz="2400" dirty="0" smtClean="0"/>
              <a:t>Clean </a:t>
            </a:r>
            <a:r>
              <a:rPr lang="en-US" sz="2400" b="1" i="1" dirty="0" smtClean="0"/>
              <a:t>P</a:t>
            </a:r>
            <a:r>
              <a:rPr lang="en-US" sz="2400" dirty="0" smtClean="0"/>
              <a:t>: run skyline over </a:t>
            </a:r>
            <a:r>
              <a:rPr lang="en-US" sz="2400" b="1" i="1" dirty="0" smtClean="0"/>
              <a:t>P</a:t>
            </a:r>
            <a:r>
              <a:rPr lang="en-US" sz="2400" dirty="0" smtClean="0"/>
              <a:t>, seeding </a:t>
            </a:r>
            <a:r>
              <a:rPr lang="en-US" sz="2400" dirty="0" err="1" smtClean="0"/>
              <a:t>inititial</a:t>
            </a:r>
            <a:r>
              <a:rPr lang="en-US" sz="2400" dirty="0" smtClean="0"/>
              <a:t> skyline with objects in </a:t>
            </a:r>
            <a:r>
              <a:rPr lang="en-US" sz="2400" b="1" i="1" dirty="0" smtClean="0"/>
              <a:t>P</a:t>
            </a:r>
            <a:r>
              <a:rPr lang="en-US" sz="2400" dirty="0" smtClean="0"/>
              <a:t> taken from </a:t>
            </a:r>
            <a:r>
              <a:rPr lang="en-US" sz="2400" b="1" i="1" dirty="0" smtClean="0"/>
              <a:t>A</a:t>
            </a:r>
            <a:r>
              <a:rPr lang="en-US" sz="2400" dirty="0" smtClean="0"/>
              <a:t> (ensures </a:t>
            </a:r>
            <a:r>
              <a:rPr lang="en-US" sz="2400" b="1" i="1" dirty="0" smtClean="0"/>
              <a:t>P</a:t>
            </a:r>
            <a:r>
              <a:rPr lang="en-US" sz="2400" dirty="0" smtClean="0"/>
              <a:t> contains final answers)</a:t>
            </a:r>
          </a:p>
          <a:p>
            <a:r>
              <a:rPr lang="en-US" sz="2400" dirty="0" smtClean="0"/>
              <a:t>Prune </a:t>
            </a:r>
            <a:r>
              <a:rPr lang="en-US" sz="2400" b="1" i="1" dirty="0" smtClean="0"/>
              <a:t>Q</a:t>
            </a:r>
            <a:r>
              <a:rPr lang="en-US" sz="2400" dirty="0" smtClean="0"/>
              <a:t>: for each object </a:t>
            </a:r>
            <a:r>
              <a:rPr lang="en-US" sz="2400" b="1" i="1" dirty="0" smtClean="0"/>
              <a:t>q</a:t>
            </a:r>
            <a:r>
              <a:rPr lang="en-US" sz="2400" dirty="0" smtClean="0"/>
              <a:t> in </a:t>
            </a:r>
            <a:r>
              <a:rPr lang="en-US" sz="2400" b="1" dirty="0" smtClean="0"/>
              <a:t>Q</a:t>
            </a:r>
          </a:p>
          <a:p>
            <a:pPr lvl="1"/>
            <a:r>
              <a:rPr lang="en-US" sz="2000" u="sng" dirty="0" smtClean="0">
                <a:solidFill>
                  <a:srgbClr val="FF0000"/>
                </a:solidFill>
              </a:rPr>
              <a:t>Case 1</a:t>
            </a:r>
            <a:r>
              <a:rPr lang="en-US" sz="2000" dirty="0" smtClean="0"/>
              <a:t>: bounding value (BV) is less than or equal to </a:t>
            </a:r>
            <a:r>
              <a:rPr lang="en-US" sz="2000" b="1" i="1" dirty="0" smtClean="0"/>
              <a:t>U</a:t>
            </a:r>
          </a:p>
          <a:p>
            <a:pPr lvl="1"/>
            <a:r>
              <a:rPr lang="en-US" sz="2000" u="sng" dirty="0" smtClean="0">
                <a:solidFill>
                  <a:srgbClr val="FF0000"/>
                </a:solidFill>
              </a:rPr>
              <a:t>Case 2</a:t>
            </a:r>
            <a:r>
              <a:rPr lang="en-US" sz="2000" dirty="0" smtClean="0"/>
              <a:t>: compare </a:t>
            </a:r>
            <a:r>
              <a:rPr lang="en-US" sz="2000" b="1" i="1" dirty="0" smtClean="0"/>
              <a:t>q</a:t>
            </a:r>
            <a:r>
              <a:rPr lang="en-US" sz="2000" dirty="0" smtClean="0"/>
              <a:t> to each object in </a:t>
            </a:r>
            <a:r>
              <a:rPr lang="en-US" sz="2000" b="1" i="1" dirty="0" smtClean="0"/>
              <a:t>P</a:t>
            </a:r>
            <a:r>
              <a:rPr lang="en-US" sz="2000" dirty="0" smtClean="0"/>
              <a:t> and discard if found to be dominated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2900" y="18100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298"/>
              </p:ext>
            </p:extLst>
          </p:nvPr>
        </p:nvGraphicFramePr>
        <p:xfrm>
          <a:off x="202900" y="1124200"/>
          <a:ext cx="3809999" cy="1341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6837"/>
                <a:gridCol w="657257"/>
                <a:gridCol w="716401"/>
                <a:gridCol w="1019752"/>
                <a:gridCol w="1019752"/>
              </a:tblGrid>
              <a:tr h="312901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Price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Rating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Wait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Drive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279100" y="809500"/>
            <a:ext cx="3628900" cy="400110"/>
            <a:chOff x="152400" y="1600200"/>
            <a:chExt cx="3200400" cy="40011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52400" y="1600200"/>
              <a:ext cx="32004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160020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Local DBMS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960925" y="1810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76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60925" y="2114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00151" y="4115772"/>
            <a:ext cx="459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BV</a:t>
            </a:r>
            <a:endParaRPr lang="en-US" sz="1600" b="1" u="sng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00151" y="4449633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80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07428" y="4782721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98522" y="5072538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80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7428" y="5385061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76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0397" y="5718853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10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8518134"/>
              </p:ext>
            </p:extLst>
          </p:nvPr>
        </p:nvGraphicFramePr>
        <p:xfrm>
          <a:off x="202900" y="2592171"/>
          <a:ext cx="3836699" cy="1341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9616"/>
                <a:gridCol w="661863"/>
                <a:gridCol w="721422"/>
                <a:gridCol w="1026899"/>
                <a:gridCol w="1026899"/>
              </a:tblGrid>
              <a:tr h="28682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35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47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36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g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95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001181" y="2895600"/>
            <a:ext cx="10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8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990578" y="3578681"/>
            <a:ext cx="102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10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94274" y="5887057"/>
            <a:ext cx="3831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>
            <a:off x="202900" y="3413075"/>
            <a:ext cx="3831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194274" y="4905272"/>
            <a:ext cx="3831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>
            <a:off x="202900" y="4580810"/>
            <a:ext cx="3831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>
            <a:off x="186276" y="5566453"/>
            <a:ext cx="3831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08157" y="3249573"/>
            <a:ext cx="10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0772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02900" y="5759428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02900" y="5414053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3111075"/>
              </p:ext>
            </p:extLst>
          </p:nvPr>
        </p:nvGraphicFramePr>
        <p:xfrm>
          <a:off x="191025" y="4065703"/>
          <a:ext cx="3836699" cy="201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9616"/>
                <a:gridCol w="661863"/>
                <a:gridCol w="721422"/>
                <a:gridCol w="1026899"/>
                <a:gridCol w="1026899"/>
              </a:tblGrid>
              <a:tr h="28682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alibri" pitchFamily="34" charset="0"/>
                          <a:cs typeface="Calibri" pitchFamily="34" charset="0"/>
                        </a:rPr>
                        <a:t>Q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84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78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202900" y="21435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example: Phase II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66800" y="6172200"/>
            <a:ext cx="1226125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Initial Answers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3622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Pruning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576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Cleaning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02900" y="18100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95226"/>
              </p:ext>
            </p:extLst>
          </p:nvPr>
        </p:nvGraphicFramePr>
        <p:xfrm>
          <a:off x="202900" y="1124200"/>
          <a:ext cx="3809999" cy="1341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6837"/>
                <a:gridCol w="657257"/>
                <a:gridCol w="716401"/>
                <a:gridCol w="1019752"/>
                <a:gridCol w="1019752"/>
              </a:tblGrid>
              <a:tr h="312901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Price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Rating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Wait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Drive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279100" y="809500"/>
            <a:ext cx="3628900" cy="400110"/>
            <a:chOff x="152400" y="1600200"/>
            <a:chExt cx="3200400" cy="40011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52400" y="1600200"/>
              <a:ext cx="32004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160020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Local DBMS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960925" y="1810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76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60925" y="2114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80</a:t>
            </a:r>
            <a:endParaRPr lang="en-US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3250707"/>
              </p:ext>
            </p:extLst>
          </p:nvPr>
        </p:nvGraphicFramePr>
        <p:xfrm>
          <a:off x="202900" y="2592171"/>
          <a:ext cx="3836699" cy="1341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9616"/>
                <a:gridCol w="661863"/>
                <a:gridCol w="721422"/>
                <a:gridCol w="1026899"/>
                <a:gridCol w="1026899"/>
              </a:tblGrid>
              <a:tr h="28682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35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47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36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g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95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001181" y="2895600"/>
            <a:ext cx="10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8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990578" y="3578681"/>
            <a:ext cx="102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10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94274" y="5887057"/>
            <a:ext cx="3831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>
            <a:off x="202900" y="3413075"/>
            <a:ext cx="3831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194274" y="4905272"/>
            <a:ext cx="3831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>
            <a:off x="202900" y="4580810"/>
            <a:ext cx="3831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>
            <a:off x="186276" y="5566453"/>
            <a:ext cx="3831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08157" y="3249573"/>
            <a:ext cx="10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9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800600" y="4951998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Pruned objects in Q discarded without retrieving expensive attribute</a:t>
            </a:r>
            <a:endParaRPr lang="en-US" sz="2000" b="1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34781" y="28956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Cleaned objects in P represent uneccesary expensive attribute retrieval</a:t>
            </a:r>
            <a:endParaRPr lang="en-US" sz="2000" b="1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" name="Picture 2" descr="http://t3.gstatic.com/images?q=tbn:r9e75vgylxV6FM:http://upload.wikimedia.org/wikipedia/commons/thumb/b/bd/Checkmark_green.svg/417px-Checkmark_gree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266" y="4454326"/>
            <a:ext cx="295868" cy="257997"/>
          </a:xfrm>
          <a:prstGeom prst="rect">
            <a:avLst/>
          </a:prstGeom>
          <a:noFill/>
        </p:spPr>
      </p:pic>
      <p:pic>
        <p:nvPicPr>
          <p:cNvPr id="53" name="Picture 4" descr="http://t2.gstatic.com/images?q=tbn:1CDGxPKY3OE9nM:http://upload.wikimedia.org/wikipedia/commons/thumb/e/e2/RedX.svg/500px-Red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3399" y="3285511"/>
            <a:ext cx="329108" cy="329108"/>
          </a:xfrm>
          <a:prstGeom prst="rect">
            <a:avLst/>
          </a:prstGeom>
          <a:noFill/>
        </p:spPr>
      </p:pic>
      <p:pic>
        <p:nvPicPr>
          <p:cNvPr id="58" name="Picture 2" descr="http://t3.gstatic.com/images?q=tbn:r9e75vgylxV6FM:http://upload.wikimedia.org/wikipedia/commons/thumb/b/bd/Checkmark_green.svg/417px-Checkmark_gree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3732" y="4776273"/>
            <a:ext cx="295868" cy="257997"/>
          </a:xfrm>
          <a:prstGeom prst="rect">
            <a:avLst/>
          </a:prstGeom>
          <a:noFill/>
        </p:spPr>
      </p:pic>
      <p:pic>
        <p:nvPicPr>
          <p:cNvPr id="59" name="Picture 2" descr="http://t3.gstatic.com/images?q=tbn:r9e75vgylxV6FM:http://upload.wikimedia.org/wikipedia/commons/thumb/b/bd/Checkmark_green.svg/417px-Checkmark_gree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157" y="5414053"/>
            <a:ext cx="295868" cy="257997"/>
          </a:xfrm>
          <a:prstGeom prst="rect">
            <a:avLst/>
          </a:prstGeom>
          <a:noFill/>
        </p:spPr>
      </p:pic>
      <p:pic>
        <p:nvPicPr>
          <p:cNvPr id="60" name="Picture 2" descr="http://t3.gstatic.com/images?q=tbn:r9e75vgylxV6FM:http://upload.wikimedia.org/wikipedia/commons/thumb/b/bd/Checkmark_green.svg/417px-Checkmark_gree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157" y="5782829"/>
            <a:ext cx="295868" cy="257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792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4742960"/>
              </p:ext>
            </p:extLst>
          </p:nvPr>
        </p:nvGraphicFramePr>
        <p:xfrm>
          <a:off x="191025" y="4520278"/>
          <a:ext cx="3836699" cy="670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9616"/>
                <a:gridCol w="661863"/>
                <a:gridCol w="721422"/>
                <a:gridCol w="1026899"/>
                <a:gridCol w="1026899"/>
              </a:tblGrid>
              <a:tr h="28682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alibri" pitchFamily="34" charset="0"/>
                          <a:cs typeface="Calibri" pitchFamily="34" charset="0"/>
                        </a:rPr>
                        <a:t>Q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202900" y="21435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example: Phase III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66800" y="6172200"/>
            <a:ext cx="1226125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Initial Answers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3622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Pruning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576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Cleaning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02900" y="18100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0634054"/>
              </p:ext>
            </p:extLst>
          </p:nvPr>
        </p:nvGraphicFramePr>
        <p:xfrm>
          <a:off x="202900" y="1124200"/>
          <a:ext cx="3809999" cy="1341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6837"/>
                <a:gridCol w="657257"/>
                <a:gridCol w="716401"/>
                <a:gridCol w="1019752"/>
                <a:gridCol w="1019752"/>
              </a:tblGrid>
              <a:tr h="312901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Price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Rating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Wait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Drive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279100" y="809500"/>
            <a:ext cx="3628900" cy="400110"/>
            <a:chOff x="152400" y="1600200"/>
            <a:chExt cx="3200400" cy="40011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52400" y="1600200"/>
              <a:ext cx="32004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160020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Local DBMS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960925" y="1810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76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60925" y="2114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80</a:t>
            </a:r>
            <a:endParaRPr lang="en-US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5976823"/>
              </p:ext>
            </p:extLst>
          </p:nvPr>
        </p:nvGraphicFramePr>
        <p:xfrm>
          <a:off x="202900" y="2943060"/>
          <a:ext cx="3836699" cy="1005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9616"/>
                <a:gridCol w="661863"/>
                <a:gridCol w="721422"/>
                <a:gridCol w="1026899"/>
                <a:gridCol w="1026899"/>
              </a:tblGrid>
              <a:tr h="28682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35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47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g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95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001181" y="3246489"/>
            <a:ext cx="10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8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01181" y="3615821"/>
            <a:ext cx="102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10</a:t>
            </a:r>
            <a:endParaRPr lang="en-US" b="1" dirty="0"/>
          </a:p>
        </p:txBody>
      </p:sp>
      <p:sp>
        <p:nvSpPr>
          <p:cNvPr id="39" name="Cloud 38"/>
          <p:cNvSpPr/>
          <p:nvPr/>
        </p:nvSpPr>
        <p:spPr bwMode="auto">
          <a:xfrm>
            <a:off x="6576235" y="4174138"/>
            <a:ext cx="2209800" cy="14478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cxnSp>
        <p:nvCxnSpPr>
          <p:cNvPr id="43" name="Straight Arrow Connector 42"/>
          <p:cNvCxnSpPr>
            <a:endCxn id="39" idx="2"/>
          </p:cNvCxnSpPr>
          <p:nvPr/>
        </p:nvCxnSpPr>
        <p:spPr bwMode="auto">
          <a:xfrm flipV="1">
            <a:off x="4378132" y="4898038"/>
            <a:ext cx="2204957" cy="32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80510" y="4523027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atin typeface="Calibri" pitchFamily="34" charset="0"/>
                <a:cs typeface="Calibri" pitchFamily="34" charset="0"/>
              </a:rPr>
              <a:t>RandomRequest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Content Placeholder 2"/>
          <p:cNvSpPr>
            <a:spLocks noGrp="1"/>
          </p:cNvSpPr>
          <p:nvPr>
            <p:ph idx="1"/>
          </p:nvPr>
        </p:nvSpPr>
        <p:spPr>
          <a:xfrm>
            <a:off x="4390537" y="922844"/>
            <a:ext cx="4419600" cy="2810956"/>
          </a:xfrm>
        </p:spPr>
        <p:txBody>
          <a:bodyPr/>
          <a:lstStyle/>
          <a:p>
            <a:r>
              <a:rPr lang="en-US" sz="2400" dirty="0" smtClean="0"/>
              <a:t>Make random request for expensive attributes of all objects left in Q</a:t>
            </a:r>
          </a:p>
          <a:p>
            <a:r>
              <a:rPr lang="en-US" sz="2400" dirty="0" smtClean="0"/>
              <a:t>Find final preference answer by running skyline over </a:t>
            </a:r>
            <a:r>
              <a:rPr lang="en-US" sz="2400" b="1" i="1" dirty="0" smtClean="0"/>
              <a:t>Q</a:t>
            </a:r>
            <a:r>
              <a:rPr lang="en-US" sz="2400" dirty="0" smtClean="0"/>
              <a:t>, seeding initial answer with objects from </a:t>
            </a:r>
            <a:r>
              <a:rPr lang="en-US" sz="2400" b="1" i="1" dirty="0" smtClean="0"/>
              <a:t>A </a:t>
            </a:r>
            <a:r>
              <a:rPr lang="en-US" sz="2400" dirty="0" smtClean="0"/>
              <a:t>and </a:t>
            </a:r>
            <a:r>
              <a:rPr lang="en-US" sz="2400" b="1" i="1" dirty="0" smtClean="0"/>
              <a:t>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1181" y="4852436"/>
            <a:ext cx="102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6</a:t>
            </a:r>
            <a:r>
              <a:rPr lang="en-US" b="1" smtClean="0"/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3312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8782329"/>
              </p:ext>
            </p:extLst>
          </p:nvPr>
        </p:nvGraphicFramePr>
        <p:xfrm>
          <a:off x="191025" y="4520278"/>
          <a:ext cx="3836699" cy="670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9616"/>
                <a:gridCol w="661863"/>
                <a:gridCol w="721422"/>
                <a:gridCol w="1026899"/>
                <a:gridCol w="1026899"/>
              </a:tblGrid>
              <a:tr h="28682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alibri" pitchFamily="34" charset="0"/>
                          <a:cs typeface="Calibri" pitchFamily="34" charset="0"/>
                        </a:rPr>
                        <a:t>Q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202900" y="21435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example: Phase III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66800" y="6172200"/>
            <a:ext cx="1226125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Initial Answers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3622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Pruning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576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Cleaning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02900" y="1810000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5221813"/>
              </p:ext>
            </p:extLst>
          </p:nvPr>
        </p:nvGraphicFramePr>
        <p:xfrm>
          <a:off x="202900" y="1124200"/>
          <a:ext cx="3809999" cy="1341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6837"/>
                <a:gridCol w="657257"/>
                <a:gridCol w="716401"/>
                <a:gridCol w="1019752"/>
                <a:gridCol w="1019752"/>
              </a:tblGrid>
              <a:tr h="312901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Price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Rating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Wait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Drive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298150" y="780925"/>
            <a:ext cx="3628900" cy="400110"/>
            <a:chOff x="152400" y="1600200"/>
            <a:chExt cx="3200400" cy="40011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52400" y="1600200"/>
              <a:ext cx="32004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160020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Local DBMS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960925" y="1810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76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960925" y="2114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80</a:t>
            </a:r>
            <a:endParaRPr lang="en-US" b="1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5276091"/>
              </p:ext>
            </p:extLst>
          </p:nvPr>
        </p:nvGraphicFramePr>
        <p:xfrm>
          <a:off x="202900" y="2943060"/>
          <a:ext cx="3836699" cy="1005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9616"/>
                <a:gridCol w="661863"/>
                <a:gridCol w="721422"/>
                <a:gridCol w="1026899"/>
                <a:gridCol w="1026899"/>
              </a:tblGrid>
              <a:tr h="28682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35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47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g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95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001181" y="3246489"/>
            <a:ext cx="10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01181" y="3615821"/>
            <a:ext cx="102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10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01181" y="4852436"/>
            <a:ext cx="102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6</a:t>
            </a:r>
            <a:r>
              <a:rPr lang="en-US" b="1" smtClean="0"/>
              <a:t>0</a:t>
            </a:r>
            <a:endParaRPr lang="en-US" b="1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390537" y="922844"/>
            <a:ext cx="4419600" cy="887156"/>
          </a:xfrm>
        </p:spPr>
        <p:txBody>
          <a:bodyPr/>
          <a:lstStyle/>
          <a:p>
            <a:r>
              <a:rPr lang="en-US" sz="2400" smtClean="0"/>
              <a:t>Final preference answer is concatenation of </a:t>
            </a:r>
            <a:r>
              <a:rPr lang="en-US" sz="2400" b="1" i="1" smtClean="0"/>
              <a:t>A</a:t>
            </a:r>
            <a:r>
              <a:rPr lang="en-US" sz="2400" smtClean="0"/>
              <a:t>, </a:t>
            </a:r>
            <a:r>
              <a:rPr lang="en-US" sz="2400" b="1" i="1" smtClean="0"/>
              <a:t>P</a:t>
            </a:r>
            <a:r>
              <a:rPr lang="en-US" sz="2400" smtClean="0"/>
              <a:t>, and </a:t>
            </a:r>
            <a:r>
              <a:rPr lang="en-US" sz="2400" b="1" i="1" smtClean="0"/>
              <a:t>Q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1180692"/>
              </p:ext>
            </p:extLst>
          </p:nvPr>
        </p:nvGraphicFramePr>
        <p:xfrm>
          <a:off x="5029200" y="2760595"/>
          <a:ext cx="3809999" cy="2346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6837"/>
                <a:gridCol w="657257"/>
                <a:gridCol w="716401"/>
                <a:gridCol w="1019752"/>
                <a:gridCol w="1019752"/>
              </a:tblGrid>
              <a:tr h="312901">
                <a:tc gridSpan="5"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Final</a:t>
                      </a:r>
                      <a:r>
                        <a:rPr lang="en-US" baseline="0" smtClean="0">
                          <a:latin typeface="Calibri" pitchFamily="34" charset="0"/>
                          <a:cs typeface="Calibri" pitchFamily="34" charset="0"/>
                        </a:rPr>
                        <a:t> Answer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Price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Rating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Wait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Drive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35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47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g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95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 bwMode="auto">
          <a:xfrm>
            <a:off x="4267200" y="3047041"/>
            <a:ext cx="457200" cy="59577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72400" y="342742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76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772400" y="373222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80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792528" y="4086207"/>
            <a:ext cx="102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9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92528" y="4417439"/>
            <a:ext cx="102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10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812656" y="4767721"/>
            <a:ext cx="102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6</a:t>
            </a:r>
            <a:r>
              <a:rPr lang="en-US" b="1" smtClean="0"/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95562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/>
      <p:bldP spid="24" grpId="0"/>
      <p:bldP spid="26" grpId="0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Solutions for Other Scenarios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r>
              <a:rPr lang="en-US" dirty="0" smtClean="0"/>
              <a:t>Paper contains details for</a:t>
            </a:r>
          </a:p>
          <a:p>
            <a:pPr lvl="1"/>
            <a:r>
              <a:rPr lang="en-US" dirty="0" smtClean="0"/>
              <a:t>Skyline over multiple expensive attributes</a:t>
            </a:r>
          </a:p>
          <a:p>
            <a:pPr lvl="1"/>
            <a:r>
              <a:rPr lang="en-US" dirty="0" smtClean="0"/>
              <a:t>Multi-objective queries for a single expensive attribute</a:t>
            </a:r>
          </a:p>
          <a:p>
            <a:pPr lvl="1"/>
            <a:r>
              <a:rPr lang="en-US" dirty="0" smtClean="0"/>
              <a:t>Multi-objective queries for multiple expensive attributes</a:t>
            </a:r>
          </a:p>
          <a:p>
            <a:r>
              <a:rPr lang="en-US" dirty="0" smtClean="0"/>
              <a:t>Framework can adapted to top-k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28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Multi-Objective Queries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4262214"/>
              </p:ext>
            </p:extLst>
          </p:nvPr>
        </p:nvGraphicFramePr>
        <p:xfrm>
          <a:off x="152400" y="2406066"/>
          <a:ext cx="3733799" cy="350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800101"/>
                <a:gridCol w="1244599"/>
                <a:gridCol w="1066799"/>
              </a:tblGrid>
              <a:tr h="361928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Restaurants</a:t>
                      </a:r>
                      <a:endParaRPr 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Price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Rating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4.5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US" sz="1600" dirty="0" smtClean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3.5</a:t>
                      </a:r>
                      <a:endParaRPr lang="en-US" sz="1600" dirty="0" smtClean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US" sz="1600" dirty="0" smtClean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3.4</a:t>
                      </a:r>
                      <a:endParaRPr lang="en-US" sz="1600" dirty="0" smtClean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4.8</a:t>
                      </a:r>
                      <a:endParaRPr lang="en-US" sz="1600" dirty="0" smtClean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US" sz="1600" dirty="0" smtClean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57200" y="1219200"/>
            <a:ext cx="8420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	 Restaurants R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PREFERRING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MIN (R.Price + R.Distance), MAX R.Rating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9600"/>
          </a:xfrm>
        </p:spPr>
        <p:txBody>
          <a:bodyPr/>
          <a:lstStyle/>
          <a:p>
            <a:r>
              <a:rPr lang="en-US" b="1" smtClean="0"/>
              <a:t>Multi-objective: mixture of skyline and ranking</a:t>
            </a:r>
            <a:endParaRPr lang="en-US" sz="2000" dirty="0" smtClean="0"/>
          </a:p>
        </p:txBody>
      </p:sp>
      <p:sp>
        <p:nvSpPr>
          <p:cNvPr id="3" name="Right Arrow 2"/>
          <p:cNvSpPr/>
          <p:nvPr/>
        </p:nvSpPr>
        <p:spPr bwMode="auto">
          <a:xfrm>
            <a:off x="4133108" y="3848100"/>
            <a:ext cx="6858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2487249"/>
              </p:ext>
            </p:extLst>
          </p:nvPr>
        </p:nvGraphicFramePr>
        <p:xfrm>
          <a:off x="4953000" y="2387263"/>
          <a:ext cx="3924300" cy="378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/>
                <a:gridCol w="1756809"/>
                <a:gridCol w="1186416"/>
              </a:tblGrid>
              <a:tr h="3619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Restaurants</a:t>
                      </a:r>
                      <a:endParaRPr 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(Price + Distance)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Rating</a:t>
                      </a:r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4.5</a:t>
                      </a:r>
                      <a:endParaRPr lang="en-US" sz="1600" dirty="0" smtClean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US" sz="1600" dirty="0" smtClean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3.5</a:t>
                      </a:r>
                      <a:endParaRPr lang="en-US" sz="1600" dirty="0" smtClean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5</a:t>
                      </a:r>
                      <a:endParaRPr lang="en-US" sz="1600" dirty="0" smtClean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3.4</a:t>
                      </a:r>
                      <a:endParaRPr lang="en-US" sz="1600" dirty="0" smtClean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4.8</a:t>
                      </a:r>
                      <a:endParaRPr lang="en-US" sz="1600" dirty="0" smtClean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US" sz="1600" dirty="0" smtClean="0"/>
                    </a:p>
                  </a:txBody>
                  <a:tcPr/>
                </a:tc>
              </a:tr>
              <a:tr h="3358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884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Talk 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Expensive Attributes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problem: preference queries over expensive attributes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Previous solutions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Our solution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0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Analysis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785035"/>
            <a:ext cx="9144000" cy="685800"/>
          </a:xfrm>
        </p:spPr>
        <p:txBody>
          <a:bodyPr/>
          <a:lstStyle/>
          <a:p>
            <a:r>
              <a:rPr lang="en-US" dirty="0" smtClean="0"/>
              <a:t>Framework implemented inside </a:t>
            </a:r>
            <a:r>
              <a:rPr lang="en-US" dirty="0" err="1" smtClean="0"/>
              <a:t>Postgres</a:t>
            </a:r>
            <a:r>
              <a:rPr lang="en-US" dirty="0" smtClean="0"/>
              <a:t> query processing engine</a:t>
            </a:r>
            <a:endParaRPr lang="en-US" dirty="0"/>
          </a:p>
        </p:txBody>
      </p:sp>
      <p:pic>
        <p:nvPicPr>
          <p:cNvPr id="5" name="Picture 4" descr="http://www.ecoscopebc.ird.fr/EcoscopeKB/webpages/pictures/02_weblinks/logo_postgr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447800"/>
            <a:ext cx="1257300" cy="995782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2590800"/>
            <a:ext cx="9144000" cy="345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SzTx/>
              <a:buFontTx/>
              <a:buChar char="•"/>
              <a:tabLst/>
              <a:defRPr/>
            </a:pPr>
            <a:r>
              <a:rPr lang="en-US" sz="3000" kern="0" dirty="0" smtClean="0">
                <a:latin typeface="Calibri" pitchFamily="34" charset="0"/>
                <a:cs typeface="Calibri" pitchFamily="34" charset="0"/>
              </a:rPr>
              <a:t>Preference algorithms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Skyline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[ICDE 2001]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FontTx/>
              <a:buChar char="•"/>
              <a:defRPr/>
            </a:pPr>
            <a:r>
              <a:rPr lang="en-US" sz="2400" kern="0" baseline="0" dirty="0" smtClean="0">
                <a:latin typeface="Calibri" pitchFamily="34" charset="0"/>
                <a:cs typeface="Calibri" pitchFamily="34" charset="0"/>
              </a:rPr>
              <a:t>Multi-Objective</a:t>
            </a:r>
            <a:r>
              <a:rPr lang="en-US" sz="2400" kern="0" dirty="0" smtClean="0">
                <a:latin typeface="Calibri" pitchFamily="34" charset="0"/>
                <a:cs typeface="Calibri" pitchFamily="34" charset="0"/>
              </a:rPr>
              <a:t> [VLDB 2004]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SzTx/>
              <a:buFontTx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Data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FontTx/>
              <a:buChar char="•"/>
              <a:defRPr/>
            </a:pPr>
            <a:r>
              <a:rPr lang="en-US" sz="3000" kern="0" dirty="0" smtClean="0">
                <a:latin typeface="Calibri" pitchFamily="34" charset="0"/>
                <a:cs typeface="Calibri" pitchFamily="34" charset="0"/>
              </a:rPr>
              <a:t>Synthetically generated [ICDE 2001]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FontTx/>
              <a:buChar char="•"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Real</a:t>
            </a:r>
            <a:r>
              <a:rPr kumimoji="0" lang="en-US" sz="3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3000" kern="0" noProof="0" dirty="0" smtClean="0">
                <a:latin typeface="Calibri" pitchFamily="34" charset="0"/>
                <a:cs typeface="Calibri" pitchFamily="34" charset="0"/>
              </a:rPr>
              <a:t>Minneapolis point-of-interest data</a:t>
            </a:r>
            <a:r>
              <a:rPr lang="en-US" sz="3000" kern="0" dirty="0" smtClean="0">
                <a:latin typeface="Calibri" pitchFamily="34" charset="0"/>
                <a:cs typeface="Calibri" pitchFamily="34" charset="0"/>
              </a:rPr>
              <a:t> using</a:t>
            </a:r>
            <a:r>
              <a:rPr kumimoji="0" lang="en-US" sz="3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Bing Maps API for driving time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FontTx/>
              <a:buChar char="•"/>
              <a:defRPr/>
            </a:pPr>
            <a:endParaRPr kumimoji="0" lang="en-US" sz="3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59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4419600" y="2066925"/>
            <a:ext cx="3848100" cy="41814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2057400"/>
            <a:ext cx="3848100" cy="4572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Expensive Attributes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1066800"/>
          </a:xfrm>
        </p:spPr>
        <p:txBody>
          <a:bodyPr/>
          <a:lstStyle/>
          <a:p>
            <a:r>
              <a:rPr lang="en-US" smtClean="0"/>
              <a:t>Rich data stored at and retrieved from third party</a:t>
            </a:r>
          </a:p>
          <a:p>
            <a:r>
              <a:rPr lang="en-US" smtClean="0"/>
              <a:t>Third-party = “cloud” or “web”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703" y="3209925"/>
            <a:ext cx="3248971" cy="3185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mediamemo.allthingsd.com/files/2009/12/yel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2362200"/>
            <a:ext cx="2494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Restaurant Reviews</a:t>
            </a:r>
            <a:endParaRPr lang="en-US" sz="2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http://t0.gstatic.com/images?q=tbn:ANd9GcQK3jaj6CNczJaqBsvVsmMWWIJo57p8t1hkG6ltsPqcpP3fp-8&amp;t=1&amp;usg=__agU_WsBvXhnD21uVhHlEQksKFK8=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19325"/>
            <a:ext cx="990600" cy="7652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15000" y="2371725"/>
            <a:ext cx="2494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Driving Directions</a:t>
            </a:r>
            <a:endParaRPr lang="en-US" sz="2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86100"/>
            <a:ext cx="3352800" cy="295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7516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mtClean="0"/>
              <a:t>Performance Analysis: Skyline Single Expensive Attr.</a:t>
            </a:r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63721509"/>
              </p:ext>
            </p:extLst>
          </p:nvPr>
        </p:nvGraphicFramePr>
        <p:xfrm>
          <a:off x="3449821" y="3124200"/>
          <a:ext cx="5694179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152400" y="7620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79881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mtClean="0"/>
              <a:t>Multi-Objective with Mult </a:t>
            </a:r>
            <a:r>
              <a:rPr lang="en-US"/>
              <a:t>Expensive Attr.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07065087"/>
              </p:ext>
            </p:extLst>
          </p:nvPr>
        </p:nvGraphicFramePr>
        <p:xfrm>
          <a:off x="1295400" y="1219200"/>
          <a:ext cx="6619876" cy="4210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0609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Talk 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Expensive Attributes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problem: preference queries over expensive attributes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Previous solutions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Our solution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Performance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30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r>
              <a:rPr lang="en-US" sz="3000" dirty="0" smtClean="0"/>
              <a:t>Covered problem of preference query processing over expensive attributes</a:t>
            </a:r>
          </a:p>
          <a:p>
            <a:r>
              <a:rPr lang="en-US" sz="3000" dirty="0" smtClean="0"/>
              <a:t>Surveyed existing techniques to addressing this problem and their drawbacks</a:t>
            </a:r>
          </a:p>
          <a:p>
            <a:r>
              <a:rPr lang="en-US" sz="3000" dirty="0" smtClean="0"/>
              <a:t>Proposed new expensive attribute query processing framework</a:t>
            </a:r>
          </a:p>
          <a:p>
            <a:pPr lvl="1"/>
            <a:r>
              <a:rPr lang="en-US" sz="2400" dirty="0" smtClean="0"/>
              <a:t>Works with any existing preference algorithm</a:t>
            </a:r>
          </a:p>
          <a:p>
            <a:pPr lvl="1"/>
            <a:r>
              <a:rPr lang="en-US" sz="2400" dirty="0" smtClean="0"/>
              <a:t>Three-phase framework</a:t>
            </a:r>
          </a:p>
          <a:p>
            <a:pPr lvl="1"/>
            <a:r>
              <a:rPr lang="en-US" sz="2400" dirty="0" smtClean="0"/>
              <a:t>Assumes only random and range access to expensive attributes</a:t>
            </a:r>
          </a:p>
          <a:p>
            <a:r>
              <a:rPr lang="en-US" dirty="0" smtClean="0"/>
              <a:t>Covered performance analysis of framework implemented inside </a:t>
            </a:r>
            <a:r>
              <a:rPr lang="en-US" dirty="0" err="1" smtClean="0"/>
              <a:t>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70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564422" y="5214196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64422" y="5542746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64422" y="4868821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7505861"/>
              </p:ext>
            </p:extLst>
          </p:nvPr>
        </p:nvGraphicFramePr>
        <p:xfrm>
          <a:off x="552547" y="3177571"/>
          <a:ext cx="3836699" cy="2682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9616"/>
                <a:gridCol w="661863"/>
                <a:gridCol w="721422"/>
                <a:gridCol w="1026899"/>
                <a:gridCol w="1026899"/>
              </a:tblGrid>
              <a:tr h="28682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libri" pitchFamily="34" charset="0"/>
                          <a:cs typeface="Calibri" pitchFamily="34" charset="0"/>
                        </a:rPr>
                        <a:t>Other Objects</a:t>
                      </a:r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84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78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28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36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e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51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latin typeface="Calibri" pitchFamily="34" charset="0"/>
                          <a:cs typeface="Calibri" pitchFamily="34" charset="0"/>
                        </a:rPr>
                        <a:t>i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j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49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33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97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564422" y="2271096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a value for U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066800" y="6172200"/>
            <a:ext cx="1226125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Initial Answers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3622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Pruning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57600" y="6172200"/>
            <a:ext cx="12192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Phase III: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tx1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Cleaning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ＭＳ Ｐゴシック" pitchFamily="-112" charset="-128"/>
              <a:cs typeface="Calibri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76800" y="889714"/>
            <a:ext cx="4267200" cy="5130086"/>
          </a:xfrm>
        </p:spPr>
        <p:txBody>
          <a:bodyPr/>
          <a:lstStyle/>
          <a:p>
            <a:r>
              <a:rPr lang="en-US" sz="2400" smtClean="0"/>
              <a:t>Five options for choosing </a:t>
            </a:r>
            <a:r>
              <a:rPr lang="en-US" sz="2400" b="1" i="1" smtClean="0"/>
              <a:t>U</a:t>
            </a:r>
          </a:p>
          <a:p>
            <a:pPr lvl="1"/>
            <a:r>
              <a:rPr lang="en-US" sz="2000" u="sng" smtClean="0"/>
              <a:t>MAX</a:t>
            </a:r>
            <a:r>
              <a:rPr lang="en-US" sz="2000" smtClean="0"/>
              <a:t>: maximum expensive attribute value from </a:t>
            </a:r>
            <a:r>
              <a:rPr lang="en-US" sz="2000" b="1" i="1" smtClean="0"/>
              <a:t>A</a:t>
            </a:r>
          </a:p>
          <a:p>
            <a:pPr lvl="1"/>
            <a:r>
              <a:rPr lang="en-US" sz="2000" u="sng" smtClean="0"/>
              <a:t>MIN</a:t>
            </a:r>
            <a:r>
              <a:rPr lang="en-US" sz="2000" smtClean="0"/>
              <a:t>: minimum expensive attribute value from </a:t>
            </a:r>
            <a:r>
              <a:rPr lang="en-US" sz="2000" b="1" i="1" smtClean="0"/>
              <a:t>A</a:t>
            </a:r>
          </a:p>
          <a:p>
            <a:pPr lvl="1"/>
            <a:r>
              <a:rPr lang="en-US" sz="2000" u="sng" smtClean="0"/>
              <a:t>MOSTDOM</a:t>
            </a:r>
            <a:r>
              <a:rPr lang="en-US" sz="2000" smtClean="0"/>
              <a:t>: expensive attribute from A of object found to dominate the most other objects</a:t>
            </a:r>
          </a:p>
          <a:p>
            <a:pPr lvl="1"/>
            <a:r>
              <a:rPr lang="en-US" sz="2000" u="sng" smtClean="0"/>
              <a:t>BOUNDMAX</a:t>
            </a:r>
            <a:r>
              <a:rPr lang="en-US" sz="2000" smtClean="0"/>
              <a:t>: Maximum boundary value </a:t>
            </a:r>
          </a:p>
          <a:p>
            <a:pPr lvl="1"/>
            <a:r>
              <a:rPr lang="en-US" sz="2000" u="sng" smtClean="0"/>
              <a:t>BOUNDMIN</a:t>
            </a:r>
            <a:r>
              <a:rPr lang="en-US" sz="2000" smtClean="0"/>
              <a:t>: Minimum boundary value</a:t>
            </a:r>
          </a:p>
          <a:p>
            <a:r>
              <a:rPr lang="en-US" sz="2400" smtClean="0"/>
              <a:t>Details in paper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64422" y="1937596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62447" y="2613496"/>
            <a:ext cx="3048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3556832"/>
              </p:ext>
            </p:extLst>
          </p:nvPr>
        </p:nvGraphicFramePr>
        <p:xfrm>
          <a:off x="564422" y="1251796"/>
          <a:ext cx="3809999" cy="1676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6837"/>
                <a:gridCol w="657257"/>
                <a:gridCol w="716401"/>
                <a:gridCol w="1019752"/>
                <a:gridCol w="1019752"/>
              </a:tblGrid>
              <a:tr h="312901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ID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Price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Rating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Wait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>
                          <a:latin typeface="Calibri" pitchFamily="34" charset="0"/>
                          <a:cs typeface="Calibri" pitchFamily="34" charset="0"/>
                        </a:rPr>
                        <a:t>Drive Time</a:t>
                      </a:r>
                      <a:endParaRPr lang="en-US" sz="1400" b="1" u="sn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91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Calibri" pitchFamily="34" charset="0"/>
                          <a:cs typeface="Calibri" pitchFamily="34" charset="0"/>
                        </a:rPr>
                        <a:t>24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86826"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g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95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smtClean="0"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640622" y="937096"/>
            <a:ext cx="3628900" cy="400110"/>
            <a:chOff x="152400" y="1600200"/>
            <a:chExt cx="3200400" cy="40011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152400" y="1600200"/>
              <a:ext cx="32004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1600200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Calibri" pitchFamily="34" charset="0"/>
                  <a:cs typeface="Calibri" pitchFamily="34" charset="0"/>
                </a:rPr>
                <a:t>Local DBMS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322447" y="193759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76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22447" y="224239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80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322447" y="25828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61673" y="3170490"/>
            <a:ext cx="459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BV</a:t>
            </a:r>
            <a:endParaRPr lang="en-US" sz="1600" b="1" u="sng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61673" y="3504351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80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68950" y="3837439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58874" y="4188752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60044" y="4527306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80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68950" y="4839829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76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68950" y="5192678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80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71919" y="5514355"/>
            <a:ext cx="47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10</a:t>
            </a:r>
            <a:endParaRPr lang="en-US" sz="1600" b="1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0" name="Elbow Connector 29"/>
          <p:cNvCxnSpPr/>
          <p:nvPr/>
        </p:nvCxnSpPr>
        <p:spPr bwMode="auto">
          <a:xfrm rot="10800000">
            <a:off x="573509" y="2444065"/>
            <a:ext cx="1588" cy="2943100"/>
          </a:xfrm>
          <a:prstGeom prst="bentConnector3">
            <a:avLst>
              <a:gd name="adj1" fmla="val 16638922"/>
            </a:avLst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 bwMode="auto">
          <a:xfrm rot="10800000">
            <a:off x="571535" y="2786465"/>
            <a:ext cx="1975" cy="2929250"/>
          </a:xfrm>
          <a:prstGeom prst="bentConnector3">
            <a:avLst>
              <a:gd name="adj1" fmla="val 7465673"/>
            </a:avLst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 bwMode="auto">
          <a:xfrm rot="10800000">
            <a:off x="573509" y="2110566"/>
            <a:ext cx="1588" cy="2931225"/>
          </a:xfrm>
          <a:prstGeom prst="bentConnector3">
            <a:avLst>
              <a:gd name="adj1" fmla="val 21873684"/>
            </a:avLst>
          </a:prstGeom>
          <a:ln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rot="10800000">
            <a:off x="282559" y="4701365"/>
            <a:ext cx="2909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rot="10800000">
            <a:off x="434959" y="4396565"/>
            <a:ext cx="1385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rot="10800000">
            <a:off x="434959" y="4015565"/>
            <a:ext cx="1385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282559" y="3710765"/>
            <a:ext cx="2909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-900964" y="3629563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Dominating Objects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104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mtClean="0"/>
              <a:t>Performance Analysis: Skyline Mult Expensive Attr.</a:t>
            </a:r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24878406"/>
              </p:ext>
            </p:extLst>
          </p:nvPr>
        </p:nvGraphicFramePr>
        <p:xfrm>
          <a:off x="76201" y="685800"/>
          <a:ext cx="5181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11111213"/>
              </p:ext>
            </p:extLst>
          </p:nvPr>
        </p:nvGraphicFramePr>
        <p:xfrm>
          <a:off x="3886200" y="3276600"/>
          <a:ext cx="51816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1724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Analysis: U Derivation Methods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785035"/>
            <a:ext cx="9144000" cy="685800"/>
          </a:xfrm>
        </p:spPr>
        <p:txBody>
          <a:bodyPr/>
          <a:lstStyle/>
          <a:p>
            <a:r>
              <a:rPr lang="en-US" sz="3000" smtClean="0"/>
              <a:t>Synthetic Data with 50K objects (default workload)</a:t>
            </a:r>
          </a:p>
          <a:p>
            <a:r>
              <a:rPr lang="en-US" sz="3000" smtClean="0"/>
              <a:t>6-attribute skyline with single expensive attribute</a:t>
            </a:r>
            <a:endParaRPr lang="en-US" sz="30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79447523"/>
              </p:ext>
            </p:extLst>
          </p:nvPr>
        </p:nvGraphicFramePr>
        <p:xfrm>
          <a:off x="1752600" y="2057400"/>
          <a:ext cx="5710238" cy="404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572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Expensive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1295400"/>
          </a:xfrm>
        </p:spPr>
        <p:txBody>
          <a:bodyPr/>
          <a:lstStyle/>
          <a:p>
            <a:r>
              <a:rPr lang="en-US" dirty="0" smtClean="0"/>
              <a:t>You cannot “download” this data</a:t>
            </a:r>
          </a:p>
          <a:p>
            <a:r>
              <a:rPr lang="en-US" dirty="0" smtClean="0"/>
              <a:t>From Yelp     API terms: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7525" y="1393223"/>
            <a:ext cx="1143000" cy="54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05300" y="4536375"/>
            <a:ext cx="3657600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http://www.yelp.com/developers/documentation/faq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00" y="3821875"/>
            <a:ext cx="2590800" cy="254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 bwMode="auto">
          <a:xfrm>
            <a:off x="2795650" y="2362200"/>
            <a:ext cx="6214750" cy="2133600"/>
          </a:xfrm>
          <a:prstGeom prst="wedgeRoundRectCallout">
            <a:avLst>
              <a:gd name="adj1" fmla="val -59304"/>
              <a:gd name="adj2" fmla="val 13214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0025" y="2524125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“You 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may 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36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36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otherwise use </a:t>
            </a: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Yelp content except for </a:t>
            </a:r>
            <a:r>
              <a:rPr lang="en-US" sz="36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US" sz="3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.”</a:t>
            </a:r>
            <a:endParaRPr lang="en-US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955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/>
          <p:cNvSpPr/>
          <p:nvPr/>
        </p:nvSpPr>
        <p:spPr bwMode="auto">
          <a:xfrm>
            <a:off x="76200" y="3733800"/>
            <a:ext cx="4648200" cy="22098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Expensive Attributes</a:t>
            </a:r>
            <a:endParaRPr lang="en-US"/>
          </a:p>
        </p:txBody>
      </p:sp>
      <p:sp>
        <p:nvSpPr>
          <p:cNvPr id="13" name="Cloud 12"/>
          <p:cNvSpPr/>
          <p:nvPr/>
        </p:nvSpPr>
        <p:spPr bwMode="auto">
          <a:xfrm>
            <a:off x="0" y="1371600"/>
            <a:ext cx="2819400" cy="2362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1028" name="Picture 4" descr="http://mediamemo.allthingsd.com/files/2009/12/yel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loud 13"/>
          <p:cNvSpPr/>
          <p:nvPr/>
        </p:nvSpPr>
        <p:spPr bwMode="auto">
          <a:xfrm>
            <a:off x="2971800" y="1295400"/>
            <a:ext cx="2971800" cy="2362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1031" name="Picture 7" descr="http://t0.gstatic.com/images?q=tbn:ANd9GcQK3jaj6CNczJaqBsvVsmMWWIJo57p8t1hkG6ltsPqcpP3fp-8&amp;t=1&amp;usg=__agU_WsBvXhnD21uVhHlEQksKFK8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2600"/>
            <a:ext cx="990600" cy="76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343400"/>
            <a:ext cx="3581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Cloud 16"/>
          <p:cNvSpPr/>
          <p:nvPr/>
        </p:nvSpPr>
        <p:spPr bwMode="auto">
          <a:xfrm>
            <a:off x="6096000" y="1215250"/>
            <a:ext cx="2743200" cy="20574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3" name="Picture 2" descr="Google Plac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1748650"/>
            <a:ext cx="1762125" cy="381001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600200" y="50292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Weather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77000" y="205345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Business</a:t>
            </a:r>
          </a:p>
          <a:p>
            <a:pPr algn="ctr"/>
            <a:r>
              <a:rPr lang="en-US" sz="2400" b="1" dirty="0" smtClean="0"/>
              <a:t>Listings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405250" y="24671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Driving</a:t>
            </a:r>
          </a:p>
          <a:p>
            <a:pPr algn="ctr"/>
            <a:r>
              <a:rPr lang="en-US" sz="2400" b="1" dirty="0" smtClean="0"/>
              <a:t>Directions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25146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Restaurant</a:t>
            </a:r>
          </a:p>
          <a:p>
            <a:pPr algn="ctr"/>
            <a:r>
              <a:rPr lang="en-US" sz="2400" b="1" dirty="0" smtClean="0"/>
              <a:t>Reviews</a:t>
            </a:r>
            <a:endParaRPr lang="en-US" sz="2400" b="1" dirty="0"/>
          </a:p>
        </p:txBody>
      </p:sp>
      <p:sp>
        <p:nvSpPr>
          <p:cNvPr id="23" name="Cloud 22"/>
          <p:cNvSpPr/>
          <p:nvPr/>
        </p:nvSpPr>
        <p:spPr bwMode="auto">
          <a:xfrm>
            <a:off x="5257800" y="3429000"/>
            <a:ext cx="2971800" cy="22098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10000" y="456507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Online</a:t>
            </a:r>
          </a:p>
          <a:p>
            <a:pPr algn="ctr"/>
            <a:r>
              <a:rPr lang="en-US" sz="2400" b="1" dirty="0" smtClean="0"/>
              <a:t>News</a:t>
            </a:r>
            <a:endParaRPr lang="en-US" sz="2400" b="1" dirty="0"/>
          </a:p>
        </p:txBody>
      </p:sp>
      <p:pic>
        <p:nvPicPr>
          <p:cNvPr id="7" name="Picture 4" descr="http://t1.gstatic.com/images?q=tbn:ANd9GcQ8gGk_SmOCK1b-z7FqoOu47cF5GcC1smytM5Hq2TXsET6e3v0&amp;t=1&amp;usg=__szgHu4hKyJU2tyRSXrPHQeUNpTg=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87150" y="3805050"/>
            <a:ext cx="1549399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751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auto">
          <a:xfrm>
            <a:off x="381000" y="2209800"/>
            <a:ext cx="3861758" cy="41904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20" name="Picture 4" descr="http://www.ecoscopebc.ird.fr/EcoscopeKB/webpages/pictures/02_weblinks/logo_postgr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4679" y="2324818"/>
            <a:ext cx="914400" cy="72420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Preference Queries Over Expensive Attributes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752654" y="3228435"/>
            <a:ext cx="3276600" cy="848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rPr>
              <a:t>Query Processor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52400" y="838200"/>
            <a:ext cx="8839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How expensive is “expensive”?</a:t>
            </a:r>
          </a:p>
          <a:p>
            <a:r>
              <a:rPr lang="en-US" dirty="0" smtClean="0"/>
              <a:t>Experiment implemented in </a:t>
            </a:r>
            <a:r>
              <a:rPr lang="en-US" dirty="0" err="1" smtClean="0"/>
              <a:t>PostgreSQL</a:t>
            </a:r>
            <a:r>
              <a:rPr lang="en-US" dirty="0" smtClean="0"/>
              <a:t> prototype</a:t>
            </a:r>
          </a:p>
          <a:p>
            <a:endParaRPr lang="en-US" dirty="0" smtClean="0"/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749779" y="5029200"/>
            <a:ext cx="3124200" cy="1218686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rPr>
              <a:t>Disk</a:t>
            </a:r>
          </a:p>
        </p:txBody>
      </p:sp>
      <p:sp>
        <p:nvSpPr>
          <p:cNvPr id="18" name="Cloud 17"/>
          <p:cNvSpPr/>
          <p:nvPr/>
        </p:nvSpPr>
        <p:spPr bwMode="auto">
          <a:xfrm>
            <a:off x="6531425" y="2755075"/>
            <a:ext cx="2552700" cy="1823526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2020737" y="4076700"/>
            <a:ext cx="0" cy="10023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760649" y="5079015"/>
            <a:ext cx="1132792" cy="2640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rPr>
              <a:t>8K Page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2554137" y="4096510"/>
            <a:ext cx="0" cy="9825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9600" y="4143680"/>
            <a:ext cx="14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“Hot” 8K page</a:t>
            </a:r>
          </a:p>
          <a:p>
            <a:pPr algn="ctr"/>
            <a:r>
              <a:rPr lang="en-US" sz="1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rom buffer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4.7 </a:t>
            </a:r>
            <a:r>
              <a:rPr lang="el-G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μ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sec</a:t>
            </a: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1194" y="4155515"/>
            <a:ext cx="145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sz="15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Cold” 8K page</a:t>
            </a:r>
            <a:endParaRPr lang="en-US" sz="1500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15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</a:t>
            </a:r>
            <a:r>
              <a:rPr lang="en-US" sz="150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rom </a:t>
            </a:r>
            <a:r>
              <a:rPr lang="en-US" sz="15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disk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27 </a:t>
            </a:r>
            <a:r>
              <a:rPr lang="en-US" sz="2400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msec</a:t>
            </a:r>
            <a:endParaRPr lang="en-US" sz="2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2" name="Straight Arrow Connector 31"/>
          <p:cNvCxnSpPr>
            <a:stCxn id="23" idx="1"/>
            <a:endCxn id="3" idx="3"/>
          </p:cNvCxnSpPr>
          <p:nvPr/>
        </p:nvCxnSpPr>
        <p:spPr bwMode="auto">
          <a:xfrm rot="10800000">
            <a:off x="4029254" y="3652567"/>
            <a:ext cx="2833196" cy="37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284025" y="3633850"/>
            <a:ext cx="24384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From 3</a:t>
            </a:r>
            <a:r>
              <a:rPr lang="en-US" sz="1500" baseline="300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rd</a:t>
            </a:r>
            <a:r>
              <a:rPr lang="en-US" sz="1500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party web service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502 </a:t>
            </a:r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msec</a:t>
            </a:r>
            <a:endParaRPr lang="en-US" sz="2400" b="1" dirty="0">
              <a:solidFill>
                <a:schemeClr val="accent4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1000" y="4876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Order of magnitude difference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862450" y="3293175"/>
            <a:ext cx="1100450" cy="726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rPr>
              <a:t>Single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rPr>
              <a:t> drive time attribute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19" name="Picture 7" descr="http://t0.gstatic.com/images?q=tbn:ANd9GcQK3jaj6CNczJaqBsvVsmMWWIJo57p8t1hkG6ltsPqcpP3fp-8&amp;t=1&amp;usg=__agU_WsBvXhnD21uVhHlEQksKFK8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48000"/>
            <a:ext cx="789077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102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  <p:bldP spid="8" grpId="0" animBg="1"/>
      <p:bldP spid="18" grpId="0" animBg="1"/>
      <p:bldP spid="10" grpId="0" animBg="1"/>
      <p:bldP spid="14" grpId="0"/>
      <p:bldP spid="31" grpId="0"/>
      <p:bldP spid="35" grpId="0"/>
      <p:bldP spid="17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Talk 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Expensive Attributes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problem: preference queries over expensive attributes</a:t>
            </a:r>
          </a:p>
          <a:p>
            <a:r>
              <a:rPr lang="en-US" dirty="0" smtClean="0"/>
              <a:t>Previous solutions</a:t>
            </a:r>
          </a:p>
          <a:p>
            <a:r>
              <a:rPr lang="en-US" dirty="0" smtClean="0"/>
              <a:t>Our solution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0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/>
          <p:cNvSpPr/>
          <p:nvPr/>
        </p:nvSpPr>
        <p:spPr bwMode="auto">
          <a:xfrm>
            <a:off x="6248400" y="3790950"/>
            <a:ext cx="1905000" cy="12954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Queries Over Expensive Attributes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0618176"/>
              </p:ext>
            </p:extLst>
          </p:nvPr>
        </p:nvGraphicFramePr>
        <p:xfrm>
          <a:off x="533400" y="3832905"/>
          <a:ext cx="3886201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832759"/>
                <a:gridCol w="1202871"/>
                <a:gridCol w="1202871"/>
              </a:tblGrid>
              <a:tr h="434889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Restaurants</a:t>
                      </a:r>
                      <a:endParaRPr 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  <a:tr h="3479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Price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Rating</a:t>
                      </a:r>
                    </a:p>
                  </a:txBody>
                  <a:tcPr/>
                </a:tc>
              </a:tr>
              <a:tr h="3189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</a:tr>
              <a:tr h="3189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</a:tr>
              <a:tr h="3189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</a:tr>
              <a:tr h="3189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</a:tr>
              <a:tr h="3189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57200" y="3013474"/>
            <a:ext cx="842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SELECT * 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FROM 	 Restaurants 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PREFERRING MIN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R.Price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MIN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R.Distance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MAX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R.Rating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rot="16200000" flipV="1">
            <a:off x="1425732" y="6454932"/>
            <a:ext cx="347502" cy="14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90525" y="6534150"/>
            <a:ext cx="259080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Stored locally in DBMS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8" name="Picture 4" descr="http://mediamemo.allthingsd.com/files/2009/12/yel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0195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loud 41"/>
          <p:cNvSpPr/>
          <p:nvPr/>
        </p:nvSpPr>
        <p:spPr bwMode="auto">
          <a:xfrm>
            <a:off x="6248400" y="5069276"/>
            <a:ext cx="1905000" cy="12954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43" name="Picture 7" descr="http://t0.gstatic.com/images?q=tbn:ANd9GcQK3jaj6CNczJaqBsvVsmMWWIJo57p8t1hkG6ltsPqcpP3fp-8&amp;t=1&amp;usg=__agU_WsBvXhnD21uVhHlEQksKFK8=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332"/>
            <a:ext cx="990600" cy="76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/>
          <p:cNvCxnSpPr>
            <a:stCxn id="26" idx="2"/>
          </p:cNvCxnSpPr>
          <p:nvPr/>
        </p:nvCxnSpPr>
        <p:spPr bwMode="auto">
          <a:xfrm flipH="1">
            <a:off x="3962400" y="4438650"/>
            <a:ext cx="2291909" cy="419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42" idx="2"/>
          </p:cNvCxnSpPr>
          <p:nvPr/>
        </p:nvCxnSpPr>
        <p:spPr bwMode="auto">
          <a:xfrm flipH="1" flipV="1">
            <a:off x="2667001" y="5210175"/>
            <a:ext cx="3587308" cy="5068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" y="685800"/>
            <a:ext cx="8839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SzTx/>
              <a:buFontTx/>
              <a:buChar char="•"/>
              <a:tabLst/>
              <a:defRPr/>
            </a:pPr>
            <a:r>
              <a:rPr lang="en-US" sz="2800" kern="0" dirty="0" smtClean="0">
                <a:latin typeface="Calibri" pitchFamily="34" charset="0"/>
                <a:cs typeface="Calibri" pitchFamily="34" charset="0"/>
              </a:rPr>
              <a:t>Preference queries with a mix of “local” and “expensive” attributes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SzTx/>
              <a:buFontTx/>
              <a:buChar char="•"/>
              <a:tabLst/>
              <a:defRPr/>
            </a:pPr>
            <a:r>
              <a:rPr lang="en-US" sz="2800" kern="0" dirty="0" smtClean="0">
                <a:latin typeface="Calibri" pitchFamily="34" charset="0"/>
                <a:cs typeface="Calibri" pitchFamily="34" charset="0"/>
              </a:rPr>
              <a:t>Goal: retrieve the least amount of expensive attributes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SzTx/>
              <a:buFontTx/>
              <a:buChar char="•"/>
              <a:tabLst/>
              <a:defRPr/>
            </a:pPr>
            <a:r>
              <a:rPr lang="en-US" sz="2800" kern="0" dirty="0" smtClean="0">
                <a:latin typeface="Calibri" pitchFamily="34" charset="0"/>
                <a:cs typeface="Calibri" pitchFamily="34" charset="0"/>
              </a:rPr>
              <a:t>We consider skyline, top-k, and multi-objective preference queries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89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Talk 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Expensive Attributes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problem: preference queries over expensive attributes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Previous solutions</a:t>
            </a:r>
          </a:p>
          <a:p>
            <a:r>
              <a:rPr lang="en-US" dirty="0" smtClean="0"/>
              <a:t>Our solution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0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stin_um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justin_umn1</Template>
  <TotalTime>1168</TotalTime>
  <Words>2030</Words>
  <Application>Microsoft Office PowerPoint</Application>
  <PresentationFormat>On-screen Show (4:3)</PresentationFormat>
  <Paragraphs>1013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justin_umn1</vt:lpstr>
      <vt:lpstr>Preference Query Evaluation Over Expensive Attributes</vt:lpstr>
      <vt:lpstr>Talk Outline</vt:lpstr>
      <vt:lpstr>Expensive Attributes</vt:lpstr>
      <vt:lpstr>Expensive Attributes</vt:lpstr>
      <vt:lpstr>Expensive Attributes</vt:lpstr>
      <vt:lpstr>Preference Queries Over Expensive Attributes</vt:lpstr>
      <vt:lpstr>Talk Outline</vt:lpstr>
      <vt:lpstr>Preference Queries Over Expensive Attributes</vt:lpstr>
      <vt:lpstr>Talk Outline</vt:lpstr>
      <vt:lpstr>Previous Solutions</vt:lpstr>
      <vt:lpstr>Preference Queries Over Expensive Attributes</vt:lpstr>
      <vt:lpstr>Talk Outline</vt:lpstr>
      <vt:lpstr>Highlights of Our Solution</vt:lpstr>
      <vt:lpstr>Outline of Solution</vt:lpstr>
      <vt:lpstr>Skyline Query Example</vt:lpstr>
      <vt:lpstr>Running Example Data</vt:lpstr>
      <vt:lpstr>Outline of Solution</vt:lpstr>
      <vt:lpstr>Running example: Phase I</vt:lpstr>
      <vt:lpstr>Running example: Phase I</vt:lpstr>
      <vt:lpstr>Running example: Phase II</vt:lpstr>
      <vt:lpstr>Running example: Phase II</vt:lpstr>
      <vt:lpstr>Running example: Phase II</vt:lpstr>
      <vt:lpstr>Running example: Phase II</vt:lpstr>
      <vt:lpstr>Running example: Phase III</vt:lpstr>
      <vt:lpstr>Running example: Phase III</vt:lpstr>
      <vt:lpstr>Solutions for Other Scenarios</vt:lpstr>
      <vt:lpstr>Multi-Objective Queries</vt:lpstr>
      <vt:lpstr>Talk Outline</vt:lpstr>
      <vt:lpstr>Performance Analysis</vt:lpstr>
      <vt:lpstr>Performance Analysis: Skyline Single Expensive Attr.</vt:lpstr>
      <vt:lpstr>Multi-Objective with Mult Expensive Attr.</vt:lpstr>
      <vt:lpstr>Talk Outline</vt:lpstr>
      <vt:lpstr>Conclusion</vt:lpstr>
      <vt:lpstr>Slide 34</vt:lpstr>
      <vt:lpstr>Choosing a value for U</vt:lpstr>
      <vt:lpstr>Performance Analysis: Skyline Mult Expensive Attr.</vt:lpstr>
      <vt:lpstr>Performance Analysis: U Derivation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Preference Query Evaluation Over Expensive Attributes</dc:title>
  <dc:creator>justin</dc:creator>
  <cp:lastModifiedBy>justin</cp:lastModifiedBy>
  <cp:revision>171</cp:revision>
  <dcterms:created xsi:type="dcterms:W3CDTF">2010-10-16T01:00:47Z</dcterms:created>
  <dcterms:modified xsi:type="dcterms:W3CDTF">2010-10-27T18:17:35Z</dcterms:modified>
</cp:coreProperties>
</file>