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2918400" cy="384048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0019"/>
    <a:srgbClr val="FFCC33"/>
    <a:srgbClr val="FFCC00"/>
    <a:srgbClr val="A50021"/>
    <a:srgbClr val="FFFF00"/>
    <a:srgbClr val="FF9933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982" autoAdjust="0"/>
    <p:restoredTop sz="88309" autoAdjust="0"/>
  </p:normalViewPr>
  <p:slideViewPr>
    <p:cSldViewPr>
      <p:cViewPr>
        <p:scale>
          <a:sx n="30" d="100"/>
          <a:sy n="30" d="100"/>
        </p:scale>
        <p:origin x="-60" y="-78"/>
      </p:cViewPr>
      <p:guideLst>
        <p:guide orient="horz" pos="12096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58975" y="685800"/>
            <a:ext cx="29400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47C64B-FAF1-4350-B717-0A15BDF9B7A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D4926E-C7BC-40D4-842B-319F1E6E2CAF}" type="slidenum">
              <a:rPr lang="en-US"/>
              <a:pPr/>
              <a:t>1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58975" y="685800"/>
            <a:ext cx="2940050" cy="34290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3" y="11930064"/>
            <a:ext cx="27981275" cy="8232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5" y="21763039"/>
            <a:ext cx="23044150" cy="981392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55364" y="5383214"/>
            <a:ext cx="7416800" cy="27638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1" y="5383214"/>
            <a:ext cx="22102763" cy="27638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1" y="5383213"/>
            <a:ext cx="29671963" cy="49450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646238" y="10328276"/>
            <a:ext cx="14736762" cy="22693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6535401" y="10328276"/>
            <a:ext cx="14736763" cy="11269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6535401" y="21750338"/>
            <a:ext cx="14736763" cy="11271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24679275"/>
            <a:ext cx="27981275" cy="7626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16278225"/>
            <a:ext cx="27981275" cy="84010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38" y="10328276"/>
            <a:ext cx="14736762" cy="22693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1" y="10328276"/>
            <a:ext cx="14736763" cy="22693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1538287"/>
            <a:ext cx="29625925" cy="640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9" y="8596314"/>
            <a:ext cx="14544675" cy="35829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9" y="12179301"/>
            <a:ext cx="14544675" cy="22126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6" y="8596314"/>
            <a:ext cx="14549438" cy="35829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6" y="12179301"/>
            <a:ext cx="14549438" cy="22126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9" y="1528763"/>
            <a:ext cx="10829925" cy="65071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4" y="1528763"/>
            <a:ext cx="18402300" cy="327771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9" y="8035925"/>
            <a:ext cx="10829925" cy="26269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1" y="26882726"/>
            <a:ext cx="19751675" cy="3175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1" y="3432176"/>
            <a:ext cx="19751675" cy="230425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1" y="30057726"/>
            <a:ext cx="19751675" cy="4506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01" y="5383213"/>
            <a:ext cx="29671963" cy="494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8009" tIns="209004" rIns="418009" bIns="2090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6238" y="10328276"/>
            <a:ext cx="29625925" cy="2269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8009" tIns="209004" rIns="418009" bIns="2090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179888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9888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2pPr>
      <a:lvl3pPr algn="ctr" defTabSz="4179888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3pPr>
      <a:lvl4pPr algn="ctr" defTabSz="4179888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4pPr>
      <a:lvl5pPr algn="ctr" defTabSz="4179888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5pPr>
      <a:lvl6pPr marL="457200" algn="ctr" defTabSz="4179888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914400" algn="ctr" defTabSz="4179888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1371600" algn="ctr" defTabSz="4179888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1828800" algn="ctr" defTabSz="4179888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6863" indent="-1566863" algn="l" defTabSz="4179888" rtl="0" fontAlgn="base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5663" indent="-1304925" algn="l" defTabSz="4179888" rtl="0" fontAlgn="base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</a:defRPr>
      </a:lvl2pPr>
      <a:lvl3pPr marL="5224463" indent="-1044575" algn="l" defTabSz="4179888" rtl="0" fontAlgn="base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</a:defRPr>
      </a:lvl3pPr>
      <a:lvl4pPr marL="7315200" indent="-1044575" algn="l" defTabSz="4179888" rtl="0" fontAlgn="base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405938" indent="-1046163" algn="l" defTabSz="4179888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9863138" indent="-1046163" algn="l" defTabSz="4179888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320338" indent="-1046163" algn="l" defTabSz="4179888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77538" indent="-1046163" algn="l" defTabSz="4179888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234738" indent="-1046163" algn="l" defTabSz="4179888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457200"/>
            <a:ext cx="28651200" cy="3048000"/>
          </a:xfrm>
        </p:spPr>
        <p:txBody>
          <a:bodyPr/>
          <a:lstStyle/>
          <a:p>
            <a:r>
              <a:rPr lang="en-US" altLang="zh-TW" sz="8000" b="1" dirty="0" err="1" smtClean="0">
                <a:solidFill>
                  <a:srgbClr val="8C0019"/>
                </a:solidFill>
                <a:ea typeface="新細明體" pitchFamily="18" charset="-120"/>
              </a:rPr>
              <a:t>PermJoin</a:t>
            </a:r>
            <a:r>
              <a:rPr lang="en-US" altLang="zh-TW" sz="8000" b="1" dirty="0" smtClean="0">
                <a:solidFill>
                  <a:srgbClr val="8C0019"/>
                </a:solidFill>
                <a:ea typeface="新細明體" pitchFamily="18" charset="-120"/>
              </a:rPr>
              <a:t>: An Efficient Algorithm for Producing Early Results in Multi-join Query Plans</a:t>
            </a:r>
            <a:endParaRPr lang="en-US" sz="8000" b="1" dirty="0">
              <a:solidFill>
                <a:srgbClr val="8C0019"/>
              </a:solidFill>
            </a:endParaRP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0" y="3733800"/>
            <a:ext cx="329184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179888">
              <a:spcBef>
                <a:spcPct val="50000"/>
              </a:spcBef>
            </a:pPr>
            <a:r>
              <a:rPr lang="en-US" sz="6600" dirty="0" smtClean="0">
                <a:solidFill>
                  <a:srgbClr val="8C0019"/>
                </a:solidFill>
              </a:rPr>
              <a:t>Justin J. Levandoski       Mohamed E. </a:t>
            </a:r>
            <a:r>
              <a:rPr lang="en-US" sz="6600" dirty="0" err="1" smtClean="0">
                <a:solidFill>
                  <a:srgbClr val="8C0019"/>
                </a:solidFill>
              </a:rPr>
              <a:t>Khalefa</a:t>
            </a:r>
            <a:r>
              <a:rPr lang="en-US" sz="6600" dirty="0" smtClean="0">
                <a:solidFill>
                  <a:srgbClr val="8C0019"/>
                </a:solidFill>
              </a:rPr>
              <a:t>       Mohamed F. </a:t>
            </a:r>
            <a:r>
              <a:rPr lang="en-US" sz="6600" dirty="0" err="1" smtClean="0">
                <a:solidFill>
                  <a:srgbClr val="8C0019"/>
                </a:solidFill>
              </a:rPr>
              <a:t>Mokbel</a:t>
            </a:r>
            <a:endParaRPr lang="en-US" sz="6600" dirty="0">
              <a:solidFill>
                <a:srgbClr val="8C0019"/>
              </a:solidFill>
            </a:endParaRP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0" y="4968876"/>
            <a:ext cx="32918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179888">
              <a:spcBef>
                <a:spcPct val="50000"/>
              </a:spcBef>
            </a:pPr>
            <a:r>
              <a:rPr lang="en-US" sz="6000" dirty="0" smtClean="0">
                <a:solidFill>
                  <a:srgbClr val="8C0019"/>
                </a:solidFill>
              </a:rPr>
              <a:t>University </a:t>
            </a:r>
            <a:r>
              <a:rPr lang="en-US" sz="6000" dirty="0">
                <a:solidFill>
                  <a:srgbClr val="8C0019"/>
                </a:solidFill>
              </a:rPr>
              <a:t>of </a:t>
            </a:r>
            <a:r>
              <a:rPr lang="en-US" sz="6000" dirty="0" smtClean="0">
                <a:solidFill>
                  <a:srgbClr val="8C0019"/>
                </a:solidFill>
              </a:rPr>
              <a:t>Minnesota Department of Computer Science</a:t>
            </a:r>
            <a:endParaRPr lang="en-US" sz="6000" dirty="0">
              <a:solidFill>
                <a:srgbClr val="8C0019"/>
              </a:solidFill>
            </a:endParaRPr>
          </a:p>
        </p:txBody>
      </p:sp>
      <p:sp>
        <p:nvSpPr>
          <p:cNvPr id="18458" name="Rectangle 26"/>
          <p:cNvSpPr>
            <a:spLocks noChangeArrowheads="1"/>
          </p:cNvSpPr>
          <p:nvPr/>
        </p:nvSpPr>
        <p:spPr bwMode="auto">
          <a:xfrm>
            <a:off x="0" y="10972800"/>
            <a:ext cx="32918400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defTabSz="4179888"/>
            <a:r>
              <a:rPr lang="en-US" sz="6600" b="1" i="1" dirty="0" smtClean="0">
                <a:solidFill>
                  <a:srgbClr val="8C0019"/>
                </a:solidFill>
              </a:rPr>
              <a:t>Join Algorithms for Emerging Environments</a:t>
            </a:r>
            <a:endParaRPr lang="en-US" sz="6600" b="1" i="1" dirty="0">
              <a:solidFill>
                <a:srgbClr val="8C0019"/>
              </a:solidFill>
            </a:endParaRPr>
          </a:p>
        </p:txBody>
      </p:sp>
      <p:sp>
        <p:nvSpPr>
          <p:cNvPr id="18479" name="Line 47"/>
          <p:cNvSpPr>
            <a:spLocks noChangeShapeType="1"/>
          </p:cNvSpPr>
          <p:nvPr/>
        </p:nvSpPr>
        <p:spPr bwMode="auto">
          <a:xfrm>
            <a:off x="2743200" y="19278600"/>
            <a:ext cx="27432000" cy="45719"/>
          </a:xfrm>
          <a:prstGeom prst="line">
            <a:avLst/>
          </a:prstGeom>
          <a:noFill/>
          <a:ln w="2540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80" name="Rectangle 48"/>
          <p:cNvSpPr>
            <a:spLocks noChangeArrowheads="1"/>
          </p:cNvSpPr>
          <p:nvPr/>
        </p:nvSpPr>
        <p:spPr bwMode="auto">
          <a:xfrm>
            <a:off x="914400" y="19431000"/>
            <a:ext cx="10363200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defTabSz="4179888"/>
            <a:r>
              <a:rPr lang="en-US" sz="6600" b="1" i="1" dirty="0" smtClean="0">
                <a:solidFill>
                  <a:srgbClr val="8C0019"/>
                </a:solidFill>
              </a:rPr>
              <a:t>General Approaches</a:t>
            </a:r>
            <a:endParaRPr lang="en-US" sz="6600" b="1" i="1" dirty="0">
              <a:solidFill>
                <a:srgbClr val="8C0019"/>
              </a:solidFill>
            </a:endParaRPr>
          </a:p>
        </p:txBody>
      </p:sp>
      <p:sp>
        <p:nvSpPr>
          <p:cNvPr id="18549" name="Rectangle 117"/>
          <p:cNvSpPr>
            <a:spLocks noChangeArrowheads="1"/>
          </p:cNvSpPr>
          <p:nvPr/>
        </p:nvSpPr>
        <p:spPr bwMode="auto">
          <a:xfrm>
            <a:off x="13716000" y="19431000"/>
            <a:ext cx="1920240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defTabSz="4179888"/>
            <a:r>
              <a:rPr lang="en-US" sz="6600" b="1" i="1" dirty="0" err="1" smtClean="0">
                <a:solidFill>
                  <a:srgbClr val="8C0019"/>
                </a:solidFill>
              </a:rPr>
              <a:t>PermJoin</a:t>
            </a:r>
            <a:r>
              <a:rPr lang="en-US" sz="6600" b="1" i="1" dirty="0" smtClean="0">
                <a:solidFill>
                  <a:srgbClr val="8C0019"/>
                </a:solidFill>
              </a:rPr>
              <a:t> Architecture</a:t>
            </a:r>
            <a:endParaRPr lang="en-US" sz="6600" b="1" i="1" dirty="0">
              <a:solidFill>
                <a:srgbClr val="8C0019"/>
              </a:solidFill>
            </a:endParaRPr>
          </a:p>
        </p:txBody>
      </p:sp>
      <p:sp>
        <p:nvSpPr>
          <p:cNvPr id="18669" name="Rectangle 237"/>
          <p:cNvSpPr>
            <a:spLocks noChangeArrowheads="1"/>
          </p:cNvSpPr>
          <p:nvPr/>
        </p:nvSpPr>
        <p:spPr bwMode="auto">
          <a:xfrm>
            <a:off x="0" y="0"/>
            <a:ext cx="32918400" cy="301752"/>
          </a:xfrm>
          <a:prstGeom prst="rect">
            <a:avLst/>
          </a:prstGeom>
          <a:solidFill>
            <a:srgbClr val="8C001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70" name="Rectangle 238"/>
          <p:cNvSpPr>
            <a:spLocks noChangeArrowheads="1"/>
          </p:cNvSpPr>
          <p:nvPr/>
        </p:nvSpPr>
        <p:spPr bwMode="auto">
          <a:xfrm>
            <a:off x="-1" y="0"/>
            <a:ext cx="8686800" cy="301752"/>
          </a:xfrm>
          <a:prstGeom prst="rect">
            <a:avLst/>
          </a:prstGeom>
          <a:solidFill>
            <a:srgbClr val="FF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673" name="Rectangle 241"/>
          <p:cNvSpPr>
            <a:spLocks noChangeArrowheads="1"/>
          </p:cNvSpPr>
          <p:nvPr/>
        </p:nvSpPr>
        <p:spPr bwMode="auto">
          <a:xfrm>
            <a:off x="0" y="37871400"/>
            <a:ext cx="32918400" cy="533400"/>
          </a:xfrm>
          <a:prstGeom prst="rect">
            <a:avLst/>
          </a:prstGeom>
          <a:solidFill>
            <a:srgbClr val="8C001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74" name="Rectangle 242"/>
          <p:cNvSpPr>
            <a:spLocks noChangeArrowheads="1"/>
          </p:cNvSpPr>
          <p:nvPr/>
        </p:nvSpPr>
        <p:spPr bwMode="auto">
          <a:xfrm>
            <a:off x="0" y="37871400"/>
            <a:ext cx="8686800" cy="533400"/>
          </a:xfrm>
          <a:prstGeom prst="rect">
            <a:avLst/>
          </a:prstGeom>
          <a:solidFill>
            <a:srgbClr val="FF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75" name="Rectangle 243"/>
          <p:cNvSpPr>
            <a:spLocks noChangeArrowheads="1"/>
          </p:cNvSpPr>
          <p:nvPr/>
        </p:nvSpPr>
        <p:spPr bwMode="auto">
          <a:xfrm>
            <a:off x="31013400" y="457200"/>
            <a:ext cx="1790700" cy="1600200"/>
          </a:xfrm>
          <a:prstGeom prst="rect">
            <a:avLst/>
          </a:prstGeom>
          <a:solidFill>
            <a:srgbClr val="8C001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76" name="Rectangle 244"/>
          <p:cNvSpPr>
            <a:spLocks noChangeArrowheads="1"/>
          </p:cNvSpPr>
          <p:nvPr/>
        </p:nvSpPr>
        <p:spPr bwMode="auto">
          <a:xfrm>
            <a:off x="30708600" y="914400"/>
            <a:ext cx="1524000" cy="1371600"/>
          </a:xfrm>
          <a:prstGeom prst="rect">
            <a:avLst/>
          </a:prstGeom>
          <a:solidFill>
            <a:srgbClr val="FF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86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861000" y="1143000"/>
            <a:ext cx="1219200" cy="84423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sp>
        <p:nvSpPr>
          <p:cNvPr id="187" name="Rectangle 243"/>
          <p:cNvSpPr>
            <a:spLocks noChangeArrowheads="1"/>
          </p:cNvSpPr>
          <p:nvPr/>
        </p:nvSpPr>
        <p:spPr bwMode="auto">
          <a:xfrm>
            <a:off x="76200" y="457200"/>
            <a:ext cx="1790700" cy="1600200"/>
          </a:xfrm>
          <a:prstGeom prst="rect">
            <a:avLst/>
          </a:prstGeom>
          <a:solidFill>
            <a:srgbClr val="8C001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Rectangle 244"/>
          <p:cNvSpPr>
            <a:spLocks noChangeArrowheads="1"/>
          </p:cNvSpPr>
          <p:nvPr/>
        </p:nvSpPr>
        <p:spPr bwMode="auto">
          <a:xfrm>
            <a:off x="609600" y="914400"/>
            <a:ext cx="1524000" cy="1371600"/>
          </a:xfrm>
          <a:prstGeom prst="rect">
            <a:avLst/>
          </a:prstGeom>
          <a:solidFill>
            <a:srgbClr val="FF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89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143000"/>
            <a:ext cx="1219200" cy="84423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grpSp>
        <p:nvGrpSpPr>
          <p:cNvPr id="193" name="Group 192"/>
          <p:cNvGrpSpPr/>
          <p:nvPr/>
        </p:nvGrpSpPr>
        <p:grpSpPr>
          <a:xfrm>
            <a:off x="1143000" y="12420600"/>
            <a:ext cx="3657600" cy="2895600"/>
            <a:chOff x="1828800" y="20726400"/>
            <a:chExt cx="3048000" cy="2350477"/>
          </a:xfrm>
        </p:grpSpPr>
        <p:pic>
          <p:nvPicPr>
            <p:cNvPr id="194" name="Picture 2" descr="C:\Documents and Settings\justin\Local Settings\Temporary Internet Files\Content.IE5\KZXZQ2ND\MPj04331280000[1]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28800" y="20726400"/>
              <a:ext cx="3048000" cy="188680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95" name="TextBox 194"/>
            <p:cNvSpPr txBox="1"/>
            <p:nvPr/>
          </p:nvSpPr>
          <p:spPr>
            <a:xfrm>
              <a:off x="1828800" y="22707545"/>
              <a:ext cx="2973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latin typeface="Arial" pitchFamily="34" charset="0"/>
                  <a:cs typeface="Arial" pitchFamily="34" charset="0"/>
                </a:rPr>
                <a:t>Scientific Simulation</a:t>
              </a:r>
              <a:endParaRPr lang="en-US" sz="18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5257800" y="12268200"/>
            <a:ext cx="3810000" cy="3200400"/>
            <a:chOff x="323851" y="4057650"/>
            <a:chExt cx="2209799" cy="1795972"/>
          </a:xfrm>
        </p:grpSpPr>
        <p:pic>
          <p:nvPicPr>
            <p:cNvPr id="197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00051" y="4057650"/>
              <a:ext cx="2126898" cy="13716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sp>
          <p:nvSpPr>
            <p:cNvPr id="198" name="TextBox 197"/>
            <p:cNvSpPr txBox="1"/>
            <p:nvPr/>
          </p:nvSpPr>
          <p:spPr>
            <a:xfrm>
              <a:off x="323851" y="5543550"/>
              <a:ext cx="2209799" cy="310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latin typeface="Arial" pitchFamily="34" charset="0"/>
                  <a:cs typeface="Arial" pitchFamily="34" charset="0"/>
                </a:rPr>
                <a:t>Sensor Networks</a:t>
              </a:r>
              <a:endParaRPr lang="en-US" sz="18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304800" y="15621000"/>
            <a:ext cx="4648200" cy="3200400"/>
            <a:chOff x="5924550" y="4171950"/>
            <a:chExt cx="3581400" cy="2369582"/>
          </a:xfrm>
        </p:grpSpPr>
        <p:pic>
          <p:nvPicPr>
            <p:cNvPr id="200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457950" y="4171950"/>
              <a:ext cx="2492148" cy="188595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sp>
          <p:nvSpPr>
            <p:cNvPr id="201" name="TextBox 200"/>
            <p:cNvSpPr txBox="1"/>
            <p:nvPr/>
          </p:nvSpPr>
          <p:spPr>
            <a:xfrm>
              <a:off x="5924550" y="6172200"/>
              <a:ext cx="358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latin typeface="Arial" pitchFamily="34" charset="0"/>
                  <a:cs typeface="Arial" pitchFamily="34" charset="0"/>
                </a:rPr>
                <a:t>Moving Object Environments</a:t>
              </a:r>
              <a:endParaRPr lang="en-US" sz="18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5562600" y="15023068"/>
            <a:ext cx="9525000" cy="4103132"/>
            <a:chOff x="8915400" y="8305800"/>
            <a:chExt cx="9525000" cy="4103132"/>
          </a:xfrm>
        </p:grpSpPr>
        <p:grpSp>
          <p:nvGrpSpPr>
            <p:cNvPr id="204" name="Group 203"/>
            <p:cNvGrpSpPr/>
            <p:nvPr/>
          </p:nvGrpSpPr>
          <p:grpSpPr>
            <a:xfrm>
              <a:off x="8915400" y="10058400"/>
              <a:ext cx="3200400" cy="1209040"/>
              <a:chOff x="9067800" y="10363200"/>
              <a:chExt cx="3200400" cy="1209040"/>
            </a:xfrm>
          </p:grpSpPr>
          <p:sp>
            <p:nvSpPr>
              <p:cNvPr id="18471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9067800" y="10363200"/>
                <a:ext cx="3200400" cy="120904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gradFill rotWithShape="1">
                <a:gsLst>
                  <a:gs pos="0">
                    <a:srgbClr val="CC0000">
                      <a:gamma/>
                      <a:shade val="46275"/>
                      <a:invGamma/>
                    </a:srgbClr>
                  </a:gs>
                  <a:gs pos="100000">
                    <a:srgbClr val="CC0000">
                      <a:alpha val="70000"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2" name="Text Box 40"/>
              <p:cNvSpPr txBox="1">
                <a:spLocks noChangeArrowheads="1"/>
              </p:cNvSpPr>
              <p:nvPr/>
            </p:nvSpPr>
            <p:spPr bwMode="auto">
              <a:xfrm>
                <a:off x="9296400" y="10591800"/>
                <a:ext cx="26289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 i="1" dirty="0" smtClean="0">
                    <a:solidFill>
                      <a:srgbClr val="FFFF00"/>
                    </a:solidFill>
                    <a:latin typeface="Times New Roman" pitchFamily="18" charset="0"/>
                    <a:ea typeface="굴림" pitchFamily="34" charset="-127"/>
                  </a:rPr>
                  <a:t>Remote Source A</a:t>
                </a:r>
                <a:endParaRPr lang="en-US" sz="2400" b="1" i="1" dirty="0">
                  <a:solidFill>
                    <a:srgbClr val="FFFF00"/>
                  </a:solidFill>
                  <a:latin typeface="Times New Roman" pitchFamily="18" charset="0"/>
                  <a:ea typeface="굴림" pitchFamily="34" charset="-127"/>
                </a:endParaRPr>
              </a:p>
            </p:txBody>
          </p:sp>
        </p:grpSp>
        <p:sp>
          <p:nvSpPr>
            <p:cNvPr id="202" name="Rectangle 201"/>
            <p:cNvSpPr/>
            <p:nvPr/>
          </p:nvSpPr>
          <p:spPr bwMode="auto">
            <a:xfrm>
              <a:off x="11734800" y="8305800"/>
              <a:ext cx="3733800" cy="762000"/>
            </a:xfrm>
            <a:prstGeom prst="rect">
              <a:avLst/>
            </a:prstGeom>
            <a:solidFill>
              <a:srgbClr val="FFCC33"/>
            </a:solidFill>
            <a:ln w="9525" cap="flat" cmpd="sng" algn="ctr">
              <a:solidFill>
                <a:srgbClr val="8C001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17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Query</a:t>
              </a:r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12115800" y="10754360"/>
              <a:ext cx="3200400" cy="1209040"/>
              <a:chOff x="8991600" y="10068560"/>
              <a:chExt cx="3200400" cy="1209040"/>
            </a:xfrm>
          </p:grpSpPr>
          <p:sp>
            <p:nvSpPr>
              <p:cNvPr id="206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8991600" y="10068560"/>
                <a:ext cx="3200400" cy="120904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gradFill rotWithShape="1">
                <a:gsLst>
                  <a:gs pos="0">
                    <a:srgbClr val="CC0000">
                      <a:gamma/>
                      <a:shade val="46275"/>
                      <a:invGamma/>
                    </a:srgbClr>
                  </a:gs>
                  <a:gs pos="100000">
                    <a:srgbClr val="CC0000">
                      <a:alpha val="70000"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Text Box 40"/>
              <p:cNvSpPr txBox="1">
                <a:spLocks noChangeArrowheads="1"/>
              </p:cNvSpPr>
              <p:nvPr/>
            </p:nvSpPr>
            <p:spPr bwMode="auto">
              <a:xfrm>
                <a:off x="9296400" y="10363200"/>
                <a:ext cx="26289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 i="1" dirty="0" smtClean="0">
                    <a:solidFill>
                      <a:srgbClr val="FFFF00"/>
                    </a:solidFill>
                    <a:latin typeface="Times New Roman" pitchFamily="18" charset="0"/>
                    <a:ea typeface="굴림" pitchFamily="34" charset="-127"/>
                  </a:rPr>
                  <a:t>Remote Source B</a:t>
                </a:r>
                <a:endParaRPr lang="en-US" sz="2400" b="1" i="1" dirty="0">
                  <a:solidFill>
                    <a:srgbClr val="FFFF00"/>
                  </a:solidFill>
                  <a:latin typeface="Times New Roman" pitchFamily="18" charset="0"/>
                  <a:ea typeface="굴림" pitchFamily="34" charset="-127"/>
                </a:endParaRPr>
              </a:p>
            </p:txBody>
          </p:sp>
        </p:grpSp>
        <p:grpSp>
          <p:nvGrpSpPr>
            <p:cNvPr id="208" name="Group 207"/>
            <p:cNvGrpSpPr/>
            <p:nvPr/>
          </p:nvGrpSpPr>
          <p:grpSpPr>
            <a:xfrm>
              <a:off x="15240000" y="9982200"/>
              <a:ext cx="3200400" cy="1209040"/>
              <a:chOff x="9067800" y="10363200"/>
              <a:chExt cx="3200400" cy="1209040"/>
            </a:xfrm>
          </p:grpSpPr>
          <p:sp>
            <p:nvSpPr>
              <p:cNvPr id="209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9067800" y="10363200"/>
                <a:ext cx="3200400" cy="120904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gradFill rotWithShape="1">
                <a:gsLst>
                  <a:gs pos="0">
                    <a:srgbClr val="CC0000">
                      <a:gamma/>
                      <a:shade val="46275"/>
                      <a:invGamma/>
                    </a:srgbClr>
                  </a:gs>
                  <a:gs pos="100000">
                    <a:srgbClr val="CC0000">
                      <a:alpha val="70000"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Text Box 40"/>
              <p:cNvSpPr txBox="1">
                <a:spLocks noChangeArrowheads="1"/>
              </p:cNvSpPr>
              <p:nvPr/>
            </p:nvSpPr>
            <p:spPr bwMode="auto">
              <a:xfrm>
                <a:off x="9296400" y="10591800"/>
                <a:ext cx="26289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 i="1" dirty="0" smtClean="0">
                    <a:solidFill>
                      <a:srgbClr val="FFFF00"/>
                    </a:solidFill>
                    <a:latin typeface="Times New Roman" pitchFamily="18" charset="0"/>
                    <a:ea typeface="굴림" pitchFamily="34" charset="-127"/>
                  </a:rPr>
                  <a:t>Remote Source C</a:t>
                </a:r>
                <a:endParaRPr lang="en-US" sz="2400" b="1" i="1" dirty="0">
                  <a:solidFill>
                    <a:srgbClr val="FFFF00"/>
                  </a:solidFill>
                  <a:latin typeface="Times New Roman" pitchFamily="18" charset="0"/>
                  <a:ea typeface="굴림" pitchFamily="34" charset="-127"/>
                </a:endParaRPr>
              </a:p>
            </p:txBody>
          </p:sp>
        </p:grpSp>
        <p:sp>
          <p:nvSpPr>
            <p:cNvPr id="211" name="Line 102"/>
            <p:cNvSpPr>
              <a:spLocks noChangeShapeType="1"/>
            </p:cNvSpPr>
            <p:nvPr/>
          </p:nvSpPr>
          <p:spPr bwMode="auto">
            <a:xfrm flipH="1" flipV="1">
              <a:off x="14706600" y="9220200"/>
              <a:ext cx="2133600" cy="685800"/>
            </a:xfrm>
            <a:prstGeom prst="line">
              <a:avLst/>
            </a:prstGeom>
            <a:noFill/>
            <a:ln w="76200">
              <a:solidFill>
                <a:schemeClr val="accent6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102"/>
            <p:cNvSpPr>
              <a:spLocks noChangeShapeType="1"/>
            </p:cNvSpPr>
            <p:nvPr/>
          </p:nvSpPr>
          <p:spPr bwMode="auto">
            <a:xfrm flipV="1">
              <a:off x="10591800" y="9220200"/>
              <a:ext cx="1874519" cy="762000"/>
            </a:xfrm>
            <a:prstGeom prst="line">
              <a:avLst/>
            </a:prstGeom>
            <a:noFill/>
            <a:ln w="76200">
              <a:solidFill>
                <a:schemeClr val="accent6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Line 102"/>
            <p:cNvSpPr>
              <a:spLocks noChangeShapeType="1"/>
            </p:cNvSpPr>
            <p:nvPr/>
          </p:nvSpPr>
          <p:spPr bwMode="auto">
            <a:xfrm flipH="1" flipV="1">
              <a:off x="13716000" y="9143999"/>
              <a:ext cx="0" cy="1554480"/>
            </a:xfrm>
            <a:prstGeom prst="line">
              <a:avLst/>
            </a:prstGeom>
            <a:noFill/>
            <a:ln w="76200">
              <a:solidFill>
                <a:schemeClr val="accent6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11811000" y="12039600"/>
              <a:ext cx="381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latin typeface="Arial" pitchFamily="34" charset="0"/>
                  <a:cs typeface="Arial" pitchFamily="34" charset="0"/>
                </a:rPr>
                <a:t>Web-Based Data Aggregation</a:t>
              </a:r>
              <a:endParaRPr lang="en-US" sz="18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16" name="Title 1"/>
          <p:cNvSpPr txBox="1">
            <a:spLocks/>
          </p:cNvSpPr>
          <p:nvPr/>
        </p:nvSpPr>
        <p:spPr bwMode="auto">
          <a:xfrm>
            <a:off x="14325600" y="12192000"/>
            <a:ext cx="185928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993" tIns="208995" rIns="417993" bIns="208995" numCol="1" anchor="ctr" anchorCtr="0" compatLnSpc="1">
            <a:prstTxWarp prst="textNoShape">
              <a:avLst/>
            </a:prstTxWarp>
          </a:bodyPr>
          <a:lstStyle/>
          <a:p>
            <a:pPr marL="742920" indent="-742920" defTabSz="914363" fontAlgn="base">
              <a:spcBef>
                <a:spcPct val="0"/>
              </a:spcBef>
              <a:spcAft>
                <a:spcPct val="0"/>
              </a:spcAft>
              <a:buClr>
                <a:srgbClr val="8C0019"/>
              </a:buClr>
              <a:buFont typeface="Wingdings" pitchFamily="2" charset="2"/>
              <a:buChar char="q"/>
              <a:defRPr/>
            </a:pPr>
            <a:r>
              <a:rPr lang="en-US" sz="3600" kern="0" dirty="0" smtClean="0">
                <a:latin typeface="Arial" pitchFamily="34" charset="0"/>
                <a:ea typeface="+mj-ea"/>
                <a:cs typeface="Arial" pitchFamily="34" charset="0"/>
              </a:rPr>
              <a:t>Goal: Produce early query feedback in new and emerging environments</a:t>
            </a:r>
          </a:p>
          <a:p>
            <a:pPr marL="742920" indent="-742920" defTabSz="914363" fontAlgn="base">
              <a:spcBef>
                <a:spcPct val="0"/>
              </a:spcBef>
              <a:spcAft>
                <a:spcPct val="0"/>
              </a:spcAft>
              <a:buClr>
                <a:srgbClr val="8C0019"/>
              </a:buClr>
              <a:buFont typeface="Wingdings" pitchFamily="2" charset="2"/>
              <a:buChar char="q"/>
              <a:defRPr/>
            </a:pPr>
            <a:r>
              <a:rPr lang="en-US" sz="3600" kern="0" dirty="0" smtClean="0">
                <a:latin typeface="Arial" pitchFamily="34" charset="0"/>
                <a:ea typeface="+mj-ea"/>
                <a:cs typeface="Arial" pitchFamily="34" charset="0"/>
              </a:rPr>
              <a:t>Constraints</a:t>
            </a:r>
            <a:endParaRPr lang="en-US" sz="3600" kern="0" dirty="0">
              <a:latin typeface="Arial" pitchFamily="34" charset="0"/>
              <a:ea typeface="+mj-ea"/>
              <a:cs typeface="Arial" pitchFamily="34" charset="0"/>
            </a:endParaRPr>
          </a:p>
          <a:p>
            <a:pPr marL="2375192" indent="-742920" defTabSz="914363">
              <a:buClr>
                <a:srgbClr val="8C0019"/>
              </a:buClr>
              <a:buFont typeface="Courier New" pitchFamily="49" charset="0"/>
              <a:buChar char="o"/>
              <a:defRPr/>
            </a:pPr>
            <a:r>
              <a:rPr lang="en-US" sz="3600" kern="0" dirty="0" smtClean="0">
                <a:latin typeface="Arial" pitchFamily="34" charset="0"/>
                <a:ea typeface="+mj-ea"/>
                <a:cs typeface="Arial" pitchFamily="34" charset="0"/>
              </a:rPr>
              <a:t>Streaming </a:t>
            </a:r>
            <a:r>
              <a:rPr lang="en-US" sz="3600" kern="0" dirty="0" smtClean="0">
                <a:latin typeface="Arial" pitchFamily="34" charset="0"/>
                <a:ea typeface="+mj-ea"/>
                <a:cs typeface="Arial" pitchFamily="34" charset="0"/>
              </a:rPr>
              <a:t>data: </a:t>
            </a:r>
            <a:r>
              <a:rPr lang="en-US" sz="3600" kern="0" dirty="0" smtClean="0">
                <a:latin typeface="Arial" pitchFamily="34" charset="0"/>
                <a:ea typeface="+mj-ea"/>
                <a:cs typeface="Arial" pitchFamily="34" charset="0"/>
              </a:rPr>
              <a:t>not all data available beforehand</a:t>
            </a:r>
          </a:p>
          <a:p>
            <a:pPr marL="2375192" indent="-742920" defTabSz="914363">
              <a:buClr>
                <a:srgbClr val="8C0019"/>
              </a:buClr>
              <a:buFont typeface="Courier New" pitchFamily="49" charset="0"/>
              <a:buChar char="o"/>
              <a:defRPr/>
            </a:pPr>
            <a:r>
              <a:rPr lang="en-US" sz="3600" kern="0" dirty="0" smtClean="0">
                <a:latin typeface="Arial" pitchFamily="34" charset="0"/>
                <a:ea typeface="+mj-ea"/>
                <a:cs typeface="Arial" pitchFamily="34" charset="0"/>
              </a:rPr>
              <a:t>Sources may block</a:t>
            </a:r>
          </a:p>
          <a:p>
            <a:pPr marL="2375192" indent="-742920" defTabSz="914363">
              <a:buClr>
                <a:srgbClr val="8C0019"/>
              </a:buClr>
              <a:buFont typeface="Courier New" pitchFamily="49" charset="0"/>
              <a:buChar char="o"/>
              <a:defRPr/>
            </a:pPr>
            <a:r>
              <a:rPr lang="en-US" sz="3600" kern="0" dirty="0" smtClean="0">
                <a:latin typeface="Arial" pitchFamily="34" charset="0"/>
                <a:ea typeface="+mj-ea"/>
                <a:cs typeface="Arial" pitchFamily="34" charset="0"/>
              </a:rPr>
              <a:t>Traditional join algorithms optimized to produce entire result</a:t>
            </a:r>
          </a:p>
          <a:p>
            <a:pPr marL="742920" indent="-742920" defTabSz="914363" fontAlgn="base">
              <a:spcBef>
                <a:spcPct val="0"/>
              </a:spcBef>
              <a:spcAft>
                <a:spcPct val="0"/>
              </a:spcAft>
              <a:buClr>
                <a:srgbClr val="8C0019"/>
              </a:buClr>
              <a:buFont typeface="Wingdings" pitchFamily="2" charset="2"/>
              <a:buChar char="q"/>
              <a:defRPr/>
            </a:pPr>
            <a:r>
              <a:rPr lang="en-US" sz="3600" kern="0" dirty="0" smtClean="0">
                <a:latin typeface="Arial" pitchFamily="34" charset="0"/>
                <a:ea typeface="+mj-ea"/>
                <a:cs typeface="Arial" pitchFamily="34" charset="0"/>
              </a:rPr>
              <a:t>Applications</a:t>
            </a:r>
          </a:p>
          <a:p>
            <a:pPr marL="2375192" indent="-742920" defTabSz="914363">
              <a:buClr>
                <a:srgbClr val="8C0019"/>
              </a:buClr>
              <a:buFont typeface="Courier New" pitchFamily="49" charset="0"/>
              <a:buChar char="o"/>
              <a:defRPr/>
            </a:pPr>
            <a:r>
              <a:rPr lang="en-US" sz="3600" kern="0" dirty="0" smtClean="0">
                <a:latin typeface="Arial" pitchFamily="34" charset="0"/>
                <a:ea typeface="+mj-ea"/>
                <a:cs typeface="Arial" pitchFamily="34" charset="0"/>
              </a:rPr>
              <a:t>Web-based environment with slow and </a:t>
            </a:r>
            <a:r>
              <a:rPr lang="en-US" sz="3600" kern="0" dirty="0" err="1" smtClean="0">
                <a:latin typeface="Arial" pitchFamily="34" charset="0"/>
                <a:ea typeface="+mj-ea"/>
                <a:cs typeface="Arial" pitchFamily="34" charset="0"/>
              </a:rPr>
              <a:t>bursty</a:t>
            </a:r>
            <a:r>
              <a:rPr lang="en-US" sz="3600" kern="0" dirty="0" smtClean="0">
                <a:latin typeface="Arial" pitchFamily="34" charset="0"/>
                <a:ea typeface="+mj-ea"/>
                <a:cs typeface="Arial" pitchFamily="34" charset="0"/>
              </a:rPr>
              <a:t> input with streaming data</a:t>
            </a:r>
          </a:p>
          <a:p>
            <a:pPr marL="2375192" indent="-742920" defTabSz="914363">
              <a:buClr>
                <a:srgbClr val="8C0019"/>
              </a:buClr>
              <a:buFont typeface="Courier New" pitchFamily="49" charset="0"/>
              <a:buChar char="o"/>
              <a:defRPr/>
            </a:pPr>
            <a:r>
              <a:rPr lang="en-US" sz="3600" kern="0" dirty="0" smtClean="0">
                <a:latin typeface="Arial" pitchFamily="34" charset="0"/>
                <a:ea typeface="+mj-ea"/>
                <a:cs typeface="Arial" pitchFamily="34" charset="0"/>
              </a:rPr>
              <a:t>Sensor networks</a:t>
            </a:r>
          </a:p>
          <a:p>
            <a:pPr marL="2375192" indent="-742920" defTabSz="914363">
              <a:buClr>
                <a:srgbClr val="8C0019"/>
              </a:buClr>
              <a:buFont typeface="Courier New" pitchFamily="49" charset="0"/>
              <a:buChar char="o"/>
              <a:defRPr/>
            </a:pPr>
            <a:r>
              <a:rPr lang="en-US" sz="3600" kern="0" dirty="0" smtClean="0">
                <a:latin typeface="Arial" pitchFamily="34" charset="0"/>
                <a:ea typeface="+mj-ea"/>
                <a:cs typeface="Arial" pitchFamily="34" charset="0"/>
              </a:rPr>
              <a:t>Scientific simulations taking days to produce large-scale results with need for early results</a:t>
            </a:r>
          </a:p>
        </p:txBody>
      </p:sp>
      <p:sp>
        <p:nvSpPr>
          <p:cNvPr id="217" name="Line 47"/>
          <p:cNvSpPr>
            <a:spLocks noChangeShapeType="1"/>
          </p:cNvSpPr>
          <p:nvPr/>
        </p:nvSpPr>
        <p:spPr bwMode="auto">
          <a:xfrm>
            <a:off x="2667000" y="10850881"/>
            <a:ext cx="27432000" cy="45719"/>
          </a:xfrm>
          <a:prstGeom prst="line">
            <a:avLst/>
          </a:prstGeom>
          <a:noFill/>
          <a:ln w="2540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0" name="TextBox 219"/>
          <p:cNvSpPr txBox="1"/>
          <p:nvPr/>
        </p:nvSpPr>
        <p:spPr>
          <a:xfrm>
            <a:off x="902485" y="6324600"/>
            <a:ext cx="3117771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 smtClean="0">
                <a:latin typeface="Arial" pitchFamily="34" charset="0"/>
                <a:cs typeface="Arial" pitchFamily="34" charset="0"/>
              </a:rPr>
              <a:t>We introduce an efficient algorithm for Producing Early Results in Multi-join query plans (</a:t>
            </a:r>
            <a:r>
              <a:rPr lang="en-US" sz="3400" b="1" dirty="0" err="1" smtClean="0">
                <a:latin typeface="Arial" pitchFamily="34" charset="0"/>
                <a:cs typeface="Arial" pitchFamily="34" charset="0"/>
              </a:rPr>
              <a:t>PermJoin</a:t>
            </a:r>
            <a:r>
              <a:rPr lang="en-US" sz="3400" b="1" dirty="0" smtClean="0">
                <a:latin typeface="Arial" pitchFamily="34" charset="0"/>
                <a:cs typeface="Arial" pitchFamily="34" charset="0"/>
              </a:rPr>
              <a:t>, for short). While most previous research focuses only on the case of a single join operator, </a:t>
            </a:r>
            <a:r>
              <a:rPr lang="en-US" sz="3400" b="1" dirty="0" err="1" smtClean="0">
                <a:latin typeface="Arial" pitchFamily="34" charset="0"/>
                <a:cs typeface="Arial" pitchFamily="34" charset="0"/>
              </a:rPr>
              <a:t>PermJoin</a:t>
            </a:r>
            <a:r>
              <a:rPr lang="en-US" sz="3400" b="1" dirty="0" smtClean="0">
                <a:latin typeface="Arial" pitchFamily="34" charset="0"/>
                <a:cs typeface="Arial" pitchFamily="34" charset="0"/>
              </a:rPr>
              <a:t> addresses query plans with multiple join operators. </a:t>
            </a:r>
            <a:r>
              <a:rPr lang="en-US" sz="3400" b="1" dirty="0" err="1" smtClean="0">
                <a:latin typeface="Arial" pitchFamily="34" charset="0"/>
                <a:cs typeface="Arial" pitchFamily="34" charset="0"/>
              </a:rPr>
              <a:t>PermJoin</a:t>
            </a:r>
            <a:r>
              <a:rPr lang="en-US" sz="3400" b="1" dirty="0" smtClean="0">
                <a:latin typeface="Arial" pitchFamily="34" charset="0"/>
                <a:cs typeface="Arial" pitchFamily="34" charset="0"/>
              </a:rPr>
              <a:t> is optimized to maximize the early overall throughput and to adapt to fluctuations in data arrival rates. </a:t>
            </a:r>
            <a:r>
              <a:rPr lang="en-US" sz="3400" b="1" dirty="0" err="1" smtClean="0">
                <a:latin typeface="Arial" pitchFamily="34" charset="0"/>
                <a:cs typeface="Arial" pitchFamily="34" charset="0"/>
              </a:rPr>
              <a:t>PermJoin</a:t>
            </a:r>
            <a:r>
              <a:rPr lang="en-US" sz="3400" b="1" dirty="0" smtClean="0">
                <a:latin typeface="Arial" pitchFamily="34" charset="0"/>
                <a:cs typeface="Arial" pitchFamily="34" charset="0"/>
              </a:rPr>
              <a:t> is a non-blocking operator that is capable of producing join results even if one or more data sources </a:t>
            </a:r>
            <a:r>
              <a:rPr lang="en-US" sz="3400" b="1" dirty="0" smtClean="0">
                <a:latin typeface="Arial" pitchFamily="34" charset="0"/>
                <a:cs typeface="Arial" pitchFamily="34" charset="0"/>
              </a:rPr>
              <a:t>block due </a:t>
            </a:r>
            <a:r>
              <a:rPr lang="en-US" sz="3400" b="1" dirty="0" smtClean="0">
                <a:latin typeface="Arial" pitchFamily="34" charset="0"/>
                <a:cs typeface="Arial" pitchFamily="34" charset="0"/>
              </a:rPr>
              <a:t>to slow or </a:t>
            </a:r>
            <a:r>
              <a:rPr lang="en-US" sz="3400" b="1" dirty="0" err="1" smtClean="0">
                <a:latin typeface="Arial" pitchFamily="34" charset="0"/>
                <a:cs typeface="Arial" pitchFamily="34" charset="0"/>
              </a:rPr>
              <a:t>bursty</a:t>
            </a:r>
            <a:r>
              <a:rPr lang="en-US" sz="3400" b="1" dirty="0" smtClean="0">
                <a:latin typeface="Arial" pitchFamily="34" charset="0"/>
                <a:cs typeface="Arial" pitchFamily="34" charset="0"/>
              </a:rPr>
              <a:t> network behavior. Furthermore, </a:t>
            </a:r>
            <a:r>
              <a:rPr lang="en-US" sz="3400" b="1" dirty="0" err="1" smtClean="0">
                <a:latin typeface="Arial" pitchFamily="34" charset="0"/>
                <a:cs typeface="Arial" pitchFamily="34" charset="0"/>
              </a:rPr>
              <a:t>PermJoin</a:t>
            </a:r>
            <a:r>
              <a:rPr lang="en-US" sz="3400" b="1" dirty="0" smtClean="0">
                <a:latin typeface="Arial" pitchFamily="34" charset="0"/>
                <a:cs typeface="Arial" pitchFamily="34" charset="0"/>
              </a:rPr>
              <a:t> distinguishes itself from all previous techniques as it: (1) employs a new flushing policy to write in-memory data to disk, once memory allotment is exhausted, in a way that helps increase the probability of producing early result throughput multi-join queries, and (2) employs a novel state manager module that adaptively switches operators between joining in-memory data and disk-resident data in order to maximize overall throughput.</a:t>
            </a:r>
            <a:endParaRPr lang="en-US" sz="3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1" name="Rectangle 220"/>
          <p:cNvSpPr/>
          <p:nvPr/>
        </p:nvSpPr>
        <p:spPr bwMode="auto">
          <a:xfrm>
            <a:off x="457200" y="6172200"/>
            <a:ext cx="32004000" cy="4114800"/>
          </a:xfrm>
          <a:prstGeom prst="rect">
            <a:avLst/>
          </a:prstGeom>
          <a:noFill/>
          <a:ln w="101600" cap="flat" cmpd="sng" algn="ctr">
            <a:solidFill>
              <a:srgbClr val="8C00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98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3" name="Title 1"/>
          <p:cNvSpPr txBox="1">
            <a:spLocks/>
          </p:cNvSpPr>
          <p:nvPr/>
        </p:nvSpPr>
        <p:spPr bwMode="auto">
          <a:xfrm>
            <a:off x="533400" y="20878800"/>
            <a:ext cx="1211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993" tIns="208995" rIns="417993" bIns="208995" numCol="1" anchor="ctr" anchorCtr="0" compatLnSpc="1">
            <a:prstTxWarp prst="textNoShape">
              <a:avLst/>
            </a:prstTxWarp>
          </a:bodyPr>
          <a:lstStyle/>
          <a:p>
            <a:pPr algn="ctr" defTabSz="9143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b="1" kern="0" dirty="0" smtClean="0">
                <a:solidFill>
                  <a:srgbClr val="8C1919"/>
                </a:solidFill>
                <a:latin typeface="Arial" pitchFamily="34" charset="0"/>
                <a:ea typeface="+mj-ea"/>
                <a:cs typeface="Arial" pitchFamily="34" charset="0"/>
              </a:rPr>
              <a:t>Single-join query plans: Hash-merge Join</a:t>
            </a:r>
            <a:endParaRPr lang="en-US" sz="4000" b="1" kern="0" dirty="0">
              <a:solidFill>
                <a:srgbClr val="8C1919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44" name="Title 1"/>
          <p:cNvSpPr txBox="1">
            <a:spLocks/>
          </p:cNvSpPr>
          <p:nvPr/>
        </p:nvSpPr>
        <p:spPr bwMode="auto">
          <a:xfrm>
            <a:off x="533400" y="27660600"/>
            <a:ext cx="1211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993" tIns="208995" rIns="417993" bIns="208995" numCol="1" anchor="ctr" anchorCtr="0" compatLnSpc="1">
            <a:prstTxWarp prst="textNoShape">
              <a:avLst/>
            </a:prstTxWarp>
          </a:bodyPr>
          <a:lstStyle/>
          <a:p>
            <a:pPr algn="ctr" defTabSz="9143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b="1" kern="0" dirty="0" smtClean="0">
                <a:solidFill>
                  <a:srgbClr val="8C1919"/>
                </a:solidFill>
                <a:latin typeface="Arial" pitchFamily="34" charset="0"/>
                <a:ea typeface="+mj-ea"/>
                <a:cs typeface="Arial" pitchFamily="34" charset="0"/>
              </a:rPr>
              <a:t>Multi-join query plans: </a:t>
            </a:r>
            <a:r>
              <a:rPr lang="en-US" sz="4000" b="1" kern="0" dirty="0" err="1" smtClean="0">
                <a:solidFill>
                  <a:srgbClr val="8C1919"/>
                </a:solidFill>
                <a:latin typeface="Arial" pitchFamily="34" charset="0"/>
                <a:ea typeface="+mj-ea"/>
                <a:cs typeface="Arial" pitchFamily="34" charset="0"/>
              </a:rPr>
              <a:t>PermJoin</a:t>
            </a:r>
            <a:endParaRPr lang="en-US" sz="4000" b="1" kern="0" dirty="0">
              <a:solidFill>
                <a:srgbClr val="8C1919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45" name="Rectangle 244"/>
          <p:cNvSpPr/>
          <p:nvPr/>
        </p:nvSpPr>
        <p:spPr bwMode="auto">
          <a:xfrm>
            <a:off x="533400" y="27660600"/>
            <a:ext cx="12115800" cy="8991600"/>
          </a:xfrm>
          <a:prstGeom prst="rect">
            <a:avLst/>
          </a:prstGeom>
          <a:noFill/>
          <a:ln w="76200" cap="flat" cmpd="sng" algn="ctr">
            <a:solidFill>
              <a:srgbClr val="8C19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363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Times New Roman" pitchFamily="18" charset="0"/>
              <a:ea typeface="굴림" pitchFamily="34" charset="-127"/>
            </a:endParaRPr>
          </a:p>
        </p:txBody>
      </p:sp>
      <p:grpSp>
        <p:nvGrpSpPr>
          <p:cNvPr id="246" name="Group 245"/>
          <p:cNvGrpSpPr/>
          <p:nvPr/>
        </p:nvGrpSpPr>
        <p:grpSpPr>
          <a:xfrm>
            <a:off x="914400" y="29641800"/>
            <a:ext cx="4191000" cy="5486400"/>
            <a:chOff x="152400" y="1066800"/>
            <a:chExt cx="4191000" cy="5486400"/>
          </a:xfrm>
          <a:effectLst/>
        </p:grpSpPr>
        <p:sp>
          <p:nvSpPr>
            <p:cNvPr id="247" name="Oval 246"/>
            <p:cNvSpPr/>
            <p:nvPr/>
          </p:nvSpPr>
          <p:spPr>
            <a:xfrm>
              <a:off x="990600" y="4495800"/>
              <a:ext cx="1600200" cy="914400"/>
            </a:xfrm>
            <a:prstGeom prst="ellipse">
              <a:avLst/>
            </a:prstGeom>
            <a:solidFill>
              <a:srgbClr val="FFCC33">
                <a:alpha val="60000"/>
              </a:srgbClr>
            </a:solidFill>
            <a:ln>
              <a:solidFill>
                <a:srgbClr val="8C0019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8C0019"/>
                  </a:solidFill>
                  <a:latin typeface="Arial" pitchFamily="34" charset="0"/>
                  <a:cs typeface="Arial" pitchFamily="34" charset="0"/>
                </a:rPr>
                <a:t>Join AB</a:t>
              </a:r>
            </a:p>
          </p:txBody>
        </p:sp>
        <p:sp>
          <p:nvSpPr>
            <p:cNvPr id="248" name="Oval 247"/>
            <p:cNvSpPr/>
            <p:nvPr/>
          </p:nvSpPr>
          <p:spPr>
            <a:xfrm>
              <a:off x="990600" y="3124200"/>
              <a:ext cx="1600200" cy="914400"/>
            </a:xfrm>
            <a:prstGeom prst="ellipse">
              <a:avLst/>
            </a:prstGeom>
            <a:solidFill>
              <a:srgbClr val="FFCC33">
                <a:alpha val="60000"/>
              </a:srgbClr>
            </a:solidFill>
            <a:ln>
              <a:solidFill>
                <a:srgbClr val="8C0019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8C0019"/>
                  </a:solidFill>
                  <a:latin typeface="Arial" pitchFamily="34" charset="0"/>
                  <a:cs typeface="Arial" pitchFamily="34" charset="0"/>
                </a:rPr>
                <a:t>Join ABC</a:t>
              </a:r>
            </a:p>
          </p:txBody>
        </p:sp>
        <p:sp>
          <p:nvSpPr>
            <p:cNvPr id="249" name="Oval 248"/>
            <p:cNvSpPr/>
            <p:nvPr/>
          </p:nvSpPr>
          <p:spPr>
            <a:xfrm>
              <a:off x="990600" y="1752600"/>
              <a:ext cx="1600200" cy="914400"/>
            </a:xfrm>
            <a:prstGeom prst="ellipse">
              <a:avLst/>
            </a:prstGeom>
            <a:solidFill>
              <a:srgbClr val="FFCC33">
                <a:alpha val="60000"/>
              </a:srgbClr>
            </a:solidFill>
            <a:ln>
              <a:solidFill>
                <a:srgbClr val="8C0019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8C0019"/>
                  </a:solidFill>
                  <a:latin typeface="Arial" pitchFamily="34" charset="0"/>
                  <a:cs typeface="Arial" pitchFamily="34" charset="0"/>
                </a:rPr>
                <a:t>Join ABCD</a:t>
              </a:r>
            </a:p>
          </p:txBody>
        </p:sp>
        <p:cxnSp>
          <p:nvCxnSpPr>
            <p:cNvPr id="250" name="Straight Arrow Connector 249"/>
            <p:cNvCxnSpPr>
              <a:endCxn id="248" idx="4"/>
            </p:cNvCxnSpPr>
            <p:nvPr/>
          </p:nvCxnSpPr>
          <p:spPr>
            <a:xfrm rot="5400000" flipH="1" flipV="1">
              <a:off x="1562101" y="4267200"/>
              <a:ext cx="457200" cy="3175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endCxn id="249" idx="4"/>
            </p:cNvCxnSpPr>
            <p:nvPr/>
          </p:nvCxnSpPr>
          <p:spPr>
            <a:xfrm rot="5400000" flipH="1" flipV="1">
              <a:off x="1562101" y="2895600"/>
              <a:ext cx="457200" cy="3175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 rot="5400000" flipH="1" flipV="1">
              <a:off x="814387" y="5414963"/>
              <a:ext cx="549275" cy="273050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>
              <a:endCxn id="247" idx="5"/>
            </p:cNvCxnSpPr>
            <p:nvPr/>
          </p:nvCxnSpPr>
          <p:spPr>
            <a:xfrm rot="16200000" flipV="1">
              <a:off x="2332037" y="5300663"/>
              <a:ext cx="549275" cy="501650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54" name="Cloud 253"/>
            <p:cNvSpPr/>
            <p:nvPr/>
          </p:nvSpPr>
          <p:spPr>
            <a:xfrm>
              <a:off x="152400" y="5791200"/>
              <a:ext cx="1676400" cy="762000"/>
            </a:xfrm>
            <a:prstGeom prst="cloud">
              <a:avLst/>
            </a:prstGeom>
            <a:solidFill>
              <a:srgbClr val="FFCC33">
                <a:alpha val="60000"/>
              </a:srgbClr>
            </a:solidFill>
            <a:ln>
              <a:solidFill>
                <a:srgbClr val="8C0019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8C0019"/>
                  </a:solidFill>
                  <a:latin typeface="Arial" pitchFamily="34" charset="0"/>
                  <a:cs typeface="Arial" pitchFamily="34" charset="0"/>
                </a:rPr>
                <a:t>Source A</a:t>
              </a:r>
            </a:p>
          </p:txBody>
        </p:sp>
        <p:sp>
          <p:nvSpPr>
            <p:cNvPr id="255" name="Cloud 254"/>
            <p:cNvSpPr/>
            <p:nvPr/>
          </p:nvSpPr>
          <p:spPr>
            <a:xfrm>
              <a:off x="2057400" y="5791200"/>
              <a:ext cx="1676400" cy="685800"/>
            </a:xfrm>
            <a:prstGeom prst="cloud">
              <a:avLst/>
            </a:prstGeom>
            <a:solidFill>
              <a:srgbClr val="FFCC33">
                <a:alpha val="60000"/>
              </a:srgbClr>
            </a:solidFill>
            <a:ln>
              <a:solidFill>
                <a:srgbClr val="8C0019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8C0019"/>
                  </a:solidFill>
                  <a:latin typeface="Arial" pitchFamily="34" charset="0"/>
                  <a:cs typeface="Arial" pitchFamily="34" charset="0"/>
                </a:rPr>
                <a:t>Source B</a:t>
              </a:r>
            </a:p>
          </p:txBody>
        </p:sp>
        <p:cxnSp>
          <p:nvCxnSpPr>
            <p:cNvPr id="256" name="Straight Arrow Connector 255"/>
            <p:cNvCxnSpPr>
              <a:endCxn id="248" idx="5"/>
            </p:cNvCxnSpPr>
            <p:nvPr/>
          </p:nvCxnSpPr>
          <p:spPr>
            <a:xfrm rot="16200000" flipV="1">
              <a:off x="2751137" y="3509963"/>
              <a:ext cx="320675" cy="1111250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57" name="Cloud 256"/>
            <p:cNvSpPr/>
            <p:nvPr/>
          </p:nvSpPr>
          <p:spPr>
            <a:xfrm>
              <a:off x="2667000" y="4191000"/>
              <a:ext cx="1676400" cy="685800"/>
            </a:xfrm>
            <a:prstGeom prst="cloud">
              <a:avLst/>
            </a:prstGeom>
            <a:solidFill>
              <a:srgbClr val="FFCC33">
                <a:alpha val="60000"/>
              </a:srgbClr>
            </a:solidFill>
            <a:ln>
              <a:solidFill>
                <a:srgbClr val="8C0019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8C0019"/>
                  </a:solidFill>
                  <a:latin typeface="Arial" pitchFamily="34" charset="0"/>
                  <a:cs typeface="Arial" pitchFamily="34" charset="0"/>
                </a:rPr>
                <a:t>Source C</a:t>
              </a:r>
            </a:p>
          </p:txBody>
        </p:sp>
        <p:sp>
          <p:nvSpPr>
            <p:cNvPr id="258" name="Cloud 257"/>
            <p:cNvSpPr/>
            <p:nvPr/>
          </p:nvSpPr>
          <p:spPr>
            <a:xfrm>
              <a:off x="2514600" y="2819400"/>
              <a:ext cx="1752600" cy="609600"/>
            </a:xfrm>
            <a:prstGeom prst="cloud">
              <a:avLst/>
            </a:prstGeom>
            <a:solidFill>
              <a:srgbClr val="FFCC33">
                <a:alpha val="60000"/>
              </a:srgbClr>
            </a:solidFill>
            <a:ln>
              <a:solidFill>
                <a:srgbClr val="8C0019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8C0019"/>
                  </a:solidFill>
                  <a:latin typeface="Arial" pitchFamily="34" charset="0"/>
                  <a:cs typeface="Arial" pitchFamily="34" charset="0"/>
                </a:rPr>
                <a:t>Source D</a:t>
              </a:r>
            </a:p>
          </p:txBody>
        </p:sp>
        <p:cxnSp>
          <p:nvCxnSpPr>
            <p:cNvPr id="259" name="Straight Arrow Connector 258"/>
            <p:cNvCxnSpPr>
              <a:endCxn id="249" idx="5"/>
            </p:cNvCxnSpPr>
            <p:nvPr/>
          </p:nvCxnSpPr>
          <p:spPr>
            <a:xfrm rot="16200000" flipV="1">
              <a:off x="2674937" y="2214563"/>
              <a:ext cx="320675" cy="958850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 rot="5400000" flipH="1" flipV="1">
              <a:off x="1638301" y="1600200"/>
              <a:ext cx="304800" cy="3175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61" name="Rounded Rectangle 260"/>
            <p:cNvSpPr/>
            <p:nvPr/>
          </p:nvSpPr>
          <p:spPr>
            <a:xfrm>
              <a:off x="990600" y="1066800"/>
              <a:ext cx="1600200" cy="381000"/>
            </a:xfrm>
            <a:prstGeom prst="roundRect">
              <a:avLst/>
            </a:prstGeom>
            <a:solidFill>
              <a:srgbClr val="FFCC33">
                <a:alpha val="60000"/>
              </a:srgbClr>
            </a:solidFill>
            <a:ln>
              <a:solidFill>
                <a:srgbClr val="8C0019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8C0019"/>
                  </a:solidFill>
                  <a:latin typeface="Arial" pitchFamily="34" charset="0"/>
                  <a:cs typeface="Arial" pitchFamily="34" charset="0"/>
                </a:rPr>
                <a:t>Join Result</a:t>
              </a:r>
            </a:p>
          </p:txBody>
        </p:sp>
      </p:grpSp>
      <p:sp>
        <p:nvSpPr>
          <p:cNvPr id="262" name="Content Placeholder 7"/>
          <p:cNvSpPr txBox="1">
            <a:spLocks/>
          </p:cNvSpPr>
          <p:nvPr/>
        </p:nvSpPr>
        <p:spPr>
          <a:xfrm>
            <a:off x="5105400" y="28575000"/>
            <a:ext cx="7315200" cy="7924800"/>
          </a:xfrm>
          <a:prstGeom prst="rect">
            <a:avLst/>
          </a:prstGeom>
        </p:spPr>
        <p:txBody>
          <a:bodyPr lIns="91436" tIns="45718" rIns="91436" bIns="45718"/>
          <a:lstStyle/>
          <a:p>
            <a:pPr marL="457182" indent="-457182" eaLnBrk="0" hangingPunct="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q"/>
              <a:defRPr/>
            </a:pPr>
            <a:r>
              <a:rPr lang="en-US" sz="3600" kern="0" dirty="0" smtClean="0">
                <a:latin typeface="Arial" pitchFamily="34" charset="0"/>
                <a:cs typeface="Arial" pitchFamily="34" charset="0"/>
              </a:rPr>
              <a:t>Main Idea</a:t>
            </a:r>
          </a:p>
          <a:p>
            <a:pPr marL="838166" lvl="1" indent="-380985" eaLnBrk="0" hangingPunct="0">
              <a:spcBef>
                <a:spcPct val="20000"/>
              </a:spcBef>
              <a:buClr>
                <a:srgbClr val="B90337"/>
              </a:buClr>
              <a:buFont typeface="Courier New" pitchFamily="49" charset="0"/>
              <a:buChar char="o"/>
              <a:defRPr/>
            </a:pPr>
            <a:r>
              <a:rPr lang="en-US" sz="3600" dirty="0" smtClean="0">
                <a:latin typeface="Arial" pitchFamily="34" charset="0"/>
                <a:ea typeface="굴림" pitchFamily="34" charset="-127"/>
                <a:cs typeface="Arial" pitchFamily="34" charset="0"/>
              </a:rPr>
              <a:t>Collect statistics during query runtime for input sources and data on disk</a:t>
            </a:r>
          </a:p>
          <a:p>
            <a:pPr marL="457182" indent="-457182" eaLnBrk="0" hangingPunct="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q"/>
              <a:defRPr/>
            </a:pPr>
            <a:r>
              <a:rPr lang="en-US" sz="3600" kern="0" dirty="0" smtClean="0">
                <a:latin typeface="Arial" pitchFamily="34" charset="0"/>
                <a:ea typeface="굴림" pitchFamily="34" charset="-127"/>
                <a:cs typeface="Arial" pitchFamily="34" charset="0"/>
              </a:rPr>
              <a:t>Memory Flushing</a:t>
            </a:r>
          </a:p>
          <a:p>
            <a:pPr marL="838166" lvl="1" indent="-380985" eaLnBrk="0" hangingPunct="0">
              <a:spcBef>
                <a:spcPct val="20000"/>
              </a:spcBef>
              <a:buClr>
                <a:srgbClr val="B90337"/>
              </a:buClr>
              <a:buFont typeface="Courier New" pitchFamily="49" charset="0"/>
              <a:buChar char="o"/>
              <a:defRPr/>
            </a:pPr>
            <a:r>
              <a:rPr lang="en-US" sz="3600" dirty="0" smtClean="0">
                <a:latin typeface="Arial" pitchFamily="34" charset="0"/>
                <a:ea typeface="굴림" pitchFamily="34" charset="-127"/>
                <a:cs typeface="Arial" pitchFamily="34" charset="0"/>
              </a:rPr>
              <a:t>Consider data at each operator equally, flush data least beneficial to query plan</a:t>
            </a:r>
          </a:p>
          <a:p>
            <a:pPr marL="457182" indent="-457182" eaLnBrk="0" hangingPunct="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q"/>
              <a:defRPr/>
            </a:pPr>
            <a:r>
              <a:rPr lang="en-US" sz="3600" kern="0" dirty="0" smtClean="0">
                <a:latin typeface="Arial" pitchFamily="34" charset="0"/>
                <a:ea typeface="굴림" pitchFamily="34" charset="-127"/>
                <a:cs typeface="Arial" pitchFamily="34" charset="0"/>
              </a:rPr>
              <a:t>State Manager</a:t>
            </a:r>
          </a:p>
          <a:p>
            <a:pPr marL="838166" lvl="1" indent="-380985" eaLnBrk="0" hangingPunct="0">
              <a:spcBef>
                <a:spcPct val="20000"/>
              </a:spcBef>
              <a:buClr>
                <a:srgbClr val="B90337"/>
              </a:buClr>
              <a:buFont typeface="Courier New" pitchFamily="49" charset="0"/>
              <a:buChar char="o"/>
              <a:defRPr/>
            </a:pPr>
            <a:r>
              <a:rPr lang="en-US" sz="3600" dirty="0" smtClean="0">
                <a:latin typeface="Arial" pitchFamily="34" charset="0"/>
                <a:ea typeface="굴림" pitchFamily="34" charset="-127"/>
                <a:cs typeface="Arial" pitchFamily="34" charset="0"/>
              </a:rPr>
              <a:t>Place each operator in optimal state to produce high throughput: in-memory, on-disk, or temporary blocking</a:t>
            </a:r>
          </a:p>
        </p:txBody>
      </p:sp>
      <p:sp>
        <p:nvSpPr>
          <p:cNvPr id="263" name="Line 47"/>
          <p:cNvSpPr>
            <a:spLocks noChangeShapeType="1"/>
          </p:cNvSpPr>
          <p:nvPr/>
        </p:nvSpPr>
        <p:spPr bwMode="auto">
          <a:xfrm flipH="1">
            <a:off x="13487400" y="20116800"/>
            <a:ext cx="45719" cy="16078200"/>
          </a:xfrm>
          <a:prstGeom prst="line">
            <a:avLst/>
          </a:prstGeom>
          <a:noFill/>
          <a:ln w="2540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81" name="Group 280"/>
          <p:cNvGrpSpPr/>
          <p:nvPr/>
        </p:nvGrpSpPr>
        <p:grpSpPr>
          <a:xfrm>
            <a:off x="2057400" y="21793200"/>
            <a:ext cx="8839200" cy="4800600"/>
            <a:chOff x="2057400" y="21793200"/>
            <a:chExt cx="8839200" cy="4800600"/>
          </a:xfrm>
        </p:grpSpPr>
        <p:sp>
          <p:nvSpPr>
            <p:cNvPr id="223" name="Cloud 222"/>
            <p:cNvSpPr/>
            <p:nvPr/>
          </p:nvSpPr>
          <p:spPr>
            <a:xfrm>
              <a:off x="2057400" y="25222200"/>
              <a:ext cx="1828800" cy="609600"/>
            </a:xfrm>
            <a:prstGeom prst="cloud">
              <a:avLst/>
            </a:prstGeom>
            <a:solidFill>
              <a:srgbClr val="FFCC33">
                <a:alpha val="60000"/>
              </a:srgbClr>
            </a:solidFill>
            <a:ln>
              <a:solidFill>
                <a:srgbClr val="8C0019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8C0019"/>
                  </a:solidFill>
                  <a:latin typeface="Arial" pitchFamily="34" charset="0"/>
                  <a:cs typeface="Arial" pitchFamily="34" charset="0"/>
                </a:rPr>
                <a:t>Source B</a:t>
              </a: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5791200" y="25755600"/>
              <a:ext cx="2514600" cy="838200"/>
            </a:xfrm>
            <a:prstGeom prst="roundRect">
              <a:avLst/>
            </a:prstGeom>
            <a:solidFill>
              <a:srgbClr val="FFCC33">
                <a:alpha val="60000"/>
              </a:srgbClr>
            </a:solidFill>
            <a:ln>
              <a:solidFill>
                <a:srgbClr val="8C0019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8C0019"/>
                  </a:solidFill>
                  <a:latin typeface="Arial" pitchFamily="34" charset="0"/>
                  <a:cs typeface="Arial" pitchFamily="34" charset="0"/>
                </a:rPr>
                <a:t>Join Result</a:t>
              </a:r>
            </a:p>
          </p:txBody>
        </p:sp>
        <p:sp>
          <p:nvSpPr>
            <p:cNvPr id="225" name="Oval 224"/>
            <p:cNvSpPr/>
            <p:nvPr/>
          </p:nvSpPr>
          <p:spPr>
            <a:xfrm>
              <a:off x="8610600" y="23393400"/>
              <a:ext cx="2286000" cy="1295400"/>
            </a:xfrm>
            <a:prstGeom prst="ellipse">
              <a:avLst/>
            </a:prstGeom>
            <a:solidFill>
              <a:srgbClr val="FFCC33">
                <a:alpha val="60000"/>
              </a:srgbClr>
            </a:solidFill>
            <a:ln>
              <a:solidFill>
                <a:srgbClr val="8C0019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8C0019"/>
                  </a:solidFill>
                  <a:latin typeface="Arial" pitchFamily="34" charset="0"/>
                  <a:cs typeface="Arial" pitchFamily="34" charset="0"/>
                </a:rPr>
                <a:t>On-Disk Sorting and Merging</a:t>
              </a:r>
            </a:p>
          </p:txBody>
        </p:sp>
        <p:sp>
          <p:nvSpPr>
            <p:cNvPr id="226" name="Oval 225"/>
            <p:cNvSpPr/>
            <p:nvPr/>
          </p:nvSpPr>
          <p:spPr>
            <a:xfrm>
              <a:off x="3124200" y="23393400"/>
              <a:ext cx="2286000" cy="1295400"/>
            </a:xfrm>
            <a:prstGeom prst="ellipse">
              <a:avLst/>
            </a:prstGeom>
            <a:solidFill>
              <a:srgbClr val="FFCC33">
                <a:alpha val="60000"/>
              </a:srgbClr>
            </a:solidFill>
            <a:ln>
              <a:solidFill>
                <a:srgbClr val="8C0019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8C0019"/>
                  </a:solidFill>
                  <a:latin typeface="Arial" pitchFamily="34" charset="0"/>
                  <a:cs typeface="Arial" pitchFamily="34" charset="0"/>
                </a:rPr>
                <a:t>In-Memory Hashing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rot="16200000" flipH="1">
              <a:off x="2933701" y="23126699"/>
              <a:ext cx="533400" cy="30480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 rot="5400000" flipH="1" flipV="1">
              <a:off x="2971799" y="24688801"/>
              <a:ext cx="533402" cy="38100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>
              <a:off x="5181602" y="23545800"/>
              <a:ext cx="3657598" cy="1588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 rot="10800000">
              <a:off x="5181602" y="24460200"/>
              <a:ext cx="3581398" cy="1588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/>
            <p:nvPr/>
          </p:nvCxnSpPr>
          <p:spPr>
            <a:xfrm rot="16200000" flipH="1">
              <a:off x="4381500" y="24803100"/>
              <a:ext cx="1371600" cy="129540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/>
            <p:nvPr/>
          </p:nvCxnSpPr>
          <p:spPr>
            <a:xfrm rot="5400000">
              <a:off x="8382000" y="24765000"/>
              <a:ext cx="1371600" cy="137160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33" name="TextBox 18"/>
            <p:cNvSpPr txBox="1">
              <a:spLocks noChangeArrowheads="1"/>
            </p:cNvSpPr>
            <p:nvPr/>
          </p:nvSpPr>
          <p:spPr bwMode="auto">
            <a:xfrm>
              <a:off x="5753100" y="24495125"/>
              <a:ext cx="23622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  <a:cs typeface="Arial" pitchFamily="34" charset="0"/>
                </a:rPr>
                <a:t>Source Unblocked</a:t>
              </a:r>
            </a:p>
          </p:txBody>
        </p:sp>
        <p:sp>
          <p:nvSpPr>
            <p:cNvPr id="234" name="TextBox 19"/>
            <p:cNvSpPr txBox="1">
              <a:spLocks noChangeArrowheads="1"/>
            </p:cNvSpPr>
            <p:nvPr/>
          </p:nvSpPr>
          <p:spPr bwMode="auto">
            <a:xfrm>
              <a:off x="5334000" y="23241000"/>
              <a:ext cx="33528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  <a:cs typeface="Arial" pitchFamily="34" charset="0"/>
                </a:rPr>
                <a:t>Both Sources Block or End of Data</a:t>
              </a:r>
            </a:p>
          </p:txBody>
        </p:sp>
        <p:sp>
          <p:nvSpPr>
            <p:cNvPr id="235" name="TextBox 20"/>
            <p:cNvSpPr txBox="1">
              <a:spLocks noChangeArrowheads="1"/>
            </p:cNvSpPr>
            <p:nvPr/>
          </p:nvSpPr>
          <p:spPr bwMode="auto">
            <a:xfrm>
              <a:off x="4114800" y="22288500"/>
              <a:ext cx="1181100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  <a:cs typeface="Arial" pitchFamily="34" charset="0"/>
                </a:rPr>
                <a:t>Memory Full or End of Data</a:t>
              </a:r>
            </a:p>
          </p:txBody>
        </p:sp>
        <p:sp>
          <p:nvSpPr>
            <p:cNvPr id="236" name="Cloud 235"/>
            <p:cNvSpPr/>
            <p:nvPr/>
          </p:nvSpPr>
          <p:spPr>
            <a:xfrm>
              <a:off x="2133600" y="22326600"/>
              <a:ext cx="1752600" cy="609600"/>
            </a:xfrm>
            <a:prstGeom prst="cloud">
              <a:avLst/>
            </a:prstGeom>
            <a:solidFill>
              <a:srgbClr val="FFCC33">
                <a:alpha val="60000"/>
              </a:srgbClr>
            </a:solidFill>
            <a:ln>
              <a:solidFill>
                <a:srgbClr val="8C0019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rgbClr val="8C0019"/>
                  </a:solidFill>
                  <a:latin typeface="Arial" pitchFamily="34" charset="0"/>
                  <a:cs typeface="Arial" pitchFamily="34" charset="0"/>
                </a:rPr>
                <a:t>Source A</a:t>
              </a:r>
              <a:endParaRPr lang="en-US" sz="1600" b="1" dirty="0">
                <a:solidFill>
                  <a:srgbClr val="8C0019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37" name="Straight Arrow Connector 236"/>
            <p:cNvCxnSpPr/>
            <p:nvPr/>
          </p:nvCxnSpPr>
          <p:spPr>
            <a:xfrm flipV="1">
              <a:off x="4343400" y="22479000"/>
              <a:ext cx="1524000" cy="83820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>
              <a:off x="8077200" y="22479000"/>
              <a:ext cx="1676400" cy="83820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0" name="TextBox 25"/>
            <p:cNvSpPr txBox="1">
              <a:spLocks noChangeArrowheads="1"/>
            </p:cNvSpPr>
            <p:nvPr/>
          </p:nvSpPr>
          <p:spPr bwMode="auto">
            <a:xfrm>
              <a:off x="8534400" y="22552223"/>
              <a:ext cx="13716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  <a:cs typeface="Arial" pitchFamily="34" charset="0"/>
                </a:rPr>
                <a:t>Data Flow</a:t>
              </a:r>
            </a:p>
          </p:txBody>
        </p:sp>
        <p:sp>
          <p:nvSpPr>
            <p:cNvPr id="241" name="TextBox 26"/>
            <p:cNvSpPr txBox="1">
              <a:spLocks noChangeArrowheads="1"/>
            </p:cNvSpPr>
            <p:nvPr/>
          </p:nvSpPr>
          <p:spPr bwMode="auto">
            <a:xfrm>
              <a:off x="8915400" y="25336500"/>
              <a:ext cx="13716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  <a:cs typeface="Arial" pitchFamily="34" charset="0"/>
                </a:rPr>
                <a:t>Data Flow</a:t>
              </a:r>
            </a:p>
          </p:txBody>
        </p:sp>
        <p:sp>
          <p:nvSpPr>
            <p:cNvPr id="242" name="TextBox 27"/>
            <p:cNvSpPr txBox="1">
              <a:spLocks noChangeArrowheads="1"/>
            </p:cNvSpPr>
            <p:nvPr/>
          </p:nvSpPr>
          <p:spPr bwMode="auto">
            <a:xfrm>
              <a:off x="3924300" y="25374600"/>
              <a:ext cx="13716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  <a:cs typeface="Arial" pitchFamily="34" charset="0"/>
                </a:rPr>
                <a:t>Data Flow</a:t>
              </a:r>
            </a:p>
          </p:txBody>
        </p:sp>
        <p:grpSp>
          <p:nvGrpSpPr>
            <p:cNvPr id="276" name="Group 275"/>
            <p:cNvGrpSpPr/>
            <p:nvPr/>
          </p:nvGrpSpPr>
          <p:grpSpPr>
            <a:xfrm>
              <a:off x="5943600" y="21793200"/>
              <a:ext cx="2057400" cy="1219200"/>
              <a:chOff x="9829800" y="21869400"/>
              <a:chExt cx="1524000" cy="1066800"/>
            </a:xfrm>
          </p:grpSpPr>
          <p:sp>
            <p:nvSpPr>
              <p:cNvPr id="273" name="Can 272"/>
              <p:cNvSpPr/>
              <p:nvPr/>
            </p:nvSpPr>
            <p:spPr bwMode="auto">
              <a:xfrm>
                <a:off x="9829800" y="21869400"/>
                <a:ext cx="1524000" cy="1066800"/>
              </a:xfrm>
              <a:prstGeom prst="can">
                <a:avLst/>
              </a:prstGeom>
              <a:solidFill>
                <a:srgbClr val="FFCC33">
                  <a:alpha val="60000"/>
                </a:srgbClr>
              </a:solidFill>
              <a:ln w="25400" cap="flat" cmpd="sng" algn="ctr">
                <a:solidFill>
                  <a:srgbClr val="8C001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1798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4" name="Text Box 95"/>
              <p:cNvSpPr txBox="1">
                <a:spLocks noChangeArrowheads="1"/>
              </p:cNvSpPr>
              <p:nvPr/>
            </p:nvSpPr>
            <p:spPr bwMode="auto">
              <a:xfrm>
                <a:off x="9829800" y="22326600"/>
                <a:ext cx="1524000" cy="338554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buClr>
                    <a:srgbClr val="990099"/>
                  </a:buClr>
                </a:pPr>
                <a:r>
                  <a:rPr lang="en-US" sz="1600" b="1" dirty="0" smtClean="0">
                    <a:solidFill>
                      <a:srgbClr val="8C0019"/>
                    </a:solidFill>
                    <a:latin typeface="+mj-lt"/>
                    <a:ea typeface="굴림" pitchFamily="34" charset="-127"/>
                  </a:rPr>
                  <a:t>Disk</a:t>
                </a:r>
                <a:endParaRPr lang="en-US" sz="1600" b="1" dirty="0">
                  <a:solidFill>
                    <a:srgbClr val="8C0019"/>
                  </a:solidFill>
                  <a:latin typeface="+mj-lt"/>
                  <a:ea typeface="굴림" pitchFamily="34" charset="-127"/>
                </a:endParaRPr>
              </a:p>
            </p:txBody>
          </p:sp>
        </p:grpSp>
      </p:grpSp>
      <p:sp>
        <p:nvSpPr>
          <p:cNvPr id="280" name="Rectangle 279"/>
          <p:cNvSpPr/>
          <p:nvPr/>
        </p:nvSpPr>
        <p:spPr bwMode="auto">
          <a:xfrm>
            <a:off x="533400" y="20878800"/>
            <a:ext cx="12115800" cy="5943600"/>
          </a:xfrm>
          <a:prstGeom prst="rect">
            <a:avLst/>
          </a:prstGeom>
          <a:noFill/>
          <a:ln w="76200" cap="flat" cmpd="sng" algn="ctr">
            <a:solidFill>
              <a:srgbClr val="8C19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363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Times New Roman" pitchFamily="18" charset="0"/>
              <a:ea typeface="굴림" pitchFamily="34" charset="-127"/>
            </a:endParaRPr>
          </a:p>
        </p:txBody>
      </p:sp>
      <p:grpSp>
        <p:nvGrpSpPr>
          <p:cNvPr id="413" name="Group 412"/>
          <p:cNvGrpSpPr/>
          <p:nvPr/>
        </p:nvGrpSpPr>
        <p:grpSpPr>
          <a:xfrm>
            <a:off x="19126200" y="20726400"/>
            <a:ext cx="12496800" cy="5486400"/>
            <a:chOff x="16535400" y="21031200"/>
            <a:chExt cx="12496800" cy="5486400"/>
          </a:xfrm>
        </p:grpSpPr>
        <p:sp>
          <p:nvSpPr>
            <p:cNvPr id="304" name="Can 303"/>
            <p:cNvSpPr/>
            <p:nvPr/>
          </p:nvSpPr>
          <p:spPr bwMode="auto">
            <a:xfrm>
              <a:off x="23393400" y="22555200"/>
              <a:ext cx="2057400" cy="1447800"/>
            </a:xfrm>
            <a:prstGeom prst="can">
              <a:avLst/>
            </a:prstGeom>
            <a:solidFill>
              <a:srgbClr val="FFCC33">
                <a:alpha val="60000"/>
              </a:srgbClr>
            </a:solidFill>
            <a:ln w="25400" cap="flat" cmpd="sng" algn="ctr">
              <a:solidFill>
                <a:srgbClr val="8C001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17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  <a:p>
              <a:pPr marL="0" marR="0" indent="0" algn="ctr" defTabSz="417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Disk</a:t>
              </a: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23012400" y="25298400"/>
              <a:ext cx="2667000" cy="990600"/>
            </a:xfrm>
            <a:prstGeom prst="rect">
              <a:avLst/>
            </a:prstGeom>
            <a:solidFill>
              <a:srgbClr val="FFCC33">
                <a:alpha val="60000"/>
              </a:srgbClr>
            </a:solidFill>
            <a:ln w="25400" cap="flat" cmpd="sng" algn="ctr">
              <a:solidFill>
                <a:srgbClr val="8C001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17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b="1" dirty="0" smtClean="0"/>
            </a:p>
            <a:p>
              <a:pPr marL="0" marR="0" indent="0" algn="ctr" defTabSz="417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In-Memory Join</a:t>
              </a: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23164800" y="21031200"/>
              <a:ext cx="2514600" cy="762000"/>
            </a:xfrm>
            <a:prstGeom prst="rect">
              <a:avLst/>
            </a:prstGeom>
            <a:solidFill>
              <a:srgbClr val="FFCC33">
                <a:alpha val="60000"/>
              </a:srgbClr>
            </a:solidFill>
            <a:ln w="25400" cap="flat" cmpd="sng" algn="ctr">
              <a:solidFill>
                <a:srgbClr val="8C001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17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Join disk-resident</a:t>
              </a:r>
              <a:r>
                <a:rPr kumimoji="0" lang="en-US" sz="20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data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8" name="Right Arrow 307"/>
            <p:cNvSpPr/>
            <p:nvPr/>
          </p:nvSpPr>
          <p:spPr bwMode="auto">
            <a:xfrm>
              <a:off x="27051000" y="22707600"/>
              <a:ext cx="1981200" cy="1447800"/>
            </a:xfrm>
            <a:prstGeom prst="rightArrow">
              <a:avLst/>
            </a:prstGeom>
            <a:solidFill>
              <a:srgbClr val="FFCC33">
                <a:alpha val="60000"/>
              </a:srgbClr>
            </a:solidFill>
            <a:ln w="25400" cap="flat" cmpd="sng" algn="ctr">
              <a:solidFill>
                <a:srgbClr val="8C001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17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Join</a:t>
              </a:r>
            </a:p>
            <a:p>
              <a:pPr marL="0" marR="0" indent="0" algn="ctr" defTabSz="417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/>
                <a:t>Result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10" name="Elbow Connector 309"/>
            <p:cNvCxnSpPr>
              <a:stCxn id="306" idx="3"/>
              <a:endCxn id="308" idx="1"/>
            </p:cNvCxnSpPr>
            <p:nvPr/>
          </p:nvCxnSpPr>
          <p:spPr bwMode="auto">
            <a:xfrm flipV="1">
              <a:off x="25679400" y="23431500"/>
              <a:ext cx="1371600" cy="236220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4" name="Elbow Connector 313"/>
            <p:cNvCxnSpPr>
              <a:stCxn id="307" idx="3"/>
              <a:endCxn id="308" idx="1"/>
            </p:cNvCxnSpPr>
            <p:nvPr/>
          </p:nvCxnSpPr>
          <p:spPr bwMode="auto">
            <a:xfrm>
              <a:off x="25679400" y="21412200"/>
              <a:ext cx="1371600" cy="201930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2" name="Diamond 321"/>
            <p:cNvSpPr/>
            <p:nvPr/>
          </p:nvSpPr>
          <p:spPr bwMode="auto">
            <a:xfrm>
              <a:off x="19431000" y="22402800"/>
              <a:ext cx="2514600" cy="2133600"/>
            </a:xfrm>
            <a:prstGeom prst="diamond">
              <a:avLst/>
            </a:prstGeom>
            <a:solidFill>
              <a:srgbClr val="8C0019">
                <a:alpha val="75000"/>
              </a:srgbClr>
            </a:solidFill>
            <a:ln w="25400" cap="flat" cmpd="sng" algn="ctr">
              <a:solidFill>
                <a:srgbClr val="FFCC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17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State Manager</a:t>
              </a: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19507200" y="21031200"/>
              <a:ext cx="2362200" cy="762000"/>
            </a:xfrm>
            <a:prstGeom prst="rect">
              <a:avLst/>
            </a:prstGeom>
            <a:solidFill>
              <a:srgbClr val="FFCC33">
                <a:alpha val="60000"/>
              </a:srgbClr>
            </a:solidFill>
            <a:ln w="25400" cap="flat" cmpd="sng" algn="ctr">
              <a:solidFill>
                <a:srgbClr val="8C001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17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Lo</a:t>
              </a:r>
              <a:r>
                <a:rPr lang="en-US" sz="2000" b="1" baseline="0" dirty="0" smtClean="0"/>
                <a:t>w</a:t>
              </a:r>
            </a:p>
            <a:p>
              <a:pPr marL="0" marR="0" indent="0" algn="ctr" defTabSz="417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/>
                <a:t>Priority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4" name="Right Arrow 323"/>
            <p:cNvSpPr/>
            <p:nvPr/>
          </p:nvSpPr>
          <p:spPr bwMode="auto">
            <a:xfrm>
              <a:off x="17678400" y="25069800"/>
              <a:ext cx="2209800" cy="1447800"/>
            </a:xfrm>
            <a:prstGeom prst="rightArrow">
              <a:avLst/>
            </a:prstGeom>
            <a:solidFill>
              <a:srgbClr val="FFCC33">
                <a:alpha val="60000"/>
              </a:srgbClr>
            </a:solidFill>
            <a:ln w="25400" cap="flat" cmpd="sng" algn="ctr">
              <a:solidFill>
                <a:srgbClr val="8C001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17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Incoming </a:t>
              </a:r>
            </a:p>
            <a:p>
              <a:pPr marL="0" marR="0" indent="0" algn="ctr" defTabSz="417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Data</a:t>
              </a:r>
            </a:p>
          </p:txBody>
        </p:sp>
        <p:sp>
          <p:nvSpPr>
            <p:cNvPr id="326" name="Rounded Rectangle 325"/>
            <p:cNvSpPr/>
            <p:nvPr/>
          </p:nvSpPr>
          <p:spPr bwMode="auto">
            <a:xfrm>
              <a:off x="19888200" y="25450800"/>
              <a:ext cx="1905000" cy="685800"/>
            </a:xfrm>
            <a:prstGeom prst="roundRect">
              <a:avLst/>
            </a:prstGeom>
            <a:solidFill>
              <a:srgbClr val="FFCC33">
                <a:alpha val="60000"/>
              </a:srgbClr>
            </a:solidFill>
            <a:ln w="25400" cap="flat" cmpd="sng" algn="ctr">
              <a:solidFill>
                <a:srgbClr val="8C001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17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Buffer</a:t>
              </a:r>
            </a:p>
          </p:txBody>
        </p:sp>
        <p:cxnSp>
          <p:nvCxnSpPr>
            <p:cNvPr id="335" name="Elbow Connector 334"/>
            <p:cNvCxnSpPr>
              <a:stCxn id="322" idx="3"/>
              <a:endCxn id="307" idx="1"/>
            </p:cNvCxnSpPr>
            <p:nvPr/>
          </p:nvCxnSpPr>
          <p:spPr bwMode="auto">
            <a:xfrm flipV="1">
              <a:off x="21945600" y="21412200"/>
              <a:ext cx="1219200" cy="205740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355" name="Can 354"/>
            <p:cNvSpPr/>
            <p:nvPr/>
          </p:nvSpPr>
          <p:spPr bwMode="auto">
            <a:xfrm>
              <a:off x="16535400" y="22555200"/>
              <a:ext cx="2057400" cy="1828800"/>
            </a:xfrm>
            <a:prstGeom prst="can">
              <a:avLst/>
            </a:prstGeom>
            <a:solidFill>
              <a:srgbClr val="FFCC33">
                <a:alpha val="60000"/>
              </a:srgbClr>
            </a:solidFill>
            <a:ln w="25400" cap="flat" cmpd="sng" algn="ctr">
              <a:solidFill>
                <a:srgbClr val="8C001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17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Observed</a:t>
              </a:r>
              <a:r>
                <a:rPr kumimoji="0" lang="en-US" sz="2000" b="1" i="0" u="none" strike="noStrike" cap="none" normalizeH="0" dirty="0" smtClean="0">
                  <a:ln>
                    <a:noFill/>
                  </a:ln>
                  <a:effectLst/>
                  <a:latin typeface="Arial" charset="0"/>
                </a:rPr>
                <a:t> and Collected Statistics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cxnSp>
          <p:nvCxnSpPr>
            <p:cNvPr id="365" name="Straight Arrow Connector 364"/>
            <p:cNvCxnSpPr>
              <a:stCxn id="322" idx="0"/>
              <a:endCxn id="323" idx="2"/>
            </p:cNvCxnSpPr>
            <p:nvPr/>
          </p:nvCxnSpPr>
          <p:spPr bwMode="auto">
            <a:xfrm rot="5400000" flipH="1" flipV="1">
              <a:off x="20383500" y="22098000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8" name="Elbow Connector 367"/>
            <p:cNvCxnSpPr>
              <a:stCxn id="326" idx="3"/>
              <a:endCxn id="306" idx="1"/>
            </p:cNvCxnSpPr>
            <p:nvPr/>
          </p:nvCxnSpPr>
          <p:spPr bwMode="auto">
            <a:xfrm>
              <a:off x="21793200" y="25793700"/>
              <a:ext cx="1219200" cy="158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9" name="Straight Arrow Connector 378"/>
            <p:cNvCxnSpPr>
              <a:stCxn id="355" idx="4"/>
              <a:endCxn id="322" idx="1"/>
            </p:cNvCxnSpPr>
            <p:nvPr/>
          </p:nvCxnSpPr>
          <p:spPr bwMode="auto">
            <a:xfrm>
              <a:off x="18592800" y="23469600"/>
              <a:ext cx="838200" cy="158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84" name="Right Arrow 383"/>
            <p:cNvSpPr/>
            <p:nvPr/>
          </p:nvSpPr>
          <p:spPr bwMode="auto">
            <a:xfrm rot="16200000">
              <a:off x="24193500" y="24193500"/>
              <a:ext cx="1295400" cy="914400"/>
            </a:xfrm>
            <a:prstGeom prst="rightArrow">
              <a:avLst/>
            </a:prstGeom>
            <a:solidFill>
              <a:srgbClr val="8C0019">
                <a:alpha val="75000"/>
              </a:srgbClr>
            </a:solidFill>
            <a:ln w="25400" cap="flat" cmpd="sng" algn="ctr">
              <a:solidFill>
                <a:srgbClr val="FFCC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17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chemeClr val="bg1"/>
                  </a:solidFill>
                </a:rPr>
                <a:t>Flush</a:t>
              </a:r>
            </a:p>
          </p:txBody>
        </p:sp>
        <p:cxnSp>
          <p:nvCxnSpPr>
            <p:cNvPr id="396" name="Elbow Connector 395"/>
            <p:cNvCxnSpPr>
              <a:stCxn id="322" idx="2"/>
              <a:endCxn id="306" idx="0"/>
            </p:cNvCxnSpPr>
            <p:nvPr/>
          </p:nvCxnSpPr>
          <p:spPr bwMode="auto">
            <a:xfrm rot="16200000" flipH="1">
              <a:off x="22136100" y="23088600"/>
              <a:ext cx="762000" cy="365760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9" name="Straight Arrow Connector 398"/>
            <p:cNvCxnSpPr>
              <a:stCxn id="307" idx="2"/>
              <a:endCxn id="304" idx="1"/>
            </p:cNvCxnSpPr>
            <p:nvPr/>
          </p:nvCxnSpPr>
          <p:spPr bwMode="auto">
            <a:xfrm rot="5400000">
              <a:off x="24041100" y="22174200"/>
              <a:ext cx="762000" cy="158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sp>
        <p:nvSpPr>
          <p:cNvPr id="414" name="Content Placeholder 7"/>
          <p:cNvSpPr txBox="1">
            <a:spLocks/>
          </p:cNvSpPr>
          <p:nvPr/>
        </p:nvSpPr>
        <p:spPr>
          <a:xfrm>
            <a:off x="14020800" y="20345400"/>
            <a:ext cx="5105400" cy="3429000"/>
          </a:xfrm>
          <a:prstGeom prst="rect">
            <a:avLst/>
          </a:prstGeom>
        </p:spPr>
        <p:txBody>
          <a:bodyPr lIns="91436" tIns="45718" rIns="91436" bIns="45718"/>
          <a:lstStyle/>
          <a:p>
            <a:pPr marL="457182" indent="-457182" eaLnBrk="0" hangingPunct="0">
              <a:spcBef>
                <a:spcPct val="20000"/>
              </a:spcBef>
              <a:buClr>
                <a:srgbClr val="CC0000"/>
              </a:buClr>
              <a:defRPr/>
            </a:pPr>
            <a:r>
              <a:rPr lang="en-US" sz="2200" b="1" u="sng" kern="0" dirty="0" smtClean="0">
                <a:latin typeface="Arial" pitchFamily="34" charset="0"/>
                <a:cs typeface="Arial" pitchFamily="34" charset="0"/>
              </a:rPr>
              <a:t>Join operator can be in </a:t>
            </a:r>
            <a:r>
              <a:rPr lang="en-US" sz="2200" b="1" i="1" u="sng" kern="0" dirty="0" smtClean="0">
                <a:latin typeface="Arial" pitchFamily="34" charset="0"/>
                <a:cs typeface="Arial" pitchFamily="34" charset="0"/>
              </a:rPr>
              <a:t>three</a:t>
            </a:r>
            <a:r>
              <a:rPr lang="en-US" sz="2200" b="1" u="sng" kern="0" dirty="0" smtClean="0">
                <a:latin typeface="Arial" pitchFamily="34" charset="0"/>
                <a:cs typeface="Arial" pitchFamily="34" charset="0"/>
              </a:rPr>
              <a:t> states</a:t>
            </a:r>
          </a:p>
          <a:p>
            <a:pPr marL="457182" indent="-457182" eaLnBrk="0" hangingPunct="0">
              <a:spcBef>
                <a:spcPct val="20000"/>
              </a:spcBef>
              <a:buClr>
                <a:srgbClr val="CC0000"/>
              </a:buClr>
              <a:buFont typeface="Arial" pitchFamily="34" charset="0"/>
              <a:buChar char="•"/>
              <a:defRPr/>
            </a:pPr>
            <a:r>
              <a:rPr lang="en-US" sz="2200" b="1" kern="0" dirty="0" smtClean="0">
                <a:latin typeface="Arial" pitchFamily="34" charset="0"/>
                <a:cs typeface="Arial" pitchFamily="34" charset="0"/>
              </a:rPr>
              <a:t>In-memory </a:t>
            </a:r>
          </a:p>
          <a:p>
            <a:pPr marL="914382" lvl="1" indent="-457182" eaLnBrk="0" hangingPunct="0">
              <a:spcBef>
                <a:spcPct val="20000"/>
              </a:spcBef>
              <a:buClr>
                <a:srgbClr val="CC0000"/>
              </a:buClr>
              <a:buFont typeface="Arial" pitchFamily="34" charset="0"/>
              <a:buChar char="•"/>
              <a:defRPr/>
            </a:pPr>
            <a:r>
              <a:rPr lang="en-US" sz="2200" kern="0" dirty="0" smtClean="0">
                <a:latin typeface="Arial" pitchFamily="34" charset="0"/>
                <a:cs typeface="Arial" pitchFamily="34" charset="0"/>
              </a:rPr>
              <a:t>Joining memory-resident data</a:t>
            </a:r>
          </a:p>
          <a:p>
            <a:pPr marL="457182" indent="-457182" eaLnBrk="0" hangingPunct="0">
              <a:spcBef>
                <a:spcPct val="20000"/>
              </a:spcBef>
              <a:buClr>
                <a:srgbClr val="CC0000"/>
              </a:buClr>
              <a:buFont typeface="Arial" pitchFamily="34" charset="0"/>
              <a:buChar char="•"/>
              <a:defRPr/>
            </a:pPr>
            <a:r>
              <a:rPr lang="en-US" sz="2200" b="1" kern="0" dirty="0" smtClean="0">
                <a:latin typeface="Arial" pitchFamily="34" charset="0"/>
                <a:cs typeface="Arial" pitchFamily="34" charset="0"/>
              </a:rPr>
              <a:t>On-disk</a:t>
            </a:r>
          </a:p>
          <a:p>
            <a:pPr marL="914382" lvl="1" indent="-457182" eaLnBrk="0" hangingPunct="0">
              <a:spcBef>
                <a:spcPct val="20000"/>
              </a:spcBef>
              <a:buClr>
                <a:srgbClr val="CC0000"/>
              </a:buClr>
              <a:buFont typeface="Arial" pitchFamily="34" charset="0"/>
              <a:buChar char="•"/>
              <a:defRPr/>
            </a:pPr>
            <a:r>
              <a:rPr lang="en-US" sz="2200" kern="0" dirty="0" smtClean="0">
                <a:latin typeface="Arial" pitchFamily="34" charset="0"/>
                <a:cs typeface="Arial" pitchFamily="34" charset="0"/>
              </a:rPr>
              <a:t>Joining disk-resident data</a:t>
            </a:r>
          </a:p>
          <a:p>
            <a:pPr marL="457182" indent="-457182" eaLnBrk="0" hangingPunct="0">
              <a:spcBef>
                <a:spcPct val="20000"/>
              </a:spcBef>
              <a:buClr>
                <a:srgbClr val="CC0000"/>
              </a:buClr>
              <a:buFont typeface="Arial" pitchFamily="34" charset="0"/>
              <a:buChar char="•"/>
              <a:defRPr/>
            </a:pPr>
            <a:r>
              <a:rPr lang="en-US" sz="2200" b="1" kern="0" dirty="0" smtClean="0">
                <a:latin typeface="Arial" pitchFamily="34" charset="0"/>
                <a:cs typeface="Arial" pitchFamily="34" charset="0"/>
              </a:rPr>
              <a:t>Low priority</a:t>
            </a:r>
          </a:p>
          <a:p>
            <a:pPr marL="914382" lvl="1" indent="-457182" eaLnBrk="0" hangingPunct="0">
              <a:spcBef>
                <a:spcPct val="20000"/>
              </a:spcBef>
              <a:buClr>
                <a:srgbClr val="CC0000"/>
              </a:buClr>
              <a:buFont typeface="Arial" pitchFamily="34" charset="0"/>
              <a:buChar char="•"/>
              <a:defRPr/>
            </a:pPr>
            <a:r>
              <a:rPr lang="en-US" sz="2200" kern="0" dirty="0" smtClean="0">
                <a:latin typeface="Arial" pitchFamily="34" charset="0"/>
                <a:cs typeface="Arial" pitchFamily="34" charset="0"/>
              </a:rPr>
              <a:t>Producing results only if resources are available</a:t>
            </a:r>
          </a:p>
        </p:txBody>
      </p:sp>
      <p:sp>
        <p:nvSpPr>
          <p:cNvPr id="416" name="Content Placeholder 7"/>
          <p:cNvSpPr txBox="1">
            <a:spLocks/>
          </p:cNvSpPr>
          <p:nvPr/>
        </p:nvSpPr>
        <p:spPr>
          <a:xfrm>
            <a:off x="14020800" y="23774400"/>
            <a:ext cx="5105400" cy="2514600"/>
          </a:xfrm>
          <a:prstGeom prst="rect">
            <a:avLst/>
          </a:prstGeom>
        </p:spPr>
        <p:txBody>
          <a:bodyPr lIns="91436" tIns="45718" rIns="91436" bIns="45718"/>
          <a:lstStyle/>
          <a:p>
            <a:pPr marL="457182" indent="-457182" eaLnBrk="0" hangingPunct="0">
              <a:spcBef>
                <a:spcPct val="20000"/>
              </a:spcBef>
              <a:buClr>
                <a:srgbClr val="CC0000"/>
              </a:buClr>
              <a:defRPr/>
            </a:pPr>
            <a:r>
              <a:rPr lang="en-US" sz="2200" b="1" u="sng" kern="0" dirty="0" smtClean="0">
                <a:latin typeface="Arial" pitchFamily="34" charset="0"/>
                <a:cs typeface="Arial" pitchFamily="34" charset="0"/>
              </a:rPr>
              <a:t>Consider incoming </a:t>
            </a:r>
            <a:r>
              <a:rPr lang="en-US" sz="2200" b="1" u="sng" kern="0" dirty="0" err="1" smtClean="0">
                <a:latin typeface="Arial" pitchFamily="34" charset="0"/>
                <a:cs typeface="Arial" pitchFamily="34" charset="0"/>
              </a:rPr>
              <a:t>tuple</a:t>
            </a:r>
            <a:r>
              <a:rPr lang="en-US" sz="2200" b="1" u="sng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i="1" u="sng" kern="0" dirty="0" smtClean="0">
                <a:latin typeface="Arial" pitchFamily="34" charset="0"/>
                <a:cs typeface="Arial" pitchFamily="34" charset="0"/>
              </a:rPr>
              <a:t>Rs</a:t>
            </a:r>
          </a:p>
          <a:p>
            <a:pPr marL="457182" indent="-457182" eaLnBrk="0" hangingPunct="0">
              <a:spcBef>
                <a:spcPct val="20000"/>
              </a:spcBef>
              <a:buClr>
                <a:srgbClr val="CC0000"/>
              </a:buClr>
              <a:buFont typeface="Arial" pitchFamily="34" charset="0"/>
              <a:buChar char="•"/>
              <a:defRPr/>
            </a:pPr>
            <a:r>
              <a:rPr lang="en-US" sz="2200" b="1" kern="0" dirty="0" smtClean="0">
                <a:latin typeface="Arial" pitchFamily="34" charset="0"/>
                <a:cs typeface="Arial" pitchFamily="34" charset="0"/>
              </a:rPr>
              <a:t>If operator not </a:t>
            </a:r>
            <a:r>
              <a:rPr lang="en-US" sz="2200" b="1" i="1" kern="0" dirty="0" smtClean="0">
                <a:latin typeface="Arial" pitchFamily="34" charset="0"/>
                <a:cs typeface="Arial" pitchFamily="34" charset="0"/>
              </a:rPr>
              <a:t>in-memory </a:t>
            </a:r>
          </a:p>
          <a:p>
            <a:pPr marL="914382" lvl="1" indent="-457182" eaLnBrk="0" hangingPunct="0">
              <a:spcBef>
                <a:spcPct val="20000"/>
              </a:spcBef>
              <a:buClr>
                <a:srgbClr val="CC0000"/>
              </a:buClr>
              <a:buFont typeface="Arial" pitchFamily="34" charset="0"/>
              <a:buChar char="•"/>
              <a:defRPr/>
            </a:pPr>
            <a:r>
              <a:rPr lang="en-US" sz="2200" kern="0" dirty="0" smtClean="0">
                <a:latin typeface="Arial" pitchFamily="34" charset="0"/>
                <a:cs typeface="Arial" pitchFamily="34" charset="0"/>
              </a:rPr>
              <a:t>Rs temporarily buffered</a:t>
            </a:r>
          </a:p>
          <a:p>
            <a:pPr marL="457182" indent="-457182" eaLnBrk="0" hangingPunct="0">
              <a:spcBef>
                <a:spcPct val="20000"/>
              </a:spcBef>
              <a:buClr>
                <a:srgbClr val="CC0000"/>
              </a:buClr>
              <a:buFont typeface="Arial" pitchFamily="34" charset="0"/>
              <a:buChar char="•"/>
              <a:defRPr/>
            </a:pPr>
            <a:r>
              <a:rPr lang="en-US" sz="2200" b="1" kern="0" dirty="0" smtClean="0">
                <a:latin typeface="Arial" pitchFamily="34" charset="0"/>
                <a:cs typeface="Arial" pitchFamily="34" charset="0"/>
              </a:rPr>
              <a:t>If operator in-memory</a:t>
            </a:r>
          </a:p>
          <a:p>
            <a:pPr marL="914382" lvl="1" indent="-457182" eaLnBrk="0" hangingPunct="0">
              <a:spcBef>
                <a:spcPct val="20000"/>
              </a:spcBef>
              <a:buClr>
                <a:srgbClr val="CC0000"/>
              </a:buClr>
              <a:buFont typeface="Arial" pitchFamily="34" charset="0"/>
              <a:buChar char="•"/>
              <a:defRPr/>
            </a:pPr>
            <a:r>
              <a:rPr lang="en-US" sz="2200" kern="0" dirty="0" smtClean="0">
                <a:latin typeface="Arial" pitchFamily="34" charset="0"/>
                <a:cs typeface="Arial" pitchFamily="34" charset="0"/>
              </a:rPr>
              <a:t>Rs joined with memory-resident data immediately</a:t>
            </a:r>
          </a:p>
        </p:txBody>
      </p:sp>
      <p:sp>
        <p:nvSpPr>
          <p:cNvPr id="417" name="Rectangle 117"/>
          <p:cNvSpPr>
            <a:spLocks noChangeArrowheads="1"/>
          </p:cNvSpPr>
          <p:nvPr/>
        </p:nvSpPr>
        <p:spPr bwMode="auto">
          <a:xfrm>
            <a:off x="13792200" y="32004000"/>
            <a:ext cx="899160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defTabSz="4179888"/>
            <a:r>
              <a:rPr lang="en-US" sz="4000" b="1" i="1" dirty="0" smtClean="0">
                <a:solidFill>
                  <a:srgbClr val="8C0019"/>
                </a:solidFill>
              </a:rPr>
              <a:t>Flushing: </a:t>
            </a:r>
            <a:r>
              <a:rPr lang="en-US" sz="4000" b="1" i="1" dirty="0" err="1" smtClean="0">
                <a:solidFill>
                  <a:srgbClr val="8C0019"/>
                </a:solidFill>
              </a:rPr>
              <a:t>AdaptiveGlobalFlush</a:t>
            </a:r>
            <a:endParaRPr lang="en-US" sz="4000" b="1" i="1" dirty="0">
              <a:solidFill>
                <a:srgbClr val="8C0019"/>
              </a:solidFill>
            </a:endParaRPr>
          </a:p>
        </p:txBody>
      </p:sp>
      <p:sp>
        <p:nvSpPr>
          <p:cNvPr id="418" name="Rectangle 117"/>
          <p:cNvSpPr>
            <a:spLocks noChangeArrowheads="1"/>
          </p:cNvSpPr>
          <p:nvPr/>
        </p:nvSpPr>
        <p:spPr bwMode="auto">
          <a:xfrm>
            <a:off x="23850600" y="31927800"/>
            <a:ext cx="899160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defTabSz="4179888"/>
            <a:r>
              <a:rPr lang="en-US" sz="4000" b="1" i="1" dirty="0" smtClean="0">
                <a:solidFill>
                  <a:srgbClr val="8C0019"/>
                </a:solidFill>
              </a:rPr>
              <a:t>State Manager</a:t>
            </a:r>
            <a:endParaRPr lang="en-US" sz="4000" b="1" i="1" dirty="0">
              <a:solidFill>
                <a:srgbClr val="8C0019"/>
              </a:solidFill>
            </a:endParaRPr>
          </a:p>
        </p:txBody>
      </p:sp>
      <p:sp>
        <p:nvSpPr>
          <p:cNvPr id="419" name="Rectangle 117"/>
          <p:cNvSpPr>
            <a:spLocks noChangeArrowheads="1"/>
          </p:cNvSpPr>
          <p:nvPr/>
        </p:nvSpPr>
        <p:spPr bwMode="auto">
          <a:xfrm>
            <a:off x="13792200" y="26365200"/>
            <a:ext cx="533400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defTabSz="4179888"/>
            <a:r>
              <a:rPr lang="en-US" sz="4000" b="1" i="1" dirty="0" smtClean="0">
                <a:solidFill>
                  <a:srgbClr val="8C0019"/>
                </a:solidFill>
              </a:rPr>
              <a:t>In-Memory Join</a:t>
            </a:r>
            <a:endParaRPr lang="en-US" sz="4000" b="1" i="1" dirty="0">
              <a:solidFill>
                <a:srgbClr val="8C0019"/>
              </a:solidFill>
            </a:endParaRPr>
          </a:p>
        </p:txBody>
      </p:sp>
      <p:grpSp>
        <p:nvGrpSpPr>
          <p:cNvPr id="483" name="Group 482"/>
          <p:cNvGrpSpPr/>
          <p:nvPr/>
        </p:nvGrpSpPr>
        <p:grpSpPr>
          <a:xfrm>
            <a:off x="14020800" y="27279600"/>
            <a:ext cx="5257800" cy="4800600"/>
            <a:chOff x="15316200" y="27412890"/>
            <a:chExt cx="5257800" cy="4800600"/>
          </a:xfrm>
        </p:grpSpPr>
        <p:grpSp>
          <p:nvGrpSpPr>
            <p:cNvPr id="452" name="Group 451"/>
            <p:cNvGrpSpPr/>
            <p:nvPr/>
          </p:nvGrpSpPr>
          <p:grpSpPr>
            <a:xfrm>
              <a:off x="15392400" y="29108400"/>
              <a:ext cx="5181600" cy="2457510"/>
              <a:chOff x="15392400" y="29108400"/>
              <a:chExt cx="5181600" cy="2457510"/>
            </a:xfrm>
          </p:grpSpPr>
          <p:sp>
            <p:nvSpPr>
              <p:cNvPr id="420" name="Rectangle 419"/>
              <p:cNvSpPr/>
              <p:nvPr/>
            </p:nvSpPr>
            <p:spPr bwMode="auto">
              <a:xfrm>
                <a:off x="15392400" y="29108400"/>
                <a:ext cx="5181600" cy="2438400"/>
              </a:xfrm>
              <a:prstGeom prst="rect">
                <a:avLst/>
              </a:prstGeom>
              <a:noFill/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1798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1" name="Rectangle 420"/>
              <p:cNvSpPr/>
              <p:nvPr/>
            </p:nvSpPr>
            <p:spPr bwMode="auto">
              <a:xfrm>
                <a:off x="15544800" y="29260800"/>
                <a:ext cx="2362200" cy="1905000"/>
              </a:xfrm>
              <a:prstGeom prst="rect">
                <a:avLst/>
              </a:prstGeom>
              <a:solidFill>
                <a:srgbClr val="0070C0">
                  <a:alpha val="25000"/>
                </a:srgb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1798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4" name="Rectangle 423"/>
              <p:cNvSpPr/>
              <p:nvPr/>
            </p:nvSpPr>
            <p:spPr bwMode="auto">
              <a:xfrm>
                <a:off x="15849600" y="29337000"/>
                <a:ext cx="1905000" cy="381000"/>
              </a:xfrm>
              <a:prstGeom prst="rect">
                <a:avLst/>
              </a:prstGeom>
              <a:solidFill>
                <a:schemeClr val="bg2">
                  <a:lumMod val="75000"/>
                  <a:alpha val="6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1798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5" name="TextBox 424"/>
              <p:cNvSpPr txBox="1"/>
              <p:nvPr/>
            </p:nvSpPr>
            <p:spPr>
              <a:xfrm>
                <a:off x="15544800" y="29317890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426" name="Rectangle 425"/>
              <p:cNvSpPr/>
              <p:nvPr/>
            </p:nvSpPr>
            <p:spPr bwMode="auto">
              <a:xfrm>
                <a:off x="15849600" y="29870400"/>
                <a:ext cx="1066800" cy="381000"/>
              </a:xfrm>
              <a:prstGeom prst="rect">
                <a:avLst/>
              </a:prstGeom>
              <a:solidFill>
                <a:schemeClr val="bg2">
                  <a:lumMod val="75000"/>
                  <a:alpha val="6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1798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7" name="TextBox 426"/>
              <p:cNvSpPr txBox="1"/>
              <p:nvPr/>
            </p:nvSpPr>
            <p:spPr>
              <a:xfrm>
                <a:off x="15544800" y="29851290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2</a:t>
                </a:r>
                <a:endParaRPr lang="en-US" sz="2000" b="1" dirty="0"/>
              </a:p>
            </p:txBody>
          </p:sp>
          <p:sp>
            <p:nvSpPr>
              <p:cNvPr id="428" name="Rectangle 427"/>
              <p:cNvSpPr/>
              <p:nvPr/>
            </p:nvSpPr>
            <p:spPr bwMode="auto">
              <a:xfrm>
                <a:off x="15849600" y="30708600"/>
                <a:ext cx="1447800" cy="381000"/>
              </a:xfrm>
              <a:prstGeom prst="rect">
                <a:avLst/>
              </a:prstGeom>
              <a:solidFill>
                <a:schemeClr val="bg2">
                  <a:lumMod val="75000"/>
                  <a:alpha val="6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1798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9" name="TextBox 428"/>
              <p:cNvSpPr txBox="1"/>
              <p:nvPr/>
            </p:nvSpPr>
            <p:spPr>
              <a:xfrm>
                <a:off x="15544800" y="30689490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N</a:t>
                </a:r>
                <a:endParaRPr lang="en-US" sz="2000" b="1" dirty="0"/>
              </a:p>
            </p:txBody>
          </p:sp>
          <p:sp>
            <p:nvSpPr>
              <p:cNvPr id="432" name="TextBox 431"/>
              <p:cNvSpPr txBox="1"/>
              <p:nvPr/>
            </p:nvSpPr>
            <p:spPr>
              <a:xfrm>
                <a:off x="15544800" y="30175200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…</a:t>
                </a:r>
                <a:endParaRPr lang="en-US" sz="2000" b="1" dirty="0"/>
              </a:p>
            </p:txBody>
          </p:sp>
          <p:sp>
            <p:nvSpPr>
              <p:cNvPr id="433" name="Rectangle 432"/>
              <p:cNvSpPr/>
              <p:nvPr/>
            </p:nvSpPr>
            <p:spPr bwMode="auto">
              <a:xfrm>
                <a:off x="18059400" y="29260800"/>
                <a:ext cx="2362200" cy="1905000"/>
              </a:xfrm>
              <a:prstGeom prst="rect">
                <a:avLst/>
              </a:prstGeom>
              <a:solidFill>
                <a:srgbClr val="0070C0">
                  <a:alpha val="25000"/>
                </a:srgb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1798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4" name="Rectangle 433"/>
              <p:cNvSpPr/>
              <p:nvPr/>
            </p:nvSpPr>
            <p:spPr bwMode="auto">
              <a:xfrm>
                <a:off x="18364200" y="29337000"/>
                <a:ext cx="762000" cy="381000"/>
              </a:xfrm>
              <a:prstGeom prst="rect">
                <a:avLst/>
              </a:prstGeom>
              <a:solidFill>
                <a:schemeClr val="bg2">
                  <a:lumMod val="75000"/>
                  <a:alpha val="6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1798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5" name="TextBox 434"/>
              <p:cNvSpPr txBox="1"/>
              <p:nvPr/>
            </p:nvSpPr>
            <p:spPr>
              <a:xfrm>
                <a:off x="18059400" y="29317890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436" name="Rectangle 435"/>
              <p:cNvSpPr/>
              <p:nvPr/>
            </p:nvSpPr>
            <p:spPr bwMode="auto">
              <a:xfrm>
                <a:off x="18364200" y="29870400"/>
                <a:ext cx="1143000" cy="381000"/>
              </a:xfrm>
              <a:prstGeom prst="rect">
                <a:avLst/>
              </a:prstGeom>
              <a:solidFill>
                <a:schemeClr val="bg2">
                  <a:lumMod val="75000"/>
                  <a:alpha val="6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1798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7" name="TextBox 436"/>
              <p:cNvSpPr txBox="1"/>
              <p:nvPr/>
            </p:nvSpPr>
            <p:spPr>
              <a:xfrm>
                <a:off x="18059400" y="29851290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2</a:t>
                </a:r>
                <a:endParaRPr lang="en-US" sz="2000" b="1" dirty="0"/>
              </a:p>
            </p:txBody>
          </p:sp>
          <p:sp>
            <p:nvSpPr>
              <p:cNvPr id="438" name="Rectangle 437"/>
              <p:cNvSpPr/>
              <p:nvPr/>
            </p:nvSpPr>
            <p:spPr bwMode="auto">
              <a:xfrm>
                <a:off x="18364200" y="30708600"/>
                <a:ext cx="1828800" cy="381000"/>
              </a:xfrm>
              <a:prstGeom prst="rect">
                <a:avLst/>
              </a:prstGeom>
              <a:solidFill>
                <a:schemeClr val="bg2">
                  <a:lumMod val="75000"/>
                  <a:alpha val="6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1798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9" name="TextBox 438"/>
              <p:cNvSpPr txBox="1"/>
              <p:nvPr/>
            </p:nvSpPr>
            <p:spPr>
              <a:xfrm>
                <a:off x="18059400" y="30689490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N</a:t>
                </a:r>
                <a:endParaRPr lang="en-US" sz="2000" b="1" dirty="0"/>
              </a:p>
            </p:txBody>
          </p:sp>
          <p:sp>
            <p:nvSpPr>
              <p:cNvPr id="440" name="TextBox 439"/>
              <p:cNvSpPr txBox="1"/>
              <p:nvPr/>
            </p:nvSpPr>
            <p:spPr>
              <a:xfrm>
                <a:off x="18059400" y="30175200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…</a:t>
                </a:r>
                <a:endParaRPr lang="en-US" sz="2000" b="1" dirty="0"/>
              </a:p>
            </p:txBody>
          </p:sp>
          <p:sp>
            <p:nvSpPr>
              <p:cNvPr id="441" name="TextBox 440"/>
              <p:cNvSpPr txBox="1"/>
              <p:nvPr/>
            </p:nvSpPr>
            <p:spPr>
              <a:xfrm>
                <a:off x="15544800" y="31165800"/>
                <a:ext cx="2362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Hash Table A</a:t>
                </a:r>
                <a:endParaRPr lang="en-US" sz="2000" b="1" dirty="0"/>
              </a:p>
            </p:txBody>
          </p:sp>
          <p:sp>
            <p:nvSpPr>
              <p:cNvPr id="442" name="TextBox 441"/>
              <p:cNvSpPr txBox="1"/>
              <p:nvPr/>
            </p:nvSpPr>
            <p:spPr>
              <a:xfrm>
                <a:off x="18059400" y="31165800"/>
                <a:ext cx="2362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Hash Table B</a:t>
                </a:r>
                <a:endParaRPr lang="en-US" sz="2000" b="1" dirty="0"/>
              </a:p>
            </p:txBody>
          </p:sp>
        </p:grpSp>
        <p:sp>
          <p:nvSpPr>
            <p:cNvPr id="443" name="TextBox 442"/>
            <p:cNvSpPr txBox="1"/>
            <p:nvPr/>
          </p:nvSpPr>
          <p:spPr>
            <a:xfrm>
              <a:off x="15316200" y="27412890"/>
              <a:ext cx="2362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Source A</a:t>
              </a:r>
              <a:endParaRPr lang="en-US" sz="2000" b="1" dirty="0"/>
            </a:p>
          </p:txBody>
        </p:sp>
        <p:sp>
          <p:nvSpPr>
            <p:cNvPr id="445" name="Rectangle 444"/>
            <p:cNvSpPr/>
            <p:nvPr/>
          </p:nvSpPr>
          <p:spPr bwMode="auto">
            <a:xfrm>
              <a:off x="15849600" y="28041600"/>
              <a:ext cx="12954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17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i="1" dirty="0" smtClean="0"/>
                <a:t>hash</a:t>
              </a:r>
              <a:r>
                <a:rPr lang="en-US" sz="2000" b="1" dirty="0" smtClean="0"/>
                <a:t>(A)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8" name="Straight Arrow Connector 447"/>
            <p:cNvCxnSpPr>
              <a:stCxn id="443" idx="2"/>
              <a:endCxn id="445" idx="0"/>
            </p:cNvCxnSpPr>
            <p:nvPr/>
          </p:nvCxnSpPr>
          <p:spPr bwMode="auto">
            <a:xfrm rot="5400000">
              <a:off x="16383000" y="27927300"/>
              <a:ext cx="2286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4" name="Straight Arrow Connector 453"/>
            <p:cNvCxnSpPr/>
            <p:nvPr/>
          </p:nvCxnSpPr>
          <p:spPr bwMode="auto">
            <a:xfrm rot="5400000">
              <a:off x="16193294" y="28840906"/>
              <a:ext cx="5334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6" name="Straight Arrow Connector 455"/>
            <p:cNvCxnSpPr/>
            <p:nvPr/>
          </p:nvCxnSpPr>
          <p:spPr bwMode="auto">
            <a:xfrm>
              <a:off x="16535400" y="28575000"/>
              <a:ext cx="2514600" cy="4572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59" name="TextBox 458"/>
            <p:cNvSpPr txBox="1"/>
            <p:nvPr/>
          </p:nvSpPr>
          <p:spPr>
            <a:xfrm>
              <a:off x="16459200" y="28572023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(1)</a:t>
              </a:r>
              <a:endParaRPr lang="en-US" sz="1400" dirty="0"/>
            </a:p>
          </p:txBody>
        </p:sp>
        <p:sp>
          <p:nvSpPr>
            <p:cNvPr id="460" name="TextBox 459"/>
            <p:cNvSpPr txBox="1"/>
            <p:nvPr/>
          </p:nvSpPr>
          <p:spPr>
            <a:xfrm>
              <a:off x="16078200" y="28572023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(2)</a:t>
              </a:r>
              <a:endParaRPr lang="en-US" sz="1400" dirty="0"/>
            </a:p>
          </p:txBody>
        </p:sp>
        <p:sp>
          <p:nvSpPr>
            <p:cNvPr id="467" name="TextBox 466"/>
            <p:cNvSpPr txBox="1"/>
            <p:nvPr/>
          </p:nvSpPr>
          <p:spPr>
            <a:xfrm>
              <a:off x="18059400" y="27412890"/>
              <a:ext cx="2362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Source B</a:t>
              </a:r>
              <a:endParaRPr lang="en-US" sz="2000" b="1" dirty="0"/>
            </a:p>
          </p:txBody>
        </p:sp>
        <p:sp>
          <p:nvSpPr>
            <p:cNvPr id="468" name="Rectangle 467"/>
            <p:cNvSpPr/>
            <p:nvPr/>
          </p:nvSpPr>
          <p:spPr bwMode="auto">
            <a:xfrm>
              <a:off x="18592800" y="28041600"/>
              <a:ext cx="12954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17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i="1" dirty="0" smtClean="0"/>
                <a:t>hash</a:t>
              </a:r>
              <a:r>
                <a:rPr lang="en-US" sz="2000" b="1" dirty="0" smtClean="0"/>
                <a:t>(B)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69" name="Straight Arrow Connector 468"/>
            <p:cNvCxnSpPr>
              <a:stCxn id="467" idx="2"/>
              <a:endCxn id="468" idx="0"/>
            </p:cNvCxnSpPr>
            <p:nvPr/>
          </p:nvCxnSpPr>
          <p:spPr bwMode="auto">
            <a:xfrm rot="5400000">
              <a:off x="19126200" y="27927300"/>
              <a:ext cx="2286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0" name="Straight Arrow Connector 469"/>
            <p:cNvCxnSpPr/>
            <p:nvPr/>
          </p:nvCxnSpPr>
          <p:spPr bwMode="auto">
            <a:xfrm rot="5400000">
              <a:off x="18936494" y="28840906"/>
              <a:ext cx="5334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1" name="Straight Arrow Connector 470"/>
            <p:cNvCxnSpPr/>
            <p:nvPr/>
          </p:nvCxnSpPr>
          <p:spPr bwMode="auto">
            <a:xfrm rot="10800000" flipV="1">
              <a:off x="16687800" y="28575000"/>
              <a:ext cx="2438400" cy="4572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72" name="TextBox 471"/>
            <p:cNvSpPr txBox="1"/>
            <p:nvPr/>
          </p:nvSpPr>
          <p:spPr>
            <a:xfrm>
              <a:off x="18669000" y="28572023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(1)</a:t>
              </a:r>
              <a:endParaRPr lang="en-US" sz="1400" dirty="0"/>
            </a:p>
          </p:txBody>
        </p:sp>
        <p:sp>
          <p:nvSpPr>
            <p:cNvPr id="473" name="TextBox 472"/>
            <p:cNvSpPr txBox="1"/>
            <p:nvPr/>
          </p:nvSpPr>
          <p:spPr>
            <a:xfrm>
              <a:off x="19126200" y="28572023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(2)</a:t>
              </a:r>
              <a:endParaRPr lang="en-US" sz="1400" dirty="0"/>
            </a:p>
          </p:txBody>
        </p:sp>
        <p:cxnSp>
          <p:nvCxnSpPr>
            <p:cNvPr id="476" name="Straight Arrow Connector 475"/>
            <p:cNvCxnSpPr>
              <a:stCxn id="420" idx="2"/>
              <a:endCxn id="479" idx="0"/>
            </p:cNvCxnSpPr>
            <p:nvPr/>
          </p:nvCxnSpPr>
          <p:spPr bwMode="auto">
            <a:xfrm rot="5400000">
              <a:off x="17849910" y="31680090"/>
              <a:ext cx="26658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79" name="TextBox 478"/>
            <p:cNvSpPr txBox="1"/>
            <p:nvPr/>
          </p:nvSpPr>
          <p:spPr>
            <a:xfrm>
              <a:off x="16840200" y="31813380"/>
              <a:ext cx="228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Join Result</a:t>
              </a:r>
              <a:endParaRPr lang="en-US" sz="2000" b="1" dirty="0"/>
            </a:p>
          </p:txBody>
        </p:sp>
      </p:grpSp>
      <p:sp>
        <p:nvSpPr>
          <p:cNvPr id="484" name="Content Placeholder 7"/>
          <p:cNvSpPr txBox="1">
            <a:spLocks/>
          </p:cNvSpPr>
          <p:nvPr/>
        </p:nvSpPr>
        <p:spPr>
          <a:xfrm>
            <a:off x="20040600" y="26974800"/>
            <a:ext cx="5105400" cy="4572000"/>
          </a:xfrm>
          <a:prstGeom prst="rect">
            <a:avLst/>
          </a:prstGeom>
        </p:spPr>
        <p:txBody>
          <a:bodyPr lIns="91436" tIns="45718" rIns="91436" bIns="45718"/>
          <a:lstStyle/>
          <a:p>
            <a:pPr marL="457182" indent="-457182" eaLnBrk="0" hangingPunct="0">
              <a:spcBef>
                <a:spcPct val="20000"/>
              </a:spcBef>
              <a:buClr>
                <a:srgbClr val="CC0000"/>
              </a:buClr>
              <a:defRPr/>
            </a:pPr>
            <a:r>
              <a:rPr lang="en-US" sz="2200" b="1" u="sng" kern="0" dirty="0" smtClean="0">
                <a:latin typeface="Arial" pitchFamily="34" charset="0"/>
                <a:cs typeface="Arial" pitchFamily="34" charset="0"/>
              </a:rPr>
              <a:t>In-Memory: Symmetric-Hash Join</a:t>
            </a:r>
            <a:endParaRPr lang="en-US" sz="2200" b="1" i="1" u="sng" kern="0" dirty="0" smtClean="0">
              <a:latin typeface="Arial" pitchFamily="34" charset="0"/>
              <a:cs typeface="Arial" pitchFamily="34" charset="0"/>
            </a:endParaRPr>
          </a:p>
          <a:p>
            <a:pPr marL="457182" indent="-457182" eaLnBrk="0" hangingPunct="0">
              <a:spcBef>
                <a:spcPct val="20000"/>
              </a:spcBef>
              <a:buClr>
                <a:srgbClr val="CC0000"/>
              </a:buClr>
              <a:buFont typeface="Arial" pitchFamily="34" charset="0"/>
              <a:buChar char="•"/>
              <a:defRPr/>
            </a:pPr>
            <a:r>
              <a:rPr lang="en-US" sz="2200" b="1" kern="0" dirty="0" smtClean="0">
                <a:latin typeface="Arial" pitchFamily="34" charset="0"/>
                <a:cs typeface="Arial" pitchFamily="34" charset="0"/>
              </a:rPr>
              <a:t>Incoming </a:t>
            </a:r>
            <a:r>
              <a:rPr lang="en-US" sz="2200" b="1" kern="0" dirty="0" err="1" smtClean="0">
                <a:latin typeface="Arial" pitchFamily="34" charset="0"/>
                <a:cs typeface="Arial" pitchFamily="34" charset="0"/>
              </a:rPr>
              <a:t>tuple</a:t>
            </a:r>
            <a:r>
              <a:rPr lang="en-US" sz="2200" b="1" kern="0" dirty="0" smtClean="0">
                <a:latin typeface="Arial" pitchFamily="34" charset="0"/>
                <a:cs typeface="Arial" pitchFamily="34" charset="0"/>
              </a:rPr>
              <a:t> r at Source A</a:t>
            </a:r>
            <a:endParaRPr lang="en-US" sz="2200" b="1" i="1" kern="0" dirty="0" smtClean="0">
              <a:latin typeface="Arial" pitchFamily="34" charset="0"/>
              <a:cs typeface="Arial" pitchFamily="34" charset="0"/>
            </a:endParaRPr>
          </a:p>
          <a:p>
            <a:pPr marL="914382" lvl="1" indent="-457182" eaLnBrk="0" hangingPunct="0">
              <a:spcBef>
                <a:spcPct val="20000"/>
              </a:spcBef>
              <a:buClr>
                <a:srgbClr val="CC0000"/>
              </a:buClr>
              <a:buFont typeface="Arial" pitchFamily="34" charset="0"/>
              <a:buChar char="•"/>
              <a:defRPr/>
            </a:pPr>
            <a:r>
              <a:rPr lang="en-US" sz="2200" kern="0" dirty="0" smtClean="0">
                <a:latin typeface="Arial" pitchFamily="34" charset="0"/>
                <a:cs typeface="Arial" pitchFamily="34" charset="0"/>
              </a:rPr>
              <a:t>Compute hash(r)</a:t>
            </a:r>
          </a:p>
          <a:p>
            <a:pPr marL="914382" lvl="1" indent="-457182" eaLnBrk="0" hangingPunct="0">
              <a:spcBef>
                <a:spcPct val="20000"/>
              </a:spcBef>
              <a:buClr>
                <a:srgbClr val="CC0000"/>
              </a:buClr>
              <a:buFont typeface="Arial" pitchFamily="34" charset="0"/>
              <a:buChar char="•"/>
              <a:defRPr/>
            </a:pPr>
            <a:r>
              <a:rPr lang="en-US" sz="2200" kern="0" dirty="0" smtClean="0">
                <a:latin typeface="Arial" pitchFamily="34" charset="0"/>
                <a:cs typeface="Arial" pitchFamily="34" charset="0"/>
              </a:rPr>
              <a:t>Probe table B (produce results)</a:t>
            </a:r>
          </a:p>
          <a:p>
            <a:pPr marL="914382" lvl="1" indent="-457182" eaLnBrk="0" hangingPunct="0">
              <a:spcBef>
                <a:spcPct val="20000"/>
              </a:spcBef>
              <a:buClr>
                <a:srgbClr val="CC0000"/>
              </a:buClr>
              <a:buFont typeface="Arial" pitchFamily="34" charset="0"/>
              <a:buChar char="•"/>
              <a:defRPr/>
            </a:pPr>
            <a:r>
              <a:rPr lang="en-US" sz="2200" kern="0" dirty="0" smtClean="0">
                <a:latin typeface="Arial" pitchFamily="34" charset="0"/>
                <a:cs typeface="Arial" pitchFamily="34" charset="0"/>
              </a:rPr>
              <a:t>Store in table A</a:t>
            </a:r>
          </a:p>
          <a:p>
            <a:pPr marL="457182" indent="-457182" eaLnBrk="0" hangingPunct="0">
              <a:spcBef>
                <a:spcPct val="20000"/>
              </a:spcBef>
              <a:buClr>
                <a:srgbClr val="CC0000"/>
              </a:buClr>
              <a:buFont typeface="Arial" pitchFamily="34" charset="0"/>
              <a:buChar char="•"/>
              <a:defRPr/>
            </a:pPr>
            <a:r>
              <a:rPr lang="en-US" sz="2200" b="1" kern="0" dirty="0" smtClean="0">
                <a:latin typeface="Arial" pitchFamily="34" charset="0"/>
                <a:cs typeface="Arial" pitchFamily="34" charset="0"/>
              </a:rPr>
              <a:t>Symmetric operator for Source B</a:t>
            </a:r>
          </a:p>
          <a:p>
            <a:pPr marL="457182" indent="-457182" eaLnBrk="0" hangingPunct="0">
              <a:spcBef>
                <a:spcPct val="20000"/>
              </a:spcBef>
              <a:buClr>
                <a:srgbClr val="CC0000"/>
              </a:buClr>
              <a:defRPr/>
            </a:pPr>
            <a:r>
              <a:rPr lang="en-US" sz="2200" b="1" u="sng" kern="0" dirty="0" smtClean="0">
                <a:latin typeface="Arial" pitchFamily="34" charset="0"/>
                <a:cs typeface="Arial" pitchFamily="34" charset="0"/>
              </a:rPr>
              <a:t>On-Disk: Sort-Merge Join</a:t>
            </a:r>
          </a:p>
          <a:p>
            <a:pPr marL="457182" indent="-457182" eaLnBrk="0" hangingPunct="0">
              <a:spcBef>
                <a:spcPct val="20000"/>
              </a:spcBef>
              <a:buClr>
                <a:srgbClr val="CC0000"/>
              </a:buClr>
              <a:buFont typeface="Arial" pitchFamily="34" charset="0"/>
              <a:buChar char="•"/>
              <a:defRPr/>
            </a:pPr>
            <a:r>
              <a:rPr lang="en-US" sz="2200" b="1" kern="0" dirty="0" smtClean="0">
                <a:latin typeface="Arial" pitchFamily="34" charset="0"/>
                <a:cs typeface="Arial" pitchFamily="34" charset="0"/>
              </a:rPr>
              <a:t>Join different groups</a:t>
            </a:r>
          </a:p>
          <a:p>
            <a:pPr marL="914382" lvl="1" indent="-457182" eaLnBrk="0" hangingPunct="0">
              <a:spcBef>
                <a:spcPct val="20000"/>
              </a:spcBef>
              <a:buClr>
                <a:srgbClr val="CC0000"/>
              </a:buClr>
              <a:buFont typeface="Arial" pitchFamily="34" charset="0"/>
              <a:buChar char="•"/>
              <a:defRPr/>
            </a:pPr>
            <a:r>
              <a:rPr lang="en-US" sz="2200" kern="0" dirty="0" smtClean="0">
                <a:latin typeface="Arial" pitchFamily="34" charset="0"/>
                <a:cs typeface="Arial" pitchFamily="34" charset="0"/>
              </a:rPr>
              <a:t>Example: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1,1 </a:t>
            </a:r>
            <a:r>
              <a:rPr lang="en-US" sz="2400" i="1" dirty="0" smtClean="0"/>
              <a:t>and b</a:t>
            </a:r>
            <a:r>
              <a:rPr lang="en-US" sz="2400" i="1" baseline="-25000" dirty="0" smtClean="0"/>
              <a:t>1,2</a:t>
            </a:r>
          </a:p>
          <a:p>
            <a:pPr marL="457182" indent="-457182" eaLnBrk="0" hangingPunct="0">
              <a:spcBef>
                <a:spcPct val="20000"/>
              </a:spcBef>
              <a:buClr>
                <a:srgbClr val="CC0000"/>
              </a:buClr>
              <a:buFont typeface="Arial" pitchFamily="34" charset="0"/>
              <a:buChar char="•"/>
              <a:defRPr/>
            </a:pPr>
            <a:r>
              <a:rPr lang="en-US" sz="2400" b="1" dirty="0" smtClean="0"/>
              <a:t>No need to join similar groups</a:t>
            </a:r>
          </a:p>
          <a:p>
            <a:pPr marL="914382" lvl="1" indent="-457182" eaLnBrk="0" hangingPunct="0">
              <a:spcBef>
                <a:spcPct val="20000"/>
              </a:spcBef>
              <a:buClr>
                <a:srgbClr val="CC0000"/>
              </a:buClr>
              <a:buFont typeface="Arial" pitchFamily="34" charset="0"/>
              <a:buChar char="•"/>
              <a:defRPr/>
            </a:pPr>
            <a:r>
              <a:rPr lang="en-US" sz="2200" kern="0" dirty="0" smtClean="0">
                <a:latin typeface="Arial" pitchFamily="34" charset="0"/>
                <a:cs typeface="Arial" pitchFamily="34" charset="0"/>
              </a:rPr>
              <a:t>Example: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1,1 </a:t>
            </a:r>
            <a:r>
              <a:rPr lang="en-US" sz="2400" i="1" dirty="0" smtClean="0"/>
              <a:t>and b</a:t>
            </a:r>
            <a:r>
              <a:rPr lang="en-US" sz="2400" i="1" baseline="-25000" dirty="0" smtClean="0"/>
              <a:t>1,1</a:t>
            </a:r>
            <a:endParaRPr lang="en-US" sz="2400" b="1" dirty="0" smtClean="0"/>
          </a:p>
          <a:p>
            <a:pPr marL="914382" lvl="1" indent="-457182" eaLnBrk="0" hangingPunct="0">
              <a:spcBef>
                <a:spcPct val="20000"/>
              </a:spcBef>
              <a:buClr>
                <a:srgbClr val="CC0000"/>
              </a:buClr>
              <a:buFont typeface="Arial" pitchFamily="34" charset="0"/>
              <a:buChar char="•"/>
              <a:defRPr/>
            </a:pPr>
            <a:endParaRPr lang="en-US" sz="2200" b="1" kern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5" name="Rectangle 117"/>
          <p:cNvSpPr>
            <a:spLocks noChangeArrowheads="1"/>
          </p:cNvSpPr>
          <p:nvPr/>
        </p:nvSpPr>
        <p:spPr bwMode="auto">
          <a:xfrm>
            <a:off x="24993600" y="26517600"/>
            <a:ext cx="792480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defTabSz="4179888"/>
            <a:r>
              <a:rPr lang="en-US" sz="4000" b="1" i="1" dirty="0" smtClean="0">
                <a:solidFill>
                  <a:srgbClr val="8C0019"/>
                </a:solidFill>
              </a:rPr>
              <a:t>On-Disk Join</a:t>
            </a:r>
            <a:endParaRPr lang="en-US" sz="4000" b="1" i="1" dirty="0">
              <a:solidFill>
                <a:srgbClr val="8C0019"/>
              </a:solidFill>
            </a:endParaRPr>
          </a:p>
        </p:txBody>
      </p:sp>
      <p:sp>
        <p:nvSpPr>
          <p:cNvPr id="486" name="Rectangle 485"/>
          <p:cNvSpPr/>
          <p:nvPr/>
        </p:nvSpPr>
        <p:spPr bwMode="auto">
          <a:xfrm>
            <a:off x="26365200" y="27889200"/>
            <a:ext cx="3810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1798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487" name="TextBox 486"/>
          <p:cNvSpPr txBox="1"/>
          <p:nvPr/>
        </p:nvSpPr>
        <p:spPr>
          <a:xfrm>
            <a:off x="25908000" y="278700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h</a:t>
            </a:r>
            <a:r>
              <a:rPr lang="en-US" sz="2000" b="1" i="1" baseline="-25000" dirty="0" smtClean="0"/>
              <a:t>1</a:t>
            </a:r>
            <a:endParaRPr lang="en-US" sz="2000" b="1" i="1" dirty="0"/>
          </a:p>
        </p:txBody>
      </p:sp>
      <p:sp>
        <p:nvSpPr>
          <p:cNvPr id="488" name="Rectangle 487"/>
          <p:cNvSpPr/>
          <p:nvPr/>
        </p:nvSpPr>
        <p:spPr bwMode="auto">
          <a:xfrm>
            <a:off x="26746200" y="27889200"/>
            <a:ext cx="3810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1798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489" name="Rectangle 488"/>
          <p:cNvSpPr/>
          <p:nvPr/>
        </p:nvSpPr>
        <p:spPr bwMode="auto">
          <a:xfrm>
            <a:off x="27127200" y="27889200"/>
            <a:ext cx="3810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1798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sp>
        <p:nvSpPr>
          <p:cNvPr id="490" name="Rectangle 489"/>
          <p:cNvSpPr/>
          <p:nvPr/>
        </p:nvSpPr>
        <p:spPr bwMode="auto">
          <a:xfrm>
            <a:off x="27660600" y="27889200"/>
            <a:ext cx="3810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1798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491" name="Rectangle 490"/>
          <p:cNvSpPr/>
          <p:nvPr/>
        </p:nvSpPr>
        <p:spPr bwMode="auto">
          <a:xfrm>
            <a:off x="28041600" y="27889200"/>
            <a:ext cx="3810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1798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/>
              <a:t>6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3" name="TextBox 492"/>
          <p:cNvSpPr txBox="1"/>
          <p:nvPr/>
        </p:nvSpPr>
        <p:spPr>
          <a:xfrm>
            <a:off x="26365200" y="28270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1" dirty="0" smtClean="0"/>
              <a:t>a</a:t>
            </a:r>
            <a:r>
              <a:rPr lang="en-US" sz="1800" b="1" i="1" baseline="-25000" dirty="0" smtClean="0"/>
              <a:t>1,1</a:t>
            </a:r>
            <a:endParaRPr lang="en-US" sz="1800" b="1" i="1" dirty="0"/>
          </a:p>
        </p:txBody>
      </p:sp>
      <p:sp>
        <p:nvSpPr>
          <p:cNvPr id="494" name="TextBox 493"/>
          <p:cNvSpPr txBox="1"/>
          <p:nvPr/>
        </p:nvSpPr>
        <p:spPr>
          <a:xfrm>
            <a:off x="27660600" y="28270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1" dirty="0" smtClean="0"/>
              <a:t>a</a:t>
            </a:r>
            <a:r>
              <a:rPr lang="en-US" sz="1800" b="1" i="1" baseline="-25000" dirty="0" smtClean="0"/>
              <a:t>1,2</a:t>
            </a:r>
            <a:endParaRPr lang="en-US" sz="1800" b="1" i="1" dirty="0"/>
          </a:p>
        </p:txBody>
      </p:sp>
      <p:sp>
        <p:nvSpPr>
          <p:cNvPr id="495" name="Rectangle 494"/>
          <p:cNvSpPr/>
          <p:nvPr/>
        </p:nvSpPr>
        <p:spPr bwMode="auto">
          <a:xfrm>
            <a:off x="29337000" y="27889200"/>
            <a:ext cx="3810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1798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/>
              <a:t>1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6" name="TextBox 495"/>
          <p:cNvSpPr txBox="1"/>
          <p:nvPr/>
        </p:nvSpPr>
        <p:spPr>
          <a:xfrm>
            <a:off x="28879800" y="278700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h</a:t>
            </a:r>
            <a:r>
              <a:rPr lang="en-US" sz="2000" b="1" i="1" baseline="-25000" dirty="0" smtClean="0"/>
              <a:t>1</a:t>
            </a:r>
            <a:endParaRPr lang="en-US" sz="2000" b="1" i="1" dirty="0"/>
          </a:p>
        </p:txBody>
      </p:sp>
      <p:sp>
        <p:nvSpPr>
          <p:cNvPr id="497" name="Rectangle 496"/>
          <p:cNvSpPr/>
          <p:nvPr/>
        </p:nvSpPr>
        <p:spPr bwMode="auto">
          <a:xfrm>
            <a:off x="29718000" y="27889200"/>
            <a:ext cx="3810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1798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/>
              <a:t>4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9" name="Rectangle 498"/>
          <p:cNvSpPr/>
          <p:nvPr/>
        </p:nvSpPr>
        <p:spPr bwMode="auto">
          <a:xfrm>
            <a:off x="30251400" y="27889200"/>
            <a:ext cx="3810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1798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/>
              <a:t>2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0" name="Rectangle 499"/>
          <p:cNvSpPr/>
          <p:nvPr/>
        </p:nvSpPr>
        <p:spPr bwMode="auto">
          <a:xfrm>
            <a:off x="30632400" y="27889200"/>
            <a:ext cx="3810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1798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/>
              <a:t>6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1" name="TextBox 500"/>
          <p:cNvSpPr txBox="1"/>
          <p:nvPr/>
        </p:nvSpPr>
        <p:spPr>
          <a:xfrm>
            <a:off x="29337000" y="28270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1" dirty="0" smtClean="0"/>
              <a:t>b</a:t>
            </a:r>
            <a:r>
              <a:rPr lang="en-US" sz="1800" b="1" i="1" baseline="-25000" dirty="0" smtClean="0"/>
              <a:t>1,1</a:t>
            </a:r>
            <a:endParaRPr lang="en-US" sz="1800" b="1" i="1" dirty="0"/>
          </a:p>
        </p:txBody>
      </p:sp>
      <p:sp>
        <p:nvSpPr>
          <p:cNvPr id="502" name="TextBox 501"/>
          <p:cNvSpPr txBox="1"/>
          <p:nvPr/>
        </p:nvSpPr>
        <p:spPr>
          <a:xfrm>
            <a:off x="30251400" y="28270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1" dirty="0" smtClean="0"/>
              <a:t>b</a:t>
            </a:r>
            <a:r>
              <a:rPr lang="en-US" sz="1800" b="1" i="1" baseline="-25000" dirty="0" smtClean="0"/>
              <a:t>1,2</a:t>
            </a:r>
            <a:endParaRPr lang="en-US" sz="1800" b="1" i="1" dirty="0"/>
          </a:p>
        </p:txBody>
      </p:sp>
      <p:sp>
        <p:nvSpPr>
          <p:cNvPr id="503" name="Rectangle 502"/>
          <p:cNvSpPr/>
          <p:nvPr/>
        </p:nvSpPr>
        <p:spPr bwMode="auto">
          <a:xfrm>
            <a:off x="31013400" y="27889200"/>
            <a:ext cx="3810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1798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504" name="Rectangle 503"/>
          <p:cNvSpPr/>
          <p:nvPr/>
        </p:nvSpPr>
        <p:spPr bwMode="auto">
          <a:xfrm>
            <a:off x="25908000" y="27432000"/>
            <a:ext cx="2743200" cy="1219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1798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u="sng" dirty="0" smtClean="0"/>
              <a:t>Source A</a:t>
            </a:r>
            <a:endParaRPr kumimoji="0" lang="en-US" sz="2000" b="1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5" name="Rectangle 504"/>
          <p:cNvSpPr/>
          <p:nvPr/>
        </p:nvSpPr>
        <p:spPr bwMode="auto">
          <a:xfrm>
            <a:off x="28879800" y="27432000"/>
            <a:ext cx="2743200" cy="1219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1798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u="sng" dirty="0" smtClean="0"/>
              <a:t>Source B</a:t>
            </a:r>
            <a:endParaRPr kumimoji="0" lang="en-US" sz="2000" b="1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7" name="Straight Connector 506"/>
          <p:cNvCxnSpPr/>
          <p:nvPr/>
        </p:nvCxnSpPr>
        <p:spPr bwMode="auto">
          <a:xfrm>
            <a:off x="25603200" y="29184600"/>
            <a:ext cx="65532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08" name="TextBox 507"/>
          <p:cNvSpPr txBox="1"/>
          <p:nvPr/>
        </p:nvSpPr>
        <p:spPr>
          <a:xfrm>
            <a:off x="25527000" y="287274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Before Merge</a:t>
            </a:r>
            <a:endParaRPr lang="en-US" sz="2000" b="1" i="1" dirty="0"/>
          </a:p>
        </p:txBody>
      </p:sp>
      <p:sp>
        <p:nvSpPr>
          <p:cNvPr id="509" name="TextBox 508"/>
          <p:cNvSpPr txBox="1"/>
          <p:nvPr/>
        </p:nvSpPr>
        <p:spPr>
          <a:xfrm>
            <a:off x="28270200" y="28727400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In-memory Results: (4,4), (6,6)</a:t>
            </a:r>
            <a:endParaRPr lang="en-US" sz="2000" b="1" dirty="0"/>
          </a:p>
        </p:txBody>
      </p:sp>
      <p:sp>
        <p:nvSpPr>
          <p:cNvPr id="512" name="TextBox 511"/>
          <p:cNvSpPr txBox="1"/>
          <p:nvPr/>
        </p:nvSpPr>
        <p:spPr>
          <a:xfrm>
            <a:off x="25527000" y="291846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After Merge</a:t>
            </a:r>
            <a:endParaRPr lang="en-US" sz="2000" b="1" i="1" dirty="0"/>
          </a:p>
        </p:txBody>
      </p:sp>
      <p:sp>
        <p:nvSpPr>
          <p:cNvPr id="513" name="TextBox 512"/>
          <p:cNvSpPr txBox="1"/>
          <p:nvPr/>
        </p:nvSpPr>
        <p:spPr>
          <a:xfrm>
            <a:off x="28270200" y="29184600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On-Disk Results: (1,1), (7,7)</a:t>
            </a:r>
            <a:endParaRPr lang="en-US" sz="2000" b="1" dirty="0"/>
          </a:p>
        </p:txBody>
      </p:sp>
      <p:sp>
        <p:nvSpPr>
          <p:cNvPr id="516" name="Rectangle 515"/>
          <p:cNvSpPr/>
          <p:nvPr/>
        </p:nvSpPr>
        <p:spPr bwMode="auto">
          <a:xfrm>
            <a:off x="26365200" y="30099000"/>
            <a:ext cx="3810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1798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/>
              <a:t>1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7" name="TextBox 516"/>
          <p:cNvSpPr txBox="1"/>
          <p:nvPr/>
        </p:nvSpPr>
        <p:spPr>
          <a:xfrm>
            <a:off x="25908000" y="300798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h</a:t>
            </a:r>
            <a:r>
              <a:rPr lang="en-US" sz="2000" b="1" i="1" baseline="-25000" dirty="0" smtClean="0"/>
              <a:t>1</a:t>
            </a:r>
            <a:endParaRPr lang="en-US" sz="2000" b="1" i="1" dirty="0"/>
          </a:p>
        </p:txBody>
      </p:sp>
      <p:sp>
        <p:nvSpPr>
          <p:cNvPr id="518" name="Rectangle 517"/>
          <p:cNvSpPr/>
          <p:nvPr/>
        </p:nvSpPr>
        <p:spPr bwMode="auto">
          <a:xfrm>
            <a:off x="26746200" y="30099000"/>
            <a:ext cx="3810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1798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/>
              <a:t>4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9" name="Rectangle 518"/>
          <p:cNvSpPr/>
          <p:nvPr/>
        </p:nvSpPr>
        <p:spPr bwMode="auto">
          <a:xfrm>
            <a:off x="27127200" y="30099000"/>
            <a:ext cx="3810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1798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/>
              <a:t>6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0" name="Rectangle 519"/>
          <p:cNvSpPr/>
          <p:nvPr/>
        </p:nvSpPr>
        <p:spPr bwMode="auto">
          <a:xfrm>
            <a:off x="27508200" y="30099000"/>
            <a:ext cx="3810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1798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/>
              <a:t>7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1" name="Rectangle 520"/>
          <p:cNvSpPr/>
          <p:nvPr/>
        </p:nvSpPr>
        <p:spPr bwMode="auto">
          <a:xfrm>
            <a:off x="27889200" y="30099000"/>
            <a:ext cx="3810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1798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sp>
        <p:nvSpPr>
          <p:cNvPr id="524" name="Rectangle 523"/>
          <p:cNvSpPr/>
          <p:nvPr/>
        </p:nvSpPr>
        <p:spPr bwMode="auto">
          <a:xfrm>
            <a:off x="29337000" y="30099000"/>
            <a:ext cx="3810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1798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/>
              <a:t>1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5" name="TextBox 524"/>
          <p:cNvSpPr txBox="1"/>
          <p:nvPr/>
        </p:nvSpPr>
        <p:spPr>
          <a:xfrm>
            <a:off x="28879800" y="300798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h</a:t>
            </a:r>
            <a:r>
              <a:rPr lang="en-US" sz="2000" b="1" i="1" baseline="-25000" dirty="0" smtClean="0"/>
              <a:t>1</a:t>
            </a:r>
            <a:endParaRPr lang="en-US" sz="2000" b="1" i="1" dirty="0"/>
          </a:p>
        </p:txBody>
      </p:sp>
      <p:sp>
        <p:nvSpPr>
          <p:cNvPr id="526" name="Rectangle 525"/>
          <p:cNvSpPr/>
          <p:nvPr/>
        </p:nvSpPr>
        <p:spPr bwMode="auto">
          <a:xfrm>
            <a:off x="29718000" y="30099000"/>
            <a:ext cx="3810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1798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527" name="Rectangle 526"/>
          <p:cNvSpPr/>
          <p:nvPr/>
        </p:nvSpPr>
        <p:spPr bwMode="auto">
          <a:xfrm>
            <a:off x="30099000" y="30099000"/>
            <a:ext cx="3810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1798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528" name="Rectangle 527"/>
          <p:cNvSpPr/>
          <p:nvPr/>
        </p:nvSpPr>
        <p:spPr bwMode="auto">
          <a:xfrm>
            <a:off x="30480000" y="30099000"/>
            <a:ext cx="3810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1798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/>
              <a:t>6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1" name="Rectangle 530"/>
          <p:cNvSpPr/>
          <p:nvPr/>
        </p:nvSpPr>
        <p:spPr bwMode="auto">
          <a:xfrm>
            <a:off x="30861000" y="30099000"/>
            <a:ext cx="3810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1798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532" name="Rectangle 531"/>
          <p:cNvSpPr/>
          <p:nvPr/>
        </p:nvSpPr>
        <p:spPr bwMode="auto">
          <a:xfrm>
            <a:off x="25908000" y="29641800"/>
            <a:ext cx="2743200" cy="990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1798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u="sng" dirty="0" smtClean="0"/>
              <a:t>Source A</a:t>
            </a:r>
            <a:endParaRPr kumimoji="0" lang="en-US" sz="2000" b="1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3" name="Rectangle 532"/>
          <p:cNvSpPr/>
          <p:nvPr/>
        </p:nvSpPr>
        <p:spPr bwMode="auto">
          <a:xfrm>
            <a:off x="28879800" y="29641800"/>
            <a:ext cx="2743200" cy="990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1798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u="sng" dirty="0" smtClean="0"/>
              <a:t>Source B</a:t>
            </a:r>
            <a:endParaRPr kumimoji="0" lang="en-US" sz="2000" b="1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4" name="Content Placeholder 7"/>
          <p:cNvSpPr txBox="1">
            <a:spLocks/>
          </p:cNvSpPr>
          <p:nvPr/>
        </p:nvSpPr>
        <p:spPr>
          <a:xfrm>
            <a:off x="13944600" y="32766000"/>
            <a:ext cx="10287000" cy="4800600"/>
          </a:xfrm>
          <a:prstGeom prst="rect">
            <a:avLst/>
          </a:prstGeom>
        </p:spPr>
        <p:txBody>
          <a:bodyPr lIns="91436" tIns="45718" rIns="91436" bIns="45718"/>
          <a:lstStyle/>
          <a:p>
            <a:pPr marL="457182" indent="-457182" eaLnBrk="0" hangingPunct="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q"/>
              <a:defRPr/>
            </a:pPr>
            <a:r>
              <a:rPr lang="en-US" sz="2800" dirty="0" smtClean="0">
                <a:latin typeface="Arial" pitchFamily="34" charset="0"/>
                <a:ea typeface="굴림" pitchFamily="34" charset="-127"/>
                <a:cs typeface="Arial" pitchFamily="34" charset="0"/>
              </a:rPr>
              <a:t>Used once hash table memory exhausted</a:t>
            </a:r>
          </a:p>
          <a:p>
            <a:pPr marL="457182" indent="-457182" eaLnBrk="0" hangingPunct="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q"/>
              <a:defRPr/>
            </a:pPr>
            <a:r>
              <a:rPr lang="en-US" sz="2800" dirty="0" smtClean="0">
                <a:latin typeface="Arial" pitchFamily="34" charset="0"/>
                <a:ea typeface="굴림" pitchFamily="34" charset="-127"/>
                <a:cs typeface="Arial" pitchFamily="34" charset="0"/>
              </a:rPr>
              <a:t>Consider all operators in query plan</a:t>
            </a:r>
          </a:p>
          <a:p>
            <a:pPr marL="457182" indent="-457182" eaLnBrk="0" hangingPunct="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q"/>
              <a:defRPr/>
            </a:pPr>
            <a:r>
              <a:rPr lang="en-US" sz="2800" dirty="0" smtClean="0">
                <a:latin typeface="Arial" pitchFamily="34" charset="0"/>
                <a:ea typeface="굴림" pitchFamily="34" charset="-127"/>
                <a:cs typeface="Arial" pitchFamily="34" charset="0"/>
              </a:rPr>
              <a:t>Flush partition groups</a:t>
            </a:r>
          </a:p>
          <a:p>
            <a:pPr marL="914382" lvl="1" indent="-457182" eaLnBrk="0" hangingPunct="0">
              <a:spcBef>
                <a:spcPct val="20000"/>
              </a:spcBef>
              <a:buClr>
                <a:srgbClr val="CC0000"/>
              </a:buClr>
              <a:buFont typeface="Courier New" pitchFamily="49" charset="0"/>
              <a:buChar char="o"/>
              <a:defRPr/>
            </a:pPr>
            <a:r>
              <a:rPr lang="en-US" sz="2800" dirty="0" smtClean="0">
                <a:latin typeface="Arial" pitchFamily="34" charset="0"/>
                <a:ea typeface="굴림" pitchFamily="34" charset="-127"/>
                <a:cs typeface="Arial" pitchFamily="34" charset="0"/>
              </a:rPr>
              <a:t>Symmetric partitions from both sources</a:t>
            </a:r>
          </a:p>
          <a:p>
            <a:pPr marL="457182" indent="-457182" eaLnBrk="0" hangingPunct="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q"/>
              <a:defRPr/>
            </a:pPr>
            <a:r>
              <a:rPr lang="en-US" sz="2800" dirty="0" smtClean="0">
                <a:latin typeface="Arial" pitchFamily="34" charset="0"/>
                <a:ea typeface="굴림" pitchFamily="34" charset="-127"/>
                <a:cs typeface="Arial" pitchFamily="34" charset="0"/>
              </a:rPr>
              <a:t>Based on three characteristics of in-memory data</a:t>
            </a:r>
          </a:p>
          <a:p>
            <a:pPr marL="914382" lvl="1" indent="-457182" eaLnBrk="0" hangingPunct="0">
              <a:spcBef>
                <a:spcPct val="20000"/>
              </a:spcBef>
              <a:buClr>
                <a:srgbClr val="CC0000"/>
              </a:buClr>
              <a:buFont typeface="Courier New" pitchFamily="49" charset="0"/>
              <a:buChar char="o"/>
              <a:defRPr/>
            </a:pPr>
            <a:r>
              <a:rPr lang="en-US" sz="2800" dirty="0" smtClean="0">
                <a:latin typeface="Arial" pitchFamily="34" charset="0"/>
                <a:ea typeface="굴림" pitchFamily="34" charset="-127"/>
                <a:cs typeface="Arial" pitchFamily="34" charset="0"/>
              </a:rPr>
              <a:t>Global contribution: the ability to produce overall results</a:t>
            </a:r>
          </a:p>
          <a:p>
            <a:pPr marL="914382" lvl="1" indent="-457182" eaLnBrk="0" hangingPunct="0">
              <a:spcBef>
                <a:spcPct val="20000"/>
              </a:spcBef>
              <a:buClr>
                <a:srgbClr val="CC0000"/>
              </a:buClr>
              <a:buFont typeface="Courier New" pitchFamily="49" charset="0"/>
              <a:buChar char="o"/>
              <a:defRPr/>
            </a:pPr>
            <a:r>
              <a:rPr lang="en-US" sz="2800" dirty="0" smtClean="0">
                <a:latin typeface="Arial" pitchFamily="34" charset="0"/>
                <a:ea typeface="굴림" pitchFamily="34" charset="-127"/>
                <a:cs typeface="Arial" pitchFamily="34" charset="0"/>
              </a:rPr>
              <a:t>Arrival patterns: changes in data arrival rates at each partition group</a:t>
            </a:r>
          </a:p>
          <a:p>
            <a:pPr marL="914382" lvl="1" indent="-457182" eaLnBrk="0" hangingPunct="0">
              <a:spcBef>
                <a:spcPct val="20000"/>
              </a:spcBef>
              <a:buClr>
                <a:srgbClr val="CC0000"/>
              </a:buClr>
              <a:buFont typeface="Courier New" pitchFamily="49" charset="0"/>
              <a:buChar char="o"/>
              <a:defRPr/>
            </a:pPr>
            <a:r>
              <a:rPr lang="en-US" sz="2800" dirty="0" smtClean="0">
                <a:latin typeface="Arial" pitchFamily="34" charset="0"/>
                <a:ea typeface="굴림" pitchFamily="34" charset="-127"/>
                <a:cs typeface="Arial" pitchFamily="34" charset="0"/>
              </a:rPr>
              <a:t>Data properties: join attribute distribution or whether data is sorted</a:t>
            </a:r>
          </a:p>
          <a:p>
            <a:pPr marL="457182" indent="-457182" eaLnBrk="0" hangingPunct="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q"/>
              <a:defRPr/>
            </a:pPr>
            <a:endParaRPr lang="en-US" sz="3600" dirty="0" smtClean="0">
              <a:latin typeface="Arial" pitchFamily="34" charset="0"/>
              <a:ea typeface="굴림" pitchFamily="34" charset="-127"/>
              <a:cs typeface="Arial" pitchFamily="34" charset="0"/>
            </a:endParaRPr>
          </a:p>
        </p:txBody>
      </p:sp>
      <p:sp>
        <p:nvSpPr>
          <p:cNvPr id="535" name="Content Placeholder 7"/>
          <p:cNvSpPr txBox="1">
            <a:spLocks/>
          </p:cNvSpPr>
          <p:nvPr/>
        </p:nvSpPr>
        <p:spPr>
          <a:xfrm>
            <a:off x="23926800" y="32766000"/>
            <a:ext cx="8991600" cy="4800600"/>
          </a:xfrm>
          <a:prstGeom prst="rect">
            <a:avLst/>
          </a:prstGeom>
        </p:spPr>
        <p:txBody>
          <a:bodyPr lIns="91436" tIns="45718" rIns="91436" bIns="45718"/>
          <a:lstStyle/>
          <a:p>
            <a:pPr marL="457182" indent="-457182" eaLnBrk="0" hangingPunct="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q"/>
              <a:defRPr/>
            </a:pPr>
            <a:r>
              <a:rPr lang="en-US" sz="2800" dirty="0" smtClean="0">
                <a:latin typeface="Arial" pitchFamily="34" charset="0"/>
                <a:ea typeface="굴림" pitchFamily="34" charset="-127"/>
                <a:cs typeface="Arial" pitchFamily="34" charset="0"/>
              </a:rPr>
              <a:t>Continuous process</a:t>
            </a:r>
          </a:p>
          <a:p>
            <a:pPr marL="457182" indent="-457182" eaLnBrk="0" hangingPunct="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q"/>
              <a:defRPr/>
            </a:pPr>
            <a:r>
              <a:rPr lang="en-US" sz="2800" dirty="0" smtClean="0">
                <a:latin typeface="Arial" pitchFamily="34" charset="0"/>
                <a:ea typeface="굴림" pitchFamily="34" charset="-127"/>
                <a:cs typeface="Arial" pitchFamily="34" charset="0"/>
              </a:rPr>
              <a:t>Traverse query plan to determine optimal state for each operator</a:t>
            </a:r>
          </a:p>
          <a:p>
            <a:pPr marL="457182" indent="-457182" eaLnBrk="0" hangingPunct="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q"/>
              <a:defRPr/>
            </a:pPr>
            <a:r>
              <a:rPr lang="en-US" sz="2800" dirty="0" smtClean="0">
                <a:latin typeface="Arial" pitchFamily="34" charset="0"/>
                <a:ea typeface="굴림" pitchFamily="34" charset="-127"/>
                <a:cs typeface="Arial" pitchFamily="34" charset="0"/>
              </a:rPr>
              <a:t>Fundamentally different than flush algorithm</a:t>
            </a:r>
          </a:p>
          <a:p>
            <a:pPr marL="914382" lvl="1" indent="-457182" eaLnBrk="0" hangingPunct="0">
              <a:spcBef>
                <a:spcPct val="20000"/>
              </a:spcBef>
              <a:buClr>
                <a:srgbClr val="CC0000"/>
              </a:buClr>
              <a:buFont typeface="Courier New" pitchFamily="49" charset="0"/>
              <a:buChar char="o"/>
              <a:defRPr/>
            </a:pPr>
            <a:r>
              <a:rPr lang="en-US" sz="2800" dirty="0" smtClean="0">
                <a:latin typeface="Arial" pitchFamily="34" charset="0"/>
                <a:ea typeface="굴림" pitchFamily="34" charset="-127"/>
                <a:cs typeface="Arial" pitchFamily="34" charset="0"/>
              </a:rPr>
              <a:t>Flushing evicts least-valuable in-memory data</a:t>
            </a:r>
          </a:p>
          <a:p>
            <a:pPr marL="914382" lvl="1" indent="-457182" eaLnBrk="0" hangingPunct="0">
              <a:spcBef>
                <a:spcPct val="20000"/>
              </a:spcBef>
              <a:buClr>
                <a:srgbClr val="CC0000"/>
              </a:buClr>
              <a:buFont typeface="Courier New" pitchFamily="49" charset="0"/>
              <a:buChar char="o"/>
              <a:defRPr/>
            </a:pPr>
            <a:r>
              <a:rPr lang="en-US" sz="2800" dirty="0" smtClean="0">
                <a:latin typeface="Arial" pitchFamily="34" charset="0"/>
                <a:ea typeface="굴림" pitchFamily="34" charset="-127"/>
                <a:cs typeface="Arial" pitchFamily="34" charset="0"/>
              </a:rPr>
              <a:t>Due to changing nature of query, on-disk data may become valuable later in query runtime</a:t>
            </a:r>
          </a:p>
          <a:p>
            <a:pPr marL="1371582" lvl="2" indent="-457182" eaLnBrk="0" hangingPunct="0">
              <a:spcBef>
                <a:spcPct val="20000"/>
              </a:spcBef>
              <a:buClr>
                <a:srgbClr val="CC0000"/>
              </a:buClr>
              <a:buFont typeface="Courier New" pitchFamily="49" charset="0"/>
              <a:buChar char="o"/>
              <a:defRPr/>
            </a:pPr>
            <a:r>
              <a:rPr lang="en-US" sz="2800" dirty="0" smtClean="0">
                <a:latin typeface="Arial" pitchFamily="34" charset="0"/>
                <a:ea typeface="굴림" pitchFamily="34" charset="-127"/>
                <a:cs typeface="Arial" pitchFamily="34" charset="0"/>
              </a:rPr>
              <a:t>State manager attempts to find this data to increase early throughput, changing each operator to the appropriate state</a:t>
            </a:r>
          </a:p>
          <a:p>
            <a:pPr marL="457182" indent="-457182" eaLnBrk="0" hangingPunct="0">
              <a:spcBef>
                <a:spcPct val="20000"/>
              </a:spcBef>
              <a:buClr>
                <a:srgbClr val="CC0000"/>
              </a:buClr>
              <a:defRPr/>
            </a:pPr>
            <a:endParaRPr lang="en-US" sz="3600" dirty="0" smtClean="0">
              <a:latin typeface="Arial" pitchFamily="34" charset="0"/>
              <a:ea typeface="굴림" pitchFamily="34" charset="-127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98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98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963</TotalTime>
  <Words>732</Words>
  <Application>Microsoft PowerPoint</Application>
  <PresentationFormat>Custom</PresentationFormat>
  <Paragraphs>164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PermJoin: An Efficient Algorithm for Producing Early Results in Multi-join Query Plans</vt:lpstr>
    </vt:vector>
  </TitlesOfParts>
  <Company>Purdue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coj</dc:creator>
  <cp:lastModifiedBy>justin</cp:lastModifiedBy>
  <cp:revision>90</cp:revision>
  <dcterms:created xsi:type="dcterms:W3CDTF">2004-02-06T15:39:45Z</dcterms:created>
  <dcterms:modified xsi:type="dcterms:W3CDTF">2008-04-03T19:26:14Z</dcterms:modified>
</cp:coreProperties>
</file>