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gif" ContentType="image/gif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3"/>
  </p:notesMasterIdLst>
  <p:sldIdLst>
    <p:sldId id="256" r:id="rId2"/>
    <p:sldId id="480" r:id="rId3"/>
    <p:sldId id="494" r:id="rId4"/>
    <p:sldId id="479" r:id="rId5"/>
    <p:sldId id="511" r:id="rId6"/>
    <p:sldId id="482" r:id="rId7"/>
    <p:sldId id="485" r:id="rId8"/>
    <p:sldId id="486" r:id="rId9"/>
    <p:sldId id="484" r:id="rId10"/>
    <p:sldId id="487" r:id="rId11"/>
    <p:sldId id="488" r:id="rId12"/>
    <p:sldId id="489" r:id="rId13"/>
    <p:sldId id="490" r:id="rId14"/>
    <p:sldId id="491" r:id="rId15"/>
    <p:sldId id="493" r:id="rId16"/>
    <p:sldId id="492" r:id="rId17"/>
    <p:sldId id="512" r:id="rId18"/>
    <p:sldId id="495" r:id="rId19"/>
    <p:sldId id="514" r:id="rId20"/>
    <p:sldId id="508" r:id="rId21"/>
    <p:sldId id="509" r:id="rId22"/>
    <p:sldId id="510" r:id="rId23"/>
    <p:sldId id="498" r:id="rId24"/>
    <p:sldId id="499" r:id="rId25"/>
    <p:sldId id="500" r:id="rId26"/>
    <p:sldId id="501" r:id="rId27"/>
    <p:sldId id="502" r:id="rId28"/>
    <p:sldId id="503" r:id="rId29"/>
    <p:sldId id="504" r:id="rId30"/>
    <p:sldId id="505" r:id="rId31"/>
    <p:sldId id="506" r:id="rId32"/>
  </p:sldIdLst>
  <p:sldSz cx="9144000" cy="6858000" type="screen4x3"/>
  <p:notesSz cx="6934200" cy="9232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336699"/>
    <a:srgbClr val="7A0019"/>
    <a:srgbClr val="FFCC33"/>
    <a:srgbClr val="FF9900"/>
    <a:srgbClr val="669900"/>
    <a:srgbClr val="3399FF"/>
    <a:srgbClr val="00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58" autoAdjust="0"/>
    <p:restoredTop sz="92308" autoAdjust="0"/>
  </p:normalViewPr>
  <p:slideViewPr>
    <p:cSldViewPr>
      <p:cViewPr>
        <p:scale>
          <a:sx n="70" d="100"/>
          <a:sy n="70" d="100"/>
        </p:scale>
        <p:origin x="-618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36732D-4410-4045-85B6-293348B3F722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73049F-A6DF-4314-BBDA-7027B3AD5553}">
      <dgm:prSet phldrT="[Text]"/>
      <dgm:spPr>
        <a:solidFill>
          <a:srgbClr val="7A0019"/>
        </a:solidFill>
      </dgm:spPr>
      <dgm:t>
        <a:bodyPr/>
        <a:lstStyle/>
        <a:p>
          <a:r>
            <a:rPr lang="en-US" smtClean="0">
              <a:solidFill>
                <a:srgbClr val="FFCC33"/>
              </a:solidFill>
              <a:latin typeface="Calibri" pitchFamily="34" charset="0"/>
              <a:cs typeface="Calibri" pitchFamily="34" charset="0"/>
            </a:rPr>
            <a:t>The Bad: The Layered Approach</a:t>
          </a:r>
          <a:endParaRPr lang="en-US" dirty="0">
            <a:solidFill>
              <a:srgbClr val="FFCC33"/>
            </a:solidFill>
            <a:latin typeface="Calibri" pitchFamily="34" charset="0"/>
            <a:cs typeface="Calibri" pitchFamily="34" charset="0"/>
          </a:endParaRPr>
        </a:p>
      </dgm:t>
    </dgm:pt>
    <dgm:pt modelId="{0764F354-78ED-4854-9DF3-C64488ED966E}" type="parTrans" cxnId="{0997F2CE-D896-456E-BA6E-6B84266EB05C}">
      <dgm:prSet/>
      <dgm:spPr/>
      <dgm:t>
        <a:bodyPr/>
        <a:lstStyle/>
        <a:p>
          <a:endParaRPr lang="en-US">
            <a:latin typeface="Calibri" pitchFamily="34" charset="0"/>
            <a:cs typeface="Calibri" pitchFamily="34" charset="0"/>
          </a:endParaRPr>
        </a:p>
      </dgm:t>
    </dgm:pt>
    <dgm:pt modelId="{3717EC79-D4FB-4BBB-B489-304E4AB98A5B}" type="sibTrans" cxnId="{0997F2CE-D896-456E-BA6E-6B84266EB05C}">
      <dgm:prSet/>
      <dgm:spPr/>
      <dgm:t>
        <a:bodyPr/>
        <a:lstStyle/>
        <a:p>
          <a:endParaRPr lang="en-US">
            <a:latin typeface="Calibri" pitchFamily="34" charset="0"/>
            <a:cs typeface="Calibri" pitchFamily="34" charset="0"/>
          </a:endParaRPr>
        </a:p>
      </dgm:t>
    </dgm:pt>
    <dgm:pt modelId="{F8D80A07-8A14-49B5-9B71-DA8B67EB2B64}">
      <dgm:prSet phldrT="[Text]"/>
      <dgm:spPr/>
      <dgm:t>
        <a:bodyPr/>
        <a:lstStyle/>
        <a:p>
          <a:r>
            <a:rPr lang="en-US" b="1" i="1" dirty="0" smtClean="0">
              <a:latin typeface="Calibri" pitchFamily="34" charset="0"/>
              <a:cs typeface="Calibri" pitchFamily="34" charset="0"/>
            </a:rPr>
            <a:t>Simplicity</a:t>
          </a:r>
          <a:r>
            <a:rPr lang="en-US" dirty="0" smtClean="0">
              <a:latin typeface="Calibri" pitchFamily="34" charset="0"/>
              <a:cs typeface="Calibri" pitchFamily="34" charset="0"/>
            </a:rPr>
            <a:t>: easy to implement</a:t>
          </a:r>
          <a:endParaRPr lang="en-US" dirty="0">
            <a:latin typeface="Calibri" pitchFamily="34" charset="0"/>
            <a:cs typeface="Calibri" pitchFamily="34" charset="0"/>
          </a:endParaRPr>
        </a:p>
      </dgm:t>
    </dgm:pt>
    <dgm:pt modelId="{D2B18C3E-73F2-4848-8FAE-16C79CEF563C}" type="parTrans" cxnId="{035F2E47-547A-45F2-B8BB-1775DE0E8ED0}">
      <dgm:prSet/>
      <dgm:spPr/>
      <dgm:t>
        <a:bodyPr/>
        <a:lstStyle/>
        <a:p>
          <a:endParaRPr lang="en-US">
            <a:latin typeface="Calibri" pitchFamily="34" charset="0"/>
            <a:cs typeface="Calibri" pitchFamily="34" charset="0"/>
          </a:endParaRPr>
        </a:p>
      </dgm:t>
    </dgm:pt>
    <dgm:pt modelId="{39AA4C67-970F-4ED3-B1CA-74E7D73AE7D5}" type="sibTrans" cxnId="{035F2E47-547A-45F2-B8BB-1775DE0E8ED0}">
      <dgm:prSet/>
      <dgm:spPr/>
      <dgm:t>
        <a:bodyPr/>
        <a:lstStyle/>
        <a:p>
          <a:endParaRPr lang="en-US">
            <a:latin typeface="Calibri" pitchFamily="34" charset="0"/>
            <a:cs typeface="Calibri" pitchFamily="34" charset="0"/>
          </a:endParaRPr>
        </a:p>
      </dgm:t>
    </dgm:pt>
    <dgm:pt modelId="{5FB5AB19-9D13-4B2C-98BF-F2AC77B63D97}">
      <dgm:prSet phldrT="[Text]"/>
      <dgm:spPr>
        <a:solidFill>
          <a:srgbClr val="7A0019"/>
        </a:solidFill>
      </dgm:spPr>
      <dgm:t>
        <a:bodyPr/>
        <a:lstStyle/>
        <a:p>
          <a:r>
            <a:rPr lang="en-US" dirty="0" smtClean="0">
              <a:solidFill>
                <a:srgbClr val="FFCC33"/>
              </a:solidFill>
              <a:latin typeface="Calibri" pitchFamily="34" charset="0"/>
              <a:cs typeface="Calibri" pitchFamily="34" charset="0"/>
            </a:rPr>
            <a:t>The Ugly: The Built-In Approach </a:t>
          </a:r>
          <a:endParaRPr lang="en-US" dirty="0">
            <a:solidFill>
              <a:srgbClr val="FFCC33"/>
            </a:solidFill>
            <a:latin typeface="Calibri" pitchFamily="34" charset="0"/>
            <a:cs typeface="Calibri" pitchFamily="34" charset="0"/>
          </a:endParaRPr>
        </a:p>
      </dgm:t>
    </dgm:pt>
    <dgm:pt modelId="{9F0FC37E-3586-43B5-ADA1-633ADF5ABF6F}" type="parTrans" cxnId="{E7A12AB8-B118-4C4C-94A4-08EC39711CF7}">
      <dgm:prSet/>
      <dgm:spPr/>
      <dgm:t>
        <a:bodyPr/>
        <a:lstStyle/>
        <a:p>
          <a:endParaRPr lang="en-US">
            <a:latin typeface="Calibri" pitchFamily="34" charset="0"/>
            <a:cs typeface="Calibri" pitchFamily="34" charset="0"/>
          </a:endParaRPr>
        </a:p>
      </dgm:t>
    </dgm:pt>
    <dgm:pt modelId="{38E0AE9D-74AD-4D0B-A30B-D16A6448CA45}" type="sibTrans" cxnId="{E7A12AB8-B118-4C4C-94A4-08EC39711CF7}">
      <dgm:prSet/>
      <dgm:spPr/>
      <dgm:t>
        <a:bodyPr/>
        <a:lstStyle/>
        <a:p>
          <a:endParaRPr lang="en-US">
            <a:latin typeface="Calibri" pitchFamily="34" charset="0"/>
            <a:cs typeface="Calibri" pitchFamily="34" charset="0"/>
          </a:endParaRPr>
        </a:p>
      </dgm:t>
    </dgm:pt>
    <dgm:pt modelId="{4841CDFD-BF20-4A31-B0D8-063080DD7B14}">
      <dgm:prSet phldrT="[Text]"/>
      <dgm:spPr/>
      <dgm:t>
        <a:bodyPr/>
        <a:lstStyle/>
        <a:p>
          <a:r>
            <a:rPr lang="en-US" b="1" i="1" dirty="0" smtClean="0">
              <a:latin typeface="Calibri" pitchFamily="34" charset="0"/>
              <a:cs typeface="Calibri" pitchFamily="34" charset="0"/>
            </a:rPr>
            <a:t>Efficient</a:t>
          </a:r>
          <a:r>
            <a:rPr lang="en-US" dirty="0" smtClean="0">
              <a:latin typeface="Calibri" pitchFamily="34" charset="0"/>
              <a:cs typeface="Calibri" pitchFamily="34" charset="0"/>
            </a:rPr>
            <a:t>: methods tightly coupled with DBMS</a:t>
          </a:r>
          <a:endParaRPr lang="en-US" dirty="0">
            <a:latin typeface="Calibri" pitchFamily="34" charset="0"/>
            <a:cs typeface="Calibri" pitchFamily="34" charset="0"/>
          </a:endParaRPr>
        </a:p>
      </dgm:t>
    </dgm:pt>
    <dgm:pt modelId="{F043CB9C-B5B0-4094-854C-D32638A04D02}" type="parTrans" cxnId="{79EC108C-6412-42FE-9B30-B3DCA2168339}">
      <dgm:prSet/>
      <dgm:spPr/>
      <dgm:t>
        <a:bodyPr/>
        <a:lstStyle/>
        <a:p>
          <a:endParaRPr lang="en-US">
            <a:latin typeface="Calibri" pitchFamily="34" charset="0"/>
            <a:cs typeface="Calibri" pitchFamily="34" charset="0"/>
          </a:endParaRPr>
        </a:p>
      </dgm:t>
    </dgm:pt>
    <dgm:pt modelId="{B8053A9E-904A-44AD-B4F4-2BB21090B911}" type="sibTrans" cxnId="{79EC108C-6412-42FE-9B30-B3DCA2168339}">
      <dgm:prSet/>
      <dgm:spPr/>
      <dgm:t>
        <a:bodyPr/>
        <a:lstStyle/>
        <a:p>
          <a:endParaRPr lang="en-US">
            <a:latin typeface="Calibri" pitchFamily="34" charset="0"/>
            <a:cs typeface="Calibri" pitchFamily="34" charset="0"/>
          </a:endParaRPr>
        </a:p>
      </dgm:t>
    </dgm:pt>
    <dgm:pt modelId="{A8248F60-DFD8-42DA-B7C0-A32B7C66F2C6}">
      <dgm:prSet phldrT="[Text]"/>
      <dgm:spPr/>
      <dgm:t>
        <a:bodyPr/>
        <a:lstStyle/>
        <a:p>
          <a:endParaRPr lang="en-US" dirty="0">
            <a:latin typeface="Calibri" pitchFamily="34" charset="0"/>
            <a:cs typeface="Calibri" pitchFamily="34" charset="0"/>
          </a:endParaRPr>
        </a:p>
      </dgm:t>
    </dgm:pt>
    <dgm:pt modelId="{7DE65E5C-C378-4E2B-A6EC-3B2E64C520E3}" type="parTrans" cxnId="{16FFD7DD-AF27-4874-9540-66DFBC2358B6}">
      <dgm:prSet/>
      <dgm:spPr/>
      <dgm:t>
        <a:bodyPr/>
        <a:lstStyle/>
        <a:p>
          <a:endParaRPr lang="en-US">
            <a:latin typeface="Calibri" pitchFamily="34" charset="0"/>
            <a:cs typeface="Calibri" pitchFamily="34" charset="0"/>
          </a:endParaRPr>
        </a:p>
      </dgm:t>
    </dgm:pt>
    <dgm:pt modelId="{A136A42C-8703-4E97-AA7E-3D799B842F19}" type="sibTrans" cxnId="{16FFD7DD-AF27-4874-9540-66DFBC2358B6}">
      <dgm:prSet/>
      <dgm:spPr/>
      <dgm:t>
        <a:bodyPr/>
        <a:lstStyle/>
        <a:p>
          <a:endParaRPr lang="en-US">
            <a:latin typeface="Calibri" pitchFamily="34" charset="0"/>
            <a:cs typeface="Calibri" pitchFamily="34" charset="0"/>
          </a:endParaRPr>
        </a:p>
      </dgm:t>
    </dgm:pt>
    <dgm:pt modelId="{E46BE5AA-94EA-4B11-891F-CC56D1EAABC2}">
      <dgm:prSet phldrT="[Text]"/>
      <dgm:spPr/>
      <dgm:t>
        <a:bodyPr/>
        <a:lstStyle/>
        <a:p>
          <a:r>
            <a:rPr lang="en-US" b="1" i="1" dirty="0" smtClean="0">
              <a:latin typeface="Calibri" pitchFamily="34" charset="0"/>
              <a:cs typeface="Calibri" pitchFamily="34" charset="0"/>
            </a:rPr>
            <a:t>Limited Efficiency</a:t>
          </a:r>
          <a:r>
            <a:rPr lang="en-US" dirty="0" smtClean="0">
              <a:latin typeface="Calibri" pitchFamily="34" charset="0"/>
              <a:cs typeface="Calibri" pitchFamily="34" charset="0"/>
            </a:rPr>
            <a:t>: cannot interact with DBMS internals, thus no query optimization</a:t>
          </a:r>
          <a:endParaRPr lang="en-US" dirty="0">
            <a:latin typeface="Calibri" pitchFamily="34" charset="0"/>
            <a:cs typeface="Calibri" pitchFamily="34" charset="0"/>
          </a:endParaRPr>
        </a:p>
      </dgm:t>
    </dgm:pt>
    <dgm:pt modelId="{C228EBB9-FD14-4E2B-927C-3F6DB3E36167}" type="parTrans" cxnId="{0C18A73F-6837-40CF-8FFD-E3143AE09096}">
      <dgm:prSet/>
      <dgm:spPr/>
      <dgm:t>
        <a:bodyPr/>
        <a:lstStyle/>
        <a:p>
          <a:endParaRPr lang="en-US">
            <a:latin typeface="Calibri" pitchFamily="34" charset="0"/>
            <a:cs typeface="Calibri" pitchFamily="34" charset="0"/>
          </a:endParaRPr>
        </a:p>
      </dgm:t>
    </dgm:pt>
    <dgm:pt modelId="{401AC357-4B56-43D5-A51C-050C870652A7}" type="sibTrans" cxnId="{0C18A73F-6837-40CF-8FFD-E3143AE09096}">
      <dgm:prSet/>
      <dgm:spPr/>
      <dgm:t>
        <a:bodyPr/>
        <a:lstStyle/>
        <a:p>
          <a:endParaRPr lang="en-US">
            <a:latin typeface="Calibri" pitchFamily="34" charset="0"/>
            <a:cs typeface="Calibri" pitchFamily="34" charset="0"/>
          </a:endParaRPr>
        </a:p>
      </dgm:t>
    </dgm:pt>
    <dgm:pt modelId="{6B3C53BE-DA3F-4852-9E45-1A20AEB6CAA8}">
      <dgm:prSet phldrT="[Text]"/>
      <dgm:spPr/>
      <dgm:t>
        <a:bodyPr/>
        <a:lstStyle/>
        <a:p>
          <a:r>
            <a:rPr lang="en-US" b="1" i="1" dirty="0" smtClean="0">
              <a:latin typeface="Calibri" pitchFamily="34" charset="0"/>
              <a:cs typeface="Calibri" pitchFamily="34" charset="0"/>
            </a:rPr>
            <a:t>Infeasible</a:t>
          </a:r>
          <a:r>
            <a:rPr lang="en-US" dirty="0" smtClean="0">
              <a:latin typeface="Calibri" pitchFamily="34" charset="0"/>
              <a:cs typeface="Calibri" pitchFamily="34" charset="0"/>
            </a:rPr>
            <a:t>: cannot provide custom implementation for </a:t>
          </a:r>
          <a:r>
            <a:rPr lang="en-US" i="1" u="sng" dirty="0" smtClean="0">
              <a:latin typeface="Calibri" pitchFamily="34" charset="0"/>
              <a:cs typeface="Calibri" pitchFamily="34" charset="0"/>
            </a:rPr>
            <a:t>every</a:t>
          </a:r>
          <a:r>
            <a:rPr lang="en-US" dirty="0" smtClean="0">
              <a:latin typeface="Calibri" pitchFamily="34" charset="0"/>
              <a:cs typeface="Calibri" pitchFamily="34" charset="0"/>
            </a:rPr>
            <a:t> preference method</a:t>
          </a:r>
          <a:endParaRPr lang="en-US" dirty="0">
            <a:latin typeface="Calibri" pitchFamily="34" charset="0"/>
            <a:cs typeface="Calibri" pitchFamily="34" charset="0"/>
          </a:endParaRPr>
        </a:p>
      </dgm:t>
    </dgm:pt>
    <dgm:pt modelId="{230B7948-ADFC-4DA4-B37E-5BC61FFF13C3}" type="parTrans" cxnId="{6159F4FF-30F3-47CA-951A-AD83716419F5}">
      <dgm:prSet/>
      <dgm:spPr/>
      <dgm:t>
        <a:bodyPr/>
        <a:lstStyle/>
        <a:p>
          <a:endParaRPr lang="en-US">
            <a:latin typeface="Calibri" pitchFamily="34" charset="0"/>
            <a:cs typeface="Calibri" pitchFamily="34" charset="0"/>
          </a:endParaRPr>
        </a:p>
      </dgm:t>
    </dgm:pt>
    <dgm:pt modelId="{32CB573B-FDEA-4207-8AE5-3769762F5BA0}" type="sibTrans" cxnId="{6159F4FF-30F3-47CA-951A-AD83716419F5}">
      <dgm:prSet/>
      <dgm:spPr/>
      <dgm:t>
        <a:bodyPr/>
        <a:lstStyle/>
        <a:p>
          <a:endParaRPr lang="en-US">
            <a:latin typeface="Calibri" pitchFamily="34" charset="0"/>
            <a:cs typeface="Calibri" pitchFamily="34" charset="0"/>
          </a:endParaRPr>
        </a:p>
      </dgm:t>
    </dgm:pt>
    <dgm:pt modelId="{3F2A90D5-1244-4E47-9A23-B2D8312D34C1}" type="pres">
      <dgm:prSet presAssocID="{7D36732D-4410-4045-85B6-293348B3F7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03B573-CA33-40B2-A5AB-BCE6684628B0}" type="pres">
      <dgm:prSet presAssocID="{1073049F-A6DF-4314-BBDA-7027B3AD555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DEDE15-EB70-48C8-93F4-F7A35C4A32B5}" type="pres">
      <dgm:prSet presAssocID="{1073049F-A6DF-4314-BBDA-7027B3AD5553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0AD495-028A-48E7-ADE4-96D13ECB11AF}" type="pres">
      <dgm:prSet presAssocID="{5FB5AB19-9D13-4B2C-98BF-F2AC77B63D9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F0D994-E218-4F0F-A6EA-46D1A563C63A}" type="pres">
      <dgm:prSet presAssocID="{5FB5AB19-9D13-4B2C-98BF-F2AC77B63D97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18A73F-6837-40CF-8FFD-E3143AE09096}" srcId="{1073049F-A6DF-4314-BBDA-7027B3AD5553}" destId="{E46BE5AA-94EA-4B11-891F-CC56D1EAABC2}" srcOrd="1" destOrd="0" parTransId="{C228EBB9-FD14-4E2B-927C-3F6DB3E36167}" sibTransId="{401AC357-4B56-43D5-A51C-050C870652A7}"/>
    <dgm:cxn modelId="{C4BC9AA7-E92C-4848-B260-81EA95BA386C}" type="presOf" srcId="{F8D80A07-8A14-49B5-9B71-DA8B67EB2B64}" destId="{1ADEDE15-EB70-48C8-93F4-F7A35C4A32B5}" srcOrd="0" destOrd="0" presId="urn:microsoft.com/office/officeart/2005/8/layout/vList2"/>
    <dgm:cxn modelId="{0997F2CE-D896-456E-BA6E-6B84266EB05C}" srcId="{7D36732D-4410-4045-85B6-293348B3F722}" destId="{1073049F-A6DF-4314-BBDA-7027B3AD5553}" srcOrd="0" destOrd="0" parTransId="{0764F354-78ED-4854-9DF3-C64488ED966E}" sibTransId="{3717EC79-D4FB-4BBB-B489-304E4AB98A5B}"/>
    <dgm:cxn modelId="{9FBA0575-335C-4D2C-9A77-F6A63615698C}" type="presOf" srcId="{7D36732D-4410-4045-85B6-293348B3F722}" destId="{3F2A90D5-1244-4E47-9A23-B2D8312D34C1}" srcOrd="0" destOrd="0" presId="urn:microsoft.com/office/officeart/2005/8/layout/vList2"/>
    <dgm:cxn modelId="{16FFD7DD-AF27-4874-9540-66DFBC2358B6}" srcId="{5FB5AB19-9D13-4B2C-98BF-F2AC77B63D97}" destId="{A8248F60-DFD8-42DA-B7C0-A32B7C66F2C6}" srcOrd="2" destOrd="0" parTransId="{7DE65E5C-C378-4E2B-A6EC-3B2E64C520E3}" sibTransId="{A136A42C-8703-4E97-AA7E-3D799B842F19}"/>
    <dgm:cxn modelId="{67473413-FC54-43CC-91EB-BF878ADFF326}" type="presOf" srcId="{4841CDFD-BF20-4A31-B0D8-063080DD7B14}" destId="{0AF0D994-E218-4F0F-A6EA-46D1A563C63A}" srcOrd="0" destOrd="0" presId="urn:microsoft.com/office/officeart/2005/8/layout/vList2"/>
    <dgm:cxn modelId="{79EC108C-6412-42FE-9B30-B3DCA2168339}" srcId="{5FB5AB19-9D13-4B2C-98BF-F2AC77B63D97}" destId="{4841CDFD-BF20-4A31-B0D8-063080DD7B14}" srcOrd="0" destOrd="0" parTransId="{F043CB9C-B5B0-4094-854C-D32638A04D02}" sibTransId="{B8053A9E-904A-44AD-B4F4-2BB21090B911}"/>
    <dgm:cxn modelId="{6159F4FF-30F3-47CA-951A-AD83716419F5}" srcId="{5FB5AB19-9D13-4B2C-98BF-F2AC77B63D97}" destId="{6B3C53BE-DA3F-4852-9E45-1A20AEB6CAA8}" srcOrd="1" destOrd="0" parTransId="{230B7948-ADFC-4DA4-B37E-5BC61FFF13C3}" sibTransId="{32CB573B-FDEA-4207-8AE5-3769762F5BA0}"/>
    <dgm:cxn modelId="{E7A12AB8-B118-4C4C-94A4-08EC39711CF7}" srcId="{7D36732D-4410-4045-85B6-293348B3F722}" destId="{5FB5AB19-9D13-4B2C-98BF-F2AC77B63D97}" srcOrd="1" destOrd="0" parTransId="{9F0FC37E-3586-43B5-ADA1-633ADF5ABF6F}" sibTransId="{38E0AE9D-74AD-4D0B-A30B-D16A6448CA45}"/>
    <dgm:cxn modelId="{035F2E47-547A-45F2-B8BB-1775DE0E8ED0}" srcId="{1073049F-A6DF-4314-BBDA-7027B3AD5553}" destId="{F8D80A07-8A14-49B5-9B71-DA8B67EB2B64}" srcOrd="0" destOrd="0" parTransId="{D2B18C3E-73F2-4848-8FAE-16C79CEF563C}" sibTransId="{39AA4C67-970F-4ED3-B1CA-74E7D73AE7D5}"/>
    <dgm:cxn modelId="{1F54CC16-6AEC-42BD-A0F7-17AA124BF0DA}" type="presOf" srcId="{1073049F-A6DF-4314-BBDA-7027B3AD5553}" destId="{B903B573-CA33-40B2-A5AB-BCE6684628B0}" srcOrd="0" destOrd="0" presId="urn:microsoft.com/office/officeart/2005/8/layout/vList2"/>
    <dgm:cxn modelId="{F741758F-7D3F-419E-930E-A8384624E9FE}" type="presOf" srcId="{A8248F60-DFD8-42DA-B7C0-A32B7C66F2C6}" destId="{0AF0D994-E218-4F0F-A6EA-46D1A563C63A}" srcOrd="0" destOrd="2" presId="urn:microsoft.com/office/officeart/2005/8/layout/vList2"/>
    <dgm:cxn modelId="{3B4A6707-97CC-43CF-9FCA-007EEC068EF8}" type="presOf" srcId="{5FB5AB19-9D13-4B2C-98BF-F2AC77B63D97}" destId="{AF0AD495-028A-48E7-ADE4-96D13ECB11AF}" srcOrd="0" destOrd="0" presId="urn:microsoft.com/office/officeart/2005/8/layout/vList2"/>
    <dgm:cxn modelId="{91577801-2B32-44D1-B63A-775ED2683A30}" type="presOf" srcId="{E46BE5AA-94EA-4B11-891F-CC56D1EAABC2}" destId="{1ADEDE15-EB70-48C8-93F4-F7A35C4A32B5}" srcOrd="0" destOrd="1" presId="urn:microsoft.com/office/officeart/2005/8/layout/vList2"/>
    <dgm:cxn modelId="{0597863A-441F-4FF8-84FA-3112B8FE910C}" type="presOf" srcId="{6B3C53BE-DA3F-4852-9E45-1A20AEB6CAA8}" destId="{0AF0D994-E218-4F0F-A6EA-46D1A563C63A}" srcOrd="0" destOrd="1" presId="urn:microsoft.com/office/officeart/2005/8/layout/vList2"/>
    <dgm:cxn modelId="{7EC14E89-B9FB-4820-AACC-32C81C30F78A}" type="presParOf" srcId="{3F2A90D5-1244-4E47-9A23-B2D8312D34C1}" destId="{B903B573-CA33-40B2-A5AB-BCE6684628B0}" srcOrd="0" destOrd="0" presId="urn:microsoft.com/office/officeart/2005/8/layout/vList2"/>
    <dgm:cxn modelId="{5566665E-EF1D-4BD7-BB8A-18918C43030F}" type="presParOf" srcId="{3F2A90D5-1244-4E47-9A23-B2D8312D34C1}" destId="{1ADEDE15-EB70-48C8-93F4-F7A35C4A32B5}" srcOrd="1" destOrd="0" presId="urn:microsoft.com/office/officeart/2005/8/layout/vList2"/>
    <dgm:cxn modelId="{61815C92-60C9-437B-94A6-19AD5B5F5646}" type="presParOf" srcId="{3F2A90D5-1244-4E47-9A23-B2D8312D34C1}" destId="{AF0AD495-028A-48E7-ADE4-96D13ECB11AF}" srcOrd="2" destOrd="0" presId="urn:microsoft.com/office/officeart/2005/8/layout/vList2"/>
    <dgm:cxn modelId="{104F3E99-1035-4B68-A6C7-A82C90DB5A2D}" type="presParOf" srcId="{3F2A90D5-1244-4E47-9A23-B2D8312D34C1}" destId="{0AF0D994-E218-4F0F-A6EA-46D1A563C63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36732D-4410-4045-85B6-293348B3F722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73049F-A6DF-4314-BBDA-7027B3AD5553}">
      <dgm:prSet phldrT="[Text]"/>
      <dgm:spPr>
        <a:solidFill>
          <a:srgbClr val="7A0019"/>
        </a:solidFill>
      </dgm:spPr>
      <dgm:t>
        <a:bodyPr/>
        <a:lstStyle/>
        <a:p>
          <a:r>
            <a:rPr lang="en-US" dirty="0" smtClean="0">
              <a:solidFill>
                <a:srgbClr val="FFCC33"/>
              </a:solidFill>
              <a:latin typeface="Calibri" pitchFamily="34" charset="0"/>
              <a:cs typeface="Calibri" pitchFamily="34" charset="0"/>
            </a:rPr>
            <a:t>Wouldn’t it be nice if we had the …</a:t>
          </a:r>
          <a:endParaRPr lang="en-US" dirty="0">
            <a:solidFill>
              <a:srgbClr val="FFCC33"/>
            </a:solidFill>
            <a:latin typeface="Calibri" pitchFamily="34" charset="0"/>
            <a:cs typeface="Calibri" pitchFamily="34" charset="0"/>
          </a:endParaRPr>
        </a:p>
      </dgm:t>
    </dgm:pt>
    <dgm:pt modelId="{0764F354-78ED-4854-9DF3-C64488ED966E}" type="parTrans" cxnId="{0997F2CE-D896-456E-BA6E-6B84266EB05C}">
      <dgm:prSet/>
      <dgm:spPr/>
      <dgm:t>
        <a:bodyPr/>
        <a:lstStyle/>
        <a:p>
          <a:endParaRPr lang="en-US">
            <a:latin typeface="Calibri" pitchFamily="34" charset="0"/>
            <a:cs typeface="Calibri" pitchFamily="34" charset="0"/>
          </a:endParaRPr>
        </a:p>
      </dgm:t>
    </dgm:pt>
    <dgm:pt modelId="{3717EC79-D4FB-4BBB-B489-304E4AB98A5B}" type="sibTrans" cxnId="{0997F2CE-D896-456E-BA6E-6B84266EB05C}">
      <dgm:prSet/>
      <dgm:spPr/>
      <dgm:t>
        <a:bodyPr/>
        <a:lstStyle/>
        <a:p>
          <a:endParaRPr lang="en-US">
            <a:latin typeface="Calibri" pitchFamily="34" charset="0"/>
            <a:cs typeface="Calibri" pitchFamily="34" charset="0"/>
          </a:endParaRPr>
        </a:p>
      </dgm:t>
    </dgm:pt>
    <dgm:pt modelId="{F8D80A07-8A14-49B5-9B71-DA8B67EB2B64}">
      <dgm:prSet phldrT="[Text]"/>
      <dgm:spPr/>
      <dgm:t>
        <a:bodyPr/>
        <a:lstStyle/>
        <a:p>
          <a:r>
            <a:rPr lang="en-US" b="1" i="1" smtClean="0">
              <a:latin typeface="Calibri" pitchFamily="34" charset="0"/>
              <a:cs typeface="Calibri" pitchFamily="34" charset="0"/>
            </a:rPr>
            <a:t>Simplicity</a:t>
          </a:r>
          <a:r>
            <a:rPr lang="en-US" smtClean="0">
              <a:latin typeface="Calibri" pitchFamily="34" charset="0"/>
              <a:cs typeface="Calibri" pitchFamily="34" charset="0"/>
            </a:rPr>
            <a:t> of the layered approach</a:t>
          </a:r>
          <a:endParaRPr lang="en-US" i="1" dirty="0">
            <a:latin typeface="Calibri" pitchFamily="34" charset="0"/>
            <a:cs typeface="Calibri" pitchFamily="34" charset="0"/>
          </a:endParaRPr>
        </a:p>
      </dgm:t>
    </dgm:pt>
    <dgm:pt modelId="{D2B18C3E-73F2-4848-8FAE-16C79CEF563C}" type="parTrans" cxnId="{035F2E47-547A-45F2-B8BB-1775DE0E8ED0}">
      <dgm:prSet/>
      <dgm:spPr/>
      <dgm:t>
        <a:bodyPr/>
        <a:lstStyle/>
        <a:p>
          <a:endParaRPr lang="en-US">
            <a:latin typeface="Calibri" pitchFamily="34" charset="0"/>
            <a:cs typeface="Calibri" pitchFamily="34" charset="0"/>
          </a:endParaRPr>
        </a:p>
      </dgm:t>
    </dgm:pt>
    <dgm:pt modelId="{39AA4C67-970F-4ED3-B1CA-74E7D73AE7D5}" type="sibTrans" cxnId="{035F2E47-547A-45F2-B8BB-1775DE0E8ED0}">
      <dgm:prSet/>
      <dgm:spPr/>
      <dgm:t>
        <a:bodyPr/>
        <a:lstStyle/>
        <a:p>
          <a:endParaRPr lang="en-US">
            <a:latin typeface="Calibri" pitchFamily="34" charset="0"/>
            <a:cs typeface="Calibri" pitchFamily="34" charset="0"/>
          </a:endParaRPr>
        </a:p>
      </dgm:t>
    </dgm:pt>
    <dgm:pt modelId="{E46BE5AA-94EA-4B11-891F-CC56D1EAABC2}">
      <dgm:prSet phldrT="[Text]"/>
      <dgm:spPr/>
      <dgm:t>
        <a:bodyPr/>
        <a:lstStyle/>
        <a:p>
          <a:r>
            <a:rPr lang="en-US" b="1" i="1" dirty="0" smtClean="0">
              <a:latin typeface="Calibri" pitchFamily="34" charset="0"/>
              <a:cs typeface="Calibri" pitchFamily="34" charset="0"/>
            </a:rPr>
            <a:t>Efficiency</a:t>
          </a:r>
          <a:r>
            <a:rPr lang="en-US" dirty="0" smtClean="0">
              <a:latin typeface="Calibri" pitchFamily="34" charset="0"/>
              <a:cs typeface="Calibri" pitchFamily="34" charset="0"/>
            </a:rPr>
            <a:t> of the built-in approach</a:t>
          </a:r>
          <a:endParaRPr lang="en-US" dirty="0">
            <a:latin typeface="Calibri" pitchFamily="34" charset="0"/>
            <a:cs typeface="Calibri" pitchFamily="34" charset="0"/>
          </a:endParaRPr>
        </a:p>
      </dgm:t>
    </dgm:pt>
    <dgm:pt modelId="{C228EBB9-FD14-4E2B-927C-3F6DB3E36167}" type="parTrans" cxnId="{0C18A73F-6837-40CF-8FFD-E3143AE09096}">
      <dgm:prSet/>
      <dgm:spPr/>
      <dgm:t>
        <a:bodyPr/>
        <a:lstStyle/>
        <a:p>
          <a:endParaRPr lang="en-US">
            <a:latin typeface="Calibri" pitchFamily="34" charset="0"/>
            <a:cs typeface="Calibri" pitchFamily="34" charset="0"/>
          </a:endParaRPr>
        </a:p>
      </dgm:t>
    </dgm:pt>
    <dgm:pt modelId="{401AC357-4B56-43D5-A51C-050C870652A7}" type="sibTrans" cxnId="{0C18A73F-6837-40CF-8FFD-E3143AE09096}">
      <dgm:prSet/>
      <dgm:spPr/>
      <dgm:t>
        <a:bodyPr/>
        <a:lstStyle/>
        <a:p>
          <a:endParaRPr lang="en-US">
            <a:latin typeface="Calibri" pitchFamily="34" charset="0"/>
            <a:cs typeface="Calibri" pitchFamily="34" charset="0"/>
          </a:endParaRPr>
        </a:p>
      </dgm:t>
    </dgm:pt>
    <dgm:pt modelId="{E2816D7E-4105-4C35-B42D-43F3867AE0A7}">
      <dgm:prSet phldrT="[Text]"/>
      <dgm:spPr>
        <a:solidFill>
          <a:srgbClr val="7A0019"/>
        </a:solidFill>
      </dgm:spPr>
      <dgm:t>
        <a:bodyPr/>
        <a:lstStyle/>
        <a:p>
          <a:r>
            <a:rPr lang="en-US" dirty="0" smtClean="0">
              <a:solidFill>
                <a:srgbClr val="FFCC33"/>
              </a:solidFill>
              <a:latin typeface="Calibri" pitchFamily="34" charset="0"/>
              <a:cs typeface="Calibri" pitchFamily="34" charset="0"/>
            </a:rPr>
            <a:t>Our Challenge: DBMS support for preference methods that is …</a:t>
          </a:r>
          <a:endParaRPr lang="en-US" dirty="0">
            <a:solidFill>
              <a:srgbClr val="FFCC33"/>
            </a:solidFill>
            <a:latin typeface="Calibri" pitchFamily="34" charset="0"/>
            <a:cs typeface="Calibri" pitchFamily="34" charset="0"/>
          </a:endParaRPr>
        </a:p>
      </dgm:t>
    </dgm:pt>
    <dgm:pt modelId="{5A3D3AE9-8FE3-40D9-8AC8-50F7D018EF20}" type="parTrans" cxnId="{C491D0B7-A57F-4626-97A8-E47104BBEEDB}">
      <dgm:prSet/>
      <dgm:spPr/>
      <dgm:t>
        <a:bodyPr/>
        <a:lstStyle/>
        <a:p>
          <a:endParaRPr lang="en-US"/>
        </a:p>
      </dgm:t>
    </dgm:pt>
    <dgm:pt modelId="{2ACDB5B7-6340-49A2-A11D-EAA3D2CBC31C}" type="sibTrans" cxnId="{C491D0B7-A57F-4626-97A8-E47104BBEEDB}">
      <dgm:prSet/>
      <dgm:spPr/>
      <dgm:t>
        <a:bodyPr/>
        <a:lstStyle/>
        <a:p>
          <a:endParaRPr lang="en-US"/>
        </a:p>
      </dgm:t>
    </dgm:pt>
    <dgm:pt modelId="{BD8812DF-ECDA-4706-B326-2B4B1A20E3E2}">
      <dgm:prSet phldrT="[Text]"/>
      <dgm:spPr/>
      <dgm:t>
        <a:bodyPr/>
        <a:lstStyle/>
        <a:p>
          <a:r>
            <a:rPr lang="en-US" b="1" i="1" dirty="0" smtClean="0">
              <a:latin typeface="Calibri" pitchFamily="34" charset="0"/>
              <a:cs typeface="Calibri" pitchFamily="34" charset="0"/>
            </a:rPr>
            <a:t>Practical: </a:t>
          </a:r>
          <a:r>
            <a:rPr lang="en-US" dirty="0" smtClean="0">
              <a:latin typeface="Calibri" pitchFamily="34" charset="0"/>
              <a:cs typeface="Calibri" pitchFamily="34" charset="0"/>
            </a:rPr>
            <a:t>injecting preference method does not mean adding to or re-writing parts of the DBMS engine.</a:t>
          </a:r>
          <a:endParaRPr lang="en-US" dirty="0">
            <a:latin typeface="Calibri" pitchFamily="34" charset="0"/>
            <a:cs typeface="Calibri" pitchFamily="34" charset="0"/>
          </a:endParaRPr>
        </a:p>
      </dgm:t>
    </dgm:pt>
    <dgm:pt modelId="{C6A47C6C-1126-41B7-80A6-F8024B246AE4}" type="parTrans" cxnId="{7E9F471E-5E59-4CDF-AB4F-5CE1084E201B}">
      <dgm:prSet/>
      <dgm:spPr/>
      <dgm:t>
        <a:bodyPr/>
        <a:lstStyle/>
        <a:p>
          <a:endParaRPr lang="en-US"/>
        </a:p>
      </dgm:t>
    </dgm:pt>
    <dgm:pt modelId="{610D23A1-653B-4AC0-8857-6141D398E13B}" type="sibTrans" cxnId="{7E9F471E-5E59-4CDF-AB4F-5CE1084E201B}">
      <dgm:prSet/>
      <dgm:spPr/>
      <dgm:t>
        <a:bodyPr/>
        <a:lstStyle/>
        <a:p>
          <a:endParaRPr lang="en-US"/>
        </a:p>
      </dgm:t>
    </dgm:pt>
    <dgm:pt modelId="{A11BC544-EAB3-43F4-93EC-9D4A6FA32311}">
      <dgm:prSet phldrT="[Text]"/>
      <dgm:spPr/>
      <dgm:t>
        <a:bodyPr/>
        <a:lstStyle/>
        <a:p>
          <a:r>
            <a:rPr lang="en-US" b="1" i="1" dirty="0" smtClean="0">
              <a:latin typeface="Calibri" pitchFamily="34" charset="0"/>
              <a:cs typeface="Calibri" pitchFamily="34" charset="0"/>
            </a:rPr>
            <a:t>Inside the engine:</a:t>
          </a:r>
          <a:r>
            <a:rPr lang="en-US" dirty="0" smtClean="0">
              <a:latin typeface="Calibri" pitchFamily="34" charset="0"/>
              <a:cs typeface="Calibri" pitchFamily="34" charset="0"/>
            </a:rPr>
            <a:t> Allows each preference method to “live” within the DBMS</a:t>
          </a:r>
          <a:endParaRPr lang="en-US" dirty="0">
            <a:latin typeface="Calibri" pitchFamily="34" charset="0"/>
            <a:cs typeface="Calibri" pitchFamily="34" charset="0"/>
          </a:endParaRPr>
        </a:p>
      </dgm:t>
    </dgm:pt>
    <dgm:pt modelId="{357D8A76-66FF-4EC2-9892-ECDD9C8F97AE}" type="parTrans" cxnId="{298F58EE-77DC-4217-A01C-497397731CFE}">
      <dgm:prSet/>
      <dgm:spPr/>
      <dgm:t>
        <a:bodyPr/>
        <a:lstStyle/>
        <a:p>
          <a:endParaRPr lang="en-US"/>
        </a:p>
      </dgm:t>
    </dgm:pt>
    <dgm:pt modelId="{6105CB3D-D676-47E8-B273-7152B515DD36}" type="sibTrans" cxnId="{298F58EE-77DC-4217-A01C-497397731CFE}">
      <dgm:prSet/>
      <dgm:spPr/>
      <dgm:t>
        <a:bodyPr/>
        <a:lstStyle/>
        <a:p>
          <a:endParaRPr lang="en-US"/>
        </a:p>
      </dgm:t>
    </dgm:pt>
    <dgm:pt modelId="{3F2A90D5-1244-4E47-9A23-B2D8312D34C1}" type="pres">
      <dgm:prSet presAssocID="{7D36732D-4410-4045-85B6-293348B3F7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03B573-CA33-40B2-A5AB-BCE6684628B0}" type="pres">
      <dgm:prSet presAssocID="{1073049F-A6DF-4314-BBDA-7027B3AD555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DEDE15-EB70-48C8-93F4-F7A35C4A32B5}" type="pres">
      <dgm:prSet presAssocID="{1073049F-A6DF-4314-BBDA-7027B3AD5553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E51323-37A5-4C06-B3F0-5B3602FAC8AE}" type="pres">
      <dgm:prSet presAssocID="{E2816D7E-4105-4C35-B42D-43F3867AE0A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DD4ED0-9A12-4AA4-A4D6-191A29D36100}" type="pres">
      <dgm:prSet presAssocID="{E2816D7E-4105-4C35-B42D-43F3867AE0A7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18A73F-6837-40CF-8FFD-E3143AE09096}" srcId="{1073049F-A6DF-4314-BBDA-7027B3AD5553}" destId="{E46BE5AA-94EA-4B11-891F-CC56D1EAABC2}" srcOrd="1" destOrd="0" parTransId="{C228EBB9-FD14-4E2B-927C-3F6DB3E36167}" sibTransId="{401AC357-4B56-43D5-A51C-050C870652A7}"/>
    <dgm:cxn modelId="{20561D2F-D6CE-4FB9-B3CF-349C343D4008}" type="presOf" srcId="{BD8812DF-ECDA-4706-B326-2B4B1A20E3E2}" destId="{9ADD4ED0-9A12-4AA4-A4D6-191A29D36100}" srcOrd="0" destOrd="0" presId="urn:microsoft.com/office/officeart/2005/8/layout/vList2"/>
    <dgm:cxn modelId="{96F4ED25-4B16-425F-B887-9D813C0EC1F2}" type="presOf" srcId="{E2816D7E-4105-4C35-B42D-43F3867AE0A7}" destId="{46E51323-37A5-4C06-B3F0-5B3602FAC8AE}" srcOrd="0" destOrd="0" presId="urn:microsoft.com/office/officeart/2005/8/layout/vList2"/>
    <dgm:cxn modelId="{0997F2CE-D896-456E-BA6E-6B84266EB05C}" srcId="{7D36732D-4410-4045-85B6-293348B3F722}" destId="{1073049F-A6DF-4314-BBDA-7027B3AD5553}" srcOrd="0" destOrd="0" parTransId="{0764F354-78ED-4854-9DF3-C64488ED966E}" sibTransId="{3717EC79-D4FB-4BBB-B489-304E4AB98A5B}"/>
    <dgm:cxn modelId="{8AF3F9F7-D1F9-4B5B-901E-3BBF779A400E}" type="presOf" srcId="{A11BC544-EAB3-43F4-93EC-9D4A6FA32311}" destId="{9ADD4ED0-9A12-4AA4-A4D6-191A29D36100}" srcOrd="0" destOrd="1" presId="urn:microsoft.com/office/officeart/2005/8/layout/vList2"/>
    <dgm:cxn modelId="{353C8E8D-AFF9-4E36-92D4-38E6996886E0}" type="presOf" srcId="{F8D80A07-8A14-49B5-9B71-DA8B67EB2B64}" destId="{1ADEDE15-EB70-48C8-93F4-F7A35C4A32B5}" srcOrd="0" destOrd="0" presId="urn:microsoft.com/office/officeart/2005/8/layout/vList2"/>
    <dgm:cxn modelId="{56720F72-EA3E-4CBC-8EBC-DFF956AB72AC}" type="presOf" srcId="{7D36732D-4410-4045-85B6-293348B3F722}" destId="{3F2A90D5-1244-4E47-9A23-B2D8312D34C1}" srcOrd="0" destOrd="0" presId="urn:microsoft.com/office/officeart/2005/8/layout/vList2"/>
    <dgm:cxn modelId="{6E76BCB4-CB42-4C0D-8E34-03966477A424}" type="presOf" srcId="{E46BE5AA-94EA-4B11-891F-CC56D1EAABC2}" destId="{1ADEDE15-EB70-48C8-93F4-F7A35C4A32B5}" srcOrd="0" destOrd="1" presId="urn:microsoft.com/office/officeart/2005/8/layout/vList2"/>
    <dgm:cxn modelId="{7E9F471E-5E59-4CDF-AB4F-5CE1084E201B}" srcId="{E2816D7E-4105-4C35-B42D-43F3867AE0A7}" destId="{BD8812DF-ECDA-4706-B326-2B4B1A20E3E2}" srcOrd="0" destOrd="0" parTransId="{C6A47C6C-1126-41B7-80A6-F8024B246AE4}" sibTransId="{610D23A1-653B-4AC0-8857-6141D398E13B}"/>
    <dgm:cxn modelId="{035F2E47-547A-45F2-B8BB-1775DE0E8ED0}" srcId="{1073049F-A6DF-4314-BBDA-7027B3AD5553}" destId="{F8D80A07-8A14-49B5-9B71-DA8B67EB2B64}" srcOrd="0" destOrd="0" parTransId="{D2B18C3E-73F2-4848-8FAE-16C79CEF563C}" sibTransId="{39AA4C67-970F-4ED3-B1CA-74E7D73AE7D5}"/>
    <dgm:cxn modelId="{22072C7E-89CA-420F-95D9-E10767A1A99B}" type="presOf" srcId="{1073049F-A6DF-4314-BBDA-7027B3AD5553}" destId="{B903B573-CA33-40B2-A5AB-BCE6684628B0}" srcOrd="0" destOrd="0" presId="urn:microsoft.com/office/officeart/2005/8/layout/vList2"/>
    <dgm:cxn modelId="{C491D0B7-A57F-4626-97A8-E47104BBEEDB}" srcId="{7D36732D-4410-4045-85B6-293348B3F722}" destId="{E2816D7E-4105-4C35-B42D-43F3867AE0A7}" srcOrd="1" destOrd="0" parTransId="{5A3D3AE9-8FE3-40D9-8AC8-50F7D018EF20}" sibTransId="{2ACDB5B7-6340-49A2-A11D-EAA3D2CBC31C}"/>
    <dgm:cxn modelId="{298F58EE-77DC-4217-A01C-497397731CFE}" srcId="{E2816D7E-4105-4C35-B42D-43F3867AE0A7}" destId="{A11BC544-EAB3-43F4-93EC-9D4A6FA32311}" srcOrd="1" destOrd="0" parTransId="{357D8A76-66FF-4EC2-9892-ECDD9C8F97AE}" sibTransId="{6105CB3D-D676-47E8-B273-7152B515DD36}"/>
    <dgm:cxn modelId="{C3BF483A-51A7-4826-894C-ACF6BB145546}" type="presParOf" srcId="{3F2A90D5-1244-4E47-9A23-B2D8312D34C1}" destId="{B903B573-CA33-40B2-A5AB-BCE6684628B0}" srcOrd="0" destOrd="0" presId="urn:microsoft.com/office/officeart/2005/8/layout/vList2"/>
    <dgm:cxn modelId="{2CD0521F-B55D-422D-9570-428D114D0B04}" type="presParOf" srcId="{3F2A90D5-1244-4E47-9A23-B2D8312D34C1}" destId="{1ADEDE15-EB70-48C8-93F4-F7A35C4A32B5}" srcOrd="1" destOrd="0" presId="urn:microsoft.com/office/officeart/2005/8/layout/vList2"/>
    <dgm:cxn modelId="{1A6778FA-5C25-4148-857C-8437E254DB8D}" type="presParOf" srcId="{3F2A90D5-1244-4E47-9A23-B2D8312D34C1}" destId="{46E51323-37A5-4C06-B3F0-5B3602FAC8AE}" srcOrd="2" destOrd="0" presId="urn:microsoft.com/office/officeart/2005/8/layout/vList2"/>
    <dgm:cxn modelId="{ED338EAC-D5EE-4025-8408-3C211321CE7A}" type="presParOf" srcId="{3F2A90D5-1244-4E47-9A23-B2D8312D34C1}" destId="{9ADD4ED0-9A12-4AA4-A4D6-191A29D3610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903B573-CA33-40B2-A5AB-BCE6684628B0}">
      <dsp:nvSpPr>
        <dsp:cNvPr id="0" name=""/>
        <dsp:cNvSpPr/>
      </dsp:nvSpPr>
      <dsp:spPr>
        <a:xfrm>
          <a:off x="0" y="79799"/>
          <a:ext cx="8839200" cy="959400"/>
        </a:xfrm>
        <a:prstGeom prst="roundRect">
          <a:avLst/>
        </a:prstGeom>
        <a:solidFill>
          <a:srgbClr val="7A001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smtClean="0">
              <a:solidFill>
                <a:srgbClr val="FFCC33"/>
              </a:solidFill>
              <a:latin typeface="Calibri" pitchFamily="34" charset="0"/>
              <a:cs typeface="Calibri" pitchFamily="34" charset="0"/>
            </a:rPr>
            <a:t>The Bad: The Layered Approach</a:t>
          </a:r>
          <a:endParaRPr lang="en-US" sz="4000" kern="1200" dirty="0">
            <a:solidFill>
              <a:srgbClr val="FFCC33"/>
            </a:solidFill>
            <a:latin typeface="Calibri" pitchFamily="34" charset="0"/>
            <a:cs typeface="Calibri" pitchFamily="34" charset="0"/>
          </a:endParaRPr>
        </a:p>
      </dsp:txBody>
      <dsp:txXfrm>
        <a:off x="0" y="79799"/>
        <a:ext cx="8839200" cy="959400"/>
      </dsp:txXfrm>
    </dsp:sp>
    <dsp:sp modelId="{1ADEDE15-EB70-48C8-93F4-F7A35C4A32B5}">
      <dsp:nvSpPr>
        <dsp:cNvPr id="0" name=""/>
        <dsp:cNvSpPr/>
      </dsp:nvSpPr>
      <dsp:spPr>
        <a:xfrm>
          <a:off x="0" y="1039199"/>
          <a:ext cx="8839200" cy="1531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0645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100" b="1" i="1" kern="1200" dirty="0" smtClean="0">
              <a:latin typeface="Calibri" pitchFamily="34" charset="0"/>
              <a:cs typeface="Calibri" pitchFamily="34" charset="0"/>
            </a:rPr>
            <a:t>Simplicity</a:t>
          </a:r>
          <a:r>
            <a:rPr lang="en-US" sz="3100" kern="1200" dirty="0" smtClean="0">
              <a:latin typeface="Calibri" pitchFamily="34" charset="0"/>
              <a:cs typeface="Calibri" pitchFamily="34" charset="0"/>
            </a:rPr>
            <a:t>: easy to implement</a:t>
          </a:r>
          <a:endParaRPr lang="en-US" sz="3100" kern="1200" dirty="0">
            <a:latin typeface="Calibri" pitchFamily="34" charset="0"/>
            <a:cs typeface="Calibri" pitchFamily="34" charset="0"/>
          </a:endParaRP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100" b="1" i="1" kern="1200" dirty="0" smtClean="0">
              <a:latin typeface="Calibri" pitchFamily="34" charset="0"/>
              <a:cs typeface="Calibri" pitchFamily="34" charset="0"/>
            </a:rPr>
            <a:t>Limited Efficiency</a:t>
          </a:r>
          <a:r>
            <a:rPr lang="en-US" sz="3100" kern="1200" dirty="0" smtClean="0">
              <a:latin typeface="Calibri" pitchFamily="34" charset="0"/>
              <a:cs typeface="Calibri" pitchFamily="34" charset="0"/>
            </a:rPr>
            <a:t>: cannot interact with DBMS internals, thus no query optimization</a:t>
          </a:r>
          <a:endParaRPr lang="en-US" sz="3100" kern="1200" dirty="0">
            <a:latin typeface="Calibri" pitchFamily="34" charset="0"/>
            <a:cs typeface="Calibri" pitchFamily="34" charset="0"/>
          </a:endParaRPr>
        </a:p>
      </dsp:txBody>
      <dsp:txXfrm>
        <a:off x="0" y="1039199"/>
        <a:ext cx="8839200" cy="1531799"/>
      </dsp:txXfrm>
    </dsp:sp>
    <dsp:sp modelId="{AF0AD495-028A-48E7-ADE4-96D13ECB11AF}">
      <dsp:nvSpPr>
        <dsp:cNvPr id="0" name=""/>
        <dsp:cNvSpPr/>
      </dsp:nvSpPr>
      <dsp:spPr>
        <a:xfrm>
          <a:off x="0" y="2570999"/>
          <a:ext cx="8839200" cy="959400"/>
        </a:xfrm>
        <a:prstGeom prst="roundRect">
          <a:avLst/>
        </a:prstGeom>
        <a:solidFill>
          <a:srgbClr val="7A001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solidFill>
                <a:srgbClr val="FFCC33"/>
              </a:solidFill>
              <a:latin typeface="Calibri" pitchFamily="34" charset="0"/>
              <a:cs typeface="Calibri" pitchFamily="34" charset="0"/>
            </a:rPr>
            <a:t>The Ugly: The Built-In Approach </a:t>
          </a:r>
          <a:endParaRPr lang="en-US" sz="4000" kern="1200" dirty="0">
            <a:solidFill>
              <a:srgbClr val="FFCC33"/>
            </a:solidFill>
            <a:latin typeface="Calibri" pitchFamily="34" charset="0"/>
            <a:cs typeface="Calibri" pitchFamily="34" charset="0"/>
          </a:endParaRPr>
        </a:p>
      </dsp:txBody>
      <dsp:txXfrm>
        <a:off x="0" y="2570999"/>
        <a:ext cx="8839200" cy="959400"/>
      </dsp:txXfrm>
    </dsp:sp>
    <dsp:sp modelId="{0AF0D994-E218-4F0F-A6EA-46D1A563C63A}">
      <dsp:nvSpPr>
        <dsp:cNvPr id="0" name=""/>
        <dsp:cNvSpPr/>
      </dsp:nvSpPr>
      <dsp:spPr>
        <a:xfrm>
          <a:off x="0" y="3530400"/>
          <a:ext cx="8839200" cy="2028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0645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100" b="1" i="1" kern="1200" dirty="0" smtClean="0">
              <a:latin typeface="Calibri" pitchFamily="34" charset="0"/>
              <a:cs typeface="Calibri" pitchFamily="34" charset="0"/>
            </a:rPr>
            <a:t>Efficient</a:t>
          </a:r>
          <a:r>
            <a:rPr lang="en-US" sz="3100" kern="1200" dirty="0" smtClean="0">
              <a:latin typeface="Calibri" pitchFamily="34" charset="0"/>
              <a:cs typeface="Calibri" pitchFamily="34" charset="0"/>
            </a:rPr>
            <a:t>: methods tightly coupled with DBMS</a:t>
          </a:r>
          <a:endParaRPr lang="en-US" sz="3100" kern="1200" dirty="0">
            <a:latin typeface="Calibri" pitchFamily="34" charset="0"/>
            <a:cs typeface="Calibri" pitchFamily="34" charset="0"/>
          </a:endParaRP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100" b="1" i="1" kern="1200" dirty="0" smtClean="0">
              <a:latin typeface="Calibri" pitchFamily="34" charset="0"/>
              <a:cs typeface="Calibri" pitchFamily="34" charset="0"/>
            </a:rPr>
            <a:t>Infeasible</a:t>
          </a:r>
          <a:r>
            <a:rPr lang="en-US" sz="3100" kern="1200" dirty="0" smtClean="0">
              <a:latin typeface="Calibri" pitchFamily="34" charset="0"/>
              <a:cs typeface="Calibri" pitchFamily="34" charset="0"/>
            </a:rPr>
            <a:t>: cannot provide custom implementation for </a:t>
          </a:r>
          <a:r>
            <a:rPr lang="en-US" sz="3100" i="1" u="sng" kern="1200" dirty="0" smtClean="0">
              <a:latin typeface="Calibri" pitchFamily="34" charset="0"/>
              <a:cs typeface="Calibri" pitchFamily="34" charset="0"/>
            </a:rPr>
            <a:t>every</a:t>
          </a:r>
          <a:r>
            <a:rPr lang="en-US" sz="3100" kern="1200" dirty="0" smtClean="0">
              <a:latin typeface="Calibri" pitchFamily="34" charset="0"/>
              <a:cs typeface="Calibri" pitchFamily="34" charset="0"/>
            </a:rPr>
            <a:t> preference method</a:t>
          </a:r>
          <a:endParaRPr lang="en-US" sz="3100" kern="1200" dirty="0">
            <a:latin typeface="Calibri" pitchFamily="34" charset="0"/>
            <a:cs typeface="Calibri" pitchFamily="34" charset="0"/>
          </a:endParaRP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3100" kern="1200" dirty="0">
            <a:latin typeface="Calibri" pitchFamily="34" charset="0"/>
            <a:cs typeface="Calibri" pitchFamily="34" charset="0"/>
          </a:endParaRPr>
        </a:p>
      </dsp:txBody>
      <dsp:txXfrm>
        <a:off x="0" y="3530400"/>
        <a:ext cx="8839200" cy="20286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903B573-CA33-40B2-A5AB-BCE6684628B0}">
      <dsp:nvSpPr>
        <dsp:cNvPr id="0" name=""/>
        <dsp:cNvSpPr/>
      </dsp:nvSpPr>
      <dsp:spPr>
        <a:xfrm>
          <a:off x="0" y="68707"/>
          <a:ext cx="8839200" cy="1390380"/>
        </a:xfrm>
        <a:prstGeom prst="roundRect">
          <a:avLst/>
        </a:prstGeom>
        <a:solidFill>
          <a:srgbClr val="7A001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solidFill>
                <a:srgbClr val="FFCC33"/>
              </a:solidFill>
              <a:latin typeface="Calibri" pitchFamily="34" charset="0"/>
              <a:cs typeface="Calibri" pitchFamily="34" charset="0"/>
            </a:rPr>
            <a:t>Wouldn’t it be nice if we had the …</a:t>
          </a:r>
          <a:endParaRPr lang="en-US" sz="3500" kern="1200" dirty="0">
            <a:solidFill>
              <a:srgbClr val="FFCC33"/>
            </a:solidFill>
            <a:latin typeface="Calibri" pitchFamily="34" charset="0"/>
            <a:cs typeface="Calibri" pitchFamily="34" charset="0"/>
          </a:endParaRPr>
        </a:p>
      </dsp:txBody>
      <dsp:txXfrm>
        <a:off x="0" y="68707"/>
        <a:ext cx="8839200" cy="1390380"/>
      </dsp:txXfrm>
    </dsp:sp>
    <dsp:sp modelId="{1ADEDE15-EB70-48C8-93F4-F7A35C4A32B5}">
      <dsp:nvSpPr>
        <dsp:cNvPr id="0" name=""/>
        <dsp:cNvSpPr/>
      </dsp:nvSpPr>
      <dsp:spPr>
        <a:xfrm>
          <a:off x="0" y="1459087"/>
          <a:ext cx="8839200" cy="941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0645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b="1" i="1" kern="1200" smtClean="0">
              <a:latin typeface="Calibri" pitchFamily="34" charset="0"/>
              <a:cs typeface="Calibri" pitchFamily="34" charset="0"/>
            </a:rPr>
            <a:t>Simplicity</a:t>
          </a:r>
          <a:r>
            <a:rPr lang="en-US" sz="2700" kern="1200" smtClean="0">
              <a:latin typeface="Calibri" pitchFamily="34" charset="0"/>
              <a:cs typeface="Calibri" pitchFamily="34" charset="0"/>
            </a:rPr>
            <a:t> of the layered approach</a:t>
          </a:r>
          <a:endParaRPr lang="en-US" sz="2700" i="1" kern="1200" dirty="0">
            <a:latin typeface="Calibri" pitchFamily="34" charset="0"/>
            <a:cs typeface="Calibri" pitchFamily="34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b="1" i="1" kern="1200" dirty="0" smtClean="0">
              <a:latin typeface="Calibri" pitchFamily="34" charset="0"/>
              <a:cs typeface="Calibri" pitchFamily="34" charset="0"/>
            </a:rPr>
            <a:t>Efficiency</a:t>
          </a:r>
          <a:r>
            <a:rPr lang="en-US" sz="2700" kern="1200" dirty="0" smtClean="0">
              <a:latin typeface="Calibri" pitchFamily="34" charset="0"/>
              <a:cs typeface="Calibri" pitchFamily="34" charset="0"/>
            </a:rPr>
            <a:t> of the built-in approach</a:t>
          </a:r>
          <a:endParaRPr lang="en-US" sz="2700" kern="1200" dirty="0">
            <a:latin typeface="Calibri" pitchFamily="34" charset="0"/>
            <a:cs typeface="Calibri" pitchFamily="34" charset="0"/>
          </a:endParaRPr>
        </a:p>
      </dsp:txBody>
      <dsp:txXfrm>
        <a:off x="0" y="1459087"/>
        <a:ext cx="8839200" cy="941850"/>
      </dsp:txXfrm>
    </dsp:sp>
    <dsp:sp modelId="{46E51323-37A5-4C06-B3F0-5B3602FAC8AE}">
      <dsp:nvSpPr>
        <dsp:cNvPr id="0" name=""/>
        <dsp:cNvSpPr/>
      </dsp:nvSpPr>
      <dsp:spPr>
        <a:xfrm>
          <a:off x="0" y="2400937"/>
          <a:ext cx="8839200" cy="1390380"/>
        </a:xfrm>
        <a:prstGeom prst="roundRect">
          <a:avLst/>
        </a:prstGeom>
        <a:solidFill>
          <a:srgbClr val="7A001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solidFill>
                <a:srgbClr val="FFCC33"/>
              </a:solidFill>
              <a:latin typeface="Calibri" pitchFamily="34" charset="0"/>
              <a:cs typeface="Calibri" pitchFamily="34" charset="0"/>
            </a:rPr>
            <a:t>Our Challenge: DBMS support for preference methods that is …</a:t>
          </a:r>
          <a:endParaRPr lang="en-US" sz="3500" kern="1200" dirty="0">
            <a:solidFill>
              <a:srgbClr val="FFCC33"/>
            </a:solidFill>
            <a:latin typeface="Calibri" pitchFamily="34" charset="0"/>
            <a:cs typeface="Calibri" pitchFamily="34" charset="0"/>
          </a:endParaRPr>
        </a:p>
      </dsp:txBody>
      <dsp:txXfrm>
        <a:off x="0" y="2400937"/>
        <a:ext cx="8839200" cy="1390380"/>
      </dsp:txXfrm>
    </dsp:sp>
    <dsp:sp modelId="{9ADD4ED0-9A12-4AA4-A4D6-191A29D36100}">
      <dsp:nvSpPr>
        <dsp:cNvPr id="0" name=""/>
        <dsp:cNvSpPr/>
      </dsp:nvSpPr>
      <dsp:spPr>
        <a:xfrm>
          <a:off x="0" y="3791317"/>
          <a:ext cx="8839200" cy="170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0645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b="1" i="1" kern="1200" dirty="0" smtClean="0">
              <a:latin typeface="Calibri" pitchFamily="34" charset="0"/>
              <a:cs typeface="Calibri" pitchFamily="34" charset="0"/>
            </a:rPr>
            <a:t>Practical: </a:t>
          </a:r>
          <a:r>
            <a:rPr lang="en-US" sz="2700" kern="1200" dirty="0" smtClean="0">
              <a:latin typeface="Calibri" pitchFamily="34" charset="0"/>
              <a:cs typeface="Calibri" pitchFamily="34" charset="0"/>
            </a:rPr>
            <a:t>injecting preference method does not mean adding to or re-writing parts of the DBMS engine.</a:t>
          </a:r>
          <a:endParaRPr lang="en-US" sz="2700" kern="1200" dirty="0">
            <a:latin typeface="Calibri" pitchFamily="34" charset="0"/>
            <a:cs typeface="Calibri" pitchFamily="34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b="1" i="1" kern="1200" dirty="0" smtClean="0">
              <a:latin typeface="Calibri" pitchFamily="34" charset="0"/>
              <a:cs typeface="Calibri" pitchFamily="34" charset="0"/>
            </a:rPr>
            <a:t>Inside the engine:</a:t>
          </a:r>
          <a:r>
            <a:rPr lang="en-US" sz="2700" kern="1200" dirty="0" smtClean="0">
              <a:latin typeface="Calibri" pitchFamily="34" charset="0"/>
              <a:cs typeface="Calibri" pitchFamily="34" charset="0"/>
            </a:rPr>
            <a:t> Allows each preference method to “live” within the DBMS</a:t>
          </a:r>
          <a:endParaRPr lang="en-US" sz="2700" kern="1200" dirty="0">
            <a:latin typeface="Calibri" pitchFamily="34" charset="0"/>
            <a:cs typeface="Calibri" pitchFamily="34" charset="0"/>
          </a:endParaRPr>
        </a:p>
      </dsp:txBody>
      <dsp:txXfrm>
        <a:off x="0" y="3791317"/>
        <a:ext cx="8839200" cy="1702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r">
              <a:defRPr sz="1200"/>
            </a:lvl1pPr>
          </a:lstStyle>
          <a:p>
            <a:fld id="{94089EF3-CFA1-4E39-AF56-32F43C388850}" type="datetimeFigureOut">
              <a:rPr lang="en-US" smtClean="0"/>
              <a:pPr/>
              <a:t>3/4/2010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82" tIns="46191" rIns="92382" bIns="4619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85628"/>
            <a:ext cx="5547360" cy="4154805"/>
          </a:xfrm>
          <a:prstGeom prst="rect">
            <a:avLst/>
          </a:prstGeom>
        </p:spPr>
        <p:txBody>
          <a:bodyPr vert="horz" lIns="92382" tIns="46191" rIns="92382" bIns="4619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>
              <a:defRPr sz="1200"/>
            </a:lvl1pPr>
          </a:lstStyle>
          <a:p>
            <a:fld id="{0869243E-F61E-4BCC-BABE-E02E8332F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We’re of the opinion that all preference methods</a:t>
            </a:r>
            <a:r>
              <a:rPr lang="en-US" baseline="0" dirty="0" smtClean="0"/>
              <a:t> are created equal, we want them all in the DBMS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9243E-F61E-4BCC-BABE-E02E8332FC8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Several thousand lines of code for each method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9243E-F61E-4BCC-BABE-E02E8332FC8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Mwdmk-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5021263"/>
            <a:ext cx="4249738" cy="107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772400" cy="1143000"/>
          </a:xfrm>
        </p:spPr>
        <p:txBody>
          <a:bodyPr/>
          <a:lstStyle>
            <a:lvl1pPr algn="ct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838200"/>
          </a:xfrm>
        </p:spPr>
        <p:txBody>
          <a:bodyPr/>
          <a:lstStyle>
            <a:lvl1pPr marL="0" indent="0" algn="ctr">
              <a:buFontTx/>
              <a:buNone/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1717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3627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609600"/>
          </a:xfrm>
        </p:spPr>
        <p:txBody>
          <a:bodyPr/>
          <a:lstStyle>
            <a:lvl1pPr>
              <a:defRPr sz="3200"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410200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3"/>
          <p:cNvCxnSpPr>
            <a:cxnSpLocks noChangeShapeType="1"/>
          </p:cNvCxnSpPr>
          <p:nvPr/>
        </p:nvCxnSpPr>
        <p:spPr bwMode="auto">
          <a:xfrm>
            <a:off x="-11875" y="638300"/>
            <a:ext cx="8534400" cy="1588"/>
          </a:xfrm>
          <a:prstGeom prst="line">
            <a:avLst/>
          </a:prstGeom>
          <a:noFill/>
          <a:ln w="57150" algn="ctr">
            <a:solidFill>
              <a:srgbClr val="7A0019"/>
            </a:solidFill>
            <a:round/>
            <a:headEnd/>
            <a:tailEnd/>
          </a:ln>
        </p:spPr>
      </p:cxnSp>
      <p:cxnSp>
        <p:nvCxnSpPr>
          <p:cNvPr id="6" name="Straight Connector 3"/>
          <p:cNvCxnSpPr>
            <a:cxnSpLocks noChangeShapeType="1"/>
          </p:cNvCxnSpPr>
          <p:nvPr/>
        </p:nvCxnSpPr>
        <p:spPr bwMode="auto">
          <a:xfrm>
            <a:off x="-11875" y="638300"/>
            <a:ext cx="8534400" cy="1588"/>
          </a:xfrm>
          <a:prstGeom prst="line">
            <a:avLst/>
          </a:prstGeom>
          <a:noFill/>
          <a:ln w="57150" algn="ctr">
            <a:solidFill>
              <a:srgbClr val="7A0019"/>
            </a:solidFill>
            <a:round/>
            <a:headEnd/>
            <a:tailEnd/>
          </a:ln>
        </p:spPr>
      </p:cxnSp>
      <p:cxnSp>
        <p:nvCxnSpPr>
          <p:cNvPr id="7" name="Straight Connector 3"/>
          <p:cNvCxnSpPr>
            <a:cxnSpLocks noChangeShapeType="1"/>
          </p:cNvCxnSpPr>
          <p:nvPr userDrawn="1"/>
        </p:nvCxnSpPr>
        <p:spPr bwMode="auto">
          <a:xfrm>
            <a:off x="-11875" y="638300"/>
            <a:ext cx="8534400" cy="1588"/>
          </a:xfrm>
          <a:prstGeom prst="line">
            <a:avLst/>
          </a:prstGeom>
          <a:noFill/>
          <a:ln w="57150" algn="ctr">
            <a:solidFill>
              <a:srgbClr val="7A0019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4267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267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868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686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6315075"/>
            <a:ext cx="4667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4C597B97-1892-4E57-8DD5-8E34B60B391B}" type="slidenum">
              <a:rPr lang="en-US" sz="1800">
                <a:solidFill>
                  <a:srgbClr val="7A0019"/>
                </a:solidFill>
                <a:latin typeface="Arial" charset="0"/>
                <a:ea typeface="ＭＳ Ｐゴシック" pitchFamily="-112" charset="-128"/>
              </a:rPr>
              <a:pPr>
                <a:defRPr/>
              </a:pPr>
              <a:t>‹#›</a:t>
            </a:fld>
            <a:endParaRPr lang="en-US" dirty="0">
              <a:solidFill>
                <a:srgbClr val="7A0019"/>
              </a:solidFill>
              <a:latin typeface="Arial" charset="0"/>
              <a:ea typeface="ＭＳ Ｐゴシック" pitchFamily="-112" charset="-128"/>
            </a:endParaRPr>
          </a:p>
        </p:txBody>
      </p:sp>
      <p:pic>
        <p:nvPicPr>
          <p:cNvPr id="4101" name="Picture 15" descr="MHwdmk-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486400" y="6324600"/>
            <a:ext cx="34877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pitchFamily="-11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" y="843124"/>
            <a:ext cx="8763000" cy="1976275"/>
          </a:xfrm>
        </p:spPr>
        <p:txBody>
          <a:bodyPr>
            <a:noAutofit/>
          </a:bodyPr>
          <a:lstStyle/>
          <a:p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FlexPref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: A Framework for Extensible Preference</a:t>
            </a:r>
            <a:br>
              <a:rPr lang="en-US" b="1" dirty="0" smtClean="0">
                <a:latin typeface="Calibri" pitchFamily="34" charset="0"/>
                <a:cs typeface="Calibri" pitchFamily="34" charset="0"/>
              </a:rPr>
            </a:br>
            <a:r>
              <a:rPr lang="en-US" b="1" dirty="0" smtClean="0">
                <a:latin typeface="Calibri" pitchFamily="34" charset="0"/>
                <a:cs typeface="Calibri" pitchFamily="34" charset="0"/>
              </a:rPr>
              <a:t>Evaluation in Database Systems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3263205"/>
            <a:ext cx="8839199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Justin J. </a:t>
            </a:r>
            <a:r>
              <a:rPr lang="en-US" sz="2800" b="1" dirty="0" err="1" smtClean="0">
                <a:latin typeface="Calibri" pitchFamily="34" charset="0"/>
                <a:cs typeface="Calibri" pitchFamily="34" charset="0"/>
              </a:rPr>
              <a:t>Levandoski</a:t>
            </a:r>
            <a:endParaRPr lang="en-US" sz="2800" b="1" dirty="0" smtClean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Mohamed F. </a:t>
            </a:r>
            <a:r>
              <a:rPr lang="en-US" sz="2800" b="1" dirty="0" err="1" smtClean="0">
                <a:latin typeface="Calibri" pitchFamily="34" charset="0"/>
                <a:cs typeface="Calibri" pitchFamily="34" charset="0"/>
              </a:rPr>
              <a:t>Mokbel</a:t>
            </a:r>
            <a:endParaRPr lang="en-US" sz="2800" b="1" dirty="0" smtClean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Mohamed E. </a:t>
            </a:r>
            <a:r>
              <a:rPr lang="en-US" sz="2800" b="1" dirty="0" err="1" smtClean="0">
                <a:latin typeface="Calibri" pitchFamily="34" charset="0"/>
                <a:cs typeface="Calibri" pitchFamily="34" charset="0"/>
              </a:rPr>
              <a:t>Khalefa</a:t>
            </a:r>
            <a:endParaRPr lang="en-US" sz="3200" b="1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Preference Methods in a DBMS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152400" y="838200"/>
          <a:ext cx="88392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Preference Methods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Implementing Preference Methods in a DBMS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Challenge: Extensible Preference Evaluation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FlexPref</a:t>
            </a:r>
            <a:r>
              <a:rPr lang="en-US" dirty="0" smtClean="0"/>
              <a:t> Framework</a:t>
            </a:r>
          </a:p>
          <a:p>
            <a:r>
              <a:rPr lang="en-US" dirty="0" smtClean="0"/>
              <a:t>Performance Analysis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Challenge: Extensible Preference Evaluation</a:t>
            </a:r>
            <a:endParaRPr lang="en-US" dirty="0"/>
          </a:p>
        </p:txBody>
      </p:sp>
      <p:graphicFrame>
        <p:nvGraphicFramePr>
          <p:cNvPr id="4" name="Content Placeholder 9"/>
          <p:cNvGraphicFramePr>
            <a:graphicFrameLocks/>
          </p:cNvGraphicFramePr>
          <p:nvPr/>
        </p:nvGraphicFramePr>
        <p:xfrm>
          <a:off x="152400" y="762000"/>
          <a:ext cx="88392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1371600" y="1828800"/>
            <a:ext cx="6629400" cy="2362200"/>
          </a:xfrm>
          <a:prstGeom prst="roundRect">
            <a:avLst/>
          </a:prstGeom>
          <a:solidFill>
            <a:srgbClr val="FFCC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7A0019"/>
                </a:solidFill>
                <a:effectLst/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In search of “The Good”: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b="1" dirty="0" smtClean="0">
              <a:solidFill>
                <a:srgbClr val="7A0019"/>
              </a:solidFill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rgbClr val="7A0019"/>
                </a:solidFill>
                <a:effectLst/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An extensible</a:t>
            </a:r>
            <a:r>
              <a:rPr kumimoji="0" lang="en-US" sz="3200" i="0" u="none" strike="noStrike" cap="none" normalizeH="0" dirty="0" smtClean="0">
                <a:ln>
                  <a:noFill/>
                </a:ln>
                <a:solidFill>
                  <a:srgbClr val="7A0019"/>
                </a:solidFill>
                <a:effectLst/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 preference query processing platform within the DBMS</a:t>
            </a:r>
            <a:endParaRPr kumimoji="0" lang="en-US" sz="3200" i="0" u="none" strike="noStrike" cap="none" normalizeH="0" baseline="0" dirty="0" smtClean="0">
              <a:ln>
                <a:noFill/>
              </a:ln>
              <a:solidFill>
                <a:srgbClr val="7A0019"/>
              </a:solidFill>
              <a:effectLst/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Preference Methods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Implementing Preference Methods in a DBMS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The Challenge: Extensible Preference Evaluation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FlexPref</a:t>
            </a:r>
            <a:r>
              <a:rPr lang="en-US" dirty="0" smtClean="0">
                <a:solidFill>
                  <a:srgbClr val="FF0000"/>
                </a:solidFill>
              </a:rPr>
              <a:t> Framework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Architecture</a:t>
            </a:r>
          </a:p>
          <a:p>
            <a:pPr lvl="1"/>
            <a:r>
              <a:rPr lang="en-US" dirty="0" smtClean="0"/>
              <a:t>Adding </a:t>
            </a:r>
            <a:r>
              <a:rPr lang="en-US" dirty="0" smtClean="0"/>
              <a:t>Preference </a:t>
            </a:r>
            <a:r>
              <a:rPr lang="en-US" dirty="0" smtClean="0"/>
              <a:t>Methods to </a:t>
            </a:r>
            <a:r>
              <a:rPr lang="en-US" dirty="0" err="1" smtClean="0"/>
              <a:t>FlexPref</a:t>
            </a:r>
            <a:endParaRPr lang="en-US" dirty="0" smtClean="0"/>
          </a:p>
          <a:p>
            <a:r>
              <a:rPr lang="en-US" dirty="0" smtClean="0"/>
              <a:t>Performance Analysis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FlexPref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152400" y="685800"/>
            <a:ext cx="8839200" cy="707886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lg" len="lg"/>
          </a:ln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4000" b="1" i="1" dirty="0" err="1" smtClean="0">
                <a:solidFill>
                  <a:srgbClr val="C00000"/>
                </a:solidFill>
                <a:latin typeface="Calibri" pitchFamily="34" charset="0"/>
                <a:ea typeface="新細明體" pitchFamily="18" charset="-120"/>
                <a:cs typeface="Calibri" pitchFamily="34" charset="0"/>
              </a:rPr>
              <a:t>FlexPref</a:t>
            </a:r>
            <a:endParaRPr lang="en-US" sz="4000" b="1" i="1" dirty="0" smtClean="0">
              <a:solidFill>
                <a:srgbClr val="C00000"/>
              </a:solidFill>
              <a:latin typeface="Calibri" pitchFamily="34" charset="0"/>
              <a:ea typeface="新細明體" pitchFamily="18" charset="-120"/>
              <a:cs typeface="Calibri" pitchFamily="34" charset="0"/>
            </a:endParaRPr>
          </a:p>
        </p:txBody>
      </p:sp>
      <p:sp>
        <p:nvSpPr>
          <p:cNvPr id="31" name="Can 30"/>
          <p:cNvSpPr/>
          <p:nvPr/>
        </p:nvSpPr>
        <p:spPr bwMode="auto">
          <a:xfrm>
            <a:off x="2505075" y="1476375"/>
            <a:ext cx="3886200" cy="4800600"/>
          </a:xfrm>
          <a:prstGeom prst="can">
            <a:avLst>
              <a:gd name="adj" fmla="val 12053"/>
            </a:avLst>
          </a:prstGeom>
          <a:solidFill>
            <a:srgbClr val="7A001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rgbClr val="FFCC33"/>
              </a:solidFill>
              <a:effectLst/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2809875" y="2009775"/>
            <a:ext cx="3352800" cy="1143000"/>
          </a:xfrm>
          <a:prstGeom prst="roundRect">
            <a:avLst/>
          </a:prstGeom>
          <a:solidFill>
            <a:srgbClr val="FFCC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2886075" y="2009775"/>
            <a:ext cx="3200400" cy="400110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lg" len="lg"/>
          </a:ln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000" b="1" dirty="0" smtClean="0">
                <a:solidFill>
                  <a:srgbClr val="800000"/>
                </a:solidFill>
                <a:latin typeface="Calibri" pitchFamily="34" charset="0"/>
                <a:ea typeface="新細明體" pitchFamily="18" charset="-120"/>
                <a:cs typeface="Calibri" pitchFamily="34" charset="0"/>
              </a:rPr>
              <a:t>Query Processor</a:t>
            </a:r>
            <a:endParaRPr lang="en-US" sz="2000" b="1" dirty="0">
              <a:solidFill>
                <a:srgbClr val="800000"/>
              </a:solidFill>
              <a:latin typeface="Calibri" pitchFamily="34" charset="0"/>
              <a:ea typeface="新細明體" pitchFamily="18" charset="-120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76675" y="1400175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CC33"/>
                </a:solidFill>
                <a:latin typeface="Calibri" pitchFamily="34" charset="0"/>
                <a:cs typeface="Calibri" pitchFamily="34" charset="0"/>
              </a:rPr>
              <a:t>DBMS</a:t>
            </a:r>
            <a:endParaRPr lang="en-US" sz="2800" b="1" dirty="0">
              <a:solidFill>
                <a:srgbClr val="FFCC33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" name="Group 42"/>
          <p:cNvGrpSpPr/>
          <p:nvPr/>
        </p:nvGrpSpPr>
        <p:grpSpPr>
          <a:xfrm>
            <a:off x="3419475" y="5410200"/>
            <a:ext cx="2209800" cy="685800"/>
            <a:chOff x="3810000" y="5486400"/>
            <a:chExt cx="2209800" cy="685800"/>
          </a:xfrm>
        </p:grpSpPr>
        <p:sp>
          <p:nvSpPr>
            <p:cNvPr id="41" name="Isosceles Triangle 40"/>
            <p:cNvSpPr/>
            <p:nvPr/>
          </p:nvSpPr>
          <p:spPr bwMode="auto">
            <a:xfrm>
              <a:off x="3810000" y="5486400"/>
              <a:ext cx="2209800" cy="685800"/>
            </a:xfrm>
            <a:prstGeom prst="triangle">
              <a:avLst/>
            </a:prstGeom>
            <a:solidFill>
              <a:srgbClr val="FFCC3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343400" y="5638800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7A0019"/>
                  </a:solidFill>
                  <a:latin typeface="Calibri" pitchFamily="34" charset="0"/>
                  <a:cs typeface="Calibri" pitchFamily="34" charset="0"/>
                </a:rPr>
                <a:t>Index</a:t>
              </a:r>
              <a:endParaRPr lang="en-US" sz="2800" b="1" dirty="0">
                <a:solidFill>
                  <a:srgbClr val="7A0019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3038475" y="3352800"/>
            <a:ext cx="114300" cy="1905000"/>
          </a:xfrm>
          <a:prstGeom prst="rect">
            <a:avLst/>
          </a:prstGeom>
          <a:solidFill>
            <a:srgbClr val="00206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34" charset="-127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038475" y="3152775"/>
            <a:ext cx="342900" cy="190500"/>
          </a:xfrm>
          <a:prstGeom prst="rect">
            <a:avLst/>
          </a:prstGeom>
          <a:solidFill>
            <a:srgbClr val="00206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34" charset="-127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038475" y="3343275"/>
            <a:ext cx="1143000" cy="190500"/>
          </a:xfrm>
          <a:prstGeom prst="rect">
            <a:avLst/>
          </a:prstGeom>
          <a:solidFill>
            <a:srgbClr val="00206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34" charset="-127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038475" y="2695575"/>
            <a:ext cx="1828800" cy="457200"/>
          </a:xfrm>
          <a:prstGeom prst="rect">
            <a:avLst/>
          </a:prstGeom>
          <a:solidFill>
            <a:srgbClr val="00206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34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38475" y="269557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err="1" smtClean="0">
                <a:solidFill>
                  <a:srgbClr val="FFCC00"/>
                </a:solidFill>
                <a:latin typeface="Calibri" pitchFamily="34" charset="0"/>
                <a:cs typeface="Calibri" pitchFamily="34" charset="0"/>
              </a:rPr>
              <a:t>FlexPref</a:t>
            </a:r>
            <a:endParaRPr lang="en-US" sz="2400" b="1" i="1" dirty="0">
              <a:solidFill>
                <a:srgbClr val="FFCC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3038475" y="5124450"/>
            <a:ext cx="1143000" cy="190500"/>
          </a:xfrm>
          <a:prstGeom prst="rect">
            <a:avLst/>
          </a:prstGeom>
          <a:solidFill>
            <a:srgbClr val="00206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34" charset="-127"/>
            </a:endParaRPr>
          </a:p>
        </p:txBody>
      </p:sp>
      <p:sp>
        <p:nvSpPr>
          <p:cNvPr id="54" name="AutoShape 16"/>
          <p:cNvSpPr>
            <a:spLocks noChangeArrowheads="1"/>
          </p:cNvSpPr>
          <p:nvPr/>
        </p:nvSpPr>
        <p:spPr bwMode="auto">
          <a:xfrm>
            <a:off x="3143250" y="3533775"/>
            <a:ext cx="1524000" cy="304798"/>
          </a:xfrm>
          <a:prstGeom prst="rect">
            <a:avLst/>
          </a:prstGeom>
          <a:solidFill>
            <a:srgbClr val="7A0019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sz="1900" dirty="0" smtClean="0">
                <a:solidFill>
                  <a:srgbClr val="FFCC33"/>
                </a:solidFill>
                <a:latin typeface="Calibri" pitchFamily="34" charset="0"/>
                <a:cs typeface="Calibri" pitchFamily="34" charset="0"/>
              </a:rPr>
              <a:t>Top-K</a:t>
            </a:r>
            <a:endParaRPr lang="en-US" sz="1900" dirty="0">
              <a:solidFill>
                <a:srgbClr val="FFCC3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AutoShape 16"/>
          <p:cNvSpPr>
            <a:spLocks noChangeArrowheads="1"/>
          </p:cNvSpPr>
          <p:nvPr/>
        </p:nvSpPr>
        <p:spPr bwMode="auto">
          <a:xfrm>
            <a:off x="3143250" y="3838575"/>
            <a:ext cx="1524000" cy="304799"/>
          </a:xfrm>
          <a:prstGeom prst="rect">
            <a:avLst/>
          </a:prstGeom>
          <a:solidFill>
            <a:srgbClr val="00206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sz="1900" dirty="0" smtClean="0">
                <a:solidFill>
                  <a:srgbClr val="FFCC33"/>
                </a:solidFill>
                <a:latin typeface="Calibri" pitchFamily="34" charset="0"/>
                <a:cs typeface="Calibri" pitchFamily="34" charset="0"/>
              </a:rPr>
              <a:t>Skyline</a:t>
            </a:r>
            <a:endParaRPr lang="en-US" sz="1900" dirty="0">
              <a:solidFill>
                <a:srgbClr val="FFCC3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AutoShape 16"/>
          <p:cNvSpPr>
            <a:spLocks noChangeArrowheads="1"/>
          </p:cNvSpPr>
          <p:nvPr/>
        </p:nvSpPr>
        <p:spPr bwMode="auto">
          <a:xfrm>
            <a:off x="3143250" y="4143375"/>
            <a:ext cx="1524000" cy="304799"/>
          </a:xfrm>
          <a:prstGeom prst="rect">
            <a:avLst/>
          </a:prstGeom>
          <a:solidFill>
            <a:srgbClr val="336699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sz="1900" dirty="0" smtClean="0">
                <a:solidFill>
                  <a:srgbClr val="FFCC33"/>
                </a:solidFill>
                <a:latin typeface="Calibri" pitchFamily="34" charset="0"/>
                <a:cs typeface="Calibri" pitchFamily="34" charset="0"/>
              </a:rPr>
              <a:t>K-Dominance</a:t>
            </a:r>
            <a:endParaRPr lang="en-US" sz="1900" dirty="0">
              <a:solidFill>
                <a:srgbClr val="FFCC3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" name="AutoShape 16"/>
          <p:cNvSpPr>
            <a:spLocks noChangeArrowheads="1"/>
          </p:cNvSpPr>
          <p:nvPr/>
        </p:nvSpPr>
        <p:spPr bwMode="auto">
          <a:xfrm>
            <a:off x="3143250" y="4448175"/>
            <a:ext cx="1524000" cy="304799"/>
          </a:xfrm>
          <a:prstGeom prst="rect">
            <a:avLst/>
          </a:prstGeom>
          <a:solidFill>
            <a:srgbClr val="FFCC33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sz="1900" dirty="0" smtClean="0">
                <a:solidFill>
                  <a:srgbClr val="7A0019"/>
                </a:solidFill>
                <a:latin typeface="Calibri" pitchFamily="34" charset="0"/>
                <a:cs typeface="Calibri" pitchFamily="34" charset="0"/>
              </a:rPr>
              <a:t>K-Frequency</a:t>
            </a:r>
            <a:endParaRPr lang="en-US" sz="1900" dirty="0">
              <a:solidFill>
                <a:srgbClr val="7A0019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2" name="AutoShape 16"/>
          <p:cNvSpPr>
            <a:spLocks noChangeArrowheads="1"/>
          </p:cNvSpPr>
          <p:nvPr/>
        </p:nvSpPr>
        <p:spPr bwMode="auto">
          <a:xfrm>
            <a:off x="4219575" y="4791075"/>
            <a:ext cx="1524000" cy="3047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sz="1900" dirty="0" smtClean="0">
                <a:solidFill>
                  <a:srgbClr val="FFCC33"/>
                </a:solidFill>
                <a:latin typeface="Calibri" pitchFamily="34" charset="0"/>
                <a:cs typeface="Calibri" pitchFamily="34" charset="0"/>
              </a:rPr>
              <a:t>Top-K Dom</a:t>
            </a:r>
            <a:endParaRPr lang="en-US" sz="1900" dirty="0">
              <a:solidFill>
                <a:srgbClr val="FFCC3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" name="Rectangular Callout 62"/>
          <p:cNvSpPr/>
          <p:nvPr/>
        </p:nvSpPr>
        <p:spPr bwMode="auto">
          <a:xfrm>
            <a:off x="76200" y="2514600"/>
            <a:ext cx="2133600" cy="609600"/>
          </a:xfrm>
          <a:prstGeom prst="wedgeRectCallout">
            <a:avLst>
              <a:gd name="adj1" fmla="val 77164"/>
              <a:gd name="adj2" fmla="val -50883"/>
            </a:avLst>
          </a:prstGeom>
          <a:solidFill>
            <a:srgbClr val="FFCC66"/>
          </a:solidFill>
          <a:ln w="9525" cap="flat" cmpd="sng" algn="ctr">
            <a:solidFill>
              <a:srgbClr val="7A00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Modify query processor </a:t>
            </a:r>
            <a:r>
              <a:rPr lang="en-US" sz="1600" i="1" dirty="0" smtClean="0"/>
              <a:t>only once</a:t>
            </a:r>
            <a:endParaRPr lang="en-US" sz="1600" i="1" dirty="0"/>
          </a:p>
        </p:txBody>
      </p:sp>
      <p:sp>
        <p:nvSpPr>
          <p:cNvPr id="64" name="Rectangular Callout 63"/>
          <p:cNvSpPr/>
          <p:nvPr/>
        </p:nvSpPr>
        <p:spPr bwMode="auto">
          <a:xfrm>
            <a:off x="76200" y="3733800"/>
            <a:ext cx="2133600" cy="1295400"/>
          </a:xfrm>
          <a:prstGeom prst="wedgeRectCallout">
            <a:avLst>
              <a:gd name="adj1" fmla="val 89470"/>
              <a:gd name="adj2" fmla="val -20901"/>
            </a:avLst>
          </a:prstGeom>
          <a:solidFill>
            <a:srgbClr val="FFCC66"/>
          </a:solidFill>
          <a:ln w="9525" cap="flat" cmpd="sng" algn="ctr">
            <a:solidFill>
              <a:srgbClr val="7A00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Specific preference method code implemented outside the DBMS query processor.</a:t>
            </a:r>
          </a:p>
        </p:txBody>
      </p:sp>
      <p:sp>
        <p:nvSpPr>
          <p:cNvPr id="65" name="Rectangular Callout 64"/>
          <p:cNvSpPr/>
          <p:nvPr/>
        </p:nvSpPr>
        <p:spPr bwMode="auto">
          <a:xfrm>
            <a:off x="6477000" y="1828800"/>
            <a:ext cx="2590800" cy="1066800"/>
          </a:xfrm>
          <a:prstGeom prst="wedgeRectCallout">
            <a:avLst>
              <a:gd name="adj1" fmla="val -111835"/>
              <a:gd name="adj2" fmla="val 61765"/>
            </a:avLst>
          </a:prstGeom>
          <a:solidFill>
            <a:srgbClr val="FFCC66"/>
          </a:solidFill>
          <a:ln w="9525" cap="flat" cmpd="sng" algn="ctr">
            <a:solidFill>
              <a:srgbClr val="7A00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Preference method automatically coupled with database operators (join, selection, </a:t>
            </a:r>
            <a:r>
              <a:rPr lang="en-US" sz="1600" dirty="0" smtClean="0"/>
              <a:t>etc)</a:t>
            </a:r>
            <a:endParaRPr lang="en-US" sz="1600" i="1" dirty="0"/>
          </a:p>
        </p:txBody>
      </p:sp>
      <p:sp>
        <p:nvSpPr>
          <p:cNvPr id="66" name="Rectangular Callout 65"/>
          <p:cNvSpPr/>
          <p:nvPr/>
        </p:nvSpPr>
        <p:spPr bwMode="auto">
          <a:xfrm>
            <a:off x="7010400" y="4752975"/>
            <a:ext cx="1828800" cy="1066800"/>
          </a:xfrm>
          <a:prstGeom prst="wedgeRectCallout">
            <a:avLst>
              <a:gd name="adj1" fmla="val -131133"/>
              <a:gd name="adj2" fmla="val -32424"/>
            </a:avLst>
          </a:prstGeom>
          <a:solidFill>
            <a:srgbClr val="FFCC66"/>
          </a:solidFill>
          <a:ln w="9525" cap="flat" cmpd="sng" algn="ctr">
            <a:solidFill>
              <a:srgbClr val="7A00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i="1" dirty="0" smtClean="0"/>
              <a:t>Orders of magnitude less code </a:t>
            </a:r>
            <a:r>
              <a:rPr lang="en-US" sz="1600" dirty="0" smtClean="0"/>
              <a:t>than built-in approach</a:t>
            </a:r>
            <a:endParaRPr lang="en-US" sz="1600" i="1" dirty="0"/>
          </a:p>
        </p:txBody>
      </p:sp>
      <p:sp>
        <p:nvSpPr>
          <p:cNvPr id="67" name="Rectangular Callout 66"/>
          <p:cNvSpPr/>
          <p:nvPr/>
        </p:nvSpPr>
        <p:spPr bwMode="auto">
          <a:xfrm>
            <a:off x="7010400" y="3505200"/>
            <a:ext cx="1600200" cy="1066800"/>
          </a:xfrm>
          <a:prstGeom prst="wedgeRectCallout">
            <a:avLst>
              <a:gd name="adj1" fmla="val -187681"/>
              <a:gd name="adj2" fmla="val -81531"/>
            </a:avLst>
          </a:prstGeom>
          <a:solidFill>
            <a:srgbClr val="FFCC66"/>
          </a:solidFill>
          <a:ln w="9525" cap="flat" cmpd="sng" algn="ctr">
            <a:solidFill>
              <a:srgbClr val="7A00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Comparable performance to built-in approach</a:t>
            </a:r>
            <a:endParaRPr lang="en-US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FlexPref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Provides generic query processing support for:</a:t>
            </a:r>
          </a:p>
        </p:txBody>
      </p:sp>
      <p:sp>
        <p:nvSpPr>
          <p:cNvPr id="5" name="Oval 4"/>
          <p:cNvSpPr/>
          <p:nvPr/>
        </p:nvSpPr>
        <p:spPr>
          <a:xfrm>
            <a:off x="3124200" y="2834640"/>
            <a:ext cx="1847850" cy="762000"/>
          </a:xfrm>
          <a:prstGeom prst="ellipse">
            <a:avLst/>
          </a:prstGeom>
          <a:solidFill>
            <a:srgbClr val="7A001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FlexPref</a:t>
            </a:r>
            <a:endParaRPr lang="en-US" dirty="0" smtClean="0"/>
          </a:p>
          <a:p>
            <a:pPr algn="ctr"/>
            <a:r>
              <a:rPr lang="en-US" dirty="0" smtClean="0"/>
              <a:t>Join</a:t>
            </a:r>
            <a:endParaRPr lang="en-US" dirty="0"/>
          </a:p>
        </p:txBody>
      </p:sp>
      <p:cxnSp>
        <p:nvCxnSpPr>
          <p:cNvPr id="7" name="Straight Arrow Connector 6"/>
          <p:cNvCxnSpPr>
            <a:endCxn id="5" idx="3"/>
          </p:cNvCxnSpPr>
          <p:nvPr/>
        </p:nvCxnSpPr>
        <p:spPr>
          <a:xfrm rot="5400000" flipH="1" flipV="1">
            <a:off x="3135130" y="3550318"/>
            <a:ext cx="324952" cy="194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5"/>
          </p:cNvCxnSpPr>
          <p:nvPr/>
        </p:nvCxnSpPr>
        <p:spPr>
          <a:xfrm rot="16200000" flipV="1">
            <a:off x="4569493" y="3616993"/>
            <a:ext cx="324954" cy="61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0"/>
            <a:endCxn id="11" idx="2"/>
          </p:cNvCxnSpPr>
          <p:nvPr/>
        </p:nvCxnSpPr>
        <p:spPr>
          <a:xfrm rot="16200000" flipV="1">
            <a:off x="3959543" y="2746057"/>
            <a:ext cx="167640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429000" y="2362200"/>
            <a:ext cx="1219200" cy="304800"/>
          </a:xfrm>
          <a:prstGeom prst="rect">
            <a:avLst/>
          </a:prstGeom>
          <a:solidFill>
            <a:srgbClr val="7A001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04825" y="2200275"/>
            <a:ext cx="1143000" cy="304800"/>
          </a:xfrm>
          <a:prstGeom prst="rect">
            <a:avLst/>
          </a:prstGeom>
          <a:solidFill>
            <a:srgbClr val="7A001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Answer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 rot="5400000" flipH="1" flipV="1">
            <a:off x="923925" y="2657475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400800" y="2886075"/>
            <a:ext cx="1981200" cy="762000"/>
          </a:xfrm>
          <a:prstGeom prst="ellipse">
            <a:avLst/>
          </a:prstGeom>
          <a:solidFill>
            <a:srgbClr val="7A001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FlexPref</a:t>
            </a:r>
            <a:endParaRPr lang="en-US" sz="1600" dirty="0" smtClean="0"/>
          </a:p>
          <a:p>
            <a:pPr algn="ctr"/>
            <a:r>
              <a:rPr lang="en-US" sz="1600" dirty="0" err="1" smtClean="0"/>
              <a:t>SortedList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stCxn id="17" idx="0"/>
            <a:endCxn id="22" idx="2"/>
          </p:cNvCxnSpPr>
          <p:nvPr/>
        </p:nvCxnSpPr>
        <p:spPr>
          <a:xfrm rot="16200000" flipV="1">
            <a:off x="7272338" y="2767012"/>
            <a:ext cx="228600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734175" y="2352675"/>
            <a:ext cx="1295400" cy="304800"/>
          </a:xfrm>
          <a:prstGeom prst="rect">
            <a:avLst/>
          </a:prstGeom>
          <a:solidFill>
            <a:srgbClr val="7A001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04825" y="1723965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Calibri" pitchFamily="34" charset="0"/>
                <a:cs typeface="Calibri" pitchFamily="34" charset="0"/>
              </a:rPr>
              <a:t>Selection</a:t>
            </a:r>
            <a:endParaRPr lang="en-US" sz="2000" b="1" u="sng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57600" y="17526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Calibri" pitchFamily="34" charset="0"/>
                <a:cs typeface="Calibri" pitchFamily="34" charset="0"/>
              </a:rPr>
              <a:t>Join</a:t>
            </a:r>
            <a:endParaRPr lang="en-US" sz="2000" b="1" u="sng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24600" y="175260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Calibri" pitchFamily="34" charset="0"/>
                <a:cs typeface="Calibri" pitchFamily="34" charset="0"/>
              </a:rPr>
              <a:t>Index/Sorted Lists</a:t>
            </a:r>
            <a:endParaRPr lang="en-US" sz="2000" b="1" u="sng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rot="5400000" flipH="1" flipV="1">
            <a:off x="924719" y="3742531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495300" y="3880485"/>
          <a:ext cx="1143000" cy="1310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1000"/>
                <a:gridCol w="228600"/>
                <a:gridCol w="247650"/>
                <a:gridCol w="285750"/>
              </a:tblGrid>
              <a:tr h="191386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Restaurants</a:t>
                      </a:r>
                      <a:endParaRPr lang="en-US" sz="1200" dirty="0"/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7A0019"/>
                    </a:solidFill>
                  </a:tcPr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Id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P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D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R</a:t>
                      </a:r>
                      <a:endParaRPr lang="en-US" sz="1100" b="1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</a:t>
                      </a:r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2667000" y="3810000"/>
          <a:ext cx="1143000" cy="1310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1000"/>
                <a:gridCol w="228600"/>
                <a:gridCol w="247650"/>
                <a:gridCol w="285750"/>
              </a:tblGrid>
              <a:tr h="191386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Restaurants</a:t>
                      </a:r>
                      <a:endParaRPr lang="en-US" sz="1200" dirty="0"/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7A0019"/>
                    </a:solidFill>
                  </a:tcPr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Id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P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D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R</a:t>
                      </a:r>
                      <a:endParaRPr lang="en-US" sz="1100" b="1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</a:t>
                      </a:r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400550" y="3794760"/>
          <a:ext cx="857250" cy="1310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1000"/>
                <a:gridCol w="228600"/>
                <a:gridCol w="247650"/>
              </a:tblGrid>
              <a:tr h="19138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Hotels</a:t>
                      </a:r>
                      <a:endParaRPr lang="en-US" sz="1200" dirty="0"/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7A0019"/>
                    </a:solidFill>
                  </a:tcPr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Id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P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R</a:t>
                      </a:r>
                      <a:endParaRPr lang="en-US" sz="1100" b="1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9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010275" y="3867150"/>
          <a:ext cx="609600" cy="1310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1000"/>
                <a:gridCol w="228600"/>
              </a:tblGrid>
              <a:tr h="19138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Price</a:t>
                      </a:r>
                      <a:endParaRPr lang="en-US" sz="1200" dirty="0"/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7A0019"/>
                    </a:solidFill>
                  </a:tcPr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Id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P</a:t>
                      </a:r>
                      <a:endParaRPr lang="en-US" sz="1100" b="1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7010400" y="3952875"/>
          <a:ext cx="838200" cy="1310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1000"/>
                <a:gridCol w="457200"/>
              </a:tblGrid>
              <a:tr h="19138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Distance</a:t>
                      </a:r>
                      <a:endParaRPr lang="en-US" sz="1200" dirty="0"/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7A0019"/>
                    </a:solidFill>
                  </a:tcPr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Id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D</a:t>
                      </a:r>
                      <a:endParaRPr lang="en-US" sz="1100" b="1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8096250" y="3876675"/>
          <a:ext cx="838200" cy="1310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1000"/>
                <a:gridCol w="457200"/>
              </a:tblGrid>
              <a:tr h="19138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Rating</a:t>
                      </a:r>
                      <a:endParaRPr lang="en-US" sz="1200" dirty="0"/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7A0019"/>
                    </a:solidFill>
                  </a:tcPr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Id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R</a:t>
                      </a:r>
                      <a:endParaRPr lang="en-US" sz="1100" b="1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5" name="Straight Arrow Connector 44"/>
          <p:cNvCxnSpPr>
            <a:endCxn id="17" idx="4"/>
          </p:cNvCxnSpPr>
          <p:nvPr/>
        </p:nvCxnSpPr>
        <p:spPr>
          <a:xfrm rot="16200000" flipV="1">
            <a:off x="7248525" y="3790950"/>
            <a:ext cx="304800" cy="19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17" idx="3"/>
          </p:cNvCxnSpPr>
          <p:nvPr/>
        </p:nvCxnSpPr>
        <p:spPr>
          <a:xfrm flipV="1">
            <a:off x="6324600" y="3536483"/>
            <a:ext cx="366340" cy="349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7" idx="5"/>
          </p:cNvCxnSpPr>
          <p:nvPr/>
        </p:nvCxnSpPr>
        <p:spPr>
          <a:xfrm rot="10800000">
            <a:off x="8091860" y="3536483"/>
            <a:ext cx="461590" cy="340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010275" y="440055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1        2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6010275" y="467234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2        3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7010400" y="4486275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3        1</a:t>
            </a:r>
            <a:endParaRPr 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8096250" y="4410075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1        6</a:t>
            </a:r>
            <a:endParaRPr lang="en-US" sz="1100" dirty="0"/>
          </a:p>
        </p:txBody>
      </p:sp>
      <p:sp>
        <p:nvSpPr>
          <p:cNvPr id="39" name="Oval 38"/>
          <p:cNvSpPr/>
          <p:nvPr/>
        </p:nvSpPr>
        <p:spPr>
          <a:xfrm>
            <a:off x="123825" y="2809875"/>
            <a:ext cx="1981200" cy="762000"/>
          </a:xfrm>
          <a:prstGeom prst="ellipse">
            <a:avLst/>
          </a:prstGeom>
          <a:solidFill>
            <a:srgbClr val="7A001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FlexPref</a:t>
            </a:r>
            <a:endParaRPr lang="en-US" dirty="0" smtClean="0"/>
          </a:p>
          <a:p>
            <a:pPr algn="ctr"/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1609725" y="3057525"/>
            <a:ext cx="819150" cy="25717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44" name="AutoShape 16"/>
          <p:cNvSpPr>
            <a:spLocks noChangeArrowheads="1"/>
          </p:cNvSpPr>
          <p:nvPr/>
        </p:nvSpPr>
        <p:spPr bwMode="auto">
          <a:xfrm>
            <a:off x="1666875" y="3105150"/>
            <a:ext cx="838200" cy="228600"/>
          </a:xfrm>
          <a:prstGeom prst="rect">
            <a:avLst/>
          </a:prstGeom>
          <a:solidFill>
            <a:srgbClr val="336699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sz="1900" dirty="0" err="1" smtClean="0">
                <a:solidFill>
                  <a:srgbClr val="FFCC33"/>
                </a:solidFill>
                <a:latin typeface="Calibri" pitchFamily="34" charset="0"/>
                <a:cs typeface="Calibri" pitchFamily="34" charset="0"/>
              </a:rPr>
              <a:t>MyPref</a:t>
            </a:r>
            <a:endParaRPr lang="en-US" sz="1900" dirty="0">
              <a:solidFill>
                <a:srgbClr val="FFCC3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4533900" y="3101340"/>
            <a:ext cx="685800" cy="25717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57" name="AutoShape 16"/>
          <p:cNvSpPr>
            <a:spLocks noChangeArrowheads="1"/>
          </p:cNvSpPr>
          <p:nvPr/>
        </p:nvSpPr>
        <p:spPr bwMode="auto">
          <a:xfrm>
            <a:off x="4610100" y="3129915"/>
            <a:ext cx="838200" cy="228600"/>
          </a:xfrm>
          <a:prstGeom prst="rect">
            <a:avLst/>
          </a:prstGeom>
          <a:solidFill>
            <a:srgbClr val="336699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sz="1900" dirty="0" err="1" smtClean="0">
                <a:solidFill>
                  <a:srgbClr val="FFCC33"/>
                </a:solidFill>
                <a:latin typeface="Calibri" pitchFamily="34" charset="0"/>
                <a:cs typeface="Calibri" pitchFamily="34" charset="0"/>
              </a:rPr>
              <a:t>MyPref</a:t>
            </a:r>
            <a:endParaRPr lang="en-US" sz="1900" dirty="0">
              <a:solidFill>
                <a:srgbClr val="FFCC3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7905750" y="3143250"/>
            <a:ext cx="685800" cy="25717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66" name="AutoShape 16"/>
          <p:cNvSpPr>
            <a:spLocks noChangeArrowheads="1"/>
          </p:cNvSpPr>
          <p:nvPr/>
        </p:nvSpPr>
        <p:spPr bwMode="auto">
          <a:xfrm>
            <a:off x="7991475" y="3181350"/>
            <a:ext cx="838200" cy="228600"/>
          </a:xfrm>
          <a:prstGeom prst="rect">
            <a:avLst/>
          </a:prstGeom>
          <a:solidFill>
            <a:srgbClr val="336699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sz="1900" dirty="0" err="1" smtClean="0">
                <a:solidFill>
                  <a:srgbClr val="FFCC33"/>
                </a:solidFill>
                <a:latin typeface="Calibri" pitchFamily="34" charset="0"/>
                <a:cs typeface="Calibri" pitchFamily="34" charset="0"/>
              </a:rPr>
              <a:t>MyPref</a:t>
            </a:r>
            <a:endParaRPr lang="en-US" sz="1900" dirty="0">
              <a:solidFill>
                <a:srgbClr val="FFCC33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0.07084 -0.18565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0.00416 -0.19676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-0.07083 -0.19676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0.0875 -0.22523 " pathEditMode="relative" rAng="0" ptsTypes="AA">
                                      <p:cBhvr>
                                        <p:cTn id="9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" y="-1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5" grpId="0" animBg="1"/>
      <p:bldP spid="17" grpId="0" animBg="1"/>
      <p:bldP spid="22" grpId="0" animBg="1"/>
      <p:bldP spid="26" grpId="0"/>
      <p:bldP spid="27" grpId="0"/>
      <p:bldP spid="28" grpId="0"/>
      <p:bldP spid="51" grpId="0"/>
      <p:bldP spid="51" grpId="1"/>
      <p:bldP spid="51" grpId="2"/>
      <p:bldP spid="52" grpId="0"/>
      <p:bldP spid="52" grpId="1"/>
      <p:bldP spid="52" grpId="2"/>
      <p:bldP spid="53" grpId="0"/>
      <p:bldP spid="53" grpId="1"/>
      <p:bldP spid="53" grpId="2"/>
      <p:bldP spid="54" grpId="0"/>
      <p:bldP spid="54" grpId="1"/>
      <p:bldP spid="54" grpId="2"/>
      <p:bldP spid="40" grpId="0" animBg="1"/>
      <p:bldP spid="44" grpId="0" animBg="1"/>
      <p:bldP spid="56" grpId="0" animBg="1"/>
      <p:bldP spid="57" grpId="0" animBg="1"/>
      <p:bldP spid="65" grpId="0" animBg="1"/>
      <p:bldP spid="6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FlexPref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6172200" y="619780"/>
            <a:ext cx="2971800" cy="523220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lg" len="lg"/>
          </a:ln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800" b="1" i="1" dirty="0" smtClean="0">
                <a:solidFill>
                  <a:srgbClr val="C00000"/>
                </a:solidFill>
                <a:latin typeface="Calibri" pitchFamily="34" charset="0"/>
                <a:ea typeface="新細明體" pitchFamily="18" charset="-120"/>
                <a:cs typeface="Calibri" pitchFamily="34" charset="0"/>
              </a:rPr>
              <a:t>The Good: </a:t>
            </a:r>
            <a:r>
              <a:rPr lang="en-US" sz="2800" b="1" i="1" dirty="0" err="1" smtClean="0">
                <a:solidFill>
                  <a:srgbClr val="C00000"/>
                </a:solidFill>
                <a:latin typeface="Calibri" pitchFamily="34" charset="0"/>
                <a:ea typeface="新細明體" pitchFamily="18" charset="-120"/>
                <a:cs typeface="Calibri" pitchFamily="34" charset="0"/>
              </a:rPr>
              <a:t>FlexPref</a:t>
            </a:r>
            <a:endParaRPr lang="en-US" sz="2800" b="1" i="1" dirty="0" smtClean="0">
              <a:solidFill>
                <a:srgbClr val="C00000"/>
              </a:solidFill>
              <a:latin typeface="Calibri" pitchFamily="34" charset="0"/>
              <a:ea typeface="新細明體" pitchFamily="18" charset="-120"/>
              <a:cs typeface="Calibri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286500" y="2209145"/>
            <a:ext cx="2743200" cy="4114800"/>
            <a:chOff x="2505075" y="1400175"/>
            <a:chExt cx="3886200" cy="4876800"/>
          </a:xfrm>
        </p:grpSpPr>
        <p:sp>
          <p:nvSpPr>
            <p:cNvPr id="31" name="Can 30"/>
            <p:cNvSpPr/>
            <p:nvPr/>
          </p:nvSpPr>
          <p:spPr bwMode="auto">
            <a:xfrm>
              <a:off x="2505075" y="1476375"/>
              <a:ext cx="3886200" cy="4800600"/>
            </a:xfrm>
            <a:prstGeom prst="can">
              <a:avLst>
                <a:gd name="adj" fmla="val 12053"/>
              </a:avLst>
            </a:prstGeom>
            <a:solidFill>
              <a:srgbClr val="7A001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  <a:latin typeface="Calibri" pitchFamily="34" charset="0"/>
                <a:ea typeface="ＭＳ Ｐゴシック" pitchFamily="-112" charset="-128"/>
                <a:cs typeface="Calibri" pitchFamily="34" charset="0"/>
              </a:endParaRPr>
            </a:p>
          </p:txBody>
        </p:sp>
        <p:sp>
          <p:nvSpPr>
            <p:cNvPr id="33" name="Rounded Rectangle 32"/>
            <p:cNvSpPr/>
            <p:nvPr/>
          </p:nvSpPr>
          <p:spPr bwMode="auto">
            <a:xfrm>
              <a:off x="2809875" y="2009775"/>
              <a:ext cx="3352800" cy="1143000"/>
            </a:xfrm>
            <a:prstGeom prst="roundRect">
              <a:avLst/>
            </a:prstGeom>
            <a:solidFill>
              <a:srgbClr val="FFCC3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34" name="Text Box 11"/>
            <p:cNvSpPr txBox="1">
              <a:spLocks noChangeArrowheads="1"/>
            </p:cNvSpPr>
            <p:nvPr/>
          </p:nvSpPr>
          <p:spPr bwMode="auto">
            <a:xfrm>
              <a:off x="2886075" y="2009775"/>
              <a:ext cx="3200400" cy="474204"/>
            </a:xfrm>
            <a:prstGeom prst="rect">
              <a:avLst/>
            </a:prstGeom>
            <a:noFill/>
            <a:ln w="19050" algn="ctr">
              <a:noFill/>
              <a:miter lim="800000"/>
              <a:headEnd type="none" w="sm" len="sm"/>
              <a:tailEnd type="none" w="lg" len="lg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2000" b="1" dirty="0" smtClean="0">
                  <a:solidFill>
                    <a:srgbClr val="800000"/>
                  </a:solidFill>
                  <a:latin typeface="Calibri" pitchFamily="34" charset="0"/>
                  <a:ea typeface="新細明體" pitchFamily="18" charset="-120"/>
                  <a:cs typeface="Calibri" pitchFamily="34" charset="0"/>
                </a:rPr>
                <a:t>Query Processor</a:t>
              </a:r>
              <a:endParaRPr lang="en-US" sz="2000" b="1" dirty="0">
                <a:solidFill>
                  <a:srgbClr val="800000"/>
                </a:solidFill>
                <a:latin typeface="Calibri" pitchFamily="34" charset="0"/>
                <a:ea typeface="新細明體" pitchFamily="18" charset="-120"/>
                <a:cs typeface="Calibri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76675" y="1400175"/>
              <a:ext cx="1143001" cy="437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CC33"/>
                  </a:solidFill>
                  <a:latin typeface="Calibri" pitchFamily="34" charset="0"/>
                  <a:cs typeface="Calibri" pitchFamily="34" charset="0"/>
                </a:rPr>
                <a:t>DBMS</a:t>
              </a:r>
              <a:endParaRPr lang="en-US" b="1" dirty="0">
                <a:solidFill>
                  <a:srgbClr val="FFCC33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3" name="Group 42"/>
            <p:cNvGrpSpPr/>
            <p:nvPr/>
          </p:nvGrpSpPr>
          <p:grpSpPr>
            <a:xfrm>
              <a:off x="3419475" y="5410200"/>
              <a:ext cx="2209800" cy="685800"/>
              <a:chOff x="3810000" y="5486400"/>
              <a:chExt cx="2209800" cy="685800"/>
            </a:xfrm>
          </p:grpSpPr>
          <p:sp>
            <p:nvSpPr>
              <p:cNvPr id="41" name="Isosceles Triangle 40"/>
              <p:cNvSpPr/>
              <p:nvPr/>
            </p:nvSpPr>
            <p:spPr bwMode="auto">
              <a:xfrm>
                <a:off x="3810000" y="5486400"/>
                <a:ext cx="2209800" cy="685800"/>
              </a:xfrm>
              <a:prstGeom prst="triangle">
                <a:avLst/>
              </a:prstGeom>
              <a:solidFill>
                <a:srgbClr val="FFCC3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12" charset="-128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343400" y="5638801"/>
                <a:ext cx="1143001" cy="474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7A0019"/>
                    </a:solidFill>
                    <a:latin typeface="Calibri" pitchFamily="34" charset="0"/>
                    <a:cs typeface="Calibri" pitchFamily="34" charset="0"/>
                  </a:rPr>
                  <a:t>Index</a:t>
                </a:r>
                <a:endParaRPr lang="en-US" sz="2000" b="1" dirty="0">
                  <a:solidFill>
                    <a:srgbClr val="7A0019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28" name="Rectangle 27"/>
            <p:cNvSpPr/>
            <p:nvPr/>
          </p:nvSpPr>
          <p:spPr bwMode="auto">
            <a:xfrm>
              <a:off x="3038475" y="3352800"/>
              <a:ext cx="114300" cy="1905000"/>
            </a:xfrm>
            <a:prstGeom prst="rect">
              <a:avLst/>
            </a:prstGeom>
            <a:solidFill>
              <a:srgbClr val="002060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34" charset="-127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038475" y="3152775"/>
              <a:ext cx="342900" cy="190500"/>
            </a:xfrm>
            <a:prstGeom prst="rect">
              <a:avLst/>
            </a:prstGeom>
            <a:solidFill>
              <a:srgbClr val="002060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34" charset="-127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038475" y="3343275"/>
              <a:ext cx="1143000" cy="190500"/>
            </a:xfrm>
            <a:prstGeom prst="rect">
              <a:avLst/>
            </a:prstGeom>
            <a:solidFill>
              <a:srgbClr val="002060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34" charset="-127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038475" y="2695575"/>
              <a:ext cx="1828800" cy="457200"/>
            </a:xfrm>
            <a:prstGeom prst="rect">
              <a:avLst/>
            </a:prstGeom>
            <a:solidFill>
              <a:srgbClr val="002060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34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38476" y="2695575"/>
              <a:ext cx="1828800" cy="437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 err="1" smtClean="0">
                  <a:solidFill>
                    <a:srgbClr val="FFCC00"/>
                  </a:solidFill>
                  <a:latin typeface="Calibri" pitchFamily="34" charset="0"/>
                  <a:cs typeface="Calibri" pitchFamily="34" charset="0"/>
                </a:rPr>
                <a:t>FlexPref</a:t>
              </a:r>
              <a:endParaRPr lang="en-US" b="1" i="1" dirty="0">
                <a:solidFill>
                  <a:srgbClr val="FFCC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3038475" y="5124450"/>
              <a:ext cx="1143000" cy="190500"/>
            </a:xfrm>
            <a:prstGeom prst="rect">
              <a:avLst/>
            </a:prstGeom>
            <a:solidFill>
              <a:srgbClr val="002060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34" charset="-127"/>
              </a:endParaRPr>
            </a:p>
          </p:txBody>
        </p:sp>
        <p:sp>
          <p:nvSpPr>
            <p:cNvPr id="54" name="AutoShape 16"/>
            <p:cNvSpPr>
              <a:spLocks noChangeArrowheads="1"/>
            </p:cNvSpPr>
            <p:nvPr/>
          </p:nvSpPr>
          <p:spPr bwMode="auto">
            <a:xfrm>
              <a:off x="3143250" y="3533775"/>
              <a:ext cx="1524000" cy="304798"/>
            </a:xfrm>
            <a:prstGeom prst="rect">
              <a:avLst/>
            </a:prstGeom>
            <a:solidFill>
              <a:srgbClr val="7A0019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solidFill>
                    <a:srgbClr val="FFCC33"/>
                  </a:solidFill>
                  <a:latin typeface="Calibri" pitchFamily="34" charset="0"/>
                  <a:cs typeface="Calibri" pitchFamily="34" charset="0"/>
                </a:rPr>
                <a:t>Top-K</a:t>
              </a:r>
              <a:endParaRPr lang="en-US" sz="1400" dirty="0">
                <a:solidFill>
                  <a:srgbClr val="FFCC33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5" name="AutoShape 16"/>
            <p:cNvSpPr>
              <a:spLocks noChangeArrowheads="1"/>
            </p:cNvSpPr>
            <p:nvPr/>
          </p:nvSpPr>
          <p:spPr bwMode="auto">
            <a:xfrm>
              <a:off x="3143250" y="3838575"/>
              <a:ext cx="1524000" cy="304799"/>
            </a:xfrm>
            <a:prstGeom prst="rect">
              <a:avLst/>
            </a:prstGeom>
            <a:solidFill>
              <a:srgbClr val="00206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solidFill>
                    <a:srgbClr val="FFCC33"/>
                  </a:solidFill>
                  <a:latin typeface="Calibri" pitchFamily="34" charset="0"/>
                  <a:cs typeface="Calibri" pitchFamily="34" charset="0"/>
                </a:rPr>
                <a:t>Skyline</a:t>
              </a:r>
              <a:endParaRPr lang="en-US" sz="1400" dirty="0">
                <a:solidFill>
                  <a:srgbClr val="FFCC33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6" name="AutoShape 16"/>
            <p:cNvSpPr>
              <a:spLocks noChangeArrowheads="1"/>
            </p:cNvSpPr>
            <p:nvPr/>
          </p:nvSpPr>
          <p:spPr bwMode="auto">
            <a:xfrm>
              <a:off x="3143250" y="4143375"/>
              <a:ext cx="1524000" cy="304799"/>
            </a:xfrm>
            <a:prstGeom prst="rect">
              <a:avLst/>
            </a:prstGeom>
            <a:solidFill>
              <a:srgbClr val="336699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solidFill>
                    <a:srgbClr val="FFCC33"/>
                  </a:solidFill>
                  <a:latin typeface="Calibri" pitchFamily="34" charset="0"/>
                  <a:cs typeface="Calibri" pitchFamily="34" charset="0"/>
                </a:rPr>
                <a:t>K-Dominance</a:t>
              </a:r>
              <a:endParaRPr lang="en-US" sz="1400" dirty="0">
                <a:solidFill>
                  <a:srgbClr val="FFCC33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1" name="AutoShape 16"/>
            <p:cNvSpPr>
              <a:spLocks noChangeArrowheads="1"/>
            </p:cNvSpPr>
            <p:nvPr/>
          </p:nvSpPr>
          <p:spPr bwMode="auto">
            <a:xfrm>
              <a:off x="3143250" y="4448175"/>
              <a:ext cx="1524000" cy="304799"/>
            </a:xfrm>
            <a:prstGeom prst="rect">
              <a:avLst/>
            </a:prstGeom>
            <a:solidFill>
              <a:srgbClr val="FFCC33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solidFill>
                    <a:srgbClr val="7A0019"/>
                  </a:solidFill>
                  <a:latin typeface="Calibri" pitchFamily="34" charset="0"/>
                  <a:cs typeface="Calibri" pitchFamily="34" charset="0"/>
                </a:rPr>
                <a:t>K-Frequency</a:t>
              </a:r>
              <a:endParaRPr lang="en-US" sz="1400" dirty="0">
                <a:solidFill>
                  <a:srgbClr val="7A0019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2" name="AutoShape 16"/>
            <p:cNvSpPr>
              <a:spLocks noChangeArrowheads="1"/>
            </p:cNvSpPr>
            <p:nvPr/>
          </p:nvSpPr>
          <p:spPr bwMode="auto">
            <a:xfrm>
              <a:off x="4219575" y="4791075"/>
              <a:ext cx="1524000" cy="304799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solidFill>
                    <a:srgbClr val="FFCC33"/>
                  </a:solidFill>
                  <a:latin typeface="Calibri" pitchFamily="34" charset="0"/>
                  <a:cs typeface="Calibri" pitchFamily="34" charset="0"/>
                </a:rPr>
                <a:t>Top-K Dom</a:t>
              </a:r>
              <a:endParaRPr lang="en-US" sz="1400" dirty="0">
                <a:solidFill>
                  <a:srgbClr val="FFCC33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28600" y="2266950"/>
            <a:ext cx="2743200" cy="4143375"/>
            <a:chOff x="5257800" y="1210733"/>
            <a:chExt cx="3886200" cy="4656667"/>
          </a:xfrm>
        </p:grpSpPr>
        <p:sp>
          <p:nvSpPr>
            <p:cNvPr id="29" name="Can 28"/>
            <p:cNvSpPr/>
            <p:nvPr/>
          </p:nvSpPr>
          <p:spPr bwMode="auto">
            <a:xfrm>
              <a:off x="5257800" y="1295400"/>
              <a:ext cx="3886200" cy="4572000"/>
            </a:xfrm>
            <a:prstGeom prst="can">
              <a:avLst>
                <a:gd name="adj" fmla="val 12053"/>
              </a:avLst>
            </a:prstGeom>
            <a:solidFill>
              <a:srgbClr val="7A001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  <a:latin typeface="Calibri" pitchFamily="34" charset="0"/>
                <a:ea typeface="ＭＳ Ｐゴシック" pitchFamily="-112" charset="-128"/>
                <a:cs typeface="Calibri" pitchFamily="34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5562600" y="1981200"/>
              <a:ext cx="3352800" cy="2971800"/>
            </a:xfrm>
            <a:prstGeom prst="roundRect">
              <a:avLst/>
            </a:prstGeom>
            <a:solidFill>
              <a:srgbClr val="FFCC3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36" name="Text Box 11"/>
            <p:cNvSpPr txBox="1">
              <a:spLocks noChangeArrowheads="1"/>
            </p:cNvSpPr>
            <p:nvPr/>
          </p:nvSpPr>
          <p:spPr bwMode="auto">
            <a:xfrm>
              <a:off x="5638800" y="1981200"/>
              <a:ext cx="3200400" cy="444567"/>
            </a:xfrm>
            <a:prstGeom prst="rect">
              <a:avLst/>
            </a:prstGeom>
            <a:noFill/>
            <a:ln w="19050" algn="ctr">
              <a:noFill/>
              <a:miter lim="800000"/>
              <a:headEnd type="none" w="sm" len="sm"/>
              <a:tailEnd type="none" w="lg" len="lg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2000" b="1" dirty="0" smtClean="0">
                  <a:solidFill>
                    <a:srgbClr val="800000"/>
                  </a:solidFill>
                  <a:latin typeface="Calibri" pitchFamily="34" charset="0"/>
                  <a:ea typeface="新細明體" pitchFamily="18" charset="-120"/>
                  <a:cs typeface="Calibri" pitchFamily="34" charset="0"/>
                </a:rPr>
                <a:t>Query Processor</a:t>
              </a:r>
              <a:endParaRPr lang="en-US" sz="2000" b="1" dirty="0">
                <a:solidFill>
                  <a:srgbClr val="800000"/>
                </a:solidFill>
                <a:latin typeface="Calibri" pitchFamily="34" charset="0"/>
                <a:ea typeface="新細明體" pitchFamily="18" charset="-120"/>
                <a:cs typeface="Calibri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29400" y="1210733"/>
              <a:ext cx="1143001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CC33"/>
                  </a:solidFill>
                  <a:latin typeface="Calibri" pitchFamily="34" charset="0"/>
                  <a:cs typeface="Calibri" pitchFamily="34" charset="0"/>
                </a:rPr>
                <a:t>DBMS</a:t>
              </a:r>
              <a:endParaRPr lang="en-US" b="1" dirty="0">
                <a:solidFill>
                  <a:srgbClr val="FFCC33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6172200" y="5029200"/>
              <a:ext cx="2209800" cy="685800"/>
              <a:chOff x="3810000" y="5486400"/>
              <a:chExt cx="2209800" cy="685800"/>
            </a:xfrm>
          </p:grpSpPr>
          <p:sp>
            <p:nvSpPr>
              <p:cNvPr id="44" name="Isosceles Triangle 43"/>
              <p:cNvSpPr/>
              <p:nvPr/>
            </p:nvSpPr>
            <p:spPr bwMode="auto">
              <a:xfrm>
                <a:off x="3810000" y="5486400"/>
                <a:ext cx="2209800" cy="685800"/>
              </a:xfrm>
              <a:prstGeom prst="triangle">
                <a:avLst/>
              </a:prstGeom>
              <a:solidFill>
                <a:srgbClr val="FFCC3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12" charset="-128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343400" y="5638800"/>
                <a:ext cx="1143001" cy="444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7A0019"/>
                    </a:solidFill>
                    <a:latin typeface="Calibri" pitchFamily="34" charset="0"/>
                    <a:cs typeface="Calibri" pitchFamily="34" charset="0"/>
                  </a:rPr>
                  <a:t>Index</a:t>
                </a:r>
                <a:endParaRPr lang="en-US" sz="2000" b="1" dirty="0">
                  <a:solidFill>
                    <a:srgbClr val="7A0019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6172200" y="2667000"/>
              <a:ext cx="2133600" cy="685800"/>
              <a:chOff x="6400800" y="1905000"/>
              <a:chExt cx="2133600" cy="762000"/>
            </a:xfrm>
          </p:grpSpPr>
          <p:sp>
            <p:nvSpPr>
              <p:cNvPr id="47" name="AutoShape 16"/>
              <p:cNvSpPr>
                <a:spLocks noChangeArrowheads="1"/>
              </p:cNvSpPr>
              <p:nvPr/>
            </p:nvSpPr>
            <p:spPr bwMode="auto">
              <a:xfrm>
                <a:off x="6400800" y="1905000"/>
                <a:ext cx="2133600" cy="304800"/>
              </a:xfrm>
              <a:prstGeom prst="rect">
                <a:avLst/>
              </a:prstGeom>
              <a:solidFill>
                <a:srgbClr val="7A0019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sz="1900" dirty="0" smtClean="0">
                    <a:solidFill>
                      <a:srgbClr val="FFCC33"/>
                    </a:solidFill>
                    <a:latin typeface="Calibri" pitchFamily="34" charset="0"/>
                    <a:cs typeface="Calibri" pitchFamily="34" charset="0"/>
                  </a:rPr>
                  <a:t>Top-K</a:t>
                </a:r>
                <a:endParaRPr lang="en-US" sz="1900" dirty="0">
                  <a:solidFill>
                    <a:srgbClr val="FFCC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8" name="AutoShape 16"/>
              <p:cNvSpPr>
                <a:spLocks noChangeArrowheads="1"/>
              </p:cNvSpPr>
              <p:nvPr/>
            </p:nvSpPr>
            <p:spPr bwMode="auto">
              <a:xfrm>
                <a:off x="6400801" y="2209800"/>
                <a:ext cx="1066799" cy="228600"/>
              </a:xfrm>
              <a:prstGeom prst="rect">
                <a:avLst/>
              </a:prstGeom>
              <a:solidFill>
                <a:srgbClr val="7A0019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sz="1100" dirty="0" smtClean="0">
                    <a:solidFill>
                      <a:srgbClr val="FFCC33"/>
                    </a:solidFill>
                    <a:latin typeface="Calibri" pitchFamily="34" charset="0"/>
                    <a:cs typeface="Calibri" pitchFamily="34" charset="0"/>
                  </a:rPr>
                  <a:t>Single-Table</a:t>
                </a:r>
                <a:endParaRPr lang="en-US" sz="1100" dirty="0">
                  <a:solidFill>
                    <a:srgbClr val="FFCC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9" name="AutoShape 16"/>
              <p:cNvSpPr>
                <a:spLocks noChangeArrowheads="1"/>
              </p:cNvSpPr>
              <p:nvPr/>
            </p:nvSpPr>
            <p:spPr bwMode="auto">
              <a:xfrm>
                <a:off x="7467600" y="2209800"/>
                <a:ext cx="1066800" cy="228600"/>
              </a:xfrm>
              <a:prstGeom prst="rect">
                <a:avLst/>
              </a:prstGeom>
              <a:solidFill>
                <a:srgbClr val="7A0019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sz="1100" dirty="0" smtClean="0">
                    <a:solidFill>
                      <a:srgbClr val="FFCC33"/>
                    </a:solidFill>
                    <a:latin typeface="Calibri" pitchFamily="34" charset="0"/>
                    <a:cs typeface="Calibri" pitchFamily="34" charset="0"/>
                  </a:rPr>
                  <a:t>Join</a:t>
                </a:r>
                <a:endParaRPr lang="en-US" sz="1100" dirty="0">
                  <a:solidFill>
                    <a:srgbClr val="FFCC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1" name="AutoShape 16"/>
              <p:cNvSpPr>
                <a:spLocks noChangeArrowheads="1"/>
              </p:cNvSpPr>
              <p:nvPr/>
            </p:nvSpPr>
            <p:spPr bwMode="auto">
              <a:xfrm>
                <a:off x="6400800" y="2438400"/>
                <a:ext cx="2133600" cy="228600"/>
              </a:xfrm>
              <a:prstGeom prst="rect">
                <a:avLst/>
              </a:prstGeom>
              <a:solidFill>
                <a:srgbClr val="7A0019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sz="1100" dirty="0" smtClean="0">
                    <a:solidFill>
                      <a:srgbClr val="FFCC33"/>
                    </a:solidFill>
                    <a:latin typeface="Calibri" pitchFamily="34" charset="0"/>
                    <a:cs typeface="Calibri" pitchFamily="34" charset="0"/>
                  </a:rPr>
                  <a:t>Index Optimizations</a:t>
                </a:r>
                <a:endParaRPr lang="en-US" sz="1100" dirty="0">
                  <a:solidFill>
                    <a:srgbClr val="FFCC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6172200" y="3429000"/>
              <a:ext cx="2133600" cy="685800"/>
              <a:chOff x="6400800" y="2743200"/>
              <a:chExt cx="2133600" cy="762000"/>
            </a:xfrm>
          </p:grpSpPr>
          <p:sp>
            <p:nvSpPr>
              <p:cNvPr id="57" name="AutoShape 16"/>
              <p:cNvSpPr>
                <a:spLocks noChangeArrowheads="1"/>
              </p:cNvSpPr>
              <p:nvPr/>
            </p:nvSpPr>
            <p:spPr bwMode="auto">
              <a:xfrm>
                <a:off x="6400800" y="2743200"/>
                <a:ext cx="2133600" cy="304800"/>
              </a:xfrm>
              <a:prstGeom prst="rect">
                <a:avLst/>
              </a:prstGeom>
              <a:solidFill>
                <a:srgbClr val="002060"/>
              </a:solidFill>
              <a:ln w="19050" algn="ctr">
                <a:solidFill>
                  <a:schemeClr val="bg1">
                    <a:lumMod val="65000"/>
                  </a:schemeClr>
                </a:solidFill>
                <a:miter lim="800000"/>
                <a:headEnd type="none" w="sm" len="sm"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sz="1900" dirty="0" smtClean="0">
                    <a:solidFill>
                      <a:srgbClr val="FFCC33"/>
                    </a:solidFill>
                    <a:latin typeface="Calibri" pitchFamily="34" charset="0"/>
                    <a:cs typeface="Calibri" pitchFamily="34" charset="0"/>
                  </a:rPr>
                  <a:t>Skyline</a:t>
                </a:r>
                <a:endParaRPr lang="en-US" sz="1900" dirty="0">
                  <a:solidFill>
                    <a:srgbClr val="FFCC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8" name="AutoShape 16"/>
              <p:cNvSpPr>
                <a:spLocks noChangeArrowheads="1"/>
              </p:cNvSpPr>
              <p:nvPr/>
            </p:nvSpPr>
            <p:spPr bwMode="auto">
              <a:xfrm>
                <a:off x="7467600" y="3048000"/>
                <a:ext cx="1066800" cy="228600"/>
              </a:xfrm>
              <a:prstGeom prst="rect">
                <a:avLst/>
              </a:prstGeom>
              <a:solidFill>
                <a:srgbClr val="002060"/>
              </a:solidFill>
              <a:ln w="19050" algn="ctr">
                <a:solidFill>
                  <a:schemeClr val="bg1">
                    <a:lumMod val="65000"/>
                  </a:schemeClr>
                </a:solidFill>
                <a:miter lim="800000"/>
                <a:headEnd type="none" w="sm" len="sm"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 smtClean="0">
                    <a:solidFill>
                      <a:srgbClr val="FFCC33"/>
                    </a:solidFill>
                    <a:latin typeface="Calibri" pitchFamily="34" charset="0"/>
                    <a:cs typeface="Calibri" pitchFamily="34" charset="0"/>
                  </a:rPr>
                  <a:t>Join</a:t>
                </a:r>
                <a:endParaRPr lang="en-US" sz="1200" dirty="0">
                  <a:solidFill>
                    <a:srgbClr val="FFCC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9" name="AutoShape 16"/>
              <p:cNvSpPr>
                <a:spLocks noChangeArrowheads="1"/>
              </p:cNvSpPr>
              <p:nvPr/>
            </p:nvSpPr>
            <p:spPr bwMode="auto">
              <a:xfrm>
                <a:off x="6400800" y="3048000"/>
                <a:ext cx="1066800" cy="228600"/>
              </a:xfrm>
              <a:prstGeom prst="rect">
                <a:avLst/>
              </a:prstGeom>
              <a:solidFill>
                <a:srgbClr val="002060"/>
              </a:solidFill>
              <a:ln w="19050" algn="ctr">
                <a:solidFill>
                  <a:schemeClr val="bg1">
                    <a:lumMod val="65000"/>
                  </a:schemeClr>
                </a:solidFill>
                <a:miter lim="800000"/>
                <a:headEnd type="none" w="sm" len="sm"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 smtClean="0">
                    <a:solidFill>
                      <a:srgbClr val="FFCC33"/>
                    </a:solidFill>
                    <a:latin typeface="Calibri" pitchFamily="34" charset="0"/>
                    <a:cs typeface="Calibri" pitchFamily="34" charset="0"/>
                  </a:rPr>
                  <a:t>Single-table</a:t>
                </a:r>
                <a:endParaRPr lang="en-US" sz="1200" dirty="0">
                  <a:solidFill>
                    <a:srgbClr val="FFCC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0" name="AutoShape 16"/>
              <p:cNvSpPr>
                <a:spLocks noChangeArrowheads="1"/>
              </p:cNvSpPr>
              <p:nvPr/>
            </p:nvSpPr>
            <p:spPr bwMode="auto">
              <a:xfrm>
                <a:off x="6400800" y="3276600"/>
                <a:ext cx="2133600" cy="228600"/>
              </a:xfrm>
              <a:prstGeom prst="rect">
                <a:avLst/>
              </a:prstGeom>
              <a:solidFill>
                <a:srgbClr val="002060"/>
              </a:solidFill>
              <a:ln w="19050" algn="ctr">
                <a:solidFill>
                  <a:schemeClr val="bg1">
                    <a:lumMod val="65000"/>
                  </a:schemeClr>
                </a:solidFill>
                <a:miter lim="800000"/>
                <a:headEnd type="none" w="sm" len="sm"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 smtClean="0">
                    <a:solidFill>
                      <a:srgbClr val="FFCC33"/>
                    </a:solidFill>
                    <a:latin typeface="Calibri" pitchFamily="34" charset="0"/>
                    <a:cs typeface="Calibri" pitchFamily="34" charset="0"/>
                  </a:rPr>
                  <a:t>Index Optimizations</a:t>
                </a:r>
                <a:endParaRPr lang="en-US" sz="1200" dirty="0">
                  <a:solidFill>
                    <a:srgbClr val="FFCC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6172200" y="4191000"/>
              <a:ext cx="2133600" cy="457200"/>
              <a:chOff x="6781800" y="2819400"/>
              <a:chExt cx="2133600" cy="533400"/>
            </a:xfrm>
          </p:grpSpPr>
          <p:sp>
            <p:nvSpPr>
              <p:cNvPr id="69" name="AutoShape 16"/>
              <p:cNvSpPr>
                <a:spLocks noChangeArrowheads="1"/>
              </p:cNvSpPr>
              <p:nvPr/>
            </p:nvSpPr>
            <p:spPr bwMode="auto">
              <a:xfrm>
                <a:off x="6781800" y="2819400"/>
                <a:ext cx="2133600" cy="304800"/>
              </a:xfrm>
              <a:prstGeom prst="rect">
                <a:avLst/>
              </a:prstGeom>
              <a:solidFill>
                <a:srgbClr val="336699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sz="1900" dirty="0" smtClean="0">
                    <a:solidFill>
                      <a:srgbClr val="FFCC33"/>
                    </a:solidFill>
                    <a:latin typeface="Calibri" pitchFamily="34" charset="0"/>
                    <a:cs typeface="Calibri" pitchFamily="34" charset="0"/>
                  </a:rPr>
                  <a:t>K-Dominance</a:t>
                </a:r>
                <a:endParaRPr lang="en-US" sz="1900" dirty="0">
                  <a:solidFill>
                    <a:srgbClr val="FFCC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0" name="AutoShape 16"/>
              <p:cNvSpPr>
                <a:spLocks noChangeArrowheads="1"/>
              </p:cNvSpPr>
              <p:nvPr/>
            </p:nvSpPr>
            <p:spPr bwMode="auto">
              <a:xfrm>
                <a:off x="6781800" y="3124200"/>
                <a:ext cx="2133600" cy="228600"/>
              </a:xfrm>
              <a:prstGeom prst="rect">
                <a:avLst/>
              </a:prstGeom>
              <a:solidFill>
                <a:srgbClr val="336699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sz="1500" dirty="0" smtClean="0">
                    <a:solidFill>
                      <a:srgbClr val="FFCC33"/>
                    </a:solidFill>
                    <a:latin typeface="Calibri" pitchFamily="34" charset="0"/>
                    <a:cs typeface="Calibri" pitchFamily="34" charset="0"/>
                  </a:rPr>
                  <a:t>…</a:t>
                </a:r>
                <a:endParaRPr lang="en-US" sz="1500" dirty="0">
                  <a:solidFill>
                    <a:srgbClr val="FFCC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6172200" y="4572000"/>
              <a:ext cx="2133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Calibri" pitchFamily="34" charset="0"/>
                  <a:cs typeface="Calibri" pitchFamily="34" charset="0"/>
                </a:rPr>
                <a:t>…</a:t>
              </a:r>
              <a:endParaRPr lang="en-US" sz="2000" b="1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352800" y="2438400"/>
            <a:ext cx="2438400" cy="3962400"/>
            <a:chOff x="6019800" y="1828800"/>
            <a:chExt cx="2971800" cy="4114800"/>
          </a:xfrm>
        </p:grpSpPr>
        <p:grpSp>
          <p:nvGrpSpPr>
            <p:cNvPr id="76" name="Group 75"/>
            <p:cNvGrpSpPr/>
            <p:nvPr/>
          </p:nvGrpSpPr>
          <p:grpSpPr>
            <a:xfrm>
              <a:off x="6019800" y="1828800"/>
              <a:ext cx="2971800" cy="2362200"/>
              <a:chOff x="2895600" y="1600200"/>
              <a:chExt cx="2971800" cy="2362200"/>
            </a:xfrm>
          </p:grpSpPr>
          <p:sp>
            <p:nvSpPr>
              <p:cNvPr id="77" name="Rounded Rectangle 76"/>
              <p:cNvSpPr/>
              <p:nvPr/>
            </p:nvSpPr>
            <p:spPr bwMode="auto">
              <a:xfrm>
                <a:off x="2895600" y="1600200"/>
                <a:ext cx="2971800" cy="2362200"/>
              </a:xfrm>
              <a:prstGeom prst="roundRect">
                <a:avLst/>
              </a:prstGeom>
              <a:solidFill>
                <a:srgbClr val="FFCC3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12" charset="-128"/>
                </a:endParaRPr>
              </a:p>
            </p:txBody>
          </p:sp>
          <p:sp>
            <p:nvSpPr>
              <p:cNvPr id="78" name="Text Box 11"/>
              <p:cNvSpPr txBox="1">
                <a:spLocks noChangeArrowheads="1"/>
              </p:cNvSpPr>
              <p:nvPr/>
            </p:nvSpPr>
            <p:spPr bwMode="auto">
              <a:xfrm>
                <a:off x="3048000" y="1600200"/>
                <a:ext cx="2590800" cy="351575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 type="none" w="sm" len="sm"/>
                <a:tailEnd type="none" w="lg" len="lg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sz="1600" b="1" dirty="0" smtClean="0">
                    <a:solidFill>
                      <a:srgbClr val="800000"/>
                    </a:solidFill>
                    <a:latin typeface="Calibri" pitchFamily="34" charset="0"/>
                    <a:ea typeface="新細明體" pitchFamily="18" charset="-120"/>
                    <a:cs typeface="Calibri" pitchFamily="34" charset="0"/>
                  </a:rPr>
                  <a:t>Preference Evaluation</a:t>
                </a:r>
                <a:endParaRPr lang="en-US" sz="1600" b="1" dirty="0">
                  <a:solidFill>
                    <a:srgbClr val="800000"/>
                  </a:solidFill>
                  <a:latin typeface="Calibri" pitchFamily="34" charset="0"/>
                  <a:ea typeface="新細明體" pitchFamily="18" charset="-120"/>
                  <a:cs typeface="Calibri" pitchFamily="34" charset="0"/>
                </a:endParaRPr>
              </a:p>
            </p:txBody>
          </p:sp>
          <p:sp>
            <p:nvSpPr>
              <p:cNvPr id="79" name="AutoShape 16"/>
              <p:cNvSpPr>
                <a:spLocks noChangeArrowheads="1"/>
              </p:cNvSpPr>
              <p:nvPr/>
            </p:nvSpPr>
            <p:spPr bwMode="auto">
              <a:xfrm>
                <a:off x="3581400" y="1981200"/>
                <a:ext cx="1524000" cy="304798"/>
              </a:xfrm>
              <a:prstGeom prst="rect">
                <a:avLst/>
              </a:prstGeom>
              <a:solidFill>
                <a:srgbClr val="7A0019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sz="1600" dirty="0" smtClean="0">
                    <a:solidFill>
                      <a:srgbClr val="FFCC33"/>
                    </a:solidFill>
                    <a:latin typeface="Calibri" pitchFamily="34" charset="0"/>
                    <a:cs typeface="Calibri" pitchFamily="34" charset="0"/>
                  </a:rPr>
                  <a:t>Top-K</a:t>
                </a:r>
                <a:endParaRPr lang="en-US" sz="1600" dirty="0">
                  <a:solidFill>
                    <a:srgbClr val="FFCC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0" name="AutoShape 16"/>
              <p:cNvSpPr>
                <a:spLocks noChangeArrowheads="1"/>
              </p:cNvSpPr>
              <p:nvPr/>
            </p:nvSpPr>
            <p:spPr bwMode="auto">
              <a:xfrm>
                <a:off x="3581400" y="2362200"/>
                <a:ext cx="1524000" cy="304799"/>
              </a:xfrm>
              <a:prstGeom prst="rect">
                <a:avLst/>
              </a:prstGeom>
              <a:solidFill>
                <a:srgbClr val="002060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sz="1600" dirty="0" smtClean="0">
                    <a:solidFill>
                      <a:srgbClr val="FFCC33"/>
                    </a:solidFill>
                    <a:latin typeface="Calibri" pitchFamily="34" charset="0"/>
                    <a:cs typeface="Calibri" pitchFamily="34" charset="0"/>
                  </a:rPr>
                  <a:t>Skyline</a:t>
                </a:r>
                <a:endParaRPr lang="en-US" sz="1600" dirty="0">
                  <a:solidFill>
                    <a:srgbClr val="FFCC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1" name="AutoShape 16"/>
              <p:cNvSpPr>
                <a:spLocks noChangeArrowheads="1"/>
              </p:cNvSpPr>
              <p:nvPr/>
            </p:nvSpPr>
            <p:spPr bwMode="auto">
              <a:xfrm>
                <a:off x="3581400" y="2743200"/>
                <a:ext cx="1524000" cy="304799"/>
              </a:xfrm>
              <a:prstGeom prst="rect">
                <a:avLst/>
              </a:prstGeom>
              <a:solidFill>
                <a:srgbClr val="336699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sz="1600" dirty="0" smtClean="0">
                    <a:solidFill>
                      <a:srgbClr val="FFCC33"/>
                    </a:solidFill>
                    <a:latin typeface="Calibri" pitchFamily="34" charset="0"/>
                    <a:cs typeface="Calibri" pitchFamily="34" charset="0"/>
                  </a:rPr>
                  <a:t>K-Dominance</a:t>
                </a:r>
                <a:endParaRPr lang="en-US" sz="1600" dirty="0">
                  <a:solidFill>
                    <a:srgbClr val="FFCC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2" name="AutoShape 16"/>
              <p:cNvSpPr>
                <a:spLocks noChangeArrowheads="1"/>
              </p:cNvSpPr>
              <p:nvPr/>
            </p:nvSpPr>
            <p:spPr bwMode="auto">
              <a:xfrm>
                <a:off x="3581400" y="3124200"/>
                <a:ext cx="1524000" cy="304799"/>
              </a:xfrm>
              <a:prstGeom prst="rect">
                <a:avLst/>
              </a:prstGeom>
              <a:solidFill>
                <a:srgbClr val="FFCC33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sz="1600" dirty="0" smtClean="0">
                    <a:solidFill>
                      <a:srgbClr val="7A0019"/>
                    </a:solidFill>
                    <a:latin typeface="Calibri" pitchFamily="34" charset="0"/>
                    <a:cs typeface="Calibri" pitchFamily="34" charset="0"/>
                  </a:rPr>
                  <a:t>K-Frequency</a:t>
                </a:r>
                <a:endParaRPr lang="en-US" sz="1600" dirty="0">
                  <a:solidFill>
                    <a:srgbClr val="7A0019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3" name="AutoShape 16"/>
              <p:cNvSpPr>
                <a:spLocks noChangeArrowheads="1"/>
              </p:cNvSpPr>
              <p:nvPr/>
            </p:nvSpPr>
            <p:spPr bwMode="auto">
              <a:xfrm>
                <a:off x="3581400" y="3505200"/>
                <a:ext cx="1524000" cy="304799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sz="1600" dirty="0" smtClean="0">
                    <a:solidFill>
                      <a:srgbClr val="FFCC33"/>
                    </a:solidFill>
                    <a:latin typeface="Calibri" pitchFamily="34" charset="0"/>
                    <a:cs typeface="Calibri" pitchFamily="34" charset="0"/>
                  </a:rPr>
                  <a:t>Top-K Dom</a:t>
                </a:r>
                <a:endParaRPr lang="en-US" sz="1600" dirty="0">
                  <a:solidFill>
                    <a:srgbClr val="FFCC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84" name="Can 83"/>
            <p:cNvSpPr/>
            <p:nvPr/>
          </p:nvSpPr>
          <p:spPr bwMode="auto">
            <a:xfrm>
              <a:off x="6477000" y="4724400"/>
              <a:ext cx="2057400" cy="1219200"/>
            </a:xfrm>
            <a:prstGeom prst="can">
              <a:avLst/>
            </a:prstGeom>
            <a:solidFill>
              <a:srgbClr val="7A001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FFCC33"/>
                  </a:solidFill>
                  <a:effectLst/>
                  <a:latin typeface="Calibri" pitchFamily="34" charset="0"/>
                  <a:ea typeface="ＭＳ Ｐゴシック" pitchFamily="-112" charset="-128"/>
                  <a:cs typeface="Calibri" pitchFamily="34" charset="0"/>
                </a:rPr>
                <a:t>DBMS</a:t>
              </a:r>
            </a:p>
          </p:txBody>
        </p:sp>
        <p:sp>
          <p:nvSpPr>
            <p:cNvPr id="85" name="Up Arrow 84"/>
            <p:cNvSpPr/>
            <p:nvPr/>
          </p:nvSpPr>
          <p:spPr bwMode="auto">
            <a:xfrm>
              <a:off x="7239000" y="4191000"/>
              <a:ext cx="685800" cy="685800"/>
            </a:xfrm>
            <a:prstGeom prst="upArrow">
              <a:avLst>
                <a:gd name="adj1" fmla="val 50000"/>
                <a:gd name="adj2" fmla="val 32769"/>
              </a:avLst>
            </a:prstGeom>
            <a:solidFill>
              <a:srgbClr val="002060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34" charset="-127"/>
              </a:endParaRPr>
            </a:p>
          </p:txBody>
        </p:sp>
      </p:grpSp>
      <p:cxnSp>
        <p:nvCxnSpPr>
          <p:cNvPr id="88" name="Straight Connector 87"/>
          <p:cNvCxnSpPr/>
          <p:nvPr/>
        </p:nvCxnSpPr>
        <p:spPr bwMode="auto">
          <a:xfrm rot="5400000">
            <a:off x="685800" y="3810000"/>
            <a:ext cx="4876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/>
          <p:nvPr/>
        </p:nvCxnSpPr>
        <p:spPr bwMode="auto">
          <a:xfrm rot="5400000">
            <a:off x="3581400" y="3810000"/>
            <a:ext cx="4876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Text Box 2"/>
          <p:cNvSpPr txBox="1">
            <a:spLocks noChangeArrowheads="1"/>
          </p:cNvSpPr>
          <p:nvPr/>
        </p:nvSpPr>
        <p:spPr bwMode="auto">
          <a:xfrm>
            <a:off x="3124200" y="609600"/>
            <a:ext cx="2895600" cy="523220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lg" len="lg"/>
          </a:ln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800" b="1" i="1" dirty="0" smtClean="0">
                <a:solidFill>
                  <a:srgbClr val="C00000"/>
                </a:solidFill>
                <a:latin typeface="Calibri" pitchFamily="34" charset="0"/>
                <a:ea typeface="新細明體" pitchFamily="18" charset="-120"/>
                <a:cs typeface="Calibri" pitchFamily="34" charset="0"/>
              </a:rPr>
              <a:t>The Bad: Layered</a:t>
            </a:r>
          </a:p>
        </p:txBody>
      </p:sp>
      <p:sp>
        <p:nvSpPr>
          <p:cNvPr id="92" name="Text Box 2"/>
          <p:cNvSpPr txBox="1">
            <a:spLocks noChangeArrowheads="1"/>
          </p:cNvSpPr>
          <p:nvPr/>
        </p:nvSpPr>
        <p:spPr bwMode="auto">
          <a:xfrm>
            <a:off x="0" y="609600"/>
            <a:ext cx="2971800" cy="523220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lg" len="lg"/>
          </a:ln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800" b="1" i="1" dirty="0" smtClean="0">
                <a:solidFill>
                  <a:srgbClr val="C00000"/>
                </a:solidFill>
                <a:latin typeface="Calibri" pitchFamily="34" charset="0"/>
                <a:ea typeface="新細明體" pitchFamily="18" charset="-120"/>
                <a:cs typeface="Calibri" pitchFamily="34" charset="0"/>
              </a:rPr>
              <a:t>The Ugly: Built-In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0" y="1085850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Skyline implementation: </a:t>
            </a:r>
          </a:p>
          <a:p>
            <a:pPr algn="ctr"/>
            <a:r>
              <a:rPr lang="en-US" b="1" dirty="0" smtClean="0"/>
              <a:t>Work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FF0000"/>
                </a:solidFill>
              </a:rPr>
              <a:t>~</a:t>
            </a:r>
            <a:r>
              <a:rPr lang="en-US" b="1" i="1" dirty="0" smtClean="0">
                <a:solidFill>
                  <a:srgbClr val="FF0000"/>
                </a:solidFill>
              </a:rPr>
              <a:t>2000 lines of code</a:t>
            </a:r>
            <a:r>
              <a:rPr lang="en-US" b="1" dirty="0" smtClean="0">
                <a:solidFill>
                  <a:srgbClr val="FF0000"/>
                </a:solidFill>
              </a:rPr>
              <a:t> for </a:t>
            </a:r>
            <a:r>
              <a:rPr lang="en-US" b="1" i="1" dirty="0" smtClean="0">
                <a:solidFill>
                  <a:srgbClr val="FF0000"/>
                </a:solidFill>
              </a:rPr>
              <a:t>selection only</a:t>
            </a:r>
          </a:p>
          <a:p>
            <a:pPr algn="ctr"/>
            <a:r>
              <a:rPr lang="en-US" b="1" dirty="0" smtClean="0"/>
              <a:t>Performance</a:t>
            </a:r>
            <a:r>
              <a:rPr lang="en-US" b="1" i="1" dirty="0" smtClean="0"/>
              <a:t>: </a:t>
            </a:r>
            <a:r>
              <a:rPr lang="en-US" b="1" i="1" dirty="0" smtClean="0">
                <a:solidFill>
                  <a:srgbClr val="00B050"/>
                </a:solidFill>
              </a:rPr>
              <a:t>Good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24200" y="1114425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Skyline implementation: </a:t>
            </a:r>
          </a:p>
          <a:p>
            <a:pPr algn="ctr"/>
            <a:r>
              <a:rPr lang="en-US" b="1" dirty="0" smtClean="0"/>
              <a:t>Work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B050"/>
                </a:solidFill>
              </a:rPr>
              <a:t>~</a:t>
            </a:r>
            <a:r>
              <a:rPr lang="en-US" b="1" i="1" dirty="0" smtClean="0">
                <a:solidFill>
                  <a:srgbClr val="00B050"/>
                </a:solidFill>
              </a:rPr>
              <a:t>200 lines of code (selection by nature)</a:t>
            </a:r>
          </a:p>
          <a:p>
            <a:pPr algn="ctr"/>
            <a:r>
              <a:rPr lang="en-US" b="1" dirty="0" smtClean="0"/>
              <a:t>Performance</a:t>
            </a:r>
            <a:r>
              <a:rPr lang="en-US" b="1" i="1" dirty="0" smtClean="0"/>
              <a:t>: </a:t>
            </a:r>
            <a:r>
              <a:rPr lang="en-US" b="1" dirty="0" smtClean="0">
                <a:solidFill>
                  <a:srgbClr val="FF0000"/>
                </a:solidFill>
              </a:rPr>
              <a:t>Bad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086475" y="11430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Skyline implementation: </a:t>
            </a:r>
          </a:p>
          <a:p>
            <a:pPr algn="ctr"/>
            <a:r>
              <a:rPr lang="en-US" b="1" dirty="0" smtClean="0"/>
              <a:t>Work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B050"/>
                </a:solidFill>
              </a:rPr>
              <a:t>~</a:t>
            </a:r>
            <a:r>
              <a:rPr lang="en-US" b="1" i="1" dirty="0" smtClean="0">
                <a:solidFill>
                  <a:srgbClr val="00B050"/>
                </a:solidFill>
              </a:rPr>
              <a:t>300 lines of code</a:t>
            </a:r>
          </a:p>
          <a:p>
            <a:pPr algn="ctr"/>
            <a:r>
              <a:rPr lang="en-US" b="1" dirty="0" smtClean="0"/>
              <a:t>Performance</a:t>
            </a:r>
            <a:r>
              <a:rPr lang="en-US" b="1" i="1" dirty="0" smtClean="0"/>
              <a:t>: </a:t>
            </a:r>
            <a:r>
              <a:rPr lang="en-US" b="1" i="1" dirty="0" smtClean="0">
                <a:solidFill>
                  <a:srgbClr val="00B050"/>
                </a:solidFill>
              </a:rPr>
              <a:t>Good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Preference Methods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Implementing Preference Methods in a DBMS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The Challenge: Extensible Preference Evaluation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FlexPref</a:t>
            </a:r>
            <a:r>
              <a:rPr lang="en-US" dirty="0" smtClean="0">
                <a:solidFill>
                  <a:srgbClr val="FF0000"/>
                </a:solidFill>
              </a:rPr>
              <a:t> Framework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Architecture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Adding </a:t>
            </a:r>
            <a:r>
              <a:rPr lang="en-US" dirty="0" smtClean="0">
                <a:solidFill>
                  <a:srgbClr val="FF0000"/>
                </a:solidFill>
              </a:rPr>
              <a:t>Preference </a:t>
            </a:r>
            <a:r>
              <a:rPr lang="en-US" dirty="0" smtClean="0">
                <a:solidFill>
                  <a:srgbClr val="FF0000"/>
                </a:solidFill>
              </a:rPr>
              <a:t>Methods to </a:t>
            </a:r>
            <a:r>
              <a:rPr lang="en-US" dirty="0" err="1" smtClean="0">
                <a:solidFill>
                  <a:srgbClr val="FF0000"/>
                </a:solidFill>
              </a:rPr>
              <a:t>FlexPref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Performance Analysis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 bwMode="auto">
          <a:xfrm>
            <a:off x="6096000" y="1905000"/>
            <a:ext cx="2366682" cy="964406"/>
          </a:xfrm>
          <a:prstGeom prst="roundRect">
            <a:avLst/>
          </a:prstGeom>
          <a:solidFill>
            <a:srgbClr val="FFCC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7A0019"/>
                </a:solidFill>
                <a:effectLst/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Query Processor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r>
              <a:rPr lang="en-US" sz="3000" dirty="0" smtClean="0"/>
              <a:t>Adding Preference Methods to </a:t>
            </a:r>
            <a:r>
              <a:rPr lang="en-US" sz="3000" dirty="0" err="1" smtClean="0"/>
              <a:t>FlexPref</a:t>
            </a:r>
            <a:endParaRPr lang="en-US" sz="3000" dirty="0"/>
          </a:p>
        </p:txBody>
      </p:sp>
      <p:sp>
        <p:nvSpPr>
          <p:cNvPr id="7" name="Flowchart: Card 6"/>
          <p:cNvSpPr/>
          <p:nvPr/>
        </p:nvSpPr>
        <p:spPr bwMode="auto">
          <a:xfrm>
            <a:off x="1371600" y="2286000"/>
            <a:ext cx="1143000" cy="1295400"/>
          </a:xfrm>
          <a:prstGeom prst="flowChartPunchedCard">
            <a:avLst/>
          </a:prstGeom>
          <a:solidFill>
            <a:srgbClr val="7A001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-112" charset="-128"/>
              </a:rPr>
              <a:t>MyPref.c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33" name="Down Arrow 32"/>
          <p:cNvSpPr/>
          <p:nvPr/>
        </p:nvSpPr>
        <p:spPr>
          <a:xfrm rot="16200000">
            <a:off x="4381500" y="2400300"/>
            <a:ext cx="457200" cy="1295400"/>
          </a:xfrm>
          <a:prstGeom prst="down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6200" y="371475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 smtClean="0"/>
              <a:t>1. Define </a:t>
            </a:r>
            <a:r>
              <a:rPr lang="en-US" b="1" i="1" dirty="0" smtClean="0">
                <a:solidFill>
                  <a:srgbClr val="FF0000"/>
                </a:solidFill>
              </a:rPr>
              <a:t>two macros </a:t>
            </a:r>
            <a:r>
              <a:rPr lang="en-US" b="1" dirty="0" smtClean="0"/>
              <a:t>and </a:t>
            </a:r>
            <a:r>
              <a:rPr lang="en-US" b="1" i="1" dirty="0" smtClean="0">
                <a:solidFill>
                  <a:srgbClr val="FF0000"/>
                </a:solidFill>
              </a:rPr>
              <a:t>three functions </a:t>
            </a:r>
            <a:r>
              <a:rPr lang="en-US" b="1" dirty="0" smtClean="0"/>
              <a:t>in separate “</a:t>
            </a:r>
            <a:r>
              <a:rPr lang="en-US" b="1" dirty="0" err="1" smtClean="0"/>
              <a:t>MyPref.c</a:t>
            </a:r>
            <a:r>
              <a:rPr lang="en-US" b="1" dirty="0" smtClean="0"/>
              <a:t>” file outside DBMS/</a:t>
            </a:r>
            <a:r>
              <a:rPr lang="en-US" b="1" dirty="0" err="1" smtClean="0"/>
              <a:t>FlexPref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286250" y="4743450"/>
            <a:ext cx="4876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 Compile into </a:t>
            </a:r>
            <a:r>
              <a:rPr lang="en-US" b="1" dirty="0" err="1" smtClean="0"/>
              <a:t>FlexPref</a:t>
            </a:r>
            <a:r>
              <a:rPr lang="en-US" b="1" dirty="0" smtClean="0"/>
              <a:t> using command:</a:t>
            </a:r>
            <a:br>
              <a:rPr lang="en-US" b="1" dirty="0" smtClean="0"/>
            </a:b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DefinePreference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MyPref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with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MyPref.c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28575" y="828675"/>
            <a:ext cx="9067800" cy="89535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Adding a new preference method </a:t>
            </a:r>
            <a:r>
              <a:rPr lang="en-US" b="1" dirty="0" smtClean="0"/>
              <a:t>“</a:t>
            </a:r>
            <a:r>
              <a:rPr lang="en-US" b="1" i="1" dirty="0" err="1" smtClean="0"/>
              <a:t>MyPref</a:t>
            </a:r>
            <a:r>
              <a:rPr lang="en-US" b="1" i="1" dirty="0" smtClean="0"/>
              <a:t>” </a:t>
            </a:r>
            <a:r>
              <a:rPr lang="en-US" dirty="0" smtClean="0"/>
              <a:t>to </a:t>
            </a:r>
            <a:r>
              <a:rPr lang="en-US" dirty="0" err="1" smtClean="0"/>
              <a:t>FlexPref</a:t>
            </a:r>
            <a:endParaRPr lang="en-US" dirty="0" smtClean="0"/>
          </a:p>
        </p:txBody>
      </p:sp>
      <p:sp>
        <p:nvSpPr>
          <p:cNvPr id="40" name="Rectangle 39"/>
          <p:cNvSpPr/>
          <p:nvPr/>
        </p:nvSpPr>
        <p:spPr bwMode="auto">
          <a:xfrm>
            <a:off x="8229600" y="3124200"/>
            <a:ext cx="76200" cy="1524000"/>
          </a:xfrm>
          <a:prstGeom prst="rect">
            <a:avLst/>
          </a:prstGeom>
          <a:solidFill>
            <a:srgbClr val="00206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34" charset="-127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8058150" y="2838450"/>
            <a:ext cx="242047" cy="160734"/>
          </a:xfrm>
          <a:prstGeom prst="rect">
            <a:avLst/>
          </a:prstGeom>
          <a:solidFill>
            <a:srgbClr val="00206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34" charset="-127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7496175" y="3000375"/>
            <a:ext cx="806824" cy="160734"/>
          </a:xfrm>
          <a:prstGeom prst="rect">
            <a:avLst/>
          </a:prstGeom>
          <a:solidFill>
            <a:srgbClr val="00206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34" charset="-127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7410450" y="4495800"/>
            <a:ext cx="806824" cy="160734"/>
          </a:xfrm>
          <a:prstGeom prst="rect">
            <a:avLst/>
          </a:prstGeom>
          <a:solidFill>
            <a:srgbClr val="00206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34" charset="-127"/>
            </a:endParaRPr>
          </a:p>
        </p:txBody>
      </p:sp>
      <p:sp>
        <p:nvSpPr>
          <p:cNvPr id="45" name="AutoShape 16"/>
          <p:cNvSpPr>
            <a:spLocks noChangeArrowheads="1"/>
          </p:cNvSpPr>
          <p:nvPr/>
        </p:nvSpPr>
        <p:spPr bwMode="auto">
          <a:xfrm>
            <a:off x="7131423" y="3171825"/>
            <a:ext cx="1075765" cy="257173"/>
          </a:xfrm>
          <a:prstGeom prst="rect">
            <a:avLst/>
          </a:prstGeom>
          <a:solidFill>
            <a:srgbClr val="7A0019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sz="1400" dirty="0" smtClean="0">
                <a:solidFill>
                  <a:srgbClr val="FFCC33"/>
                </a:solidFill>
                <a:latin typeface="Calibri" pitchFamily="34" charset="0"/>
                <a:cs typeface="Calibri" pitchFamily="34" charset="0"/>
              </a:rPr>
              <a:t>Top-K</a:t>
            </a:r>
            <a:endParaRPr lang="en-US" sz="1400" dirty="0">
              <a:solidFill>
                <a:srgbClr val="FFCC3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AutoShape 16"/>
          <p:cNvSpPr>
            <a:spLocks noChangeArrowheads="1"/>
          </p:cNvSpPr>
          <p:nvPr/>
        </p:nvSpPr>
        <p:spPr bwMode="auto">
          <a:xfrm>
            <a:off x="7131423" y="3429000"/>
            <a:ext cx="1075765" cy="257174"/>
          </a:xfrm>
          <a:prstGeom prst="rect">
            <a:avLst/>
          </a:prstGeom>
          <a:solidFill>
            <a:srgbClr val="00206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sz="1400" dirty="0" smtClean="0">
                <a:solidFill>
                  <a:srgbClr val="FFCC33"/>
                </a:solidFill>
                <a:latin typeface="Calibri" pitchFamily="34" charset="0"/>
                <a:cs typeface="Calibri" pitchFamily="34" charset="0"/>
              </a:rPr>
              <a:t>Skyline</a:t>
            </a:r>
            <a:endParaRPr lang="en-US" sz="1400" dirty="0">
              <a:solidFill>
                <a:srgbClr val="FFCC3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AutoShape 16"/>
          <p:cNvSpPr>
            <a:spLocks noChangeArrowheads="1"/>
          </p:cNvSpPr>
          <p:nvPr/>
        </p:nvSpPr>
        <p:spPr bwMode="auto">
          <a:xfrm>
            <a:off x="7131423" y="3686175"/>
            <a:ext cx="1075765" cy="257174"/>
          </a:xfrm>
          <a:prstGeom prst="rect">
            <a:avLst/>
          </a:prstGeom>
          <a:solidFill>
            <a:srgbClr val="336699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sz="1400" dirty="0" smtClean="0">
                <a:solidFill>
                  <a:srgbClr val="FFCC33"/>
                </a:solidFill>
                <a:latin typeface="Calibri" pitchFamily="34" charset="0"/>
                <a:cs typeface="Calibri" pitchFamily="34" charset="0"/>
              </a:rPr>
              <a:t>K-Dominance</a:t>
            </a:r>
            <a:endParaRPr lang="en-US" sz="1400" dirty="0">
              <a:solidFill>
                <a:srgbClr val="FFCC3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AutoShape 16"/>
          <p:cNvSpPr>
            <a:spLocks noChangeArrowheads="1"/>
          </p:cNvSpPr>
          <p:nvPr/>
        </p:nvSpPr>
        <p:spPr bwMode="auto">
          <a:xfrm>
            <a:off x="7131423" y="3943350"/>
            <a:ext cx="1075765" cy="257174"/>
          </a:xfrm>
          <a:prstGeom prst="rect">
            <a:avLst/>
          </a:prstGeom>
          <a:solidFill>
            <a:srgbClr val="FFCC33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sz="1400" dirty="0" smtClean="0">
                <a:solidFill>
                  <a:srgbClr val="7A0019"/>
                </a:solidFill>
                <a:latin typeface="Calibri" pitchFamily="34" charset="0"/>
                <a:cs typeface="Calibri" pitchFamily="34" charset="0"/>
              </a:rPr>
              <a:t>K-Frequency</a:t>
            </a:r>
            <a:endParaRPr lang="en-US" sz="1400" dirty="0">
              <a:solidFill>
                <a:srgbClr val="7A0019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AutoShape 16"/>
          <p:cNvSpPr>
            <a:spLocks noChangeArrowheads="1"/>
          </p:cNvSpPr>
          <p:nvPr/>
        </p:nvSpPr>
        <p:spPr bwMode="auto">
          <a:xfrm>
            <a:off x="6200775" y="4267200"/>
            <a:ext cx="1075765" cy="25717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sz="1400" dirty="0" err="1" smtClean="0">
                <a:solidFill>
                  <a:srgbClr val="FFCC33"/>
                </a:solidFill>
                <a:latin typeface="Calibri" pitchFamily="34" charset="0"/>
                <a:cs typeface="Calibri" pitchFamily="34" charset="0"/>
              </a:rPr>
              <a:t>MyPref</a:t>
            </a:r>
            <a:endParaRPr lang="en-US" sz="1400" dirty="0">
              <a:solidFill>
                <a:srgbClr val="FFCC3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7010400" y="2514600"/>
            <a:ext cx="1290918" cy="385763"/>
          </a:xfrm>
          <a:prstGeom prst="rect">
            <a:avLst/>
          </a:prstGeom>
          <a:solidFill>
            <a:srgbClr val="00206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FFCC66"/>
                </a:solidFill>
                <a:effectLst/>
                <a:latin typeface="Calibri" pitchFamily="34" charset="0"/>
                <a:ea typeface="굴림" pitchFamily="34" charset="-127"/>
                <a:cs typeface="Calibri" pitchFamily="34" charset="0"/>
              </a:rPr>
              <a:t>FlexPref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CC66"/>
              </a:solidFill>
              <a:effectLst/>
              <a:latin typeface="Calibri" pitchFamily="34" charset="0"/>
              <a:ea typeface="굴림" pitchFamily="34" charset="-127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3" grpId="0" animBg="1"/>
      <p:bldP spid="35" grpId="0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95250" y="1066800"/>
            <a:ext cx="5334000" cy="914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Preference Queries in </a:t>
            </a:r>
            <a:r>
              <a:rPr lang="en-US" dirty="0" err="1" smtClean="0"/>
              <a:t>FlexPref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" y="2048411"/>
            <a:ext cx="8801100" cy="1323439"/>
          </a:xfrm>
          <a:prstGeom prst="rect">
            <a:avLst/>
          </a:prstGeom>
          <a:solidFill>
            <a:srgbClr val="FFCC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SELECT * FROM Restaurants R </a:t>
            </a:r>
          </a:p>
          <a:p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WHERE …</a:t>
            </a:r>
          </a:p>
          <a:p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PREFERRING Price P, Distance D, Rating R</a:t>
            </a:r>
          </a:p>
          <a:p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Skyline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OBJECTIVES MIN P, D, MAX 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" y="3486150"/>
            <a:ext cx="8801100" cy="1323439"/>
          </a:xfrm>
          <a:prstGeom prst="rect">
            <a:avLst/>
          </a:prstGeom>
          <a:solidFill>
            <a:srgbClr val="FFCC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SELECT * FROM Restaurants R</a:t>
            </a:r>
          </a:p>
          <a:p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WHERE …</a:t>
            </a:r>
          </a:p>
          <a:p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PREFERRING Price P, Distance D, Rating R</a:t>
            </a:r>
          </a:p>
          <a:p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20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TopKDom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WITH K=5 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OBJECTIVES MIN P, D, MAX 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1" y="4944011"/>
            <a:ext cx="8801100" cy="1323439"/>
          </a:xfrm>
          <a:prstGeom prst="rect">
            <a:avLst/>
          </a:prstGeom>
          <a:solidFill>
            <a:srgbClr val="FFCC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SELECT * FROM Restaurants R</a:t>
            </a:r>
          </a:p>
          <a:p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WHERE …</a:t>
            </a:r>
          </a:p>
          <a:p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PREFERRING Price P, Distance D, Rating R</a:t>
            </a:r>
          </a:p>
          <a:p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20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TopK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WITH K=5 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OBJECTIVES MIN </a:t>
            </a:r>
            <a:r>
              <a:rPr lang="en-US" sz="2000" b="1" i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(P,D,R)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250" y="685801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SELECT * FROM Restaurants R WHERE 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Where_clause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2000" b="1" u="sng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PREFERRING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[Attribute List]</a:t>
            </a:r>
          </a:p>
          <a:p>
            <a:r>
              <a:rPr lang="en-US" sz="2000" b="1" u="sng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Pref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Method]</a:t>
            </a:r>
          </a:p>
          <a:p>
            <a:r>
              <a:rPr lang="en-US" sz="2000" b="1" u="sng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OBJECTIVES</a:t>
            </a:r>
            <a:r>
              <a:rPr lang="en-US" sz="2000" b="1" u="sng" dirty="0" smtClean="0">
                <a:latin typeface="Courier New" pitchFamily="49" charset="0"/>
                <a:cs typeface="Courier New" pitchFamily="49" charset="0"/>
              </a:rPr>
              <a:t> [Preference Objectives]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Preference Methods</a:t>
            </a:r>
          </a:p>
          <a:p>
            <a:r>
              <a:rPr lang="en-US" dirty="0" smtClean="0"/>
              <a:t>Implementing Preference Methods in a DBMS</a:t>
            </a:r>
          </a:p>
          <a:p>
            <a:r>
              <a:rPr lang="en-US" dirty="0" smtClean="0"/>
              <a:t>The Challenge: Extensible Preference Evaluation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FlexPref</a:t>
            </a:r>
            <a:r>
              <a:rPr lang="en-US" dirty="0" smtClean="0"/>
              <a:t> Framework</a:t>
            </a:r>
          </a:p>
          <a:p>
            <a:r>
              <a:rPr lang="en-US" dirty="0" smtClean="0"/>
              <a:t>Performance Analysis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FlexPref</a:t>
            </a:r>
            <a:r>
              <a:rPr lang="en-US" dirty="0" smtClean="0"/>
              <a:t> Generic Functions &amp; Macros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33800" y="1066800"/>
            <a:ext cx="5029200" cy="2031325"/>
          </a:xfrm>
          <a:prstGeom prst="rect">
            <a:avLst/>
          </a:prstGeom>
          <a:solidFill>
            <a:srgbClr val="FFCC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PairwiseCompare</a:t>
            </a:r>
            <a:r>
              <a:rPr lang="en-US" sz="18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(Object P, Object Q)</a:t>
            </a:r>
            <a:br>
              <a:rPr lang="en-US" sz="18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</a:br>
            <a:endParaRPr lang="en-US" sz="1800" b="1" dirty="0" smtClean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INPUT:</a:t>
            </a:r>
            <a:r>
              <a:rPr lang="en-US" sz="1800" i="1" dirty="0" smtClean="0"/>
              <a:t>   Two objects P and Q</a:t>
            </a:r>
          </a:p>
          <a:p>
            <a:r>
              <a:rPr lang="en-US" sz="18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ACTION:</a:t>
            </a:r>
            <a:r>
              <a:rPr lang="en-US" sz="1800" i="1" dirty="0" smtClean="0"/>
              <a:t> Update the score of P </a:t>
            </a:r>
          </a:p>
          <a:p>
            <a:r>
              <a:rPr lang="en-US" sz="18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RETURN:</a:t>
            </a:r>
            <a:r>
              <a:rPr lang="en-US" sz="1800" i="1" dirty="0" smtClean="0"/>
              <a:t> </a:t>
            </a:r>
            <a:r>
              <a:rPr lang="en-US" sz="1800" b="1" dirty="0" smtClean="0"/>
              <a:t>1</a:t>
            </a:r>
            <a:r>
              <a:rPr lang="en-US" sz="1800" i="1" dirty="0" smtClean="0"/>
              <a:t> if Q can never be a preferred object</a:t>
            </a:r>
          </a:p>
          <a:p>
            <a:r>
              <a:rPr lang="en-US" sz="1800" i="1" dirty="0" smtClean="0"/>
              <a:t>	</a:t>
            </a:r>
            <a:r>
              <a:rPr lang="en-US" sz="1800" b="1" dirty="0" smtClean="0"/>
              <a:t>-1</a:t>
            </a:r>
            <a:r>
              <a:rPr lang="en-US" sz="1800" i="1" dirty="0" smtClean="0"/>
              <a:t> if P can never be a preferred object</a:t>
            </a:r>
          </a:p>
          <a:p>
            <a:r>
              <a:rPr lang="en-US" sz="1800" i="1" dirty="0" smtClean="0"/>
              <a:t>	 </a:t>
            </a:r>
            <a:r>
              <a:rPr lang="en-US" sz="1800" b="1" i="1" dirty="0" smtClean="0"/>
              <a:t>0</a:t>
            </a:r>
            <a:r>
              <a:rPr lang="en-US" sz="1800" dirty="0" smtClean="0"/>
              <a:t> </a:t>
            </a:r>
            <a:r>
              <a:rPr lang="en-US" sz="1800" i="1" dirty="0" smtClean="0"/>
              <a:t>otherwise</a:t>
            </a:r>
            <a:endParaRPr lang="en-US" sz="18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625" y="3379989"/>
            <a:ext cx="7658100" cy="1477328"/>
          </a:xfrm>
          <a:prstGeom prst="rect">
            <a:avLst/>
          </a:prstGeom>
          <a:solidFill>
            <a:srgbClr val="FFCC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IsPreferredObject</a:t>
            </a:r>
            <a:r>
              <a:rPr lang="en-US" sz="18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(Object P, </a:t>
            </a:r>
            <a:r>
              <a:rPr lang="en-US" sz="18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PreferenceSet</a:t>
            </a:r>
            <a:r>
              <a:rPr lang="en-US" sz="18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S)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b="1" dirty="0" smtClean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INPUT:</a:t>
            </a:r>
            <a:r>
              <a:rPr lang="en-US" sz="1800" i="1" dirty="0" smtClean="0"/>
              <a:t>   A data object P and a set of  preferred objects S</a:t>
            </a:r>
          </a:p>
          <a:p>
            <a:r>
              <a:rPr lang="en-US" sz="18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RETURN:</a:t>
            </a:r>
            <a:r>
              <a:rPr lang="en-US" sz="1800" i="1" dirty="0" smtClean="0"/>
              <a:t> </a:t>
            </a:r>
            <a:r>
              <a:rPr lang="en-US" sz="1800" b="1" i="1" dirty="0" smtClean="0"/>
              <a:t>True </a:t>
            </a:r>
            <a:r>
              <a:rPr lang="en-US" sz="1800" i="1" dirty="0" smtClean="0"/>
              <a:t>if P is a preferred object and can be added to S </a:t>
            </a:r>
          </a:p>
          <a:p>
            <a:r>
              <a:rPr lang="en-US" sz="1800" i="1" dirty="0" smtClean="0"/>
              <a:t>	 </a:t>
            </a:r>
            <a:r>
              <a:rPr lang="en-US" sz="1800" b="1" i="1" dirty="0" smtClean="0"/>
              <a:t>False</a:t>
            </a:r>
            <a:r>
              <a:rPr lang="en-US" sz="1800" i="1" dirty="0" smtClean="0"/>
              <a:t> otherwise</a:t>
            </a:r>
            <a:endParaRPr lang="en-US" sz="18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0100" y="5001904"/>
            <a:ext cx="7696200" cy="1200329"/>
          </a:xfrm>
          <a:prstGeom prst="rect">
            <a:avLst/>
          </a:prstGeom>
          <a:solidFill>
            <a:srgbClr val="FFCC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AddPreferredToSet</a:t>
            </a:r>
            <a:r>
              <a:rPr lang="en-US" sz="18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(Object P, </a:t>
            </a:r>
            <a:r>
              <a:rPr lang="en-US" sz="18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PreferenceSet</a:t>
            </a:r>
            <a:r>
              <a:rPr lang="en-US" sz="18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S)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INPUT:</a:t>
            </a:r>
            <a:r>
              <a:rPr lang="en-US" sz="1800" i="1" dirty="0" smtClean="0"/>
              <a:t>   A data object P and a set of  preferred objects S</a:t>
            </a:r>
          </a:p>
          <a:p>
            <a:r>
              <a:rPr lang="en-US" sz="18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ACTION:</a:t>
            </a:r>
            <a:r>
              <a:rPr lang="en-US" sz="1800" i="1" dirty="0" smtClean="0"/>
              <a:t> Add P to S and remove or rearrange objects from S</a:t>
            </a:r>
            <a:endParaRPr lang="en-US" sz="18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914400"/>
            <a:ext cx="3009900" cy="2308324"/>
          </a:xfrm>
          <a:prstGeom prst="rect">
            <a:avLst/>
          </a:prstGeom>
          <a:gradFill>
            <a:gsLst>
              <a:gs pos="0">
                <a:srgbClr val="680000"/>
              </a:gs>
              <a:gs pos="35000">
                <a:srgbClr val="800000">
                  <a:alpha val="78000"/>
                </a:srgbClr>
              </a:gs>
              <a:gs pos="100000">
                <a:srgbClr val="A40000">
                  <a:alpha val="32000"/>
                </a:srgbClr>
              </a:gs>
              <a:gs pos="100000">
                <a:srgbClr val="A50021">
                  <a:alpha val="44000"/>
                </a:srgb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FlexPref</a:t>
            </a:r>
            <a:r>
              <a:rPr lang="en-US" sz="1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Macros</a:t>
            </a:r>
            <a:r>
              <a:rPr lang="en-US" sz="1800" b="1" dirty="0" smtClean="0">
                <a:solidFill>
                  <a:srgbClr val="FFCC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b="1" dirty="0" smtClean="0">
                <a:solidFill>
                  <a:srgbClr val="FFCC00"/>
                </a:solidFill>
                <a:latin typeface="Courier New" pitchFamily="49" charset="0"/>
                <a:cs typeface="Courier New" pitchFamily="49" charset="0"/>
              </a:rPr>
            </a:br>
            <a:endParaRPr lang="en-US" sz="1800" b="1" dirty="0" smtClean="0">
              <a:solidFill>
                <a:srgbClr val="FFCC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sz="18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DefaultScore</a:t>
            </a:r>
            <a:r>
              <a:rPr lang="en-US" sz="1800" i="1" dirty="0" smtClean="0">
                <a:solidFill>
                  <a:schemeClr val="bg1"/>
                </a:solidFill>
              </a:rPr>
              <a:t> </a:t>
            </a:r>
            <a:r>
              <a:rPr lang="en-US" sz="1800" i="1" dirty="0" smtClean="0">
                <a:solidFill>
                  <a:srgbClr val="FFCC00"/>
                </a:solidFill>
                <a:latin typeface="Calibri" pitchFamily="34" charset="0"/>
                <a:cs typeface="Calibri" pitchFamily="34" charset="0"/>
              </a:rPr>
              <a:t>Default score assigned to each object </a:t>
            </a:r>
          </a:p>
          <a:p>
            <a:r>
              <a:rPr lang="en-US" sz="1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sz="18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IsTransitive</a:t>
            </a:r>
            <a:r>
              <a:rPr lang="en-US" sz="1800" i="1" dirty="0" smtClean="0">
                <a:solidFill>
                  <a:schemeClr val="bg1"/>
                </a:solidFill>
              </a:rPr>
              <a:t> </a:t>
            </a:r>
            <a:r>
              <a:rPr lang="en-US" sz="1800" i="1" dirty="0" smtClean="0">
                <a:solidFill>
                  <a:srgbClr val="FFCC00"/>
                </a:solidFill>
                <a:latin typeface="Calibri" pitchFamily="34" charset="0"/>
                <a:cs typeface="Calibri" pitchFamily="34" charset="0"/>
              </a:rPr>
              <a:t>Whether preference function is transitive or not</a:t>
            </a:r>
            <a:endParaRPr lang="en-US" sz="1800" b="1" dirty="0">
              <a:solidFill>
                <a:srgbClr val="FFCC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Table Access in </a:t>
            </a:r>
            <a:r>
              <a:rPr lang="en-US" dirty="0" err="1" smtClean="0"/>
              <a:t>FlexPref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819150"/>
            <a:ext cx="4419600" cy="3352800"/>
          </a:xfrm>
        </p:spPr>
        <p:txBody>
          <a:bodyPr/>
          <a:lstStyle/>
          <a:p>
            <a:r>
              <a:rPr lang="en-US" sz="2400" b="0" dirty="0" smtClean="0"/>
              <a:t>Selection algorithm written in terms of the three generic functions and two macros:</a:t>
            </a:r>
          </a:p>
          <a:p>
            <a:pPr>
              <a:buNone/>
            </a:pPr>
            <a:endParaRPr lang="en-US" sz="1000" b="0" dirty="0" smtClean="0"/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SELECT *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FROM Hotels 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PREFERRING	Price P,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       	Distance D,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Rating R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USING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Skyline</a:t>
            </a:r>
            <a:endParaRPr lang="en-US" sz="16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OBJECTIVES MIN P, MIN D, MAX R</a:t>
            </a:r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sz="24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419600" y="1249263"/>
            <a:ext cx="4495800" cy="4770537"/>
          </a:xfrm>
          <a:prstGeom prst="rect">
            <a:avLst/>
          </a:prstGeom>
          <a:solidFill>
            <a:srgbClr val="FFCC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Input: Single Table </a:t>
            </a:r>
            <a:r>
              <a:rPr lang="en-US" sz="1600" b="1" i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T</a:t>
            </a:r>
          </a:p>
          <a:p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Output Preference set </a:t>
            </a:r>
            <a:r>
              <a:rPr lang="en-US" sz="1600" b="1" i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</a:t>
            </a:r>
          </a:p>
          <a:p>
            <a:endParaRPr lang="en-US" sz="1600" b="1" dirty="0" smtClean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Preference Set </a:t>
            </a:r>
            <a:r>
              <a:rPr lang="en-US" sz="1600" b="1" i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 NULL</a:t>
            </a:r>
          </a:p>
          <a:p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For each object </a:t>
            </a:r>
            <a:r>
              <a:rPr lang="en-US" sz="1600" b="1" i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P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in </a:t>
            </a:r>
            <a:r>
              <a:rPr lang="en-US" sz="1600" b="1" i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</a:t>
            </a:r>
            <a:endParaRPr lang="en-US" sz="1600" b="1" i="1" dirty="0" smtClean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P.score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u="sng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b="1" u="sng" dirty="0" err="1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DefaultScore</a:t>
            </a:r>
            <a:endParaRPr lang="en-US" sz="1600" b="1" u="sng" dirty="0" smtClean="0">
              <a:solidFill>
                <a:srgbClr val="6600CC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 for each Object Q in T</a:t>
            </a:r>
          </a:p>
          <a:p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n-US" sz="1600" b="1" u="sng" dirty="0" err="1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PairwiseCompare</a:t>
            </a:r>
            <a:r>
              <a:rPr lang="en-US" sz="1600" b="1" u="sng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(P,Q)</a:t>
            </a:r>
          </a:p>
          <a:p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  if (</a:t>
            </a:r>
            <a:r>
              <a:rPr lang="en-US" sz="16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cmp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==1) </a:t>
            </a:r>
          </a:p>
          <a:p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	if Q is in S then remove Q</a:t>
            </a:r>
          </a:p>
          <a:p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	if </a:t>
            </a:r>
            <a:r>
              <a:rPr lang="en-US" sz="1600" b="1" u="sng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#</a:t>
            </a:r>
            <a:r>
              <a:rPr lang="en-US" sz="1600" b="1" u="sng" dirty="0" err="1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isTransitive</a:t>
            </a:r>
            <a:r>
              <a:rPr lang="en-US" sz="16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  <a:p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	   then discard Q from T</a:t>
            </a:r>
          </a:p>
          <a:p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  if (</a:t>
            </a:r>
            <a:r>
              <a:rPr lang="en-US" sz="16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cmp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== -1)</a:t>
            </a:r>
          </a:p>
          <a:p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	if </a:t>
            </a:r>
            <a:r>
              <a:rPr lang="en-US" sz="1600" b="1" u="sng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#</a:t>
            </a:r>
            <a:r>
              <a:rPr lang="en-US" sz="1600" b="1" u="sng" dirty="0" err="1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isTransitive</a:t>
            </a:r>
            <a:r>
              <a:rPr lang="en-US" sz="16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  <a:p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	   then discard P from T</a:t>
            </a:r>
          </a:p>
          <a:p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	read next object P</a:t>
            </a:r>
          </a:p>
          <a:p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  if (</a:t>
            </a:r>
            <a:r>
              <a:rPr lang="en-US" sz="1600" b="1" u="sng" dirty="0" err="1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IsPreferredObject</a:t>
            </a:r>
            <a:r>
              <a:rPr lang="en-US" sz="1600" b="1" u="sng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(P,S)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</a:p>
          <a:p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	then </a:t>
            </a:r>
            <a:r>
              <a:rPr lang="en-US" sz="1600" b="1" u="sng" dirty="0" err="1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AddToPreferredSet</a:t>
            </a:r>
            <a:r>
              <a:rPr lang="en-US" sz="1600" b="1" u="sng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(P,S)</a:t>
            </a:r>
          </a:p>
          <a:p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Return S</a:t>
            </a:r>
            <a:endParaRPr lang="en-US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81100" y="4429125"/>
            <a:ext cx="1943100" cy="2303621"/>
            <a:chOff x="1066800" y="4229100"/>
            <a:chExt cx="1943100" cy="2303621"/>
          </a:xfrm>
        </p:grpSpPr>
        <p:cxnSp>
          <p:nvCxnSpPr>
            <p:cNvPr id="7" name="Straight Arrow Connector 6"/>
            <p:cNvCxnSpPr/>
            <p:nvPr/>
          </p:nvCxnSpPr>
          <p:spPr bwMode="auto">
            <a:xfrm rot="5400000" flipH="1" flipV="1">
              <a:off x="1715294" y="5638006"/>
              <a:ext cx="6096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grpSp>
          <p:nvGrpSpPr>
            <p:cNvPr id="8" name="Group 7"/>
            <p:cNvGrpSpPr/>
            <p:nvPr/>
          </p:nvGrpSpPr>
          <p:grpSpPr>
            <a:xfrm>
              <a:off x="1066800" y="4800600"/>
              <a:ext cx="1943100" cy="533400"/>
              <a:chOff x="1447800" y="3352800"/>
              <a:chExt cx="1943100" cy="533400"/>
            </a:xfrm>
          </p:grpSpPr>
          <p:sp>
            <p:nvSpPr>
              <p:cNvPr id="11" name="Oval 10"/>
              <p:cNvSpPr/>
              <p:nvPr/>
            </p:nvSpPr>
            <p:spPr bwMode="auto">
              <a:xfrm>
                <a:off x="1447800" y="3352800"/>
                <a:ext cx="1943100" cy="533400"/>
              </a:xfrm>
              <a:prstGeom prst="ellipse">
                <a:avLst/>
              </a:prstGeom>
              <a:solidFill>
                <a:srgbClr val="680000"/>
              </a:solidFill>
              <a:ln w="25400" cap="flat" cmpd="sng" algn="ctr">
                <a:solidFill>
                  <a:srgbClr val="FF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34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485900" y="344066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 err="1" smtClean="0">
                    <a:solidFill>
                      <a:schemeClr val="bg1"/>
                    </a:solidFill>
                  </a:rPr>
                  <a:t>FlexPref_Select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Text Box 2"/>
            <p:cNvSpPr txBox="1">
              <a:spLocks noChangeArrowheads="1"/>
            </p:cNvSpPr>
            <p:nvPr/>
          </p:nvSpPr>
          <p:spPr bwMode="auto">
            <a:xfrm>
              <a:off x="1790700" y="5886390"/>
              <a:ext cx="457200" cy="646331"/>
            </a:xfrm>
            <a:prstGeom prst="rect">
              <a:avLst/>
            </a:prstGeom>
            <a:noFill/>
            <a:ln w="19050" algn="ctr">
              <a:noFill/>
              <a:miter lim="800000"/>
              <a:headEnd type="none" w="sm" len="sm"/>
              <a:tailEnd type="none" w="lg" len="lg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3600" i="1" dirty="0" smtClean="0">
                  <a:solidFill>
                    <a:srgbClr val="800000"/>
                  </a:solidFill>
                  <a:latin typeface="Calibri" pitchFamily="34" charset="0"/>
                  <a:ea typeface="新細明體" pitchFamily="18" charset="-120"/>
                  <a:cs typeface="Calibri" pitchFamily="34" charset="0"/>
                </a:rPr>
                <a:t>H</a:t>
              </a:r>
              <a:endParaRPr lang="en-US" sz="3600" i="1" dirty="0">
                <a:solidFill>
                  <a:srgbClr val="800000"/>
                </a:solidFill>
                <a:latin typeface="Calibri" pitchFamily="34" charset="0"/>
                <a:ea typeface="新細明體" pitchFamily="18" charset="-120"/>
                <a:cs typeface="Calibri" pitchFamily="34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 rot="5400000" flipH="1" flipV="1">
              <a:off x="1715294" y="4533106"/>
              <a:ext cx="6096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25" y="2886075"/>
            <a:ext cx="4229100" cy="3048000"/>
            <a:chOff x="152400" y="2971800"/>
            <a:chExt cx="4229100" cy="3048000"/>
          </a:xfrm>
        </p:grpSpPr>
        <p:sp>
          <p:nvSpPr>
            <p:cNvPr id="9" name="Rectangle 8"/>
            <p:cNvSpPr/>
            <p:nvPr/>
          </p:nvSpPr>
          <p:spPr bwMode="auto">
            <a:xfrm>
              <a:off x="152400" y="2971800"/>
              <a:ext cx="4229100" cy="3048000"/>
            </a:xfrm>
            <a:prstGeom prst="rect">
              <a:avLst/>
            </a:prstGeom>
            <a:solidFill>
              <a:srgbClr val="FFCC00">
                <a:alpha val="29000"/>
              </a:srgbClr>
            </a:solidFill>
            <a:ln w="381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34" charset="-127"/>
              </a:endParaRPr>
            </a:p>
          </p:txBody>
        </p:sp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 rot="16200000">
              <a:off x="-584655" y="3746957"/>
              <a:ext cx="1981200" cy="430887"/>
            </a:xfrm>
            <a:prstGeom prst="rect">
              <a:avLst/>
            </a:prstGeom>
            <a:noFill/>
            <a:ln w="19050" algn="ctr">
              <a:noFill/>
              <a:miter lim="800000"/>
              <a:headEnd type="none" w="sm" len="sm"/>
              <a:tailEnd type="none" w="lg" len="lg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2200" dirty="0" err="1" smtClean="0">
                  <a:solidFill>
                    <a:srgbClr val="800000"/>
                  </a:solidFill>
                  <a:ea typeface="新細明體" pitchFamily="18" charset="-120"/>
                </a:rPr>
                <a:t>FlexPref_Join</a:t>
              </a:r>
              <a:endParaRPr lang="en-US" sz="2200" dirty="0" smtClean="0">
                <a:solidFill>
                  <a:srgbClr val="800000"/>
                </a:solidFill>
                <a:ea typeface="新細明體" pitchFamily="18" charset="-12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Multi-Table Access in </a:t>
            </a:r>
            <a:r>
              <a:rPr lang="en-US" dirty="0" err="1" smtClean="0"/>
              <a:t>FlexPref</a:t>
            </a:r>
            <a:endParaRPr lang="en-US" dirty="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 flipH="1">
            <a:off x="4486275" y="2133600"/>
            <a:ext cx="76200" cy="4206240"/>
          </a:xfrm>
          <a:prstGeom prst="rect">
            <a:avLst/>
          </a:prstGeom>
          <a:solidFill>
            <a:srgbClr val="7A0019"/>
          </a:solidFill>
          <a:ln w="19050" algn="ctr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04775" y="552450"/>
            <a:ext cx="8839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HyhwpEQ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SELECT 	* FROM Restaurants 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Hotels H</a:t>
            </a:r>
            <a:b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WHERE	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R.city</a:t>
            </a:r>
            <a:r>
              <a:rPr kumimoji="0" lang="en-US" sz="1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kern="0" dirty="0" err="1" smtClean="0">
                <a:latin typeface="Courier New" pitchFamily="49" charset="0"/>
                <a:cs typeface="Courier New" pitchFamily="49" charset="0"/>
              </a:rPr>
              <a:t>H</a:t>
            </a:r>
            <a:r>
              <a:rPr kumimoji="0" lang="en-US" sz="1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.city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PREFERRING 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.Price RP, </a:t>
            </a:r>
            <a:r>
              <a:rPr lang="en-US" sz="18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H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.Price HP,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R.Rating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RR,</a:t>
            </a:r>
            <a:r>
              <a:rPr kumimoji="0" lang="en-US" sz="1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800" b="1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H.Rating</a:t>
            </a:r>
            <a:r>
              <a:rPr kumimoji="0" lang="en-US" sz="1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HR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800" b="1" kern="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USING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Skyline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OBJECTIVES MIN RP, MIN HP, MAX RR, MAX HR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HyhwpEQ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HyhwpEQ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HyhwpEQ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77850" y="2176760"/>
            <a:ext cx="3279775" cy="461665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400" i="1" dirty="0" smtClean="0">
                <a:solidFill>
                  <a:srgbClr val="800000"/>
                </a:solidFill>
                <a:ea typeface="新細明體" pitchFamily="18" charset="-120"/>
              </a:rPr>
              <a:t>The Join Operation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991100" y="2095500"/>
            <a:ext cx="3279775" cy="461665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400" i="1" dirty="0" smtClean="0">
                <a:solidFill>
                  <a:srgbClr val="800000"/>
                </a:solidFill>
                <a:ea typeface="新細明體" pitchFamily="18" charset="-120"/>
              </a:rPr>
              <a:t>Sorted List Access</a:t>
            </a:r>
            <a:endParaRPr lang="en-US" sz="2400" i="1" dirty="0">
              <a:solidFill>
                <a:srgbClr val="800000"/>
              </a:solidFill>
              <a:ea typeface="新細明體" pitchFamily="18" charset="-12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10100" y="4475024"/>
            <a:ext cx="4495800" cy="1754326"/>
          </a:xfrm>
          <a:prstGeom prst="rect">
            <a:avLst/>
          </a:prstGeom>
          <a:solidFill>
            <a:srgbClr val="FFCC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StopSortedEval</a:t>
            </a:r>
            <a:r>
              <a:rPr lang="en-US" sz="18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(Set P, Object O,  </a:t>
            </a:r>
          </a:p>
          <a:p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8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Object F)</a:t>
            </a:r>
          </a:p>
          <a:p>
            <a:r>
              <a:rPr lang="en-US" sz="18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INPUT:</a:t>
            </a:r>
            <a:r>
              <a:rPr lang="en-US" sz="1800" i="1" dirty="0" smtClean="0"/>
              <a:t> A set of partial objects P and two virtual  objects O and F</a:t>
            </a:r>
          </a:p>
          <a:p>
            <a:r>
              <a:rPr lang="en-US" sz="18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ACTION:</a:t>
            </a:r>
            <a:r>
              <a:rPr lang="en-US" sz="1800" i="1" dirty="0" smtClean="0"/>
              <a:t> Update objects in P , till it is sufficient to perform preference evaluation</a:t>
            </a:r>
            <a:endParaRPr lang="en-US" sz="18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334000" y="2743200"/>
            <a:ext cx="3352800" cy="1619310"/>
            <a:chOff x="5334000" y="2895600"/>
            <a:chExt cx="3352800" cy="1619310"/>
          </a:xfrm>
        </p:grpSpPr>
        <p:cxnSp>
          <p:nvCxnSpPr>
            <p:cNvPr id="23" name="Straight Arrow Connector 22"/>
            <p:cNvCxnSpPr/>
            <p:nvPr/>
          </p:nvCxnSpPr>
          <p:spPr bwMode="auto">
            <a:xfrm rot="5400000" flipH="1" flipV="1">
              <a:off x="6630194" y="3199606"/>
              <a:ext cx="6096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grpSp>
          <p:nvGrpSpPr>
            <p:cNvPr id="13" name="Group 71"/>
            <p:cNvGrpSpPr/>
            <p:nvPr/>
          </p:nvGrpSpPr>
          <p:grpSpPr>
            <a:xfrm>
              <a:off x="5676900" y="3314700"/>
              <a:ext cx="2552700" cy="533400"/>
              <a:chOff x="5715000" y="3390900"/>
              <a:chExt cx="2552700" cy="533400"/>
            </a:xfrm>
          </p:grpSpPr>
          <p:sp>
            <p:nvSpPr>
              <p:cNvPr id="24" name="Oval 23"/>
              <p:cNvSpPr/>
              <p:nvPr/>
            </p:nvSpPr>
            <p:spPr bwMode="auto">
              <a:xfrm>
                <a:off x="5715000" y="3390900"/>
                <a:ext cx="2552700" cy="533400"/>
              </a:xfrm>
              <a:prstGeom prst="ellipse">
                <a:avLst/>
              </a:prstGeom>
              <a:solidFill>
                <a:srgbClr val="680000"/>
              </a:solidFill>
              <a:ln w="25400" cap="flat" cmpd="sng" algn="ctr">
                <a:solidFill>
                  <a:srgbClr val="FF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34" charset="-127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829300" y="3478768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 err="1" smtClean="0">
                    <a:solidFill>
                      <a:schemeClr val="bg1"/>
                    </a:solidFill>
                  </a:rPr>
                  <a:t>FlexPref_SortedList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4" name="Straight Arrow Connector 13"/>
            <p:cNvCxnSpPr/>
            <p:nvPr/>
          </p:nvCxnSpPr>
          <p:spPr bwMode="auto">
            <a:xfrm rot="5400000" flipH="1" flipV="1">
              <a:off x="5676900" y="3771900"/>
              <a:ext cx="381000" cy="3810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5" name="Text Box 2"/>
            <p:cNvSpPr txBox="1">
              <a:spLocks noChangeArrowheads="1"/>
            </p:cNvSpPr>
            <p:nvPr/>
          </p:nvSpPr>
          <p:spPr bwMode="auto">
            <a:xfrm>
              <a:off x="5334000" y="4038600"/>
              <a:ext cx="571500" cy="400110"/>
            </a:xfrm>
            <a:prstGeom prst="rect">
              <a:avLst/>
            </a:prstGeom>
            <a:noFill/>
            <a:ln w="19050" algn="ctr">
              <a:noFill/>
              <a:miter lim="800000"/>
              <a:headEnd type="none" w="sm" len="sm"/>
              <a:tailEnd type="none" w="lg" len="lg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2000" i="1" dirty="0" smtClean="0">
                  <a:solidFill>
                    <a:srgbClr val="800000"/>
                  </a:solidFill>
                  <a:ea typeface="新細明體" pitchFamily="18" charset="-120"/>
                </a:rPr>
                <a:t>R</a:t>
              </a:r>
              <a:r>
                <a:rPr lang="en-US" sz="2000" i="1" baseline="-25000" dirty="0" smtClean="0">
                  <a:solidFill>
                    <a:srgbClr val="800000"/>
                  </a:solidFill>
                  <a:ea typeface="新細明體" pitchFamily="18" charset="-120"/>
                </a:rPr>
                <a:t>1</a:t>
              </a:r>
              <a:endParaRPr lang="en-US" sz="2000" i="1" baseline="-25000" dirty="0">
                <a:solidFill>
                  <a:srgbClr val="800000"/>
                </a:solidFill>
                <a:ea typeface="新細明體" pitchFamily="18" charset="-120"/>
              </a:endParaRPr>
            </a:p>
          </p:txBody>
        </p:sp>
        <p:sp>
          <p:nvSpPr>
            <p:cNvPr id="16" name="Text Box 2"/>
            <p:cNvSpPr txBox="1">
              <a:spLocks noChangeArrowheads="1"/>
            </p:cNvSpPr>
            <p:nvPr/>
          </p:nvSpPr>
          <p:spPr bwMode="auto">
            <a:xfrm>
              <a:off x="5943600" y="4095690"/>
              <a:ext cx="571500" cy="400110"/>
            </a:xfrm>
            <a:prstGeom prst="rect">
              <a:avLst/>
            </a:prstGeom>
            <a:noFill/>
            <a:ln w="19050" algn="ctr">
              <a:noFill/>
              <a:miter lim="800000"/>
              <a:headEnd type="none" w="sm" len="sm"/>
              <a:tailEnd type="none" w="lg" len="lg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2000" i="1" dirty="0" smtClean="0">
                  <a:solidFill>
                    <a:srgbClr val="800000"/>
                  </a:solidFill>
                  <a:ea typeface="新細明體" pitchFamily="18" charset="-120"/>
                </a:rPr>
                <a:t>R</a:t>
              </a:r>
              <a:r>
                <a:rPr lang="en-US" sz="2000" i="1" baseline="-25000" dirty="0" smtClean="0">
                  <a:solidFill>
                    <a:srgbClr val="800000"/>
                  </a:solidFill>
                  <a:ea typeface="新細明體" pitchFamily="18" charset="-120"/>
                </a:rPr>
                <a:t>2</a:t>
              </a:r>
              <a:endParaRPr lang="en-US" sz="2000" i="1" baseline="-25000" dirty="0">
                <a:solidFill>
                  <a:srgbClr val="800000"/>
                </a:solidFill>
                <a:ea typeface="新細明體" pitchFamily="18" charset="-120"/>
              </a:endParaRPr>
            </a:p>
          </p:txBody>
        </p:sp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6477000" y="4114800"/>
              <a:ext cx="571500" cy="400110"/>
            </a:xfrm>
            <a:prstGeom prst="rect">
              <a:avLst/>
            </a:prstGeom>
            <a:noFill/>
            <a:ln w="19050" algn="ctr">
              <a:noFill/>
              <a:miter lim="800000"/>
              <a:headEnd type="none" w="sm" len="sm"/>
              <a:tailEnd type="none" w="lg" len="lg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2000" i="1" dirty="0" smtClean="0">
                  <a:solidFill>
                    <a:srgbClr val="800000"/>
                  </a:solidFill>
                  <a:ea typeface="新細明體" pitchFamily="18" charset="-120"/>
                </a:rPr>
                <a:t>R</a:t>
              </a:r>
              <a:r>
                <a:rPr lang="en-US" sz="2000" i="1" baseline="-25000" dirty="0" smtClean="0">
                  <a:solidFill>
                    <a:srgbClr val="800000"/>
                  </a:solidFill>
                  <a:ea typeface="新細明體" pitchFamily="18" charset="-120"/>
                </a:rPr>
                <a:t>3</a:t>
              </a:r>
              <a:endParaRPr lang="en-US" sz="2000" i="1" baseline="-25000" dirty="0">
                <a:solidFill>
                  <a:srgbClr val="800000"/>
                </a:solidFill>
                <a:ea typeface="新細明體" pitchFamily="18" charset="-120"/>
              </a:endParaRPr>
            </a:p>
          </p:txBody>
        </p:sp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8115300" y="4038600"/>
              <a:ext cx="571500" cy="400110"/>
            </a:xfrm>
            <a:prstGeom prst="rect">
              <a:avLst/>
            </a:prstGeom>
            <a:noFill/>
            <a:ln w="19050" algn="ctr">
              <a:noFill/>
              <a:miter lim="800000"/>
              <a:headEnd type="none" w="sm" len="sm"/>
              <a:tailEnd type="none" w="lg" len="lg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2000" i="1" dirty="0" err="1" smtClean="0">
                  <a:solidFill>
                    <a:srgbClr val="800000"/>
                  </a:solidFill>
                  <a:ea typeface="新細明體" pitchFamily="18" charset="-120"/>
                </a:rPr>
                <a:t>R</a:t>
              </a:r>
              <a:r>
                <a:rPr lang="en-US" sz="2000" i="1" baseline="-25000" dirty="0" err="1" smtClean="0">
                  <a:solidFill>
                    <a:srgbClr val="800000"/>
                  </a:solidFill>
                  <a:ea typeface="新細明體" pitchFamily="18" charset="-120"/>
                </a:rPr>
                <a:t>n</a:t>
              </a:r>
              <a:endParaRPr lang="en-US" sz="2000" i="1" baseline="-25000" dirty="0">
                <a:solidFill>
                  <a:srgbClr val="800000"/>
                </a:solidFill>
                <a:ea typeface="新細明體" pitchFamily="18" charset="-12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flipH="1" flipV="1">
              <a:off x="7848600" y="3771900"/>
              <a:ext cx="381000" cy="3810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20" name="Straight Arrow Connector 19"/>
            <p:cNvCxnSpPr>
              <a:stCxn id="16" idx="0"/>
            </p:cNvCxnSpPr>
            <p:nvPr/>
          </p:nvCxnSpPr>
          <p:spPr bwMode="auto">
            <a:xfrm rot="5400000" flipH="1" flipV="1">
              <a:off x="6172230" y="3829020"/>
              <a:ext cx="323790" cy="20955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21" name="Straight Arrow Connector 20"/>
            <p:cNvCxnSpPr>
              <a:stCxn id="17" idx="0"/>
            </p:cNvCxnSpPr>
            <p:nvPr/>
          </p:nvCxnSpPr>
          <p:spPr bwMode="auto">
            <a:xfrm rot="5400000" flipH="1" flipV="1">
              <a:off x="6677025" y="3933825"/>
              <a:ext cx="266700" cy="9525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22" name="Text Box 2"/>
            <p:cNvSpPr txBox="1">
              <a:spLocks noChangeArrowheads="1"/>
            </p:cNvSpPr>
            <p:nvPr/>
          </p:nvSpPr>
          <p:spPr bwMode="auto">
            <a:xfrm>
              <a:off x="7200899" y="3924300"/>
              <a:ext cx="723901" cy="461665"/>
            </a:xfrm>
            <a:prstGeom prst="rect">
              <a:avLst/>
            </a:prstGeom>
            <a:noFill/>
            <a:ln w="19050" algn="ctr">
              <a:noFill/>
              <a:miter lim="800000"/>
              <a:headEnd type="none" w="sm" len="sm"/>
              <a:tailEnd type="none" w="lg" len="lg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2400" i="1" dirty="0" smtClean="0">
                  <a:solidFill>
                    <a:srgbClr val="800000"/>
                  </a:solidFill>
                  <a:ea typeface="新細明體" pitchFamily="18" charset="-120"/>
                </a:rPr>
                <a:t>…..</a:t>
              </a:r>
              <a:endParaRPr lang="en-US" sz="2400" i="1" dirty="0">
                <a:solidFill>
                  <a:srgbClr val="800000"/>
                </a:solidFill>
                <a:ea typeface="新細明體" pitchFamily="18" charset="-12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61925" y="2581275"/>
            <a:ext cx="4000500" cy="3886200"/>
            <a:chOff x="228600" y="2667000"/>
            <a:chExt cx="4000500" cy="3886200"/>
          </a:xfrm>
        </p:grpSpPr>
        <p:grpSp>
          <p:nvGrpSpPr>
            <p:cNvPr id="27" name="Group 54"/>
            <p:cNvGrpSpPr/>
            <p:nvPr/>
          </p:nvGrpSpPr>
          <p:grpSpPr>
            <a:xfrm>
              <a:off x="1219200" y="3276600"/>
              <a:ext cx="1943100" cy="533400"/>
              <a:chOff x="1447800" y="3352800"/>
              <a:chExt cx="1943100" cy="533400"/>
            </a:xfrm>
          </p:grpSpPr>
          <p:sp>
            <p:nvSpPr>
              <p:cNvPr id="45" name="Oval 44"/>
              <p:cNvSpPr/>
              <p:nvPr/>
            </p:nvSpPr>
            <p:spPr bwMode="auto">
              <a:xfrm>
                <a:off x="1447800" y="3352800"/>
                <a:ext cx="1943100" cy="533400"/>
              </a:xfrm>
              <a:prstGeom prst="ellipse">
                <a:avLst/>
              </a:prstGeom>
              <a:solidFill>
                <a:srgbClr val="680000"/>
              </a:solidFill>
              <a:ln w="25400" cap="flat" cmpd="sng" algn="ctr">
                <a:solidFill>
                  <a:srgbClr val="FF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34" charset="-127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485900" y="344066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 err="1" smtClean="0">
                    <a:solidFill>
                      <a:schemeClr val="bg1"/>
                    </a:solidFill>
                  </a:rPr>
                  <a:t>FlexPref_Select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8" name="Group 34"/>
            <p:cNvGrpSpPr/>
            <p:nvPr/>
          </p:nvGrpSpPr>
          <p:grpSpPr>
            <a:xfrm>
              <a:off x="1409700" y="4152900"/>
              <a:ext cx="1524000" cy="533400"/>
              <a:chOff x="1371600" y="4610100"/>
              <a:chExt cx="1524000" cy="533400"/>
            </a:xfrm>
          </p:grpSpPr>
          <p:sp>
            <p:nvSpPr>
              <p:cNvPr id="43" name="Oval 42"/>
              <p:cNvSpPr/>
              <p:nvPr/>
            </p:nvSpPr>
            <p:spPr bwMode="auto">
              <a:xfrm>
                <a:off x="1409700" y="4610100"/>
                <a:ext cx="1447800" cy="533400"/>
              </a:xfrm>
              <a:prstGeom prst="ellipse">
                <a:avLst/>
              </a:prstGeom>
              <a:solidFill>
                <a:srgbClr val="680000"/>
              </a:solidFill>
              <a:ln w="25400" cap="flat" cmpd="sng" algn="ctr">
                <a:solidFill>
                  <a:srgbClr val="FF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34" charset="-127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371600" y="4697968"/>
                <a:ext cx="152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 smtClean="0">
                    <a:solidFill>
                      <a:schemeClr val="bg1"/>
                    </a:solidFill>
                  </a:rPr>
                  <a:t>Join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 bwMode="auto">
            <a:xfrm rot="5400000" flipH="1" flipV="1">
              <a:off x="2009775" y="3971925"/>
              <a:ext cx="342900" cy="1905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 rot="5400000" flipH="1" flipV="1">
              <a:off x="877094" y="5904706"/>
              <a:ext cx="6096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rot="5400000" flipH="1" flipV="1">
              <a:off x="2934494" y="5905500"/>
              <a:ext cx="608806" cy="79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rot="16200000" flipV="1">
              <a:off x="2495550" y="4362450"/>
              <a:ext cx="381000" cy="10287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3" name="Straight Arrow Connector 32"/>
            <p:cNvCxnSpPr/>
            <p:nvPr/>
          </p:nvCxnSpPr>
          <p:spPr bwMode="auto">
            <a:xfrm rot="5400000" flipH="1" flipV="1">
              <a:off x="1504950" y="4362450"/>
              <a:ext cx="381000" cy="10287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4" name="Straight Arrow Connector 33"/>
            <p:cNvCxnSpPr/>
            <p:nvPr/>
          </p:nvCxnSpPr>
          <p:spPr bwMode="auto">
            <a:xfrm rot="5400000" flipH="1" flipV="1">
              <a:off x="1866106" y="2971006"/>
              <a:ext cx="6096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grpSp>
          <p:nvGrpSpPr>
            <p:cNvPr id="35" name="Group 55"/>
            <p:cNvGrpSpPr/>
            <p:nvPr/>
          </p:nvGrpSpPr>
          <p:grpSpPr>
            <a:xfrm>
              <a:off x="228600" y="5067300"/>
              <a:ext cx="1943100" cy="533400"/>
              <a:chOff x="1447800" y="3352800"/>
              <a:chExt cx="1943100" cy="533400"/>
            </a:xfrm>
          </p:grpSpPr>
          <p:sp>
            <p:nvSpPr>
              <p:cNvPr id="41" name="Oval 40"/>
              <p:cNvSpPr/>
              <p:nvPr/>
            </p:nvSpPr>
            <p:spPr bwMode="auto">
              <a:xfrm>
                <a:off x="1447800" y="3352800"/>
                <a:ext cx="1943100" cy="533400"/>
              </a:xfrm>
              <a:prstGeom prst="ellipse">
                <a:avLst/>
              </a:prstGeom>
              <a:solidFill>
                <a:srgbClr val="680000"/>
              </a:solidFill>
              <a:ln w="25400" cap="flat" cmpd="sng" algn="ctr">
                <a:solidFill>
                  <a:srgbClr val="FF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34" charset="-127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485900" y="344066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 err="1" smtClean="0">
                    <a:solidFill>
                      <a:schemeClr val="bg1"/>
                    </a:solidFill>
                  </a:rPr>
                  <a:t>FlexPref_Select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6" name="Group 58"/>
            <p:cNvGrpSpPr/>
            <p:nvPr/>
          </p:nvGrpSpPr>
          <p:grpSpPr>
            <a:xfrm>
              <a:off x="2286000" y="5105400"/>
              <a:ext cx="1943100" cy="533400"/>
              <a:chOff x="1447800" y="3352800"/>
              <a:chExt cx="1943100" cy="533400"/>
            </a:xfrm>
          </p:grpSpPr>
          <p:sp>
            <p:nvSpPr>
              <p:cNvPr id="39" name="Oval 38"/>
              <p:cNvSpPr/>
              <p:nvPr/>
            </p:nvSpPr>
            <p:spPr bwMode="auto">
              <a:xfrm>
                <a:off x="1447800" y="3352800"/>
                <a:ext cx="1943100" cy="533400"/>
              </a:xfrm>
              <a:prstGeom prst="ellipse">
                <a:avLst/>
              </a:prstGeom>
              <a:solidFill>
                <a:srgbClr val="680000"/>
              </a:solidFill>
              <a:ln w="25400" cap="flat" cmpd="sng" algn="ctr">
                <a:solidFill>
                  <a:srgbClr val="FF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34" charset="-127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85900" y="344066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 err="1" smtClean="0">
                    <a:solidFill>
                      <a:schemeClr val="bg1"/>
                    </a:solidFill>
                  </a:rPr>
                  <a:t>FlexPref_Select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7" name="Text Box 2"/>
            <p:cNvSpPr txBox="1">
              <a:spLocks noChangeArrowheads="1"/>
            </p:cNvSpPr>
            <p:nvPr/>
          </p:nvSpPr>
          <p:spPr bwMode="auto">
            <a:xfrm>
              <a:off x="952500" y="6153090"/>
              <a:ext cx="457200" cy="400110"/>
            </a:xfrm>
            <a:prstGeom prst="rect">
              <a:avLst/>
            </a:prstGeom>
            <a:noFill/>
            <a:ln w="19050" algn="ctr">
              <a:noFill/>
              <a:miter lim="800000"/>
              <a:headEnd type="none" w="sm" len="sm"/>
              <a:tailEnd type="none" w="lg" len="lg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2000" i="1" dirty="0" smtClean="0">
                  <a:solidFill>
                    <a:srgbClr val="800000"/>
                  </a:solidFill>
                  <a:ea typeface="新細明體" pitchFamily="18" charset="-120"/>
                </a:rPr>
                <a:t>R</a:t>
              </a:r>
              <a:endParaRPr lang="en-US" sz="2000" i="1" dirty="0">
                <a:solidFill>
                  <a:srgbClr val="800000"/>
                </a:solidFill>
                <a:ea typeface="新細明體" pitchFamily="18" charset="-120"/>
              </a:endParaRPr>
            </a:p>
          </p:txBody>
        </p:sp>
        <p:sp>
          <p:nvSpPr>
            <p:cNvPr id="38" name="Text Box 2"/>
            <p:cNvSpPr txBox="1">
              <a:spLocks noChangeArrowheads="1"/>
            </p:cNvSpPr>
            <p:nvPr/>
          </p:nvSpPr>
          <p:spPr bwMode="auto">
            <a:xfrm>
              <a:off x="3009900" y="6153090"/>
              <a:ext cx="457200" cy="400110"/>
            </a:xfrm>
            <a:prstGeom prst="rect">
              <a:avLst/>
            </a:prstGeom>
            <a:noFill/>
            <a:ln w="19050" algn="ctr">
              <a:noFill/>
              <a:miter lim="800000"/>
              <a:headEnd type="none" w="sm" len="sm"/>
              <a:tailEnd type="none" w="lg" len="lg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2000" i="1" dirty="0" smtClean="0">
                  <a:solidFill>
                    <a:srgbClr val="800000"/>
                  </a:solidFill>
                  <a:ea typeface="新細明體" pitchFamily="18" charset="-120"/>
                </a:rPr>
                <a:t>S</a:t>
              </a:r>
              <a:endParaRPr lang="en-US" sz="2000" i="1" dirty="0">
                <a:solidFill>
                  <a:srgbClr val="800000"/>
                </a:solidFill>
                <a:ea typeface="新細明體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FlexPref</a:t>
            </a:r>
            <a:r>
              <a:rPr lang="en-US" dirty="0" smtClean="0"/>
              <a:t> Case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4876800"/>
          </a:xfrm>
        </p:spPr>
        <p:txBody>
          <a:bodyPr/>
          <a:lstStyle/>
          <a:p>
            <a:r>
              <a:rPr lang="en-US" dirty="0" smtClean="0"/>
              <a:t>We provide case studies for </a:t>
            </a:r>
            <a:r>
              <a:rPr lang="en-US" i="1" u="sng" dirty="0" smtClean="0"/>
              <a:t>five</a:t>
            </a:r>
            <a:r>
              <a:rPr lang="en-US" dirty="0" smtClean="0"/>
              <a:t> state-of-the-art preference methods</a:t>
            </a:r>
          </a:p>
          <a:p>
            <a:pPr lvl="1"/>
            <a:r>
              <a:rPr lang="en-US" dirty="0" smtClean="0"/>
              <a:t>Skyline [ICDE01]</a:t>
            </a:r>
          </a:p>
          <a:p>
            <a:pPr lvl="1"/>
            <a:r>
              <a:rPr lang="en-US" dirty="0" smtClean="0"/>
              <a:t>Top-K [VLDB99]</a:t>
            </a:r>
          </a:p>
          <a:p>
            <a:pPr lvl="1"/>
            <a:r>
              <a:rPr lang="en-US" dirty="0" smtClean="0"/>
              <a:t>K-Dominance [SIGMOD06]</a:t>
            </a:r>
          </a:p>
          <a:p>
            <a:pPr lvl="1"/>
            <a:r>
              <a:rPr lang="en-US" dirty="0" smtClean="0"/>
              <a:t>K-Frequency [EDBT06]</a:t>
            </a:r>
          </a:p>
          <a:p>
            <a:pPr lvl="1"/>
            <a:r>
              <a:rPr lang="en-US" dirty="0" smtClean="0"/>
              <a:t>Top-K Dominance [VLDB07]</a:t>
            </a:r>
          </a:p>
          <a:p>
            <a:r>
              <a:rPr lang="en-US" dirty="0" smtClean="0"/>
              <a:t>Details in paper</a:t>
            </a:r>
            <a:br>
              <a:rPr lang="en-US" dirty="0" smtClean="0"/>
            </a:br>
            <a:r>
              <a:rPr lang="en-US" dirty="0" smtClean="0"/>
              <a:t>	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Preference Methods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Implementing Preference Methods in a DBMS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The Challenge: Extensible Preference Evaluation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FlexPref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Framework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Performance Analysis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685800"/>
          </a:xfrm>
        </p:spPr>
        <p:txBody>
          <a:bodyPr/>
          <a:lstStyle/>
          <a:p>
            <a:r>
              <a:rPr lang="en-US" dirty="0" err="1" smtClean="0"/>
              <a:t>FlexPref</a:t>
            </a:r>
            <a:r>
              <a:rPr lang="en-US" dirty="0" smtClean="0"/>
              <a:t> prototype implemented in </a:t>
            </a:r>
            <a:r>
              <a:rPr lang="en-US" dirty="0" err="1" smtClean="0"/>
              <a:t>PostgreSQL</a:t>
            </a:r>
            <a:endParaRPr lang="en-US" dirty="0"/>
          </a:p>
        </p:txBody>
      </p:sp>
      <p:pic>
        <p:nvPicPr>
          <p:cNvPr id="28676" name="Picture 4" descr="http://www.ecoscopebc.ird.fr/EcoscopeKB/webpages/pictures/02_weblinks/logo_postgre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1600200"/>
            <a:ext cx="2362200" cy="1870863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3733800"/>
            <a:ext cx="8839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Experimental evaluation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performed for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FontTx/>
              <a:buChar char="•"/>
            </a:pPr>
            <a:r>
              <a:rPr lang="en-US" sz="3200" kern="0" baseline="0" dirty="0" smtClean="0">
                <a:latin typeface="Calibri" pitchFamily="34" charset="0"/>
                <a:cs typeface="Calibri" pitchFamily="34" charset="0"/>
              </a:rPr>
              <a:t>Single-table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FontTx/>
              <a:buChar char="•"/>
            </a:pP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Multi-table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FontTx/>
              <a:buChar char="•"/>
            </a:pPr>
            <a:r>
              <a:rPr lang="en-US" sz="3200" kern="0" baseline="0" dirty="0" smtClean="0">
                <a:latin typeface="Calibri" pitchFamily="34" charset="0"/>
                <a:cs typeface="Calibri" pitchFamily="34" charset="0"/>
              </a:rPr>
              <a:t>Sorted</a:t>
            </a:r>
            <a:r>
              <a:rPr lang="en-US" sz="3200" kern="0" dirty="0" smtClean="0">
                <a:latin typeface="Calibri" pitchFamily="34" charset="0"/>
                <a:cs typeface="Calibri" pitchFamily="34" charset="0"/>
              </a:rPr>
              <a:t> lists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590799"/>
            <a:ext cx="8229600" cy="3446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1752600"/>
          </a:xfrm>
        </p:spPr>
        <p:txBody>
          <a:bodyPr/>
          <a:lstStyle/>
          <a:p>
            <a:r>
              <a:rPr lang="en-US" dirty="0" smtClean="0"/>
              <a:t>Multi-table query </a:t>
            </a:r>
            <a:r>
              <a:rPr lang="en-US" dirty="0" smtClean="0"/>
              <a:t>processing</a:t>
            </a:r>
            <a:endParaRPr lang="en-US" dirty="0" smtClean="0"/>
          </a:p>
          <a:p>
            <a:pPr lvl="1"/>
            <a:r>
              <a:rPr lang="en-US" u="sng" dirty="0" smtClean="0"/>
              <a:t>Black circle</a:t>
            </a:r>
            <a:r>
              <a:rPr lang="en-US" dirty="0" smtClean="0"/>
              <a:t>: Join with </a:t>
            </a:r>
            <a:r>
              <a:rPr lang="en-US" dirty="0" err="1" smtClean="0"/>
              <a:t>FlexPref</a:t>
            </a:r>
            <a:r>
              <a:rPr lang="en-US" dirty="0" smtClean="0"/>
              <a:t> operator on top of join</a:t>
            </a:r>
          </a:p>
          <a:p>
            <a:pPr lvl="1"/>
            <a:r>
              <a:rPr lang="en-US" u="sng" dirty="0" smtClean="0"/>
              <a:t>Black triangle</a:t>
            </a:r>
            <a:r>
              <a:rPr lang="en-US" dirty="0" smtClean="0"/>
              <a:t>: </a:t>
            </a:r>
            <a:r>
              <a:rPr lang="en-US" dirty="0" err="1" smtClean="0"/>
              <a:t>FlexPref</a:t>
            </a:r>
            <a:r>
              <a:rPr lang="en-US" dirty="0" smtClean="0"/>
              <a:t> integrated join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2057400"/>
          </a:xfrm>
        </p:spPr>
        <p:txBody>
          <a:bodyPr/>
          <a:lstStyle/>
          <a:p>
            <a:r>
              <a:rPr lang="en-US" dirty="0" smtClean="0"/>
              <a:t>Multi-table comparison to built-in approach</a:t>
            </a:r>
          </a:p>
          <a:p>
            <a:pPr lvl="1"/>
            <a:r>
              <a:rPr lang="en-US" u="sng" dirty="0" smtClean="0"/>
              <a:t>Empty triangle</a:t>
            </a:r>
            <a:r>
              <a:rPr lang="en-US" dirty="0" smtClean="0"/>
              <a:t>: Join then </a:t>
            </a:r>
            <a:r>
              <a:rPr lang="en-US" dirty="0" smtClean="0"/>
              <a:t>on-top evaluation</a:t>
            </a:r>
            <a:endParaRPr lang="en-US" u="sng" dirty="0" smtClean="0"/>
          </a:p>
          <a:p>
            <a:pPr lvl="1"/>
            <a:r>
              <a:rPr lang="en-US" u="sng" dirty="0" smtClean="0"/>
              <a:t>Black triangle</a:t>
            </a:r>
            <a:r>
              <a:rPr lang="en-US" dirty="0" smtClean="0"/>
              <a:t>: </a:t>
            </a:r>
            <a:r>
              <a:rPr lang="en-US" dirty="0" err="1" smtClean="0"/>
              <a:t>FlexPref</a:t>
            </a:r>
            <a:r>
              <a:rPr lang="en-US" dirty="0" smtClean="0"/>
              <a:t> integrated join</a:t>
            </a:r>
          </a:p>
          <a:p>
            <a:pPr lvl="1"/>
            <a:r>
              <a:rPr lang="en-US" u="sng" dirty="0" smtClean="0"/>
              <a:t>Empty circle</a:t>
            </a:r>
            <a:r>
              <a:rPr lang="en-US" dirty="0" smtClean="0"/>
              <a:t>: Built-in skyline join [ICDE07]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048000"/>
            <a:ext cx="7315200" cy="3104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 bwMode="auto">
          <a:xfrm rot="16200000" flipV="1">
            <a:off x="3467100" y="5448300"/>
            <a:ext cx="990600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Curved Connector 9"/>
          <p:cNvCxnSpPr/>
          <p:nvPr/>
        </p:nvCxnSpPr>
        <p:spPr bwMode="auto">
          <a:xfrm>
            <a:off x="990600" y="3657600"/>
            <a:ext cx="2438400" cy="7620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0" y="32766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~200 lines of code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9" name="Curved Connector 18"/>
          <p:cNvCxnSpPr/>
          <p:nvPr/>
        </p:nvCxnSpPr>
        <p:spPr bwMode="auto">
          <a:xfrm>
            <a:off x="914400" y="4419600"/>
            <a:ext cx="2438400" cy="6096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0" y="4038600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~300 lines of code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57600" y="617220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~8,000 lines of code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/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2133600"/>
          </a:xfrm>
        </p:spPr>
        <p:txBody>
          <a:bodyPr/>
          <a:lstStyle/>
          <a:p>
            <a:r>
              <a:rPr lang="en-US" dirty="0" smtClean="0"/>
              <a:t>Sorted List Evaluation</a:t>
            </a:r>
          </a:p>
          <a:p>
            <a:pPr lvl="1"/>
            <a:r>
              <a:rPr lang="en-US" u="sng" dirty="0" smtClean="0"/>
              <a:t>Black triangle</a:t>
            </a:r>
            <a:r>
              <a:rPr lang="en-US" dirty="0" smtClean="0"/>
              <a:t>: </a:t>
            </a:r>
            <a:r>
              <a:rPr lang="en-US" dirty="0" err="1" smtClean="0"/>
              <a:t>FlexPref</a:t>
            </a:r>
            <a:r>
              <a:rPr lang="en-US" dirty="0" smtClean="0"/>
              <a:t> integrated join </a:t>
            </a:r>
          </a:p>
          <a:p>
            <a:pPr lvl="1"/>
            <a:r>
              <a:rPr lang="en-US" u="sng" dirty="0" smtClean="0"/>
              <a:t>Empty circle</a:t>
            </a:r>
            <a:r>
              <a:rPr lang="en-US" dirty="0" smtClean="0"/>
              <a:t>: Built-in skyline join [ICDE07]</a:t>
            </a:r>
          </a:p>
          <a:p>
            <a:pPr lvl="1"/>
            <a:r>
              <a:rPr lang="en-US" u="sng" dirty="0" smtClean="0"/>
              <a:t>Star</a:t>
            </a:r>
            <a:r>
              <a:rPr lang="en-US" dirty="0" smtClean="0"/>
              <a:t>: </a:t>
            </a:r>
            <a:r>
              <a:rPr lang="en-US" dirty="0" err="1" smtClean="0"/>
              <a:t>FlexPref</a:t>
            </a:r>
            <a:r>
              <a:rPr lang="en-US" dirty="0" smtClean="0"/>
              <a:t> sorted list operator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048000"/>
            <a:ext cx="778010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Preference Methods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Implementing Preference Methods in a DBMS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The Challenge: Extensible Preference Evaluation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FlexPref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Framework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Performance Analysis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Conclusion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Preference Methods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9100" y="807303"/>
            <a:ext cx="579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SELECT * 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FROM 	 Restaurants R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WHERE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R.AllowsGroups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True;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1752600" y="1828800"/>
            <a:ext cx="457200" cy="571500"/>
          </a:xfrm>
          <a:prstGeom prst="downArrow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62000" y="2438400"/>
            <a:ext cx="2514600" cy="902178"/>
          </a:xfrm>
          <a:prstGeom prst="rect">
            <a:avLst/>
          </a:prstGeom>
          <a:solidFill>
            <a:srgbClr val="8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FFCC00"/>
                </a:solidFill>
                <a:latin typeface="Calibri" pitchFamily="34" charset="0"/>
                <a:cs typeface="Calibri" pitchFamily="34" charset="0"/>
              </a:rPr>
              <a:t>Inject Preference Functionality</a:t>
            </a:r>
            <a:endParaRPr lang="en-US" sz="1800" b="1" dirty="0">
              <a:solidFill>
                <a:srgbClr val="FFCC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200" y="4114800"/>
            <a:ext cx="84963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SELECT 	*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FROM 		Restaurants R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WHERE 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R.AllowsGroups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True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PREFERRING 	MIN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R.Price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MAX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R.Rating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MIN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R.WaitTime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MIN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TravelTime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User.Location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R.Location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Cloud 33"/>
          <p:cNvSpPr/>
          <p:nvPr/>
        </p:nvSpPr>
        <p:spPr bwMode="auto">
          <a:xfrm>
            <a:off x="5181600" y="1295400"/>
            <a:ext cx="2895600" cy="1219200"/>
          </a:xfrm>
          <a:prstGeom prst="cloud">
            <a:avLst/>
          </a:prstGeom>
          <a:solidFill>
            <a:srgbClr val="FFCC66"/>
          </a:solidFill>
          <a:ln w="12700">
            <a:solidFill>
              <a:srgbClr val="68000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A0019"/>
                </a:solidFill>
                <a:effectLst/>
                <a:latin typeface="Calibri" pitchFamily="34" charset="0"/>
                <a:ea typeface="굴림" pitchFamily="34" charset="-127"/>
                <a:cs typeface="Calibri" pitchFamily="34" charset="0"/>
              </a:rPr>
              <a:t>What is the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A0019"/>
                </a:solidFill>
                <a:effectLst/>
                <a:latin typeface="Calibri" pitchFamily="34" charset="0"/>
                <a:ea typeface="굴림" pitchFamily="34" charset="-127"/>
                <a:cs typeface="Calibri" pitchFamily="34" charset="0"/>
              </a:rPr>
              <a:t>query answer?</a:t>
            </a:r>
          </a:p>
        </p:txBody>
      </p:sp>
      <p:sp>
        <p:nvSpPr>
          <p:cNvPr id="37" name="Cloud 36"/>
          <p:cNvSpPr/>
          <p:nvPr/>
        </p:nvSpPr>
        <p:spPr bwMode="auto">
          <a:xfrm>
            <a:off x="4800600" y="2667000"/>
            <a:ext cx="3733800" cy="2209800"/>
          </a:xfrm>
          <a:prstGeom prst="cloud">
            <a:avLst/>
          </a:prstGeom>
          <a:solidFill>
            <a:srgbClr val="FFCC66"/>
          </a:solidFill>
          <a:ln w="12700">
            <a:solidFill>
              <a:srgbClr val="68000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A0019"/>
                </a:solidFill>
                <a:effectLst/>
                <a:latin typeface="Arial" charset="0"/>
                <a:ea typeface="굴림" pitchFamily="34" charset="-127"/>
              </a:rPr>
              <a:t>What preference</a:t>
            </a:r>
            <a:endParaRPr lang="en-US" sz="2000" b="1" dirty="0" smtClean="0">
              <a:solidFill>
                <a:srgbClr val="7A0019"/>
              </a:solidFill>
              <a:latin typeface="Arial" charset="0"/>
              <a:ea typeface="굴림" pitchFamily="34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7A0019"/>
                </a:solidFill>
                <a:effectLst/>
                <a:latin typeface="Arial" charset="0"/>
                <a:ea typeface="굴림" pitchFamily="34" charset="-127"/>
              </a:rPr>
              <a:t>method evaluates the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7A0019"/>
                </a:solidFill>
                <a:effectLst/>
                <a:latin typeface="Arial" charset="0"/>
                <a:ea typeface="굴림" pitchFamily="34" charset="-127"/>
              </a:rPr>
              <a:t>PREFERRING clause?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7A0019"/>
              </a:solidFill>
              <a:effectLst/>
              <a:latin typeface="Arial" charset="0"/>
              <a:ea typeface="굴림" pitchFamily="34" charset="-127"/>
            </a:endParaRPr>
          </a:p>
        </p:txBody>
      </p:sp>
      <p:sp>
        <p:nvSpPr>
          <p:cNvPr id="39" name="Down Arrow 38"/>
          <p:cNvSpPr/>
          <p:nvPr/>
        </p:nvSpPr>
        <p:spPr>
          <a:xfrm>
            <a:off x="1752600" y="3352800"/>
            <a:ext cx="457200" cy="571500"/>
          </a:xfrm>
          <a:prstGeom prst="downArrow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/>
      <p:bldP spid="34" grpId="0" animBg="1"/>
      <p:bldP spid="37" grpId="0" animBg="1"/>
      <p:bldP spid="3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15000"/>
          </a:xfrm>
        </p:spPr>
        <p:txBody>
          <a:bodyPr/>
          <a:lstStyle/>
          <a:p>
            <a:r>
              <a:rPr lang="en-US" sz="2400" b="1" dirty="0" smtClean="0"/>
              <a:t>Many (possibly infinite) preference methods</a:t>
            </a:r>
          </a:p>
          <a:p>
            <a:pPr lvl="1"/>
            <a:r>
              <a:rPr lang="en-US" sz="2000" dirty="0" smtClean="0"/>
              <a:t>Notion of “preference” is subjective</a:t>
            </a:r>
          </a:p>
          <a:p>
            <a:pPr lvl="1"/>
            <a:r>
              <a:rPr lang="en-US" sz="2000" dirty="0" smtClean="0"/>
              <a:t>Many methods have not visited the inside of a DBMS</a:t>
            </a:r>
          </a:p>
          <a:p>
            <a:r>
              <a:rPr lang="en-US" sz="2400" b="1" dirty="0" smtClean="0"/>
              <a:t>Three approaches to DBMS implementation</a:t>
            </a:r>
          </a:p>
          <a:p>
            <a:pPr lvl="1"/>
            <a:r>
              <a:rPr lang="en-US" sz="2000" dirty="0" smtClean="0"/>
              <a:t>The bad: layered approach</a:t>
            </a:r>
          </a:p>
          <a:p>
            <a:pPr lvl="1"/>
            <a:r>
              <a:rPr lang="en-US" sz="2000" dirty="0" smtClean="0"/>
              <a:t>The ugly: built-in approach</a:t>
            </a:r>
          </a:p>
          <a:p>
            <a:pPr lvl="1"/>
            <a:r>
              <a:rPr lang="en-US" sz="2000" dirty="0" smtClean="0"/>
              <a:t>The good: </a:t>
            </a:r>
            <a:r>
              <a:rPr lang="en-US" sz="2000" dirty="0" err="1" smtClean="0"/>
              <a:t>FlexPref</a:t>
            </a:r>
            <a:r>
              <a:rPr lang="en-US" sz="2000" dirty="0" smtClean="0"/>
              <a:t> (our proposed approach)</a:t>
            </a:r>
          </a:p>
          <a:p>
            <a:r>
              <a:rPr lang="en-US" sz="2400" b="1" dirty="0" smtClean="0"/>
              <a:t>The </a:t>
            </a:r>
            <a:r>
              <a:rPr lang="en-US" sz="2400" b="1" dirty="0" err="1" smtClean="0"/>
              <a:t>FlexPref</a:t>
            </a:r>
            <a:r>
              <a:rPr lang="en-US" sz="2400" b="1" dirty="0" smtClean="0"/>
              <a:t> Architecture</a:t>
            </a:r>
          </a:p>
          <a:p>
            <a:pPr lvl="1"/>
            <a:r>
              <a:rPr lang="en-US" sz="2000" dirty="0" smtClean="0"/>
              <a:t>Generic query processing operators (</a:t>
            </a:r>
            <a:r>
              <a:rPr lang="en-US" sz="2000" dirty="0" err="1" smtClean="0"/>
              <a:t>Postgres</a:t>
            </a:r>
            <a:r>
              <a:rPr lang="en-US" sz="2000" dirty="0" smtClean="0"/>
              <a:t> prototype)</a:t>
            </a:r>
          </a:p>
          <a:p>
            <a:pPr lvl="1"/>
            <a:r>
              <a:rPr lang="en-US" sz="2000" dirty="0" smtClean="0"/>
              <a:t>Extensible (plug and play) operator framework </a:t>
            </a:r>
          </a:p>
          <a:p>
            <a:pPr lvl="1"/>
            <a:r>
              <a:rPr lang="en-US" sz="2000" dirty="0" smtClean="0"/>
              <a:t>Ease of layered approach, efficiency of built-in approach</a:t>
            </a:r>
          </a:p>
          <a:p>
            <a:r>
              <a:rPr lang="en-US" sz="2400" b="1" dirty="0" smtClean="0"/>
              <a:t>Performance Analysis</a:t>
            </a:r>
          </a:p>
          <a:p>
            <a:pPr lvl="1"/>
            <a:r>
              <a:rPr lang="en-US" sz="2000" dirty="0" smtClean="0"/>
              <a:t>Experiments with </a:t>
            </a:r>
            <a:r>
              <a:rPr lang="en-US" sz="2000" dirty="0" err="1" smtClean="0"/>
              <a:t>Postgres</a:t>
            </a:r>
            <a:r>
              <a:rPr lang="en-US" sz="2000" dirty="0" smtClean="0"/>
              <a:t> prototype show that </a:t>
            </a:r>
            <a:r>
              <a:rPr lang="en-US" sz="2000" dirty="0" err="1" smtClean="0"/>
              <a:t>FlexPref</a:t>
            </a:r>
            <a:r>
              <a:rPr lang="en-US" sz="2000" dirty="0" smtClean="0"/>
              <a:t> support for arbitrary select-project-join queries is beneficial and efficient</a:t>
            </a:r>
          </a:p>
          <a:p>
            <a:pPr lvl="1"/>
            <a:r>
              <a:rPr lang="en-US" sz="2000" dirty="0" smtClean="0"/>
              <a:t>Performance comparable to built-in approach</a:t>
            </a:r>
            <a:endParaRPr lang="en-US" sz="2000" dirty="0"/>
          </a:p>
        </p:txBody>
      </p:sp>
      <p:pic>
        <p:nvPicPr>
          <p:cNvPr id="4" name="Picture 2" descr="http://1.bp.blogspot.com/_eosGkndaIFM/R4tUMHPrHyI/AAAAAAAABzw/H4x5E--KKCo/s400/good,-bad-ugl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67550" y="3200400"/>
            <a:ext cx="857250" cy="685800"/>
          </a:xfrm>
          <a:prstGeom prst="rect">
            <a:avLst/>
          </a:prstGeom>
          <a:noFill/>
        </p:spPr>
      </p:pic>
      <p:pic>
        <p:nvPicPr>
          <p:cNvPr id="5" name="Picture 4" descr="http://idothings.info/wp-content/uploads/2008/04/tuco-graveyar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1360" y="2590800"/>
            <a:ext cx="853440" cy="609600"/>
          </a:xfrm>
          <a:prstGeom prst="rect">
            <a:avLst/>
          </a:prstGeom>
          <a:noFill/>
        </p:spPr>
      </p:pic>
      <p:pic>
        <p:nvPicPr>
          <p:cNvPr id="6" name="Picture 8" descr="http://ia.media-imdb.com/images/M/MV5BMTIzNzE0NDU2OF5BMl5BanBnXkFtZTYwODkwNzU3._V1._SX450_SY308_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1828800"/>
            <a:ext cx="890649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Summary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7432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Questions?</a:t>
            </a:r>
            <a:endParaRPr lang="en-US" sz="54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Preference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1676400"/>
          </a:xfrm>
        </p:spPr>
        <p:txBody>
          <a:bodyPr/>
          <a:lstStyle/>
          <a:p>
            <a:r>
              <a:rPr lang="en-US" b="1" dirty="0" smtClean="0"/>
              <a:t>Quick Exercise</a:t>
            </a:r>
          </a:p>
          <a:p>
            <a:pPr lvl="1"/>
            <a:r>
              <a:rPr lang="en-US" sz="2000" dirty="0" smtClean="0"/>
              <a:t>Go to Google Scholar</a:t>
            </a:r>
          </a:p>
          <a:p>
            <a:pPr lvl="1"/>
            <a:r>
              <a:rPr lang="en-US" sz="2000" dirty="0" smtClean="0"/>
              <a:t>Search for papers on preference evaluation methods</a:t>
            </a:r>
          </a:p>
          <a:p>
            <a:pPr lvl="1"/>
            <a:r>
              <a:rPr lang="en-US" sz="2000" dirty="0" smtClean="0"/>
              <a:t>How many results do you get back?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4800" y="2445841"/>
            <a:ext cx="8382000" cy="3742372"/>
            <a:chOff x="304800" y="2590800"/>
            <a:chExt cx="8382000" cy="374237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4800" y="2590800"/>
              <a:ext cx="2227572" cy="16764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52800" y="2590800"/>
              <a:ext cx="2198229" cy="16764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477000" y="2590800"/>
              <a:ext cx="2209800" cy="168497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4800" y="4648200"/>
              <a:ext cx="2227572" cy="16764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477000" y="4648200"/>
              <a:ext cx="2209800" cy="168497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35028" y="4648200"/>
              <a:ext cx="2227572" cy="16764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</p:grpSp>
      <p:sp>
        <p:nvSpPr>
          <p:cNvPr id="11" name="TextBox 10"/>
          <p:cNvSpPr txBox="1"/>
          <p:nvPr/>
        </p:nvSpPr>
        <p:spPr>
          <a:xfrm>
            <a:off x="127956" y="2438400"/>
            <a:ext cx="88636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7A0019"/>
                </a:solidFill>
                <a:latin typeface="Calibri" pitchFamily="34" charset="0"/>
                <a:cs typeface="Calibri" pitchFamily="34" charset="0"/>
              </a:rPr>
              <a:t>The list goes on and on and on…</a:t>
            </a:r>
            <a:endParaRPr lang="en-US" sz="4400" b="1" dirty="0">
              <a:solidFill>
                <a:srgbClr val="7A0019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752244" y="3417246"/>
            <a:ext cx="3290316" cy="2626443"/>
            <a:chOff x="2752244" y="3562205"/>
            <a:chExt cx="3290316" cy="2626443"/>
          </a:xfrm>
        </p:grpSpPr>
        <p:sp>
          <p:nvSpPr>
            <p:cNvPr id="26" name="AutoShape 16"/>
            <p:cNvSpPr>
              <a:spLocks noChangeArrowheads="1"/>
            </p:cNvSpPr>
            <p:nvPr/>
          </p:nvSpPr>
          <p:spPr bwMode="auto">
            <a:xfrm>
              <a:off x="2774348" y="3562205"/>
              <a:ext cx="3268212" cy="340434"/>
            </a:xfrm>
            <a:prstGeom prst="rect">
              <a:avLst/>
            </a:prstGeom>
            <a:solidFill>
              <a:srgbClr val="7A0019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sz="1900" b="1" dirty="0" smtClean="0">
                  <a:solidFill>
                    <a:srgbClr val="FFCC33"/>
                  </a:solidFill>
                  <a:latin typeface="Calibri" pitchFamily="34" charset="0"/>
                  <a:cs typeface="Calibri" pitchFamily="34" charset="0"/>
                </a:rPr>
                <a:t>Top-K [VLDB99]</a:t>
              </a:r>
              <a:endParaRPr lang="en-US" sz="1900" b="1" dirty="0">
                <a:solidFill>
                  <a:srgbClr val="FFCC33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" name="AutoShape 16"/>
            <p:cNvSpPr>
              <a:spLocks noChangeArrowheads="1"/>
            </p:cNvSpPr>
            <p:nvPr/>
          </p:nvSpPr>
          <p:spPr bwMode="auto">
            <a:xfrm>
              <a:off x="2774348" y="4133713"/>
              <a:ext cx="3268212" cy="340435"/>
            </a:xfrm>
            <a:prstGeom prst="rect">
              <a:avLst/>
            </a:prstGeom>
            <a:solidFill>
              <a:srgbClr val="00206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sz="1900" b="1" dirty="0" smtClean="0">
                  <a:solidFill>
                    <a:srgbClr val="FFCC33"/>
                  </a:solidFill>
                  <a:latin typeface="Calibri" pitchFamily="34" charset="0"/>
                  <a:cs typeface="Calibri" pitchFamily="34" charset="0"/>
                </a:rPr>
                <a:t>Skyline [ICDE01]</a:t>
              </a:r>
              <a:endParaRPr lang="en-US" sz="1900" b="1" dirty="0">
                <a:solidFill>
                  <a:srgbClr val="FFCC33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AutoShape 16"/>
            <p:cNvSpPr>
              <a:spLocks noChangeArrowheads="1"/>
            </p:cNvSpPr>
            <p:nvPr/>
          </p:nvSpPr>
          <p:spPr bwMode="auto">
            <a:xfrm>
              <a:off x="2774348" y="4705213"/>
              <a:ext cx="3268212" cy="340435"/>
            </a:xfrm>
            <a:prstGeom prst="rect">
              <a:avLst/>
            </a:prstGeom>
            <a:solidFill>
              <a:srgbClr val="336699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sz="1900" b="1" dirty="0" smtClean="0">
                  <a:solidFill>
                    <a:srgbClr val="FFCC33"/>
                  </a:solidFill>
                  <a:latin typeface="Calibri" pitchFamily="34" charset="0"/>
                  <a:cs typeface="Calibri" pitchFamily="34" charset="0"/>
                </a:rPr>
                <a:t>K-Dominance [SIGMOD06]</a:t>
              </a:r>
              <a:endParaRPr lang="en-US" sz="1900" b="1" dirty="0">
                <a:solidFill>
                  <a:srgbClr val="FFCC33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AutoShape 16"/>
            <p:cNvSpPr>
              <a:spLocks noChangeArrowheads="1"/>
            </p:cNvSpPr>
            <p:nvPr/>
          </p:nvSpPr>
          <p:spPr bwMode="auto">
            <a:xfrm>
              <a:off x="2774348" y="5278082"/>
              <a:ext cx="3268212" cy="340435"/>
            </a:xfrm>
            <a:prstGeom prst="rect">
              <a:avLst/>
            </a:prstGeom>
            <a:solidFill>
              <a:srgbClr val="FFCC33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sz="1900" b="1" dirty="0" smtClean="0">
                  <a:solidFill>
                    <a:srgbClr val="7A0019"/>
                  </a:solidFill>
                  <a:latin typeface="Calibri" pitchFamily="34" charset="0"/>
                  <a:cs typeface="Calibri" pitchFamily="34" charset="0"/>
                </a:rPr>
                <a:t>K-Frequency [EDBT06]</a:t>
              </a:r>
              <a:endParaRPr lang="en-US" sz="1900" b="1" dirty="0">
                <a:solidFill>
                  <a:srgbClr val="7A0019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AutoShape 16"/>
            <p:cNvSpPr>
              <a:spLocks noChangeArrowheads="1"/>
            </p:cNvSpPr>
            <p:nvPr/>
          </p:nvSpPr>
          <p:spPr bwMode="auto">
            <a:xfrm>
              <a:off x="2752244" y="5848213"/>
              <a:ext cx="3268211" cy="340435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sz="1900" b="1" dirty="0" smtClean="0">
                  <a:solidFill>
                    <a:srgbClr val="FFCC33"/>
                  </a:solidFill>
                  <a:latin typeface="Calibri" pitchFamily="34" charset="0"/>
                  <a:cs typeface="Calibri" pitchFamily="34" charset="0"/>
                </a:rPr>
                <a:t>Top-K Domination [VLDB07]</a:t>
              </a:r>
              <a:endParaRPr lang="en-US" sz="1900" b="1" dirty="0">
                <a:solidFill>
                  <a:srgbClr val="FFCC33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Preference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Notion of “preference” is subjective</a:t>
            </a:r>
          </a:p>
          <a:p>
            <a:pPr lvl="1"/>
            <a:r>
              <a:rPr lang="en-US" dirty="0" smtClean="0"/>
              <a:t>Each method challenges notion of “preferred”</a:t>
            </a:r>
          </a:p>
          <a:p>
            <a:pPr lvl="1"/>
            <a:r>
              <a:rPr lang="en-US" dirty="0" smtClean="0"/>
              <a:t> No limit to the number of proposed methods!</a:t>
            </a:r>
          </a:p>
          <a:p>
            <a:pPr lvl="1"/>
            <a:r>
              <a:rPr lang="en-US" dirty="0" smtClean="0"/>
              <a:t>We want them all inside the DBMS</a:t>
            </a:r>
          </a:p>
          <a:p>
            <a:r>
              <a:rPr lang="en-US" dirty="0" smtClean="0"/>
              <a:t>How do we place all these methods in a DBMS?</a:t>
            </a:r>
          </a:p>
          <a:p>
            <a:pPr lvl="1"/>
            <a:r>
              <a:rPr lang="en-US" dirty="0" smtClean="0"/>
              <a:t>Must handle arbitrary queries</a:t>
            </a:r>
          </a:p>
          <a:p>
            <a:pPr lvl="1"/>
            <a:r>
              <a:rPr lang="en-US" dirty="0" smtClean="0"/>
              <a:t>Selection over single table</a:t>
            </a:r>
          </a:p>
          <a:p>
            <a:pPr lvl="1"/>
            <a:r>
              <a:rPr lang="en-US" dirty="0" smtClean="0"/>
              <a:t>Data may reside in multiple tables</a:t>
            </a:r>
          </a:p>
          <a:p>
            <a:pPr lvl="1"/>
            <a:r>
              <a:rPr lang="en-US" dirty="0" smtClean="0"/>
              <a:t>Data may be sorted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Preference Methods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Implementing Preference Methods in a DBMS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The Layered Approach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The Built-In Approach </a:t>
            </a:r>
          </a:p>
          <a:p>
            <a:r>
              <a:rPr lang="en-US" dirty="0" smtClean="0"/>
              <a:t>The Challenge: Extensible Preference Evaluation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FlexPref</a:t>
            </a:r>
            <a:r>
              <a:rPr lang="en-US" dirty="0" smtClean="0"/>
              <a:t> Framework</a:t>
            </a:r>
          </a:p>
          <a:p>
            <a:r>
              <a:rPr lang="en-US" dirty="0" smtClean="0"/>
              <a:t>Performance Analysis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Preference Methods in a DBMS</a:t>
            </a:r>
            <a:endParaRPr lang="en-US" dirty="0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52400" y="685800"/>
            <a:ext cx="8839200" cy="707886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lg" len="lg"/>
          </a:ln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4000" b="1" i="1" dirty="0" smtClean="0">
                <a:solidFill>
                  <a:srgbClr val="C00000"/>
                </a:solidFill>
                <a:latin typeface="Calibri" pitchFamily="34" charset="0"/>
                <a:ea typeface="新細明體" pitchFamily="18" charset="-120"/>
                <a:cs typeface="Calibri" pitchFamily="34" charset="0"/>
              </a:rPr>
              <a:t>The Layered Approach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2895600" y="1828800"/>
            <a:ext cx="2971800" cy="2362200"/>
            <a:chOff x="2895600" y="1600200"/>
            <a:chExt cx="2971800" cy="2362200"/>
          </a:xfrm>
        </p:grpSpPr>
        <p:sp>
          <p:nvSpPr>
            <p:cNvPr id="67" name="Rounded Rectangle 66"/>
            <p:cNvSpPr/>
            <p:nvPr/>
          </p:nvSpPr>
          <p:spPr bwMode="auto">
            <a:xfrm>
              <a:off x="2895600" y="1600200"/>
              <a:ext cx="2971800" cy="2362200"/>
            </a:xfrm>
            <a:prstGeom prst="roundRect">
              <a:avLst/>
            </a:prstGeom>
            <a:solidFill>
              <a:srgbClr val="FFCC3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048000" y="1600200"/>
              <a:ext cx="2590800" cy="400110"/>
            </a:xfrm>
            <a:prstGeom prst="rect">
              <a:avLst/>
            </a:prstGeom>
            <a:noFill/>
            <a:ln w="19050" algn="ctr">
              <a:noFill/>
              <a:miter lim="800000"/>
              <a:headEnd type="none" w="sm" len="sm"/>
              <a:tailEnd type="none" w="lg" len="lg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2000" b="1" dirty="0" smtClean="0">
                  <a:solidFill>
                    <a:srgbClr val="800000"/>
                  </a:solidFill>
                  <a:latin typeface="Calibri" pitchFamily="34" charset="0"/>
                  <a:ea typeface="新細明體" pitchFamily="18" charset="-120"/>
                  <a:cs typeface="Calibri" pitchFamily="34" charset="0"/>
                </a:rPr>
                <a:t>Preference Evaluation</a:t>
              </a:r>
              <a:endParaRPr lang="en-US" sz="2000" b="1" dirty="0">
                <a:solidFill>
                  <a:srgbClr val="800000"/>
                </a:solidFill>
                <a:latin typeface="Calibri" pitchFamily="34" charset="0"/>
                <a:ea typeface="新細明體" pitchFamily="18" charset="-120"/>
                <a:cs typeface="Calibri" pitchFamily="34" charset="0"/>
              </a:endParaRPr>
            </a:p>
          </p:txBody>
        </p:sp>
        <p:sp>
          <p:nvSpPr>
            <p:cNvPr id="62" name="AutoShape 16"/>
            <p:cNvSpPr>
              <a:spLocks noChangeArrowheads="1"/>
            </p:cNvSpPr>
            <p:nvPr/>
          </p:nvSpPr>
          <p:spPr bwMode="auto">
            <a:xfrm>
              <a:off x="3581400" y="1981200"/>
              <a:ext cx="1524000" cy="304798"/>
            </a:xfrm>
            <a:prstGeom prst="rect">
              <a:avLst/>
            </a:prstGeom>
            <a:solidFill>
              <a:srgbClr val="7A0019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sz="1900" dirty="0" smtClean="0">
                  <a:solidFill>
                    <a:srgbClr val="FFCC33"/>
                  </a:solidFill>
                  <a:latin typeface="Calibri" pitchFamily="34" charset="0"/>
                  <a:cs typeface="Calibri" pitchFamily="34" charset="0"/>
                </a:rPr>
                <a:t>Top-K</a:t>
              </a:r>
              <a:endParaRPr lang="en-US" sz="1900" dirty="0">
                <a:solidFill>
                  <a:srgbClr val="FFCC33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" name="AutoShape 16"/>
            <p:cNvSpPr>
              <a:spLocks noChangeArrowheads="1"/>
            </p:cNvSpPr>
            <p:nvPr/>
          </p:nvSpPr>
          <p:spPr bwMode="auto">
            <a:xfrm>
              <a:off x="3581400" y="2362200"/>
              <a:ext cx="1524000" cy="304799"/>
            </a:xfrm>
            <a:prstGeom prst="rect">
              <a:avLst/>
            </a:prstGeom>
            <a:solidFill>
              <a:srgbClr val="00206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sz="1900" dirty="0" smtClean="0">
                  <a:solidFill>
                    <a:srgbClr val="FFCC33"/>
                  </a:solidFill>
                  <a:latin typeface="Calibri" pitchFamily="34" charset="0"/>
                  <a:cs typeface="Calibri" pitchFamily="34" charset="0"/>
                </a:rPr>
                <a:t>Skyline</a:t>
              </a:r>
              <a:endParaRPr lang="en-US" sz="1900" dirty="0">
                <a:solidFill>
                  <a:srgbClr val="FFCC33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4" name="AutoShape 16"/>
            <p:cNvSpPr>
              <a:spLocks noChangeArrowheads="1"/>
            </p:cNvSpPr>
            <p:nvPr/>
          </p:nvSpPr>
          <p:spPr bwMode="auto">
            <a:xfrm>
              <a:off x="3581400" y="2743200"/>
              <a:ext cx="1524000" cy="304799"/>
            </a:xfrm>
            <a:prstGeom prst="rect">
              <a:avLst/>
            </a:prstGeom>
            <a:solidFill>
              <a:srgbClr val="336699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sz="1900" dirty="0" smtClean="0">
                  <a:solidFill>
                    <a:srgbClr val="FFCC33"/>
                  </a:solidFill>
                  <a:latin typeface="Calibri" pitchFamily="34" charset="0"/>
                  <a:cs typeface="Calibri" pitchFamily="34" charset="0"/>
                </a:rPr>
                <a:t>K-Dominance</a:t>
              </a:r>
              <a:endParaRPr lang="en-US" sz="1900" dirty="0">
                <a:solidFill>
                  <a:srgbClr val="FFCC33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" name="AutoShape 16"/>
            <p:cNvSpPr>
              <a:spLocks noChangeArrowheads="1"/>
            </p:cNvSpPr>
            <p:nvPr/>
          </p:nvSpPr>
          <p:spPr bwMode="auto">
            <a:xfrm>
              <a:off x="3581400" y="3124200"/>
              <a:ext cx="1524000" cy="304799"/>
            </a:xfrm>
            <a:prstGeom prst="rect">
              <a:avLst/>
            </a:prstGeom>
            <a:solidFill>
              <a:srgbClr val="FFCC33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sz="1900" dirty="0" smtClean="0">
                  <a:solidFill>
                    <a:srgbClr val="7A0019"/>
                  </a:solidFill>
                  <a:latin typeface="Calibri" pitchFamily="34" charset="0"/>
                  <a:cs typeface="Calibri" pitchFamily="34" charset="0"/>
                </a:rPr>
                <a:t>K-Frequency</a:t>
              </a:r>
              <a:endParaRPr lang="en-US" sz="1900" dirty="0">
                <a:solidFill>
                  <a:srgbClr val="7A0019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6" name="AutoShape 16"/>
            <p:cNvSpPr>
              <a:spLocks noChangeArrowheads="1"/>
            </p:cNvSpPr>
            <p:nvPr/>
          </p:nvSpPr>
          <p:spPr bwMode="auto">
            <a:xfrm>
              <a:off x="3581400" y="3505200"/>
              <a:ext cx="1524000" cy="304799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sz="1900" dirty="0" smtClean="0">
                  <a:solidFill>
                    <a:srgbClr val="FFCC33"/>
                  </a:solidFill>
                  <a:latin typeface="Calibri" pitchFamily="34" charset="0"/>
                  <a:cs typeface="Calibri" pitchFamily="34" charset="0"/>
                </a:rPr>
                <a:t>Top-K Dom</a:t>
              </a:r>
              <a:endParaRPr lang="en-US" sz="1900" dirty="0">
                <a:solidFill>
                  <a:srgbClr val="FFCC33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68" name="Can 67"/>
          <p:cNvSpPr/>
          <p:nvPr/>
        </p:nvSpPr>
        <p:spPr bwMode="auto">
          <a:xfrm>
            <a:off x="3352800" y="4724400"/>
            <a:ext cx="2057400" cy="1219200"/>
          </a:xfrm>
          <a:prstGeom prst="can">
            <a:avLst/>
          </a:prstGeom>
          <a:solidFill>
            <a:srgbClr val="7A001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DBMS</a:t>
            </a:r>
          </a:p>
        </p:txBody>
      </p:sp>
      <p:sp>
        <p:nvSpPr>
          <p:cNvPr id="16" name="Up Arrow 15"/>
          <p:cNvSpPr/>
          <p:nvPr/>
        </p:nvSpPr>
        <p:spPr bwMode="auto">
          <a:xfrm>
            <a:off x="4114800" y="4191000"/>
            <a:ext cx="685800" cy="685800"/>
          </a:xfrm>
          <a:prstGeom prst="upArrow">
            <a:avLst>
              <a:gd name="adj1" fmla="val 50000"/>
              <a:gd name="adj2" fmla="val 32769"/>
            </a:avLst>
          </a:prstGeom>
          <a:solidFill>
            <a:srgbClr val="00206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34" charset="-127"/>
            </a:endParaRPr>
          </a:p>
        </p:txBody>
      </p:sp>
      <p:sp>
        <p:nvSpPr>
          <p:cNvPr id="70" name="Rectangular Callout 69"/>
          <p:cNvSpPr/>
          <p:nvPr/>
        </p:nvSpPr>
        <p:spPr bwMode="auto">
          <a:xfrm>
            <a:off x="228600" y="2286000"/>
            <a:ext cx="1600200" cy="1219200"/>
          </a:xfrm>
          <a:prstGeom prst="wedgeRectCallout">
            <a:avLst>
              <a:gd name="adj1" fmla="val 114736"/>
              <a:gd name="adj2" fmla="val 8531"/>
            </a:avLst>
          </a:prstGeom>
          <a:solidFill>
            <a:srgbClr val="FFCC66"/>
          </a:solidFill>
          <a:ln w="9525" cap="flat" cmpd="sng" algn="ctr">
            <a:solidFill>
              <a:srgbClr val="7A00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DBMS is a “black box” to the preference method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" name="Rectangular Callout 70"/>
          <p:cNvSpPr/>
          <p:nvPr/>
        </p:nvSpPr>
        <p:spPr bwMode="auto">
          <a:xfrm>
            <a:off x="5638800" y="4343400"/>
            <a:ext cx="3276600" cy="990600"/>
          </a:xfrm>
          <a:prstGeom prst="wedgeRectCallout">
            <a:avLst>
              <a:gd name="adj1" fmla="val -80761"/>
              <a:gd name="adj2" fmla="val -34986"/>
            </a:avLst>
          </a:prstGeom>
          <a:solidFill>
            <a:srgbClr val="FFCC66"/>
          </a:solidFill>
          <a:ln w="9525" cap="flat" cmpd="sng" algn="ctr">
            <a:solidFill>
              <a:srgbClr val="7A00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Severe performance limitations: 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Evaluate SQL query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Evaluate preference function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2" name="Rectangular Callout 71"/>
          <p:cNvSpPr/>
          <p:nvPr/>
        </p:nvSpPr>
        <p:spPr bwMode="auto">
          <a:xfrm>
            <a:off x="914400" y="5410200"/>
            <a:ext cx="2057400" cy="1219200"/>
          </a:xfrm>
          <a:prstGeom prst="wedgeRectCallout">
            <a:avLst>
              <a:gd name="adj1" fmla="val 68231"/>
              <a:gd name="adj2" fmla="val -52925"/>
            </a:avLst>
          </a:prstGeom>
          <a:solidFill>
            <a:srgbClr val="FFCC66"/>
          </a:solidFill>
          <a:ln w="9525" cap="flat" cmpd="sng" algn="ctr">
            <a:solidFill>
              <a:srgbClr val="7A00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DBMS knows nothing about semantics of preference method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3" name="Rectangular Callout 72"/>
          <p:cNvSpPr/>
          <p:nvPr/>
        </p:nvSpPr>
        <p:spPr bwMode="auto">
          <a:xfrm>
            <a:off x="6629400" y="2286000"/>
            <a:ext cx="2209800" cy="914400"/>
          </a:xfrm>
          <a:prstGeom prst="wedgeRectCallout">
            <a:avLst>
              <a:gd name="adj1" fmla="val -84921"/>
              <a:gd name="adj2" fmla="val 49469"/>
            </a:avLst>
          </a:prstGeom>
          <a:solidFill>
            <a:srgbClr val="FFCC66"/>
          </a:solidFill>
          <a:ln w="9525" cap="flat" cmpd="sng" algn="ctr">
            <a:solidFill>
              <a:srgbClr val="7A00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Almost all proposed algorithms take this approach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2" grpId="0" animBg="1"/>
      <p:bldP spid="7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Preference Methods in a DBMS</a:t>
            </a:r>
            <a:endParaRPr lang="en-US" dirty="0"/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152400" y="685800"/>
            <a:ext cx="8839200" cy="707886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lg" len="lg"/>
          </a:ln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4000" b="1" i="1" dirty="0" smtClean="0">
                <a:solidFill>
                  <a:srgbClr val="C00000"/>
                </a:solidFill>
                <a:latin typeface="Calibri" pitchFamily="34" charset="0"/>
                <a:ea typeface="新細明體" pitchFamily="18" charset="-120"/>
                <a:cs typeface="Calibri" pitchFamily="34" charset="0"/>
              </a:rPr>
              <a:t>The Built-In Approach</a:t>
            </a:r>
          </a:p>
        </p:txBody>
      </p:sp>
      <p:sp>
        <p:nvSpPr>
          <p:cNvPr id="31" name="Can 30"/>
          <p:cNvSpPr/>
          <p:nvPr/>
        </p:nvSpPr>
        <p:spPr bwMode="auto">
          <a:xfrm>
            <a:off x="2438400" y="1676400"/>
            <a:ext cx="3886200" cy="4572000"/>
          </a:xfrm>
          <a:prstGeom prst="can">
            <a:avLst>
              <a:gd name="adj" fmla="val 12053"/>
            </a:avLst>
          </a:prstGeom>
          <a:solidFill>
            <a:srgbClr val="7A001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rgbClr val="FFCC33"/>
              </a:solidFill>
              <a:effectLst/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2743200" y="2362200"/>
            <a:ext cx="3352800" cy="2971800"/>
          </a:xfrm>
          <a:prstGeom prst="roundRect">
            <a:avLst/>
          </a:prstGeom>
          <a:solidFill>
            <a:srgbClr val="FFCC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2819400" y="2362200"/>
            <a:ext cx="3200400" cy="400110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lg" len="lg"/>
          </a:ln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000" b="1" dirty="0" smtClean="0">
                <a:solidFill>
                  <a:srgbClr val="800000"/>
                </a:solidFill>
                <a:latin typeface="Calibri" pitchFamily="34" charset="0"/>
                <a:ea typeface="新細明體" pitchFamily="18" charset="-120"/>
                <a:cs typeface="Calibri" pitchFamily="34" charset="0"/>
              </a:rPr>
              <a:t>Query Processor</a:t>
            </a:r>
            <a:endParaRPr lang="en-US" sz="2000" b="1" dirty="0">
              <a:solidFill>
                <a:srgbClr val="800000"/>
              </a:solidFill>
              <a:latin typeface="Calibri" pitchFamily="34" charset="0"/>
              <a:ea typeface="新細明體" pitchFamily="18" charset="-120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10000" y="16764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CC33"/>
                </a:solidFill>
                <a:latin typeface="Calibri" pitchFamily="34" charset="0"/>
                <a:cs typeface="Calibri" pitchFamily="34" charset="0"/>
              </a:rPr>
              <a:t>DBMS</a:t>
            </a:r>
            <a:endParaRPr lang="en-US" sz="2800" b="1" dirty="0">
              <a:solidFill>
                <a:srgbClr val="FFCC33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352800" y="5410200"/>
            <a:ext cx="2209800" cy="685800"/>
            <a:chOff x="3810000" y="5486400"/>
            <a:chExt cx="2209800" cy="685800"/>
          </a:xfrm>
        </p:grpSpPr>
        <p:sp>
          <p:nvSpPr>
            <p:cNvPr id="41" name="Isosceles Triangle 40"/>
            <p:cNvSpPr/>
            <p:nvPr/>
          </p:nvSpPr>
          <p:spPr bwMode="auto">
            <a:xfrm>
              <a:off x="3810000" y="5486400"/>
              <a:ext cx="2209800" cy="685800"/>
            </a:xfrm>
            <a:prstGeom prst="triangle">
              <a:avLst/>
            </a:prstGeom>
            <a:solidFill>
              <a:srgbClr val="FFCC3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343400" y="5638800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7A0019"/>
                  </a:solidFill>
                  <a:latin typeface="Calibri" pitchFamily="34" charset="0"/>
                  <a:cs typeface="Calibri" pitchFamily="34" charset="0"/>
                </a:rPr>
                <a:t>Index</a:t>
              </a:r>
              <a:endParaRPr lang="en-US" sz="2800" b="1" dirty="0">
                <a:solidFill>
                  <a:srgbClr val="7A0019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352800" y="2819400"/>
            <a:ext cx="2133600" cy="685800"/>
            <a:chOff x="6400800" y="1905000"/>
            <a:chExt cx="2133600" cy="762000"/>
          </a:xfrm>
        </p:grpSpPr>
        <p:sp>
          <p:nvSpPr>
            <p:cNvPr id="35" name="AutoShape 16"/>
            <p:cNvSpPr>
              <a:spLocks noChangeArrowheads="1"/>
            </p:cNvSpPr>
            <p:nvPr/>
          </p:nvSpPr>
          <p:spPr bwMode="auto">
            <a:xfrm>
              <a:off x="6400800" y="1905000"/>
              <a:ext cx="2133600" cy="304800"/>
            </a:xfrm>
            <a:prstGeom prst="rect">
              <a:avLst/>
            </a:prstGeom>
            <a:solidFill>
              <a:srgbClr val="7A0019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sz="1900" dirty="0" smtClean="0">
                  <a:solidFill>
                    <a:srgbClr val="FFCC33"/>
                  </a:solidFill>
                  <a:latin typeface="Calibri" pitchFamily="34" charset="0"/>
                  <a:cs typeface="Calibri" pitchFamily="34" charset="0"/>
                </a:rPr>
                <a:t>Top-K</a:t>
              </a:r>
              <a:endParaRPr lang="en-US" sz="1900" dirty="0">
                <a:solidFill>
                  <a:srgbClr val="FFCC33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AutoShape 16"/>
            <p:cNvSpPr>
              <a:spLocks noChangeArrowheads="1"/>
            </p:cNvSpPr>
            <p:nvPr/>
          </p:nvSpPr>
          <p:spPr bwMode="auto">
            <a:xfrm>
              <a:off x="6400801" y="2209800"/>
              <a:ext cx="1066799" cy="228600"/>
            </a:xfrm>
            <a:prstGeom prst="rect">
              <a:avLst/>
            </a:prstGeom>
            <a:solidFill>
              <a:srgbClr val="7A0019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solidFill>
                    <a:srgbClr val="FFCC33"/>
                  </a:solidFill>
                  <a:latin typeface="Calibri" pitchFamily="34" charset="0"/>
                  <a:cs typeface="Calibri" pitchFamily="34" charset="0"/>
                </a:rPr>
                <a:t>Single-Table</a:t>
              </a:r>
              <a:endParaRPr lang="en-US" sz="1400" dirty="0">
                <a:solidFill>
                  <a:srgbClr val="FFCC33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5" name="AutoShape 16"/>
            <p:cNvSpPr>
              <a:spLocks noChangeArrowheads="1"/>
            </p:cNvSpPr>
            <p:nvPr/>
          </p:nvSpPr>
          <p:spPr bwMode="auto">
            <a:xfrm>
              <a:off x="7467600" y="2209800"/>
              <a:ext cx="1066800" cy="228600"/>
            </a:xfrm>
            <a:prstGeom prst="rect">
              <a:avLst/>
            </a:prstGeom>
            <a:solidFill>
              <a:srgbClr val="7A0019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solidFill>
                    <a:srgbClr val="FFCC33"/>
                  </a:solidFill>
                  <a:latin typeface="Calibri" pitchFamily="34" charset="0"/>
                  <a:cs typeface="Calibri" pitchFamily="34" charset="0"/>
                </a:rPr>
                <a:t>Join</a:t>
              </a:r>
              <a:endParaRPr lang="en-US" sz="1400" dirty="0">
                <a:solidFill>
                  <a:srgbClr val="FFCC33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6" name="AutoShape 16"/>
            <p:cNvSpPr>
              <a:spLocks noChangeArrowheads="1"/>
            </p:cNvSpPr>
            <p:nvPr/>
          </p:nvSpPr>
          <p:spPr bwMode="auto">
            <a:xfrm>
              <a:off x="6400800" y="2438400"/>
              <a:ext cx="2133600" cy="228600"/>
            </a:xfrm>
            <a:prstGeom prst="rect">
              <a:avLst/>
            </a:prstGeom>
            <a:solidFill>
              <a:srgbClr val="7A0019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solidFill>
                    <a:srgbClr val="FFCC33"/>
                  </a:solidFill>
                  <a:latin typeface="Calibri" pitchFamily="34" charset="0"/>
                  <a:cs typeface="Calibri" pitchFamily="34" charset="0"/>
                </a:rPr>
                <a:t>Index Optimizations</a:t>
              </a:r>
              <a:endParaRPr lang="en-US" sz="1400" dirty="0">
                <a:solidFill>
                  <a:srgbClr val="FFCC33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352800" y="3581400"/>
            <a:ext cx="2133600" cy="685800"/>
            <a:chOff x="6400800" y="2743200"/>
            <a:chExt cx="2133600" cy="762000"/>
          </a:xfrm>
        </p:grpSpPr>
        <p:sp>
          <p:nvSpPr>
            <p:cNvPr id="36" name="AutoShape 16"/>
            <p:cNvSpPr>
              <a:spLocks noChangeArrowheads="1"/>
            </p:cNvSpPr>
            <p:nvPr/>
          </p:nvSpPr>
          <p:spPr bwMode="auto">
            <a:xfrm>
              <a:off x="6400800" y="2743200"/>
              <a:ext cx="2133600" cy="304800"/>
            </a:xfrm>
            <a:prstGeom prst="rect">
              <a:avLst/>
            </a:prstGeom>
            <a:solidFill>
              <a:srgbClr val="002060"/>
            </a:solidFill>
            <a:ln w="19050" algn="ctr">
              <a:solidFill>
                <a:schemeClr val="bg1">
                  <a:lumMod val="65000"/>
                </a:schemeClr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sz="1900" dirty="0" smtClean="0">
                  <a:solidFill>
                    <a:srgbClr val="FFCC33"/>
                  </a:solidFill>
                  <a:latin typeface="Calibri" pitchFamily="34" charset="0"/>
                  <a:cs typeface="Calibri" pitchFamily="34" charset="0"/>
                </a:rPr>
                <a:t>Skyline</a:t>
              </a:r>
              <a:endParaRPr lang="en-US" sz="1900" dirty="0">
                <a:solidFill>
                  <a:srgbClr val="FFCC33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7" name="AutoShape 16"/>
            <p:cNvSpPr>
              <a:spLocks noChangeArrowheads="1"/>
            </p:cNvSpPr>
            <p:nvPr/>
          </p:nvSpPr>
          <p:spPr bwMode="auto">
            <a:xfrm>
              <a:off x="7467600" y="3048000"/>
              <a:ext cx="1066800" cy="228600"/>
            </a:xfrm>
            <a:prstGeom prst="rect">
              <a:avLst/>
            </a:prstGeom>
            <a:solidFill>
              <a:srgbClr val="002060"/>
            </a:solidFill>
            <a:ln w="19050" algn="ctr">
              <a:solidFill>
                <a:schemeClr val="bg1">
                  <a:lumMod val="65000"/>
                </a:schemeClr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sz="1500" dirty="0" smtClean="0">
                  <a:solidFill>
                    <a:srgbClr val="FFCC33"/>
                  </a:solidFill>
                  <a:latin typeface="Calibri" pitchFamily="34" charset="0"/>
                  <a:cs typeface="Calibri" pitchFamily="34" charset="0"/>
                </a:rPr>
                <a:t>Join</a:t>
              </a:r>
              <a:endParaRPr lang="en-US" sz="1500" dirty="0">
                <a:solidFill>
                  <a:srgbClr val="FFCC33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8" name="AutoShape 16"/>
            <p:cNvSpPr>
              <a:spLocks noChangeArrowheads="1"/>
            </p:cNvSpPr>
            <p:nvPr/>
          </p:nvSpPr>
          <p:spPr bwMode="auto">
            <a:xfrm>
              <a:off x="6400800" y="3048000"/>
              <a:ext cx="1066800" cy="228600"/>
            </a:xfrm>
            <a:prstGeom prst="rect">
              <a:avLst/>
            </a:prstGeom>
            <a:solidFill>
              <a:srgbClr val="002060"/>
            </a:solidFill>
            <a:ln w="19050" algn="ctr">
              <a:solidFill>
                <a:schemeClr val="bg1">
                  <a:lumMod val="65000"/>
                </a:schemeClr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sz="1500" dirty="0" smtClean="0">
                  <a:solidFill>
                    <a:srgbClr val="FFCC33"/>
                  </a:solidFill>
                  <a:latin typeface="Calibri" pitchFamily="34" charset="0"/>
                  <a:cs typeface="Calibri" pitchFamily="34" charset="0"/>
                </a:rPr>
                <a:t>Single-table</a:t>
              </a:r>
              <a:endParaRPr lang="en-US" sz="1500" dirty="0">
                <a:solidFill>
                  <a:srgbClr val="FFCC33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9" name="AutoShape 16"/>
            <p:cNvSpPr>
              <a:spLocks noChangeArrowheads="1"/>
            </p:cNvSpPr>
            <p:nvPr/>
          </p:nvSpPr>
          <p:spPr bwMode="auto">
            <a:xfrm>
              <a:off x="6400800" y="3276600"/>
              <a:ext cx="2133600" cy="228600"/>
            </a:xfrm>
            <a:prstGeom prst="rect">
              <a:avLst/>
            </a:prstGeom>
            <a:solidFill>
              <a:srgbClr val="002060"/>
            </a:solidFill>
            <a:ln w="19050" algn="ctr">
              <a:solidFill>
                <a:schemeClr val="bg1">
                  <a:lumMod val="65000"/>
                </a:schemeClr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sz="1500" dirty="0" smtClean="0">
                  <a:solidFill>
                    <a:srgbClr val="FFCC33"/>
                  </a:solidFill>
                  <a:latin typeface="Calibri" pitchFamily="34" charset="0"/>
                  <a:cs typeface="Calibri" pitchFamily="34" charset="0"/>
                </a:rPr>
                <a:t>Index Optimizations</a:t>
              </a:r>
              <a:endParaRPr lang="en-US" sz="1500" dirty="0">
                <a:solidFill>
                  <a:srgbClr val="FFCC33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3352800" y="49530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…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8" name="Rectangular Callout 57"/>
          <p:cNvSpPr/>
          <p:nvPr/>
        </p:nvSpPr>
        <p:spPr bwMode="auto">
          <a:xfrm>
            <a:off x="228600" y="2819400"/>
            <a:ext cx="1828800" cy="1295400"/>
          </a:xfrm>
          <a:prstGeom prst="wedgeRectCallout">
            <a:avLst>
              <a:gd name="adj1" fmla="val 85876"/>
              <a:gd name="adj2" fmla="val -13014"/>
            </a:avLst>
          </a:prstGeom>
          <a:solidFill>
            <a:srgbClr val="FFCC66"/>
          </a:solidFill>
          <a:ln w="9525" cap="flat" cmpd="sng" algn="ctr">
            <a:solidFill>
              <a:srgbClr val="7A00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Each preference method hand-coded inside query processor. This can get ugly!</a:t>
            </a:r>
            <a:endParaRPr lang="en-US" sz="1600" dirty="0"/>
          </a:p>
        </p:txBody>
      </p:sp>
      <p:sp>
        <p:nvSpPr>
          <p:cNvPr id="59" name="Rectangular Callout 58"/>
          <p:cNvSpPr/>
          <p:nvPr/>
        </p:nvSpPr>
        <p:spPr bwMode="auto">
          <a:xfrm>
            <a:off x="6934200" y="3581400"/>
            <a:ext cx="1828800" cy="1828800"/>
          </a:xfrm>
          <a:prstGeom prst="wedgeRectCallout">
            <a:avLst>
              <a:gd name="adj1" fmla="val -127134"/>
              <a:gd name="adj2" fmla="val -39320"/>
            </a:avLst>
          </a:prstGeom>
          <a:solidFill>
            <a:srgbClr val="FFCC66"/>
          </a:solidFill>
          <a:ln w="9525" cap="flat" cmpd="sng" algn="ctr">
            <a:solidFill>
              <a:srgbClr val="7A00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Attempted for top-k with success. Very little work addresses skyline. No work addresses other methods.</a:t>
            </a:r>
            <a:endParaRPr lang="en-US" sz="1600" dirty="0"/>
          </a:p>
        </p:txBody>
      </p:sp>
      <p:sp>
        <p:nvSpPr>
          <p:cNvPr id="60" name="Rectangular Callout 59"/>
          <p:cNvSpPr/>
          <p:nvPr/>
        </p:nvSpPr>
        <p:spPr bwMode="auto">
          <a:xfrm>
            <a:off x="228600" y="4419600"/>
            <a:ext cx="1828800" cy="1600200"/>
          </a:xfrm>
          <a:prstGeom prst="wedgeRectCallout">
            <a:avLst>
              <a:gd name="adj1" fmla="val 86014"/>
              <a:gd name="adj2" fmla="val -56813"/>
            </a:avLst>
          </a:prstGeom>
          <a:solidFill>
            <a:srgbClr val="FFCC66"/>
          </a:solidFill>
          <a:ln w="9525" cap="flat" cmpd="sng" algn="ctr">
            <a:solidFill>
              <a:srgbClr val="7A00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Must figure out how to couple preference evaluation with join, selection, etc. Not easy!</a:t>
            </a:r>
            <a:endParaRPr lang="en-US" sz="1600" dirty="0"/>
          </a:p>
        </p:txBody>
      </p:sp>
      <p:sp>
        <p:nvSpPr>
          <p:cNvPr id="28" name="Rectangular Callout 27"/>
          <p:cNvSpPr/>
          <p:nvPr/>
        </p:nvSpPr>
        <p:spPr bwMode="auto">
          <a:xfrm>
            <a:off x="6705600" y="1828800"/>
            <a:ext cx="1828800" cy="1143000"/>
          </a:xfrm>
          <a:prstGeom prst="wedgeRectCallout">
            <a:avLst>
              <a:gd name="adj1" fmla="val -99541"/>
              <a:gd name="adj2" fmla="val 73701"/>
            </a:avLst>
          </a:prstGeom>
          <a:solidFill>
            <a:srgbClr val="FFCC66"/>
          </a:solidFill>
          <a:ln w="9525" cap="flat" cmpd="sng" algn="ctr">
            <a:solidFill>
              <a:srgbClr val="7A00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Several thousands of lines of code for </a:t>
            </a:r>
            <a:r>
              <a:rPr lang="en-US" sz="1600" i="1" dirty="0" smtClean="0"/>
              <a:t>each method</a:t>
            </a:r>
            <a:endParaRPr lang="en-US" sz="1600" i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3352800" y="4362450"/>
            <a:ext cx="2133600" cy="685800"/>
            <a:chOff x="6400800" y="2743200"/>
            <a:chExt cx="2133600" cy="762000"/>
          </a:xfrm>
          <a:solidFill>
            <a:srgbClr val="336699"/>
          </a:solidFill>
        </p:grpSpPr>
        <p:sp>
          <p:nvSpPr>
            <p:cNvPr id="32" name="AutoShape 16"/>
            <p:cNvSpPr>
              <a:spLocks noChangeArrowheads="1"/>
            </p:cNvSpPr>
            <p:nvPr/>
          </p:nvSpPr>
          <p:spPr bwMode="auto">
            <a:xfrm>
              <a:off x="6400800" y="2743200"/>
              <a:ext cx="2133600" cy="304800"/>
            </a:xfrm>
            <a:prstGeom prst="rect">
              <a:avLst/>
            </a:prstGeom>
            <a:grpFill/>
            <a:ln w="19050" algn="ctr">
              <a:solidFill>
                <a:schemeClr val="bg1">
                  <a:lumMod val="65000"/>
                </a:schemeClr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sz="1900" dirty="0" smtClean="0">
                  <a:solidFill>
                    <a:srgbClr val="FFCC33"/>
                  </a:solidFill>
                  <a:latin typeface="Calibri" pitchFamily="34" charset="0"/>
                  <a:cs typeface="Calibri" pitchFamily="34" charset="0"/>
                </a:rPr>
                <a:t>K-Dominance</a:t>
              </a:r>
              <a:endParaRPr lang="en-US" sz="1900" dirty="0">
                <a:solidFill>
                  <a:srgbClr val="FFCC33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" name="AutoShape 16"/>
            <p:cNvSpPr>
              <a:spLocks noChangeArrowheads="1"/>
            </p:cNvSpPr>
            <p:nvPr/>
          </p:nvSpPr>
          <p:spPr bwMode="auto">
            <a:xfrm>
              <a:off x="7467600" y="3048000"/>
              <a:ext cx="1066800" cy="228600"/>
            </a:xfrm>
            <a:prstGeom prst="rect">
              <a:avLst/>
            </a:prstGeom>
            <a:grpFill/>
            <a:ln w="19050" algn="ctr">
              <a:solidFill>
                <a:schemeClr val="bg1">
                  <a:lumMod val="65000"/>
                </a:schemeClr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sz="1500" dirty="0" smtClean="0">
                  <a:solidFill>
                    <a:srgbClr val="FFCC33"/>
                  </a:solidFill>
                  <a:latin typeface="Calibri" pitchFamily="34" charset="0"/>
                  <a:cs typeface="Calibri" pitchFamily="34" charset="0"/>
                </a:rPr>
                <a:t>Join</a:t>
              </a:r>
              <a:endParaRPr lang="en-US" sz="1500" dirty="0">
                <a:solidFill>
                  <a:srgbClr val="FFCC33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9" name="AutoShape 16"/>
            <p:cNvSpPr>
              <a:spLocks noChangeArrowheads="1"/>
            </p:cNvSpPr>
            <p:nvPr/>
          </p:nvSpPr>
          <p:spPr bwMode="auto">
            <a:xfrm>
              <a:off x="6400800" y="3048000"/>
              <a:ext cx="1066800" cy="228600"/>
            </a:xfrm>
            <a:prstGeom prst="rect">
              <a:avLst/>
            </a:prstGeom>
            <a:grpFill/>
            <a:ln w="19050" algn="ctr">
              <a:solidFill>
                <a:schemeClr val="bg1">
                  <a:lumMod val="65000"/>
                </a:schemeClr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sz="1500" dirty="0" smtClean="0">
                  <a:solidFill>
                    <a:srgbClr val="FFCC33"/>
                  </a:solidFill>
                  <a:latin typeface="Calibri" pitchFamily="34" charset="0"/>
                  <a:cs typeface="Calibri" pitchFamily="34" charset="0"/>
                </a:rPr>
                <a:t>Single-table</a:t>
              </a:r>
              <a:endParaRPr lang="en-US" sz="1500" dirty="0">
                <a:solidFill>
                  <a:srgbClr val="FFCC33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0" name="AutoShape 16"/>
            <p:cNvSpPr>
              <a:spLocks noChangeArrowheads="1"/>
            </p:cNvSpPr>
            <p:nvPr/>
          </p:nvSpPr>
          <p:spPr bwMode="auto">
            <a:xfrm>
              <a:off x="6400800" y="3276600"/>
              <a:ext cx="2133600" cy="228600"/>
            </a:xfrm>
            <a:prstGeom prst="rect">
              <a:avLst/>
            </a:prstGeom>
            <a:grpFill/>
            <a:ln w="19050" algn="ctr">
              <a:solidFill>
                <a:schemeClr val="bg1">
                  <a:lumMod val="65000"/>
                </a:schemeClr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sz="1500" dirty="0" smtClean="0">
                  <a:solidFill>
                    <a:srgbClr val="FFCC33"/>
                  </a:solidFill>
                  <a:latin typeface="Calibri" pitchFamily="34" charset="0"/>
                  <a:cs typeface="Calibri" pitchFamily="34" charset="0"/>
                </a:rPr>
                <a:t>Index Optimizations</a:t>
              </a:r>
              <a:endParaRPr lang="en-US" sz="1500" dirty="0">
                <a:solidFill>
                  <a:srgbClr val="FFCC33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Preference Methods in a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3581400" cy="5334000"/>
          </a:xfrm>
        </p:spPr>
        <p:txBody>
          <a:bodyPr/>
          <a:lstStyle/>
          <a:p>
            <a:r>
              <a:rPr lang="en-US" dirty="0" smtClean="0"/>
              <a:t>We currently have	</a:t>
            </a:r>
            <a:r>
              <a:rPr lang="en-US" sz="2600" i="1" dirty="0" smtClean="0"/>
              <a:t>The Bad</a:t>
            </a:r>
          </a:p>
          <a:p>
            <a:pPr>
              <a:buNone/>
            </a:pPr>
            <a:r>
              <a:rPr lang="en-US" i="1" dirty="0" smtClean="0"/>
              <a:t>		</a:t>
            </a:r>
            <a:r>
              <a:rPr lang="en-US" sz="2600" i="1" dirty="0" smtClean="0"/>
              <a:t>The Bad</a:t>
            </a:r>
            <a:r>
              <a:rPr lang="en-US" sz="2600" dirty="0" smtClean="0"/>
              <a:t> </a:t>
            </a:r>
            <a:r>
              <a:rPr lang="en-US" dirty="0" smtClean="0"/>
              <a:t>				</a:t>
            </a:r>
          </a:p>
          <a:p>
            <a:pPr>
              <a:buNone/>
            </a:pPr>
            <a:endParaRPr lang="en-US" sz="2600" i="1" dirty="0" smtClean="0"/>
          </a:p>
          <a:p>
            <a:pPr>
              <a:buNone/>
            </a:pPr>
            <a:endParaRPr lang="en-US" sz="2600" i="1" dirty="0" smtClean="0"/>
          </a:p>
          <a:p>
            <a:pPr>
              <a:buNone/>
            </a:pPr>
            <a:r>
              <a:rPr lang="en-US" sz="2600" i="1" dirty="0" smtClean="0"/>
              <a:t>		The Ugly</a:t>
            </a:r>
          </a:p>
          <a:p>
            <a:pPr>
              <a:buNone/>
            </a:pPr>
            <a:endParaRPr lang="en-US" sz="2600" i="1" dirty="0" smtClean="0"/>
          </a:p>
          <a:p>
            <a:pPr>
              <a:buNone/>
            </a:pPr>
            <a:r>
              <a:rPr lang="en-US" sz="2600" i="1" dirty="0" smtClean="0"/>
              <a:t>		The Ugly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8600" y="70485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" pitchFamily="34" charset="0"/>
                <a:cs typeface="Calibri" pitchFamily="34" charset="0"/>
              </a:rPr>
              <a:t>“The Good, The Bad, and The Ugly”</a:t>
            </a:r>
            <a:endParaRPr lang="en-US" sz="36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218" name="Picture 2" descr="http://1.bp.blogspot.com/_eosGkndaIFM/R4tUMHPrHyI/AAAAAAAABzw/H4x5E--KKCo/s400/good,-bad-ugl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3108959"/>
            <a:ext cx="2590800" cy="2072641"/>
          </a:xfrm>
          <a:prstGeom prst="rect">
            <a:avLst/>
          </a:prstGeom>
          <a:noFill/>
        </p:spPr>
      </p:pic>
      <p:pic>
        <p:nvPicPr>
          <p:cNvPr id="9220" name="Picture 4" descr="http://idothings.info/wp-content/uploads/2008/04/tuco-graveyar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953000"/>
            <a:ext cx="2286000" cy="1632857"/>
          </a:xfrm>
          <a:prstGeom prst="rect">
            <a:avLst/>
          </a:prstGeom>
          <a:noFill/>
        </p:spPr>
      </p:pic>
      <p:pic>
        <p:nvPicPr>
          <p:cNvPr id="9224" name="Picture 8" descr="http://ia.media-imdb.com/images/M/MV5BMTIzNzE0NDU2OF5BMl5BanBnXkFtZTYwODkwNzU3._V1._SX450_SY308_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438400"/>
            <a:ext cx="2362200" cy="1616795"/>
          </a:xfrm>
          <a:prstGeom prst="rect">
            <a:avLst/>
          </a:prstGeom>
          <a:noFill/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105400" y="1371600"/>
            <a:ext cx="3581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Still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in search of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SzTx/>
              <a:tabLst/>
              <a:defRPr/>
            </a:pPr>
            <a:r>
              <a:rPr lang="en-US" sz="3200" kern="0" baseline="0" dirty="0" smtClean="0">
                <a:latin typeface="Calibri" pitchFamily="34" charset="0"/>
                <a:cs typeface="Calibri" pitchFamily="34" charset="0"/>
              </a:rPr>
              <a:t>		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SzTx/>
              <a:tabLst/>
              <a:defRPr/>
            </a:pP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		</a:t>
            </a:r>
            <a:r>
              <a:rPr kumimoji="0" lang="en-US" sz="26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The Good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	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SzTx/>
              <a:buFontTx/>
              <a:buNone/>
              <a:tabLst/>
              <a:defRPr/>
            </a:pPr>
            <a: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	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/>
            </a:r>
            <a:b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</a:b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justin_umn1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justin_umn1</Template>
  <TotalTime>4204</TotalTime>
  <Words>1477</Words>
  <Application>Microsoft Office PowerPoint</Application>
  <PresentationFormat>On-screen Show (4:3)</PresentationFormat>
  <Paragraphs>475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justin_umn1</vt:lpstr>
      <vt:lpstr>FlexPref: A Framework for Extensible Preference Evaluation in Database Systems</vt:lpstr>
      <vt:lpstr>Talk Outline</vt:lpstr>
      <vt:lpstr>Preference Methods</vt:lpstr>
      <vt:lpstr>Preference Methods</vt:lpstr>
      <vt:lpstr>Preference Methods</vt:lpstr>
      <vt:lpstr>Talk Outline</vt:lpstr>
      <vt:lpstr>Implementing Preference Methods in a DBMS</vt:lpstr>
      <vt:lpstr>Implementing Preference Methods in a DBMS</vt:lpstr>
      <vt:lpstr>Implementing Preference Methods in a DBMS</vt:lpstr>
      <vt:lpstr>Implementing Preference Methods in a DBMS</vt:lpstr>
      <vt:lpstr>Talk Outline</vt:lpstr>
      <vt:lpstr>The Challenge: Extensible Preference Evaluation</vt:lpstr>
      <vt:lpstr>Talk Outline</vt:lpstr>
      <vt:lpstr>The FlexPref Architecture</vt:lpstr>
      <vt:lpstr>The FlexPref Architecture</vt:lpstr>
      <vt:lpstr>The FlexPref Architecture</vt:lpstr>
      <vt:lpstr>Talk Outline</vt:lpstr>
      <vt:lpstr>Adding Preference Methods to FlexPref</vt:lpstr>
      <vt:lpstr>Writing Preference Queries in FlexPref</vt:lpstr>
      <vt:lpstr>FlexPref Generic Functions &amp; Macros</vt:lpstr>
      <vt:lpstr>Single Table Access in FlexPref</vt:lpstr>
      <vt:lpstr>Multi-Table Access in FlexPref</vt:lpstr>
      <vt:lpstr>FlexPref Case studies</vt:lpstr>
      <vt:lpstr>Talk Outline</vt:lpstr>
      <vt:lpstr>Performance Analysis</vt:lpstr>
      <vt:lpstr>Performance Analysis</vt:lpstr>
      <vt:lpstr>Performance Analysis</vt:lpstr>
      <vt:lpstr>Performance Analysis</vt:lpstr>
      <vt:lpstr>Talk Outline</vt:lpstr>
      <vt:lpstr>Conclusion and Summary</vt:lpstr>
      <vt:lpstr>Conclusion and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Preference Evaluation Framework in CareDB</dc:title>
  <dc:creator>admin</dc:creator>
  <cp:lastModifiedBy>justin</cp:lastModifiedBy>
  <cp:revision>758</cp:revision>
  <dcterms:created xsi:type="dcterms:W3CDTF">2009-02-19T20:57:19Z</dcterms:created>
  <dcterms:modified xsi:type="dcterms:W3CDTF">2010-03-04T18:50:22Z</dcterms:modified>
</cp:coreProperties>
</file>