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656" r:id="rId3"/>
    <p:sldId id="657" r:id="rId4"/>
    <p:sldId id="664" r:id="rId5"/>
    <p:sldId id="661" r:id="rId6"/>
    <p:sldId id="662" r:id="rId7"/>
    <p:sldId id="665" r:id="rId8"/>
    <p:sldId id="666" r:id="rId9"/>
    <p:sldId id="668" r:id="rId10"/>
    <p:sldId id="669" r:id="rId11"/>
    <p:sldId id="670" r:id="rId12"/>
    <p:sldId id="677" r:id="rId13"/>
    <p:sldId id="675" r:id="rId14"/>
    <p:sldId id="678" r:id="rId15"/>
    <p:sldId id="679" r:id="rId16"/>
    <p:sldId id="680" r:id="rId17"/>
    <p:sldId id="681" r:id="rId18"/>
    <p:sldId id="673" r:id="rId19"/>
    <p:sldId id="684" r:id="rId20"/>
    <p:sldId id="674" r:id="rId21"/>
    <p:sldId id="685" r:id="rId22"/>
    <p:sldId id="686" r:id="rId23"/>
    <p:sldId id="687" r:id="rId24"/>
    <p:sldId id="688" r:id="rId25"/>
    <p:sldId id="689" r:id="rId26"/>
    <p:sldId id="691" r:id="rId27"/>
    <p:sldId id="692" r:id="rId28"/>
    <p:sldId id="659" r:id="rId29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clrMru>
    <a:srgbClr val="7A0019"/>
    <a:srgbClr val="336699"/>
    <a:srgbClr val="0066FF"/>
    <a:srgbClr val="3399FF"/>
    <a:srgbClr val="FFCC66"/>
    <a:srgbClr val="FF9900"/>
    <a:srgbClr val="FFCC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4" autoAdjust="0"/>
    <p:restoredTop sz="91159" autoAdjust="0"/>
  </p:normalViewPr>
  <p:slideViewPr>
    <p:cSldViewPr>
      <p:cViewPr>
        <p:scale>
          <a:sx n="112" d="100"/>
          <a:sy n="112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F81AE-FAD6-3248-B37A-3F4346A0FE16}" type="datetimeFigureOut">
              <a:rPr lang="en-US" smtClean="0"/>
              <a:t>4/15/11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6935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0AD16-7B87-B240-9596-827FF4DE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05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94089EF3-CFA1-4E39-AF56-32F43C388850}" type="datetimeFigureOut">
              <a:rPr lang="en-US" smtClean="0"/>
              <a:pPr/>
              <a:t>4/15/11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0869243E-F61E-4BCC-BABE-E02E8332F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61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Remove 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– put on “custom</a:t>
            </a:r>
            <a:r>
              <a:rPr lang="en-US" baseline="0" dirty="0" smtClean="0"/>
              <a:t> approach”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6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Put</a:t>
            </a:r>
            <a:r>
              <a:rPr lang="en-US" baseline="0" dirty="0" smtClean="0"/>
              <a:t> related work references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3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(4/8/11 15:16) -----</a:t>
            </a:r>
          </a:p>
          <a:p>
            <a:r>
              <a:rPr lang="en-US"/>
              <a:t>- be careful defining "optional"...maybe take it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/>
              <a:t>Mention proof for skyline is in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4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4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51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9243E-F61E-4BCC-BABE-E02E8332FC8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Mwdmk-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021263"/>
            <a:ext cx="4249738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8382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717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62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>
            <a:lvl1pPr>
              <a:defRPr sz="32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3"/>
          <p:cNvCxnSpPr>
            <a:cxnSpLocks noChangeShapeType="1"/>
          </p:cNvCxnSpPr>
          <p:nvPr/>
        </p:nvCxnSpPr>
        <p:spPr bwMode="auto">
          <a:xfrm>
            <a:off x="-11875" y="638300"/>
            <a:ext cx="8534400" cy="1588"/>
          </a:xfrm>
          <a:prstGeom prst="line">
            <a:avLst/>
          </a:prstGeom>
          <a:noFill/>
          <a:ln w="57150" algn="ctr">
            <a:solidFill>
              <a:srgbClr val="7A0019"/>
            </a:solidFill>
            <a:round/>
            <a:headEnd/>
            <a:tailEnd/>
          </a:ln>
        </p:spPr>
      </p:cxnSp>
      <p:cxnSp>
        <p:nvCxnSpPr>
          <p:cNvPr id="6" name="Straight Connector 3"/>
          <p:cNvCxnSpPr>
            <a:cxnSpLocks noChangeShapeType="1"/>
          </p:cNvCxnSpPr>
          <p:nvPr/>
        </p:nvCxnSpPr>
        <p:spPr bwMode="auto">
          <a:xfrm>
            <a:off x="-11875" y="638300"/>
            <a:ext cx="8534400" cy="1588"/>
          </a:xfrm>
          <a:prstGeom prst="line">
            <a:avLst/>
          </a:prstGeom>
          <a:noFill/>
          <a:ln w="57150" algn="ctr">
            <a:solidFill>
              <a:srgbClr val="7A0019"/>
            </a:solidFill>
            <a:round/>
            <a:headEnd/>
            <a:tailEnd/>
          </a:ln>
        </p:spPr>
      </p:cxnSp>
      <p:cxnSp>
        <p:nvCxnSpPr>
          <p:cNvPr id="7" name="Straight Connector 3"/>
          <p:cNvCxnSpPr>
            <a:cxnSpLocks noChangeShapeType="1"/>
          </p:cNvCxnSpPr>
          <p:nvPr userDrawn="1"/>
        </p:nvCxnSpPr>
        <p:spPr bwMode="auto">
          <a:xfrm>
            <a:off x="-11875" y="638300"/>
            <a:ext cx="8534400" cy="1588"/>
          </a:xfrm>
          <a:prstGeom prst="line">
            <a:avLst/>
          </a:prstGeom>
          <a:noFill/>
          <a:ln w="57150" algn="ctr">
            <a:solidFill>
              <a:srgbClr val="7A0019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67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267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686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41" y="6486908"/>
            <a:ext cx="4667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4C597B97-1892-4E57-8DD5-8E34B60B391B}" type="slidenum">
              <a:rPr lang="en-US" sz="1800">
                <a:solidFill>
                  <a:srgbClr val="7A0019"/>
                </a:solidFill>
                <a:latin typeface="Arial" charset="0"/>
                <a:ea typeface="ＭＳ Ｐゴシック" pitchFamily="-112" charset="-128"/>
              </a:rPr>
              <a:pPr>
                <a:defRPr/>
              </a:pPr>
              <a:t>‹#›</a:t>
            </a:fld>
            <a:endParaRPr lang="en-US">
              <a:solidFill>
                <a:srgbClr val="7A0019"/>
              </a:solidFill>
              <a:latin typeface="Arial" charset="0"/>
              <a:ea typeface="ＭＳ Ｐゴシック" pitchFamily="-112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6372225"/>
            <a:ext cx="7810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0019"/>
          </a:solidFill>
          <a:latin typeface="Arial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jpeg"/><Relationship Id="rId6" Type="http://schemas.openxmlformats.org/officeDocument/2006/relationships/image" Target="../media/image3.jpe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219200"/>
            <a:ext cx="8763000" cy="1976275"/>
          </a:xfrm>
        </p:spPr>
        <p:txBody>
          <a:bodyPr>
            <a:noAutofit/>
          </a:bodyPr>
          <a:lstStyle/>
          <a:p>
            <a:r>
              <a:rPr lang="en-US" sz="4000" b="1" dirty="0" err="1" smtClean="0"/>
              <a:t>PrefJoin</a:t>
            </a:r>
            <a:r>
              <a:rPr lang="en-US" sz="4000" b="1" dirty="0" smtClean="0"/>
              <a:t>: An Efficient Preference-Aware Join Operator</a:t>
            </a:r>
            <a:endParaRPr lang="en-US" sz="40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279446"/>
            <a:ext cx="883919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Mohamed E. </a:t>
            </a:r>
            <a:r>
              <a:rPr lang="en-US" sz="2800" dirty="0" err="1" smtClean="0">
                <a:latin typeface="Arial"/>
                <a:cs typeface="Arial"/>
              </a:rPr>
              <a:t>Khalefa</a:t>
            </a:r>
            <a:endParaRPr lang="en-US" sz="2800" dirty="0">
              <a:latin typeface="Arial"/>
              <a:cs typeface="Arial"/>
            </a:endParaRPr>
          </a:p>
          <a:p>
            <a:pPr algn="ctr"/>
            <a:r>
              <a:rPr lang="en-US" sz="2800" dirty="0" smtClean="0">
                <a:latin typeface="Arial"/>
                <a:cs typeface="Arial"/>
              </a:rPr>
              <a:t>Mohamed F. </a:t>
            </a:r>
            <a:r>
              <a:rPr lang="en-US" sz="2800" dirty="0" err="1" smtClean="0">
                <a:latin typeface="Arial"/>
                <a:cs typeface="Arial"/>
              </a:rPr>
              <a:t>Mokbel</a:t>
            </a:r>
            <a:endParaRPr lang="en-US" sz="2800" dirty="0">
              <a:latin typeface="Arial"/>
              <a:cs typeface="Arial"/>
            </a:endParaRPr>
          </a:p>
          <a:p>
            <a:pPr algn="ctr"/>
            <a:r>
              <a:rPr lang="en-US" sz="2800" u="sng" dirty="0" smtClean="0">
                <a:latin typeface="Arial"/>
                <a:cs typeface="Arial"/>
              </a:rPr>
              <a:t>Justin </a:t>
            </a:r>
            <a:r>
              <a:rPr lang="en-US" sz="2800" u="sng" dirty="0" err="1" smtClean="0">
                <a:latin typeface="Arial"/>
                <a:cs typeface="Arial"/>
              </a:rPr>
              <a:t>Levandoski</a:t>
            </a:r>
            <a:endParaRPr lang="en-US" sz="3200" u="sng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Preference Methods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Implementing a Preference Join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PrefJoin</a:t>
            </a:r>
            <a:r>
              <a:rPr lang="en-US" dirty="0" smtClean="0">
                <a:solidFill>
                  <a:srgbClr val="FF0000"/>
                </a:solidFill>
              </a:rPr>
              <a:t> Operator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Architecture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Functionality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4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>
            <a:stCxn id="60" idx="0"/>
            <a:endCxn id="76" idx="2"/>
          </p:cNvCxnSpPr>
          <p:nvPr/>
        </p:nvCxnSpPr>
        <p:spPr>
          <a:xfrm flipV="1">
            <a:off x="42291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1" idx="0"/>
            <a:endCxn id="77" idx="2"/>
          </p:cNvCxnSpPr>
          <p:nvPr/>
        </p:nvCxnSpPr>
        <p:spPr>
          <a:xfrm flipV="1">
            <a:off x="73533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0"/>
            <a:endCxn id="75" idx="2"/>
          </p:cNvCxnSpPr>
          <p:nvPr/>
        </p:nvCxnSpPr>
        <p:spPr>
          <a:xfrm flipV="1">
            <a:off x="26289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PrefJoin</a:t>
            </a:r>
            <a:r>
              <a:rPr lang="en-US" dirty="0" smtClean="0"/>
              <a:t> Functionality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298473" y="2949192"/>
            <a:ext cx="1847850" cy="762000"/>
            <a:chOff x="4495800" y="2362200"/>
            <a:chExt cx="1847850" cy="762000"/>
          </a:xfrm>
        </p:grpSpPr>
        <p:sp>
          <p:nvSpPr>
            <p:cNvPr id="4" name="Oval 3"/>
            <p:cNvSpPr/>
            <p:nvPr/>
          </p:nvSpPr>
          <p:spPr>
            <a:xfrm>
              <a:off x="4495800" y="2362200"/>
              <a:ext cx="1847850" cy="76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029200" y="2514600"/>
              <a:ext cx="838200" cy="457200"/>
              <a:chOff x="5181600" y="1905000"/>
              <a:chExt cx="990600" cy="457200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 flipH="1">
                <a:off x="5181600" y="1905000"/>
                <a:ext cx="99060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 flipH="1" flipV="1">
                <a:off x="5181600" y="1905000"/>
                <a:ext cx="99060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172200" y="1905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 flipV="1">
                <a:off x="5181600" y="1905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26" name="Straight Connector 25"/>
          <p:cNvCxnSpPr/>
          <p:nvPr/>
        </p:nvCxnSpPr>
        <p:spPr bwMode="auto">
          <a:xfrm>
            <a:off x="1295400" y="6160442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71052"/>
              </p:ext>
            </p:extLst>
          </p:nvPr>
        </p:nvGraphicFramePr>
        <p:xfrm>
          <a:off x="38862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58994"/>
              </p:ext>
            </p:extLst>
          </p:nvPr>
        </p:nvGraphicFramePr>
        <p:xfrm>
          <a:off x="22860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345759" y="615275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…..</a:t>
            </a:r>
            <a:endParaRPr lang="en-US" sz="2800" b="1" dirty="0"/>
          </a:p>
        </p:txBody>
      </p:sp>
      <p:cxnSp>
        <p:nvCxnSpPr>
          <p:cNvPr id="36" name="Straight Arrow Connector 35"/>
          <p:cNvCxnSpPr>
            <a:stCxn id="30" idx="0"/>
            <a:endCxn id="58" idx="2"/>
          </p:cNvCxnSpPr>
          <p:nvPr/>
        </p:nvCxnSpPr>
        <p:spPr>
          <a:xfrm flipV="1">
            <a:off x="2628900" y="5521674"/>
            <a:ext cx="0" cy="721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  <a:endCxn id="60" idx="2"/>
          </p:cNvCxnSpPr>
          <p:nvPr/>
        </p:nvCxnSpPr>
        <p:spPr>
          <a:xfrm flipV="1">
            <a:off x="4229100" y="5521674"/>
            <a:ext cx="0" cy="721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2" idx="0"/>
            <a:endCxn id="61" idx="2"/>
          </p:cNvCxnSpPr>
          <p:nvPr/>
        </p:nvCxnSpPr>
        <p:spPr>
          <a:xfrm flipV="1">
            <a:off x="7353300" y="5521674"/>
            <a:ext cx="0" cy="721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>
            <a:off x="1295400" y="5041866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-41857" y="525260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1</a:t>
            </a:r>
          </a:p>
          <a:p>
            <a:pPr algn="ctr"/>
            <a:r>
              <a:rPr lang="en-US" dirty="0" smtClean="0"/>
              <a:t>Local Pruning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-228600" y="407342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2</a:t>
            </a:r>
          </a:p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55" name="AutoShape 16"/>
          <p:cNvSpPr>
            <a:spLocks noChangeArrowheads="1"/>
          </p:cNvSpPr>
          <p:nvPr/>
        </p:nvSpPr>
        <p:spPr bwMode="auto">
          <a:xfrm>
            <a:off x="2057400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6" name="AutoShape 16"/>
          <p:cNvSpPr>
            <a:spLocks noChangeArrowheads="1"/>
          </p:cNvSpPr>
          <p:nvPr/>
        </p:nvSpPr>
        <p:spPr bwMode="auto">
          <a:xfrm>
            <a:off x="3692877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781800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20574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36576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818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2" name="AutoShape 16"/>
          <p:cNvSpPr>
            <a:spLocks noChangeArrowheads="1"/>
          </p:cNvSpPr>
          <p:nvPr/>
        </p:nvSpPr>
        <p:spPr bwMode="auto">
          <a:xfrm>
            <a:off x="2057400" y="4601622"/>
            <a:ext cx="1066800" cy="345272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3657600" y="4601622"/>
            <a:ext cx="1066800" cy="345726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69" name="AutoShape 16"/>
          <p:cNvSpPr>
            <a:spLocks noChangeArrowheads="1"/>
          </p:cNvSpPr>
          <p:nvPr/>
        </p:nvSpPr>
        <p:spPr bwMode="auto">
          <a:xfrm>
            <a:off x="6781800" y="4601622"/>
            <a:ext cx="1066800" cy="345726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20574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36576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67818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cxnSp>
        <p:nvCxnSpPr>
          <p:cNvPr id="82" name="Straight Arrow Connector 81"/>
          <p:cNvCxnSpPr>
            <a:stCxn id="75" idx="0"/>
            <a:endCxn id="4" idx="3"/>
          </p:cNvCxnSpPr>
          <p:nvPr/>
        </p:nvCxnSpPr>
        <p:spPr>
          <a:xfrm flipV="1">
            <a:off x="2628900" y="3599600"/>
            <a:ext cx="940184" cy="398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0"/>
            <a:endCxn id="4" idx="4"/>
          </p:cNvCxnSpPr>
          <p:nvPr/>
        </p:nvCxnSpPr>
        <p:spPr>
          <a:xfrm flipH="1" flipV="1">
            <a:off x="4222398" y="3711192"/>
            <a:ext cx="6702" cy="286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7" idx="0"/>
            <a:endCxn id="4" idx="5"/>
          </p:cNvCxnSpPr>
          <p:nvPr/>
        </p:nvCxnSpPr>
        <p:spPr>
          <a:xfrm flipH="1" flipV="1">
            <a:off x="4875712" y="3599600"/>
            <a:ext cx="2477588" cy="398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-228600" y="256208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3</a:t>
            </a:r>
          </a:p>
          <a:p>
            <a:pPr algn="ctr"/>
            <a:r>
              <a:rPr lang="en-US" dirty="0" smtClean="0"/>
              <a:t>Joining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 bwMode="auto">
          <a:xfrm>
            <a:off x="2473677" y="2392730"/>
            <a:ext cx="3505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Candidate Preference Set</a:t>
            </a:r>
          </a:p>
        </p:txBody>
      </p:sp>
      <p:cxnSp>
        <p:nvCxnSpPr>
          <p:cNvPr id="96" name="Straight Arrow Connector 95"/>
          <p:cNvCxnSpPr>
            <a:stCxn id="4" idx="0"/>
            <a:endCxn id="95" idx="2"/>
          </p:cNvCxnSpPr>
          <p:nvPr/>
        </p:nvCxnSpPr>
        <p:spPr>
          <a:xfrm flipV="1">
            <a:off x="4222398" y="2773730"/>
            <a:ext cx="3879" cy="175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 bwMode="auto">
          <a:xfrm>
            <a:off x="1295400" y="3857486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1295400" y="2299120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0"/>
            <a:endCxn id="110" idx="2"/>
          </p:cNvCxnSpPr>
          <p:nvPr/>
        </p:nvCxnSpPr>
        <p:spPr>
          <a:xfrm flipV="1">
            <a:off x="4226277" y="1594548"/>
            <a:ext cx="5646" cy="798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AutoShape 16"/>
          <p:cNvSpPr>
            <a:spLocks noChangeArrowheads="1"/>
          </p:cNvSpPr>
          <p:nvPr/>
        </p:nvSpPr>
        <p:spPr bwMode="auto">
          <a:xfrm>
            <a:off x="3686764" y="1823148"/>
            <a:ext cx="1066800" cy="3810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refine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2479323" y="1213548"/>
            <a:ext cx="3505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Final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Preference Set</a:t>
            </a: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1295400" y="1108180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-252118" y="131326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4</a:t>
            </a:r>
          </a:p>
          <a:p>
            <a:pPr algn="ctr"/>
            <a:r>
              <a:rPr lang="en-US" dirty="0" smtClean="0"/>
              <a:t>Refinement</a:t>
            </a:r>
          </a:p>
        </p:txBody>
      </p:sp>
      <p:cxnSp>
        <p:nvCxnSpPr>
          <p:cNvPr id="114" name="Straight Arrow Connector 113"/>
          <p:cNvCxnSpPr>
            <a:stCxn id="110" idx="0"/>
          </p:cNvCxnSpPr>
          <p:nvPr/>
        </p:nvCxnSpPr>
        <p:spPr>
          <a:xfrm flipV="1">
            <a:off x="4231923" y="691452"/>
            <a:ext cx="0" cy="522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50864"/>
              </p:ext>
            </p:extLst>
          </p:nvPr>
        </p:nvGraphicFramePr>
        <p:xfrm>
          <a:off x="70104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err="1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 flipV="1">
            <a:off x="4800600" y="1981200"/>
            <a:ext cx="2514600" cy="7620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6" idx="3"/>
          </p:cNvCxnSpPr>
          <p:nvPr/>
        </p:nvCxnSpPr>
        <p:spPr bwMode="auto">
          <a:xfrm flipH="1">
            <a:off x="4759677" y="2743200"/>
            <a:ext cx="2555523" cy="317711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 flipH="1">
            <a:off x="4724400" y="2743200"/>
            <a:ext cx="2590800" cy="20574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78040" y="243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“Plugin” Functions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7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8" grpId="0" animBg="1"/>
      <p:bldP spid="69" grpId="0" animBg="1"/>
      <p:bldP spid="75" grpId="0" animBg="1"/>
      <p:bldP spid="76" grpId="0" animBg="1"/>
      <p:bldP spid="77" grpId="0" animBg="1"/>
      <p:bldP spid="94" grpId="0"/>
      <p:bldP spid="95" grpId="0" animBg="1"/>
      <p:bldP spid="104" grpId="0" animBg="1"/>
      <p:bldP spid="110" grpId="0" animBg="1"/>
      <p:bldP spid="113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PrefJoin</a:t>
            </a:r>
            <a:r>
              <a:rPr lang="en-US" dirty="0" smtClean="0"/>
              <a:t> Functionality: Plugin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1066800"/>
          </a:xfrm>
        </p:spPr>
        <p:txBody>
          <a:bodyPr/>
          <a:lstStyle/>
          <a:p>
            <a:r>
              <a:rPr lang="en-US" dirty="0" smtClean="0"/>
              <a:t>Semantics of three plugin functions determine preference join type</a:t>
            </a:r>
            <a:endParaRPr lang="en-US" dirty="0"/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457200" y="2514600"/>
            <a:ext cx="1219200" cy="5334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400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sz="2400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sz="2400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2438400" y="2514600"/>
            <a:ext cx="1219200" cy="5334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400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sz="2400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sz="2400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4343400" y="2514600"/>
            <a:ext cx="1219200" cy="5334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400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sz="2400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refine</a:t>
            </a:r>
            <a:endParaRPr lang="en-US" sz="2400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048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Skyline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3048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Skyline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3048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Null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0" y="25146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2514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Skyline</a:t>
            </a:r>
          </a:p>
          <a:p>
            <a:pPr algn="ctr"/>
            <a:r>
              <a:rPr lang="en-US" b="1" dirty="0" smtClean="0"/>
              <a:t>Join</a:t>
            </a:r>
            <a:endParaRPr lang="en-US" b="1" dirty="0"/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457200" y="3733800"/>
            <a:ext cx="1219200" cy="5334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400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sz="2400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sz="2400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2438400" y="3733800"/>
            <a:ext cx="1219200" cy="5334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400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sz="2400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sz="2400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4343400" y="3733800"/>
            <a:ext cx="1219200" cy="5334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400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sz="2400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refine</a:t>
            </a:r>
            <a:endParaRPr lang="en-US" sz="2400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Skyline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Skyline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64000" y="4267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K-Dominance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37338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553200" y="3733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K-Dominance</a:t>
            </a:r>
          </a:p>
          <a:p>
            <a:pPr algn="ctr"/>
            <a:r>
              <a:rPr lang="en-US" b="1" dirty="0" smtClean="0"/>
              <a:t>Join</a:t>
            </a:r>
            <a:endParaRPr lang="en-US" b="1" dirty="0"/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457200" y="5029200"/>
            <a:ext cx="1219200" cy="5334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400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sz="2400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sz="2400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2438400" y="5029200"/>
            <a:ext cx="1219200" cy="5334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400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sz="2400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sz="2400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4343400" y="5029200"/>
            <a:ext cx="1219200" cy="5334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2400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sz="2400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refine</a:t>
            </a:r>
            <a:endParaRPr lang="en-US" sz="2400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5562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Multi-Objective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50292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=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553200" y="5029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Multi-Objective</a:t>
            </a:r>
          </a:p>
          <a:p>
            <a:pPr algn="ctr"/>
            <a:r>
              <a:rPr lang="en-US" b="1" dirty="0" smtClean="0"/>
              <a:t>Join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438400" y="5562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Multi-Objective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343400" y="5562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Multi-Objective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539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>
            <a:stCxn id="60" idx="0"/>
            <a:endCxn id="76" idx="2"/>
          </p:cNvCxnSpPr>
          <p:nvPr/>
        </p:nvCxnSpPr>
        <p:spPr>
          <a:xfrm flipV="1">
            <a:off x="42291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1" idx="0"/>
            <a:endCxn id="77" idx="2"/>
          </p:cNvCxnSpPr>
          <p:nvPr/>
        </p:nvCxnSpPr>
        <p:spPr>
          <a:xfrm flipV="1">
            <a:off x="73533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0"/>
            <a:endCxn id="75" idx="2"/>
          </p:cNvCxnSpPr>
          <p:nvPr/>
        </p:nvCxnSpPr>
        <p:spPr>
          <a:xfrm flipV="1">
            <a:off x="26289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PrefJoin</a:t>
            </a:r>
            <a:r>
              <a:rPr lang="en-US" dirty="0" smtClean="0"/>
              <a:t> Functionality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298473" y="2949192"/>
            <a:ext cx="1847850" cy="762000"/>
            <a:chOff x="4495800" y="2362200"/>
            <a:chExt cx="1847850" cy="762000"/>
          </a:xfrm>
        </p:grpSpPr>
        <p:sp>
          <p:nvSpPr>
            <p:cNvPr id="4" name="Oval 3"/>
            <p:cNvSpPr/>
            <p:nvPr/>
          </p:nvSpPr>
          <p:spPr>
            <a:xfrm>
              <a:off x="4495800" y="2362200"/>
              <a:ext cx="1847850" cy="76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029200" y="2514600"/>
              <a:ext cx="838200" cy="457200"/>
              <a:chOff x="5181600" y="1905000"/>
              <a:chExt cx="990600" cy="457200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 flipH="1">
                <a:off x="5181600" y="1905000"/>
                <a:ext cx="99060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 flipH="1" flipV="1">
                <a:off x="5181600" y="1905000"/>
                <a:ext cx="99060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172200" y="1905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 flipV="1">
                <a:off x="5181600" y="1905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26" name="Straight Connector 25"/>
          <p:cNvCxnSpPr/>
          <p:nvPr/>
        </p:nvCxnSpPr>
        <p:spPr bwMode="auto">
          <a:xfrm>
            <a:off x="1295400" y="6160442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18947"/>
              </p:ext>
            </p:extLst>
          </p:nvPr>
        </p:nvGraphicFramePr>
        <p:xfrm>
          <a:off x="38862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95990"/>
              </p:ext>
            </p:extLst>
          </p:nvPr>
        </p:nvGraphicFramePr>
        <p:xfrm>
          <a:off x="22860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345759" y="615275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…..</a:t>
            </a:r>
            <a:endParaRPr lang="en-US" sz="2800" b="1" dirty="0"/>
          </a:p>
        </p:txBody>
      </p:sp>
      <p:cxnSp>
        <p:nvCxnSpPr>
          <p:cNvPr id="36" name="Straight Arrow Connector 35"/>
          <p:cNvCxnSpPr>
            <a:stCxn id="30" idx="0"/>
          </p:cNvCxnSpPr>
          <p:nvPr/>
        </p:nvCxnSpPr>
        <p:spPr>
          <a:xfrm flipH="1" flipV="1">
            <a:off x="2619964" y="5556948"/>
            <a:ext cx="893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</p:cNvCxnSpPr>
          <p:nvPr/>
        </p:nvCxnSpPr>
        <p:spPr>
          <a:xfrm flipH="1" flipV="1">
            <a:off x="4220164" y="5556948"/>
            <a:ext cx="893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2" idx="0"/>
            <a:endCxn id="61" idx="2"/>
          </p:cNvCxnSpPr>
          <p:nvPr/>
        </p:nvCxnSpPr>
        <p:spPr>
          <a:xfrm flipV="1">
            <a:off x="7353300" y="5521674"/>
            <a:ext cx="0" cy="721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>
            <a:off x="1295400" y="5041866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-41857" y="525260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1</a:t>
            </a:r>
          </a:p>
          <a:p>
            <a:pPr algn="ctr"/>
            <a:r>
              <a:rPr lang="en-US" dirty="0" smtClean="0"/>
              <a:t>Local Pruning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-228600" y="407342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2</a:t>
            </a:r>
          </a:p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55" name="AutoShape 16"/>
          <p:cNvSpPr>
            <a:spLocks noChangeArrowheads="1"/>
          </p:cNvSpPr>
          <p:nvPr/>
        </p:nvSpPr>
        <p:spPr bwMode="auto">
          <a:xfrm>
            <a:off x="2057400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6" name="AutoShape 16"/>
          <p:cNvSpPr>
            <a:spLocks noChangeArrowheads="1"/>
          </p:cNvSpPr>
          <p:nvPr/>
        </p:nvSpPr>
        <p:spPr bwMode="auto">
          <a:xfrm>
            <a:off x="3692877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781800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20574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36576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818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2" name="AutoShape 16"/>
          <p:cNvSpPr>
            <a:spLocks noChangeArrowheads="1"/>
          </p:cNvSpPr>
          <p:nvPr/>
        </p:nvSpPr>
        <p:spPr bwMode="auto">
          <a:xfrm>
            <a:off x="2057400" y="4601622"/>
            <a:ext cx="1066800" cy="345272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3657600" y="4601622"/>
            <a:ext cx="1066800" cy="345726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69" name="AutoShape 16"/>
          <p:cNvSpPr>
            <a:spLocks noChangeArrowheads="1"/>
          </p:cNvSpPr>
          <p:nvPr/>
        </p:nvSpPr>
        <p:spPr bwMode="auto">
          <a:xfrm>
            <a:off x="6781800" y="4601622"/>
            <a:ext cx="1066800" cy="345726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20574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36576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67818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cxnSp>
        <p:nvCxnSpPr>
          <p:cNvPr id="82" name="Straight Arrow Connector 81"/>
          <p:cNvCxnSpPr>
            <a:stCxn id="75" idx="0"/>
            <a:endCxn id="4" idx="3"/>
          </p:cNvCxnSpPr>
          <p:nvPr/>
        </p:nvCxnSpPr>
        <p:spPr>
          <a:xfrm flipV="1">
            <a:off x="2628900" y="3599600"/>
            <a:ext cx="940184" cy="398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0"/>
            <a:endCxn id="4" idx="4"/>
          </p:cNvCxnSpPr>
          <p:nvPr/>
        </p:nvCxnSpPr>
        <p:spPr>
          <a:xfrm flipH="1" flipV="1">
            <a:off x="4222398" y="3711192"/>
            <a:ext cx="6702" cy="286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7" idx="0"/>
            <a:endCxn id="4" idx="5"/>
          </p:cNvCxnSpPr>
          <p:nvPr/>
        </p:nvCxnSpPr>
        <p:spPr>
          <a:xfrm flipH="1" flipV="1">
            <a:off x="4875712" y="3599600"/>
            <a:ext cx="2477588" cy="398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-228600" y="256208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3</a:t>
            </a:r>
          </a:p>
          <a:p>
            <a:pPr algn="ctr"/>
            <a:r>
              <a:rPr lang="en-US" dirty="0" smtClean="0"/>
              <a:t>Joining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 bwMode="auto">
          <a:xfrm>
            <a:off x="2473677" y="2392730"/>
            <a:ext cx="3505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Candidate Preference Set</a:t>
            </a:r>
          </a:p>
        </p:txBody>
      </p:sp>
      <p:cxnSp>
        <p:nvCxnSpPr>
          <p:cNvPr id="96" name="Straight Arrow Connector 95"/>
          <p:cNvCxnSpPr>
            <a:stCxn id="4" idx="0"/>
            <a:endCxn id="95" idx="2"/>
          </p:cNvCxnSpPr>
          <p:nvPr/>
        </p:nvCxnSpPr>
        <p:spPr>
          <a:xfrm flipV="1">
            <a:off x="4222398" y="2773730"/>
            <a:ext cx="3879" cy="175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 bwMode="auto">
          <a:xfrm>
            <a:off x="1295400" y="3857486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1295400" y="2299120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0"/>
            <a:endCxn id="110" idx="2"/>
          </p:cNvCxnSpPr>
          <p:nvPr/>
        </p:nvCxnSpPr>
        <p:spPr>
          <a:xfrm flipV="1">
            <a:off x="4226277" y="1594548"/>
            <a:ext cx="5646" cy="798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AutoShape 16"/>
          <p:cNvSpPr>
            <a:spLocks noChangeArrowheads="1"/>
          </p:cNvSpPr>
          <p:nvPr/>
        </p:nvSpPr>
        <p:spPr bwMode="auto">
          <a:xfrm>
            <a:off x="3686764" y="1823148"/>
            <a:ext cx="1066800" cy="3810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refine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2479323" y="1213548"/>
            <a:ext cx="3505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Final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Preference Set</a:t>
            </a: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1295400" y="1108180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-252118" y="131326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Phase 4</a:t>
            </a:r>
          </a:p>
          <a:p>
            <a:pPr algn="ctr"/>
            <a:r>
              <a:rPr lang="en-US" dirty="0" smtClean="0"/>
              <a:t>Refinement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110" idx="0"/>
          </p:cNvCxnSpPr>
          <p:nvPr/>
        </p:nvCxnSpPr>
        <p:spPr>
          <a:xfrm flipV="1">
            <a:off x="4231923" y="691452"/>
            <a:ext cx="0" cy="522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83187"/>
              </p:ext>
            </p:extLst>
          </p:nvPr>
        </p:nvGraphicFramePr>
        <p:xfrm>
          <a:off x="70104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err="1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 bwMode="auto">
          <a:xfrm>
            <a:off x="0" y="5029200"/>
            <a:ext cx="9144000" cy="1143000"/>
          </a:xfrm>
          <a:prstGeom prst="round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887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Local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1676400"/>
          </a:xfrm>
        </p:spPr>
        <p:txBody>
          <a:bodyPr/>
          <a:lstStyle/>
          <a:p>
            <a:r>
              <a:rPr lang="en-US" sz="2800" dirty="0" smtClean="0"/>
              <a:t>Filter tuples from each input relation guaranteed not to be preference answers</a:t>
            </a:r>
          </a:p>
          <a:p>
            <a:r>
              <a:rPr lang="en-US" sz="2800" dirty="0"/>
              <a:t>Filtered tuples are </a:t>
            </a:r>
            <a:r>
              <a:rPr lang="en-US" sz="2800" i="1" dirty="0"/>
              <a:t>never</a:t>
            </a:r>
            <a:r>
              <a:rPr lang="en-US" sz="2800" dirty="0"/>
              <a:t> considered </a:t>
            </a:r>
            <a:r>
              <a:rPr lang="en-US" sz="2800" dirty="0" smtClean="0"/>
              <a:t>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183249"/>
            <a:ext cx="8077200" cy="1169551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US" sz="1400" b="1" dirty="0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Hotels H, </a:t>
            </a:r>
            <a:r>
              <a:rPr lang="en-US" sz="1400" b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Restaurants 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400" b="1" dirty="0" err="1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H.city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R.city</a:t>
            </a:r>
            <a:endParaRPr lang="en-US" sz="1400" b="1" dirty="0" smtClean="0">
              <a:solidFill>
                <a:srgbClr val="0066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PREFERRING MIN </a:t>
            </a:r>
            <a:r>
              <a:rPr lang="en-US" sz="1400" b="1" dirty="0" err="1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400" b="1" dirty="0" err="1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.Price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MAX </a:t>
            </a:r>
            <a:r>
              <a:rPr lang="en-US" sz="1400" b="1" dirty="0" err="1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H.Rating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MIN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BeachDistance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H.Location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Beach)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MIN </a:t>
            </a:r>
            <a:r>
              <a:rPr lang="en-US" sz="14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R.Price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MAX </a:t>
            </a:r>
            <a:r>
              <a:rPr lang="en-US" sz="14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R.Rating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MIN </a:t>
            </a:r>
            <a:r>
              <a:rPr lang="en-US" sz="14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R.WaitTime</a:t>
            </a:r>
            <a:endParaRPr lang="en-US" sz="1400" b="1" dirty="0" smtClean="0">
              <a:solidFill>
                <a:srgbClr val="0066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USING SKYLINE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04849"/>
              </p:ext>
            </p:extLst>
          </p:nvPr>
        </p:nvGraphicFramePr>
        <p:xfrm>
          <a:off x="105364" y="3118548"/>
          <a:ext cx="1981201" cy="312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533400"/>
                <a:gridCol w="673463"/>
                <a:gridCol w="240937"/>
                <a:gridCol w="250372"/>
                <a:gridCol w="283029"/>
              </a:tblGrid>
              <a:tr h="19138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City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733509"/>
              </p:ext>
            </p:extLst>
          </p:nvPr>
        </p:nvGraphicFramePr>
        <p:xfrm>
          <a:off x="4272846" y="3088472"/>
          <a:ext cx="1964262" cy="312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440261"/>
                <a:gridCol w="685800"/>
                <a:gridCol w="276983"/>
                <a:gridCol w="280609"/>
                <a:gridCol w="280609"/>
              </a:tblGrid>
              <a:tr h="19138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Restaurants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City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W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8607"/>
              </p:ext>
            </p:extLst>
          </p:nvPr>
        </p:nvGraphicFramePr>
        <p:xfrm>
          <a:off x="2725328" y="2614316"/>
          <a:ext cx="1343322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428922"/>
                <a:gridCol w="304800"/>
                <a:gridCol w="304800"/>
                <a:gridCol w="304800"/>
              </a:tblGrid>
              <a:tr h="1913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Hawaii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54417"/>
              </p:ext>
            </p:extLst>
          </p:nvPr>
        </p:nvGraphicFramePr>
        <p:xfrm>
          <a:off x="2707923" y="4953000"/>
          <a:ext cx="1343322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428922"/>
                <a:gridCol w="304800"/>
                <a:gridCol w="304800"/>
                <a:gridCol w="304800"/>
              </a:tblGrid>
              <a:tr h="1913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Seattle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737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189138" y="4336840"/>
            <a:ext cx="797277" cy="609600"/>
            <a:chOff x="2250723" y="4343400"/>
            <a:chExt cx="797277" cy="609600"/>
          </a:xfrm>
        </p:grpSpPr>
        <p:sp>
          <p:nvSpPr>
            <p:cNvPr id="10" name="Right Arrow 9"/>
            <p:cNvSpPr/>
            <p:nvPr/>
          </p:nvSpPr>
          <p:spPr bwMode="auto">
            <a:xfrm>
              <a:off x="2362200" y="4343400"/>
              <a:ext cx="685800" cy="6096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50723" y="447839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Lucida Calligraphy"/>
                  <a:ea typeface="ＭＳ Ｐゴシック" pitchFamily="-112" charset="-128"/>
                  <a:cs typeface="Lucida Calligraphy"/>
                </a:rPr>
                <a:t>h</a:t>
              </a:r>
              <a:r>
                <a:rPr lang="en-US" sz="1400" b="1" dirty="0">
                  <a:latin typeface="Arial" charset="0"/>
                  <a:ea typeface="ＭＳ Ｐゴシック" pitchFamily="-112" charset="-128"/>
                </a:rPr>
                <a:t>(city</a:t>
              </a:r>
              <a:r>
                <a:rPr lang="en-US" sz="1400" b="1" dirty="0" smtClean="0">
                  <a:latin typeface="Arial" charset="0"/>
                  <a:ea typeface="ＭＳ Ｐゴシック" pitchFamily="-112" charset="-128"/>
                </a:rPr>
                <a:t>)</a:t>
              </a:r>
              <a:endParaRPr lang="en-US" sz="1400" b="1" dirty="0">
                <a:latin typeface="Arial" charset="0"/>
                <a:ea typeface="ＭＳ Ｐゴシック" pitchFamily="-112" charset="-12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39528" y="4402190"/>
            <a:ext cx="797277" cy="609600"/>
            <a:chOff x="2250723" y="4343400"/>
            <a:chExt cx="797277" cy="609600"/>
          </a:xfrm>
        </p:grpSpPr>
        <p:sp>
          <p:nvSpPr>
            <p:cNvPr id="13" name="Right Arrow 12"/>
            <p:cNvSpPr/>
            <p:nvPr/>
          </p:nvSpPr>
          <p:spPr bwMode="auto">
            <a:xfrm>
              <a:off x="2362200" y="4343400"/>
              <a:ext cx="685800" cy="6096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2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50723" y="447839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Lucida Calligraphy"/>
                  <a:ea typeface="ＭＳ Ｐゴシック" pitchFamily="-112" charset="-128"/>
                  <a:cs typeface="Lucida Calligraphy"/>
                </a:rPr>
                <a:t>h</a:t>
              </a:r>
              <a:r>
                <a:rPr lang="en-US" sz="1400" b="1" dirty="0">
                  <a:latin typeface="Arial" charset="0"/>
                  <a:ea typeface="ＭＳ Ｐゴシック" pitchFamily="-112" charset="-128"/>
                </a:rPr>
                <a:t>(city</a:t>
              </a:r>
              <a:r>
                <a:rPr lang="en-US" sz="1400" b="1" dirty="0" smtClean="0">
                  <a:latin typeface="Arial" charset="0"/>
                  <a:ea typeface="ＭＳ Ｐゴシック" pitchFamily="-112" charset="-128"/>
                </a:rPr>
                <a:t>)</a:t>
              </a:r>
              <a:endParaRPr lang="en-US" sz="1400" b="1" dirty="0">
                <a:latin typeface="Arial" charset="0"/>
                <a:ea typeface="ＭＳ Ｐゴシック" pitchFamily="-112" charset="-128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7549"/>
              </p:ext>
            </p:extLst>
          </p:nvPr>
        </p:nvGraphicFramePr>
        <p:xfrm>
          <a:off x="6934200" y="4899408"/>
          <a:ext cx="1343322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428922"/>
                <a:gridCol w="304800"/>
                <a:gridCol w="304800"/>
                <a:gridCol w="304800"/>
              </a:tblGrid>
              <a:tr h="1913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Seattle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737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16968"/>
              </p:ext>
            </p:extLst>
          </p:nvPr>
        </p:nvGraphicFramePr>
        <p:xfrm>
          <a:off x="6934200" y="2560724"/>
          <a:ext cx="1343322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428922"/>
                <a:gridCol w="304800"/>
                <a:gridCol w="304800"/>
                <a:gridCol w="304800"/>
              </a:tblGrid>
              <a:tr h="1913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Hawaii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W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 bwMode="auto">
          <a:xfrm>
            <a:off x="2714036" y="4055556"/>
            <a:ext cx="1371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2713569" y="4325536"/>
            <a:ext cx="1371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690985" y="6405544"/>
            <a:ext cx="1371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90518" y="6675524"/>
            <a:ext cx="1371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922908" y="4008070"/>
            <a:ext cx="1371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922441" y="4278050"/>
            <a:ext cx="1371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922908" y="6341102"/>
            <a:ext cx="1371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922441" y="6611082"/>
            <a:ext cx="1371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2819400" y="2191482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2819400" y="4553682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7010400" y="217972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auto">
          <a:xfrm>
            <a:off x="7022159" y="4512756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117122" y="4553682"/>
            <a:ext cx="1965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17122" y="4834966"/>
            <a:ext cx="1965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117123" y="5860840"/>
            <a:ext cx="1965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05364" y="6112956"/>
            <a:ext cx="1965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4267200" y="4524514"/>
            <a:ext cx="1965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267200" y="4805798"/>
            <a:ext cx="1965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267200" y="5837324"/>
            <a:ext cx="1965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4255441" y="6077682"/>
            <a:ext cx="1965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ounded Rectangle 36"/>
          <p:cNvSpPr/>
          <p:nvPr/>
        </p:nvSpPr>
        <p:spPr bwMode="auto">
          <a:xfrm>
            <a:off x="128882" y="2572482"/>
            <a:ext cx="1981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 (Hotels)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4033566" y="2584240"/>
            <a:ext cx="2467564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 (Restaurants)</a:t>
            </a: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6934200" y="6096000"/>
            <a:ext cx="1371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267200" y="5562600"/>
            <a:ext cx="1965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6127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>
            <a:stCxn id="60" idx="0"/>
            <a:endCxn id="76" idx="2"/>
          </p:cNvCxnSpPr>
          <p:nvPr/>
        </p:nvCxnSpPr>
        <p:spPr>
          <a:xfrm flipV="1">
            <a:off x="42291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1" idx="0"/>
            <a:endCxn id="77" idx="2"/>
          </p:cNvCxnSpPr>
          <p:nvPr/>
        </p:nvCxnSpPr>
        <p:spPr>
          <a:xfrm flipV="1">
            <a:off x="73533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0"/>
            <a:endCxn id="75" idx="2"/>
          </p:cNvCxnSpPr>
          <p:nvPr/>
        </p:nvCxnSpPr>
        <p:spPr>
          <a:xfrm flipV="1">
            <a:off x="26289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PrefJoin</a:t>
            </a:r>
            <a:r>
              <a:rPr lang="en-US" dirty="0" smtClean="0"/>
              <a:t> Functionality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298473" y="2949192"/>
            <a:ext cx="1847850" cy="762000"/>
            <a:chOff x="4495800" y="2362200"/>
            <a:chExt cx="1847850" cy="762000"/>
          </a:xfrm>
        </p:grpSpPr>
        <p:sp>
          <p:nvSpPr>
            <p:cNvPr id="4" name="Oval 3"/>
            <p:cNvSpPr/>
            <p:nvPr/>
          </p:nvSpPr>
          <p:spPr>
            <a:xfrm>
              <a:off x="4495800" y="2362200"/>
              <a:ext cx="1847850" cy="76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029200" y="2514600"/>
              <a:ext cx="838200" cy="457200"/>
              <a:chOff x="5181600" y="1905000"/>
              <a:chExt cx="990600" cy="457200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 flipH="1">
                <a:off x="5181600" y="1905000"/>
                <a:ext cx="99060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 flipH="1" flipV="1">
                <a:off x="5181600" y="1905000"/>
                <a:ext cx="99060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172200" y="1905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 flipV="1">
                <a:off x="5181600" y="1905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26" name="Straight Connector 25"/>
          <p:cNvCxnSpPr/>
          <p:nvPr/>
        </p:nvCxnSpPr>
        <p:spPr bwMode="auto">
          <a:xfrm>
            <a:off x="1295400" y="6160442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36952"/>
              </p:ext>
            </p:extLst>
          </p:nvPr>
        </p:nvGraphicFramePr>
        <p:xfrm>
          <a:off x="38862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68043"/>
              </p:ext>
            </p:extLst>
          </p:nvPr>
        </p:nvGraphicFramePr>
        <p:xfrm>
          <a:off x="22860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345759" y="615275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…..</a:t>
            </a:r>
            <a:endParaRPr lang="en-US" sz="2800" b="1" dirty="0"/>
          </a:p>
        </p:txBody>
      </p:sp>
      <p:cxnSp>
        <p:nvCxnSpPr>
          <p:cNvPr id="36" name="Straight Arrow Connector 35"/>
          <p:cNvCxnSpPr>
            <a:stCxn id="30" idx="0"/>
          </p:cNvCxnSpPr>
          <p:nvPr/>
        </p:nvCxnSpPr>
        <p:spPr>
          <a:xfrm flipH="1" flipV="1">
            <a:off x="2619964" y="5556948"/>
            <a:ext cx="893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</p:cNvCxnSpPr>
          <p:nvPr/>
        </p:nvCxnSpPr>
        <p:spPr>
          <a:xfrm flipH="1" flipV="1">
            <a:off x="4220164" y="5556948"/>
            <a:ext cx="893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2" idx="0"/>
            <a:endCxn id="61" idx="2"/>
          </p:cNvCxnSpPr>
          <p:nvPr/>
        </p:nvCxnSpPr>
        <p:spPr>
          <a:xfrm flipV="1">
            <a:off x="7353300" y="5521674"/>
            <a:ext cx="0" cy="721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>
            <a:off x="1295400" y="5041866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-41857" y="525260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1</a:t>
            </a:r>
          </a:p>
          <a:p>
            <a:pPr algn="ctr"/>
            <a:r>
              <a:rPr lang="en-US" dirty="0" smtClean="0"/>
              <a:t>Local Pruning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-228600" y="407342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2</a:t>
            </a:r>
          </a:p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55" name="AutoShape 16"/>
          <p:cNvSpPr>
            <a:spLocks noChangeArrowheads="1"/>
          </p:cNvSpPr>
          <p:nvPr/>
        </p:nvSpPr>
        <p:spPr bwMode="auto">
          <a:xfrm>
            <a:off x="2057400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6" name="AutoShape 16"/>
          <p:cNvSpPr>
            <a:spLocks noChangeArrowheads="1"/>
          </p:cNvSpPr>
          <p:nvPr/>
        </p:nvSpPr>
        <p:spPr bwMode="auto">
          <a:xfrm>
            <a:off x="3692877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781800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20574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36576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818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2" name="AutoShape 16"/>
          <p:cNvSpPr>
            <a:spLocks noChangeArrowheads="1"/>
          </p:cNvSpPr>
          <p:nvPr/>
        </p:nvSpPr>
        <p:spPr bwMode="auto">
          <a:xfrm>
            <a:off x="2057400" y="4601622"/>
            <a:ext cx="1066800" cy="345272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3657600" y="4601622"/>
            <a:ext cx="1066800" cy="345726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69" name="AutoShape 16"/>
          <p:cNvSpPr>
            <a:spLocks noChangeArrowheads="1"/>
          </p:cNvSpPr>
          <p:nvPr/>
        </p:nvSpPr>
        <p:spPr bwMode="auto">
          <a:xfrm>
            <a:off x="6781800" y="4601622"/>
            <a:ext cx="1066800" cy="345726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20574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36576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67818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cxnSp>
        <p:nvCxnSpPr>
          <p:cNvPr id="82" name="Straight Arrow Connector 81"/>
          <p:cNvCxnSpPr>
            <a:stCxn id="75" idx="0"/>
            <a:endCxn id="4" idx="3"/>
          </p:cNvCxnSpPr>
          <p:nvPr/>
        </p:nvCxnSpPr>
        <p:spPr>
          <a:xfrm flipV="1">
            <a:off x="2628900" y="3599600"/>
            <a:ext cx="940184" cy="398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0"/>
            <a:endCxn id="4" idx="4"/>
          </p:cNvCxnSpPr>
          <p:nvPr/>
        </p:nvCxnSpPr>
        <p:spPr>
          <a:xfrm flipH="1" flipV="1">
            <a:off x="4222398" y="3711192"/>
            <a:ext cx="6702" cy="286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7" idx="0"/>
            <a:endCxn id="4" idx="5"/>
          </p:cNvCxnSpPr>
          <p:nvPr/>
        </p:nvCxnSpPr>
        <p:spPr>
          <a:xfrm flipH="1" flipV="1">
            <a:off x="4875712" y="3599600"/>
            <a:ext cx="2477588" cy="398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-228600" y="256208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3</a:t>
            </a:r>
          </a:p>
          <a:p>
            <a:pPr algn="ctr"/>
            <a:r>
              <a:rPr lang="en-US" dirty="0" smtClean="0"/>
              <a:t>Joining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 bwMode="auto">
          <a:xfrm>
            <a:off x="2473677" y="2392730"/>
            <a:ext cx="3505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Candidate Preference Set</a:t>
            </a:r>
          </a:p>
        </p:txBody>
      </p:sp>
      <p:cxnSp>
        <p:nvCxnSpPr>
          <p:cNvPr id="96" name="Straight Arrow Connector 95"/>
          <p:cNvCxnSpPr>
            <a:stCxn id="4" idx="0"/>
            <a:endCxn id="95" idx="2"/>
          </p:cNvCxnSpPr>
          <p:nvPr/>
        </p:nvCxnSpPr>
        <p:spPr>
          <a:xfrm flipV="1">
            <a:off x="4222398" y="2773730"/>
            <a:ext cx="3879" cy="175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 bwMode="auto">
          <a:xfrm>
            <a:off x="1295400" y="3857486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1295400" y="2299120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0"/>
            <a:endCxn id="110" idx="2"/>
          </p:cNvCxnSpPr>
          <p:nvPr/>
        </p:nvCxnSpPr>
        <p:spPr>
          <a:xfrm flipV="1">
            <a:off x="4226277" y="1594548"/>
            <a:ext cx="5646" cy="798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AutoShape 16"/>
          <p:cNvSpPr>
            <a:spLocks noChangeArrowheads="1"/>
          </p:cNvSpPr>
          <p:nvPr/>
        </p:nvSpPr>
        <p:spPr bwMode="auto">
          <a:xfrm>
            <a:off x="3686764" y="1823148"/>
            <a:ext cx="1066800" cy="3810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refine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2479323" y="1213548"/>
            <a:ext cx="3505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Final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Preference Set</a:t>
            </a: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1295400" y="1108180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-252118" y="131326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Phase 4</a:t>
            </a:r>
          </a:p>
          <a:p>
            <a:pPr algn="ctr"/>
            <a:r>
              <a:rPr lang="en-US" dirty="0" smtClean="0"/>
              <a:t>Refinement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110" idx="0"/>
          </p:cNvCxnSpPr>
          <p:nvPr/>
        </p:nvCxnSpPr>
        <p:spPr>
          <a:xfrm flipV="1">
            <a:off x="4231923" y="691452"/>
            <a:ext cx="0" cy="522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97463"/>
              </p:ext>
            </p:extLst>
          </p:nvPr>
        </p:nvGraphicFramePr>
        <p:xfrm>
          <a:off x="70104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err="1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 bwMode="auto">
          <a:xfrm>
            <a:off x="0" y="3874442"/>
            <a:ext cx="9144000" cy="1143000"/>
          </a:xfrm>
          <a:prstGeom prst="round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7057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1219200"/>
          </a:xfrm>
        </p:spPr>
        <p:txBody>
          <a:bodyPr/>
          <a:lstStyle/>
          <a:p>
            <a:r>
              <a:rPr lang="en-US" sz="2800" dirty="0" smtClean="0"/>
              <a:t>Associate dominance metadata with tuples</a:t>
            </a:r>
          </a:p>
          <a:p>
            <a:r>
              <a:rPr lang="en-US" sz="2800" dirty="0" smtClean="0"/>
              <a:t>Helps to reduce output of join phase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18371"/>
              </p:ext>
            </p:extLst>
          </p:nvPr>
        </p:nvGraphicFramePr>
        <p:xfrm>
          <a:off x="990597" y="3398520"/>
          <a:ext cx="2590803" cy="2087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457200"/>
                <a:gridCol w="685800"/>
                <a:gridCol w="381000"/>
                <a:gridCol w="304800"/>
                <a:gridCol w="228600"/>
                <a:gridCol w="533403"/>
              </a:tblGrid>
              <a:tr h="191386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City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DB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65796"/>
              </p:ext>
            </p:extLst>
          </p:nvPr>
        </p:nvGraphicFramePr>
        <p:xfrm>
          <a:off x="6157930" y="2667000"/>
          <a:ext cx="1343322" cy="1310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428922"/>
                <a:gridCol w="304800"/>
                <a:gridCol w="304800"/>
                <a:gridCol w="304800"/>
              </a:tblGrid>
              <a:tr h="1913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Hawaii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74870"/>
              </p:ext>
            </p:extLst>
          </p:nvPr>
        </p:nvGraphicFramePr>
        <p:xfrm>
          <a:off x="6157930" y="4495800"/>
          <a:ext cx="1343322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428922"/>
                <a:gridCol w="304800"/>
                <a:gridCol w="304800"/>
                <a:gridCol w="304800"/>
              </a:tblGrid>
              <a:tr h="1913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Seattle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737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990597" y="2788920"/>
            <a:ext cx="2590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Hotel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 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019800" y="2057400"/>
            <a:ext cx="1600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Hotel Buckets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35" y="3921870"/>
            <a:ext cx="2057400" cy="2643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35" y="4198134"/>
            <a:ext cx="2057400" cy="242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0" y="3948132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null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0" y="419100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0" y="445527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S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34" y="4717266"/>
            <a:ext cx="2035803" cy="2428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0" y="4705658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null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0" y="4967268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null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5224404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H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4672"/>
              </p:ext>
            </p:extLst>
          </p:nvPr>
        </p:nvGraphicFramePr>
        <p:xfrm>
          <a:off x="5029200" y="3398520"/>
          <a:ext cx="274320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514350"/>
                <a:gridCol w="771525"/>
                <a:gridCol w="314325"/>
                <a:gridCol w="223750"/>
                <a:gridCol w="381000"/>
                <a:gridCol w="538250"/>
              </a:tblGrid>
              <a:tr h="191386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Restaurants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City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W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DB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ounded Rectangle 18"/>
          <p:cNvSpPr/>
          <p:nvPr/>
        </p:nvSpPr>
        <p:spPr bwMode="auto">
          <a:xfrm>
            <a:off x="5036392" y="2790864"/>
            <a:ext cx="2743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Restaurants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 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4208252" y="5013172"/>
            <a:ext cx="1066800" cy="345272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4218316" y="3007528"/>
            <a:ext cx="1066800" cy="345272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17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5109E-7 9.46978E-7 L 0.30319 9.46978E-7 L 0.30319 0.21996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1" y="109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5109E-7 4.58903E-6 L 0.30319 4.58903E-6 L 0.30319 0.18129 " pathEditMode="relative" rAng="0" ptsTypes="A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1" y="905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0.30475 -0.00023 L 0.30475 -0.19264 " pathEditMode="relative" ptsTypes="AAA"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1" grpId="0"/>
      <p:bldP spid="12" grpId="0"/>
      <p:bldP spid="13" grpId="0"/>
      <p:bldP spid="15" grpId="0"/>
      <p:bldP spid="16" grpId="0"/>
      <p:bldP spid="17" grpId="0"/>
      <p:bldP spid="19" grpId="0" animBg="1"/>
      <p:bldP spid="20" grpId="0" animBg="1"/>
      <p:bldP spid="20" grpId="1" animBg="1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>
            <a:stCxn id="60" idx="0"/>
            <a:endCxn id="76" idx="2"/>
          </p:cNvCxnSpPr>
          <p:nvPr/>
        </p:nvCxnSpPr>
        <p:spPr>
          <a:xfrm flipV="1">
            <a:off x="42291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1" idx="0"/>
            <a:endCxn id="77" idx="2"/>
          </p:cNvCxnSpPr>
          <p:nvPr/>
        </p:nvCxnSpPr>
        <p:spPr>
          <a:xfrm flipV="1">
            <a:off x="73533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0"/>
            <a:endCxn id="75" idx="2"/>
          </p:cNvCxnSpPr>
          <p:nvPr/>
        </p:nvCxnSpPr>
        <p:spPr>
          <a:xfrm flipV="1">
            <a:off x="26289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PrefJoin</a:t>
            </a:r>
            <a:r>
              <a:rPr lang="en-US" dirty="0" smtClean="0"/>
              <a:t> Functionality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298473" y="2949192"/>
            <a:ext cx="1847850" cy="762000"/>
            <a:chOff x="4495800" y="2362200"/>
            <a:chExt cx="1847850" cy="762000"/>
          </a:xfrm>
        </p:grpSpPr>
        <p:sp>
          <p:nvSpPr>
            <p:cNvPr id="4" name="Oval 3"/>
            <p:cNvSpPr/>
            <p:nvPr/>
          </p:nvSpPr>
          <p:spPr>
            <a:xfrm>
              <a:off x="4495800" y="2362200"/>
              <a:ext cx="1847850" cy="76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029200" y="2514600"/>
              <a:ext cx="838200" cy="457200"/>
              <a:chOff x="5181600" y="1905000"/>
              <a:chExt cx="990600" cy="457200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 flipH="1">
                <a:off x="5181600" y="1905000"/>
                <a:ext cx="99060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 flipH="1" flipV="1">
                <a:off x="5181600" y="1905000"/>
                <a:ext cx="99060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172200" y="1905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 flipV="1">
                <a:off x="5181600" y="1905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26" name="Straight Connector 25"/>
          <p:cNvCxnSpPr/>
          <p:nvPr/>
        </p:nvCxnSpPr>
        <p:spPr bwMode="auto">
          <a:xfrm>
            <a:off x="1295400" y="6160442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82106"/>
              </p:ext>
            </p:extLst>
          </p:nvPr>
        </p:nvGraphicFramePr>
        <p:xfrm>
          <a:off x="38862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35190"/>
              </p:ext>
            </p:extLst>
          </p:nvPr>
        </p:nvGraphicFramePr>
        <p:xfrm>
          <a:off x="22860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345759" y="615275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…..</a:t>
            </a:r>
            <a:endParaRPr lang="en-US" sz="2800" b="1" dirty="0"/>
          </a:p>
        </p:txBody>
      </p:sp>
      <p:cxnSp>
        <p:nvCxnSpPr>
          <p:cNvPr id="36" name="Straight Arrow Connector 35"/>
          <p:cNvCxnSpPr>
            <a:stCxn id="30" idx="0"/>
          </p:cNvCxnSpPr>
          <p:nvPr/>
        </p:nvCxnSpPr>
        <p:spPr>
          <a:xfrm flipH="1" flipV="1">
            <a:off x="2619964" y="5556948"/>
            <a:ext cx="893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</p:cNvCxnSpPr>
          <p:nvPr/>
        </p:nvCxnSpPr>
        <p:spPr>
          <a:xfrm flipH="1" flipV="1">
            <a:off x="4220164" y="5556948"/>
            <a:ext cx="893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2" idx="0"/>
            <a:endCxn id="61" idx="2"/>
          </p:cNvCxnSpPr>
          <p:nvPr/>
        </p:nvCxnSpPr>
        <p:spPr>
          <a:xfrm flipV="1">
            <a:off x="7353300" y="5521674"/>
            <a:ext cx="0" cy="721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>
            <a:off x="1295400" y="5041866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-41857" y="525260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1</a:t>
            </a:r>
          </a:p>
          <a:p>
            <a:pPr algn="ctr"/>
            <a:r>
              <a:rPr lang="en-US" dirty="0" smtClean="0"/>
              <a:t>Local Pruning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-228600" y="407342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2</a:t>
            </a:r>
          </a:p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55" name="AutoShape 16"/>
          <p:cNvSpPr>
            <a:spLocks noChangeArrowheads="1"/>
          </p:cNvSpPr>
          <p:nvPr/>
        </p:nvSpPr>
        <p:spPr bwMode="auto">
          <a:xfrm>
            <a:off x="2057400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6" name="AutoShape 16"/>
          <p:cNvSpPr>
            <a:spLocks noChangeArrowheads="1"/>
          </p:cNvSpPr>
          <p:nvPr/>
        </p:nvSpPr>
        <p:spPr bwMode="auto">
          <a:xfrm>
            <a:off x="3692877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781800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20574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36576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818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2" name="AutoShape 16"/>
          <p:cNvSpPr>
            <a:spLocks noChangeArrowheads="1"/>
          </p:cNvSpPr>
          <p:nvPr/>
        </p:nvSpPr>
        <p:spPr bwMode="auto">
          <a:xfrm>
            <a:off x="2057400" y="4601622"/>
            <a:ext cx="1066800" cy="345272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3657600" y="4601622"/>
            <a:ext cx="1066800" cy="345726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69" name="AutoShape 16"/>
          <p:cNvSpPr>
            <a:spLocks noChangeArrowheads="1"/>
          </p:cNvSpPr>
          <p:nvPr/>
        </p:nvSpPr>
        <p:spPr bwMode="auto">
          <a:xfrm>
            <a:off x="6781800" y="4601622"/>
            <a:ext cx="1066800" cy="345726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20574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36576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67818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cxnSp>
        <p:nvCxnSpPr>
          <p:cNvPr id="82" name="Straight Arrow Connector 81"/>
          <p:cNvCxnSpPr>
            <a:stCxn id="75" idx="0"/>
            <a:endCxn id="4" idx="3"/>
          </p:cNvCxnSpPr>
          <p:nvPr/>
        </p:nvCxnSpPr>
        <p:spPr>
          <a:xfrm flipV="1">
            <a:off x="2628900" y="3599600"/>
            <a:ext cx="940184" cy="398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0"/>
            <a:endCxn id="4" idx="4"/>
          </p:cNvCxnSpPr>
          <p:nvPr/>
        </p:nvCxnSpPr>
        <p:spPr>
          <a:xfrm flipH="1" flipV="1">
            <a:off x="4222398" y="3711192"/>
            <a:ext cx="6702" cy="286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7" idx="0"/>
            <a:endCxn id="4" idx="5"/>
          </p:cNvCxnSpPr>
          <p:nvPr/>
        </p:nvCxnSpPr>
        <p:spPr>
          <a:xfrm flipH="1" flipV="1">
            <a:off x="4875712" y="3599600"/>
            <a:ext cx="2477588" cy="398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-228600" y="256208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3</a:t>
            </a:r>
          </a:p>
          <a:p>
            <a:pPr algn="ctr"/>
            <a:r>
              <a:rPr lang="en-US" dirty="0" smtClean="0"/>
              <a:t>Joining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 bwMode="auto">
          <a:xfrm>
            <a:off x="2473677" y="2392730"/>
            <a:ext cx="3505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Candidate Preference Set</a:t>
            </a:r>
          </a:p>
        </p:txBody>
      </p:sp>
      <p:cxnSp>
        <p:nvCxnSpPr>
          <p:cNvPr id="96" name="Straight Arrow Connector 95"/>
          <p:cNvCxnSpPr>
            <a:stCxn id="4" idx="0"/>
            <a:endCxn id="95" idx="2"/>
          </p:cNvCxnSpPr>
          <p:nvPr/>
        </p:nvCxnSpPr>
        <p:spPr>
          <a:xfrm flipV="1">
            <a:off x="4222398" y="2773730"/>
            <a:ext cx="3879" cy="175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 bwMode="auto">
          <a:xfrm>
            <a:off x="1295400" y="3857486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1295400" y="2299120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0"/>
            <a:endCxn id="110" idx="2"/>
          </p:cNvCxnSpPr>
          <p:nvPr/>
        </p:nvCxnSpPr>
        <p:spPr>
          <a:xfrm flipV="1">
            <a:off x="4226277" y="1594548"/>
            <a:ext cx="5646" cy="798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AutoShape 16"/>
          <p:cNvSpPr>
            <a:spLocks noChangeArrowheads="1"/>
          </p:cNvSpPr>
          <p:nvPr/>
        </p:nvSpPr>
        <p:spPr bwMode="auto">
          <a:xfrm>
            <a:off x="3686764" y="1823148"/>
            <a:ext cx="1066800" cy="3810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refine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2479323" y="1213548"/>
            <a:ext cx="3505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Final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Preference Set</a:t>
            </a: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1295400" y="1108180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-252118" y="131326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Phase 4</a:t>
            </a:r>
          </a:p>
          <a:p>
            <a:pPr algn="ctr"/>
            <a:r>
              <a:rPr lang="en-US" dirty="0" smtClean="0"/>
              <a:t>Refinement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110" idx="0"/>
          </p:cNvCxnSpPr>
          <p:nvPr/>
        </p:nvCxnSpPr>
        <p:spPr>
          <a:xfrm flipV="1">
            <a:off x="4231923" y="691452"/>
            <a:ext cx="0" cy="522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34978"/>
              </p:ext>
            </p:extLst>
          </p:nvPr>
        </p:nvGraphicFramePr>
        <p:xfrm>
          <a:off x="70104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err="1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 bwMode="auto">
          <a:xfrm>
            <a:off x="0" y="2286000"/>
            <a:ext cx="9144000" cy="1600200"/>
          </a:xfrm>
          <a:prstGeom prst="round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92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1295400"/>
          </a:xfrm>
        </p:spPr>
        <p:txBody>
          <a:bodyPr/>
          <a:lstStyle/>
          <a:p>
            <a:r>
              <a:rPr lang="en-US" sz="2800" dirty="0" smtClean="0"/>
              <a:t>Join input to produce candidate preference set</a:t>
            </a:r>
          </a:p>
          <a:p>
            <a:pPr lvl="1"/>
            <a:r>
              <a:rPr lang="en-US" sz="2400" dirty="0" smtClean="0"/>
              <a:t>Use metadata from previous phase as extra join predicate</a:t>
            </a:r>
          </a:p>
          <a:p>
            <a:pPr lvl="1"/>
            <a:r>
              <a:rPr lang="en-US" sz="2400" dirty="0" smtClean="0"/>
              <a:t>Greatly reduces false positive preference answers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09264"/>
              </p:ext>
            </p:extLst>
          </p:nvPr>
        </p:nvGraphicFramePr>
        <p:xfrm>
          <a:off x="838200" y="4389120"/>
          <a:ext cx="2590803" cy="2087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457200"/>
                <a:gridCol w="685800"/>
                <a:gridCol w="381000"/>
                <a:gridCol w="304800"/>
                <a:gridCol w="228600"/>
                <a:gridCol w="533403"/>
              </a:tblGrid>
              <a:tr h="191386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City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DB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62253"/>
              </p:ext>
            </p:extLst>
          </p:nvPr>
        </p:nvGraphicFramePr>
        <p:xfrm>
          <a:off x="5105400" y="4389120"/>
          <a:ext cx="2743200" cy="1828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514350"/>
                <a:gridCol w="771525"/>
                <a:gridCol w="314325"/>
                <a:gridCol w="223750"/>
                <a:gridCol w="381000"/>
                <a:gridCol w="538250"/>
              </a:tblGrid>
              <a:tr h="191386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Restaurants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City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W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DB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34229"/>
            <a:ext cx="2590800" cy="255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922520"/>
            <a:ext cx="2743200" cy="255645"/>
          </a:xfrm>
          <a:prstGeom prst="rect">
            <a:avLst/>
          </a:prstGeom>
        </p:spPr>
      </p:pic>
      <p:pic>
        <p:nvPicPr>
          <p:cNvPr id="8" name="Picture 4" descr="http://t2.gstatic.com/images?q=tbn:1CDGxPKY3OE9nM:http://upload.wikimedia.org/wikipedia/commons/thumb/e/e2/RedX.svg/500px-RedX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212716"/>
            <a:ext cx="457200" cy="457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33600" y="217932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DB set intersection is not null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Picture 2" descr="http://t3.gstatic.com/images?q=tbn:r9e75vgylxV6FM:http://upload.wikimedia.org/wikipedia/commons/thumb/b/bd/Checkmark_green.svg/417px-Checkmark_green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0488" y="2211249"/>
            <a:ext cx="457200" cy="39867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132068" y="2178248"/>
            <a:ext cx="3924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DB set intersection is null</a:t>
            </a:r>
            <a:endParaRPr lang="en-US" sz="2400" b="1" dirty="0">
              <a:solidFill>
                <a:srgbClr val="008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35505"/>
              </p:ext>
            </p:extLst>
          </p:nvPr>
        </p:nvGraphicFramePr>
        <p:xfrm>
          <a:off x="2514600" y="2971800"/>
          <a:ext cx="4191001" cy="3642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412230"/>
                <a:gridCol w="412230"/>
                <a:gridCol w="618344"/>
                <a:gridCol w="462195"/>
                <a:gridCol w="457200"/>
                <a:gridCol w="457200"/>
                <a:gridCol w="381000"/>
                <a:gridCol w="533400"/>
                <a:gridCol w="457202"/>
              </a:tblGrid>
              <a:tr h="191386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City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RW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2514600" y="2514600"/>
            <a:ext cx="4204155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Candidate Preference Set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880" y="5181599"/>
            <a:ext cx="2590800" cy="2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6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8034E-6 -4.11302E-6 L 0.09168 -0.21121 " pathEditMode="relative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9312E-7 6.5308E-7 L -0.06668 -0.21121 " pathEditMode="relative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276E-6 -4.11846E-6 L 0.09137 -0.2531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8" y="-126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>
            <a:stCxn id="60" idx="0"/>
            <a:endCxn id="76" idx="2"/>
          </p:cNvCxnSpPr>
          <p:nvPr/>
        </p:nvCxnSpPr>
        <p:spPr>
          <a:xfrm flipV="1">
            <a:off x="42291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1" idx="0"/>
            <a:endCxn id="77" idx="2"/>
          </p:cNvCxnSpPr>
          <p:nvPr/>
        </p:nvCxnSpPr>
        <p:spPr>
          <a:xfrm flipV="1">
            <a:off x="73533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0"/>
            <a:endCxn id="75" idx="2"/>
          </p:cNvCxnSpPr>
          <p:nvPr/>
        </p:nvCxnSpPr>
        <p:spPr>
          <a:xfrm flipV="1">
            <a:off x="2628900" y="437867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PrefJoin</a:t>
            </a:r>
            <a:r>
              <a:rPr lang="en-US" dirty="0" smtClean="0"/>
              <a:t> Functionality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298473" y="2949192"/>
            <a:ext cx="1847850" cy="762000"/>
            <a:chOff x="4495800" y="2362200"/>
            <a:chExt cx="1847850" cy="762000"/>
          </a:xfrm>
        </p:grpSpPr>
        <p:sp>
          <p:nvSpPr>
            <p:cNvPr id="4" name="Oval 3"/>
            <p:cNvSpPr/>
            <p:nvPr/>
          </p:nvSpPr>
          <p:spPr>
            <a:xfrm>
              <a:off x="4495800" y="2362200"/>
              <a:ext cx="1847850" cy="76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029200" y="2514600"/>
              <a:ext cx="838200" cy="457200"/>
              <a:chOff x="5181600" y="1905000"/>
              <a:chExt cx="990600" cy="457200"/>
            </a:xfrm>
          </p:grpSpPr>
          <p:cxnSp>
            <p:nvCxnSpPr>
              <p:cNvPr id="6" name="Straight Connector 5"/>
              <p:cNvCxnSpPr/>
              <p:nvPr/>
            </p:nvCxnSpPr>
            <p:spPr bwMode="auto">
              <a:xfrm flipH="1">
                <a:off x="5181600" y="1905000"/>
                <a:ext cx="99060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 flipH="1" flipV="1">
                <a:off x="5181600" y="1905000"/>
                <a:ext cx="99060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172200" y="1905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 flipV="1">
                <a:off x="5181600" y="1905000"/>
                <a:ext cx="0" cy="4572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26" name="Straight Connector 25"/>
          <p:cNvCxnSpPr/>
          <p:nvPr/>
        </p:nvCxnSpPr>
        <p:spPr bwMode="auto">
          <a:xfrm>
            <a:off x="1295400" y="6160442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75901"/>
              </p:ext>
            </p:extLst>
          </p:nvPr>
        </p:nvGraphicFramePr>
        <p:xfrm>
          <a:off x="38862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21005"/>
              </p:ext>
            </p:extLst>
          </p:nvPr>
        </p:nvGraphicFramePr>
        <p:xfrm>
          <a:off x="22860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345759" y="615275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…..</a:t>
            </a:r>
            <a:endParaRPr lang="en-US" sz="2800" b="1" dirty="0"/>
          </a:p>
        </p:txBody>
      </p:sp>
      <p:cxnSp>
        <p:nvCxnSpPr>
          <p:cNvPr id="36" name="Straight Arrow Connector 35"/>
          <p:cNvCxnSpPr>
            <a:stCxn id="30" idx="0"/>
          </p:cNvCxnSpPr>
          <p:nvPr/>
        </p:nvCxnSpPr>
        <p:spPr>
          <a:xfrm flipH="1" flipV="1">
            <a:off x="2619964" y="5556948"/>
            <a:ext cx="893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</p:cNvCxnSpPr>
          <p:nvPr/>
        </p:nvCxnSpPr>
        <p:spPr>
          <a:xfrm flipH="1" flipV="1">
            <a:off x="4220164" y="5556948"/>
            <a:ext cx="8936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2" idx="0"/>
            <a:endCxn id="61" idx="2"/>
          </p:cNvCxnSpPr>
          <p:nvPr/>
        </p:nvCxnSpPr>
        <p:spPr>
          <a:xfrm flipV="1">
            <a:off x="7353300" y="5521674"/>
            <a:ext cx="0" cy="721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>
            <a:off x="1295400" y="5041866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-41857" y="525260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1</a:t>
            </a:r>
          </a:p>
          <a:p>
            <a:pPr algn="ctr"/>
            <a:r>
              <a:rPr lang="en-US" dirty="0" smtClean="0"/>
              <a:t>Local Pruning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-228600" y="407342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2</a:t>
            </a:r>
          </a:p>
          <a:p>
            <a:pPr algn="ctr"/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55" name="AutoShape 16"/>
          <p:cNvSpPr>
            <a:spLocks noChangeArrowheads="1"/>
          </p:cNvSpPr>
          <p:nvPr/>
        </p:nvSpPr>
        <p:spPr bwMode="auto">
          <a:xfrm>
            <a:off x="2057400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6" name="AutoShape 16"/>
          <p:cNvSpPr>
            <a:spLocks noChangeArrowheads="1"/>
          </p:cNvSpPr>
          <p:nvPr/>
        </p:nvSpPr>
        <p:spPr bwMode="auto">
          <a:xfrm>
            <a:off x="3692877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6781800" y="5750274"/>
            <a:ext cx="1066800" cy="340074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local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20574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36576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6781800" y="5140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LocalPref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62" name="AutoShape 16"/>
          <p:cNvSpPr>
            <a:spLocks noChangeArrowheads="1"/>
          </p:cNvSpPr>
          <p:nvPr/>
        </p:nvSpPr>
        <p:spPr bwMode="auto">
          <a:xfrm>
            <a:off x="2057400" y="4601622"/>
            <a:ext cx="1066800" cy="345272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3657600" y="4601622"/>
            <a:ext cx="1066800" cy="345726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69" name="AutoShape 16"/>
          <p:cNvSpPr>
            <a:spLocks noChangeArrowheads="1"/>
          </p:cNvSpPr>
          <p:nvPr/>
        </p:nvSpPr>
        <p:spPr bwMode="auto">
          <a:xfrm>
            <a:off x="6781800" y="4601622"/>
            <a:ext cx="1066800" cy="345726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pairwise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20574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sp>
        <p:nvSpPr>
          <p:cNvPr id="76" name="Rounded Rectangle 75"/>
          <p:cNvSpPr/>
          <p:nvPr/>
        </p:nvSpPr>
        <p:spPr bwMode="auto">
          <a:xfrm>
            <a:off x="36576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6781800" y="3997674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DB(t)</a:t>
            </a:r>
          </a:p>
        </p:txBody>
      </p:sp>
      <p:cxnSp>
        <p:nvCxnSpPr>
          <p:cNvPr id="82" name="Straight Arrow Connector 81"/>
          <p:cNvCxnSpPr>
            <a:stCxn id="75" idx="0"/>
            <a:endCxn id="4" idx="3"/>
          </p:cNvCxnSpPr>
          <p:nvPr/>
        </p:nvCxnSpPr>
        <p:spPr>
          <a:xfrm flipV="1">
            <a:off x="2628900" y="3599600"/>
            <a:ext cx="940184" cy="398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6" idx="0"/>
            <a:endCxn id="4" idx="4"/>
          </p:cNvCxnSpPr>
          <p:nvPr/>
        </p:nvCxnSpPr>
        <p:spPr>
          <a:xfrm flipH="1" flipV="1">
            <a:off x="4222398" y="3711192"/>
            <a:ext cx="6702" cy="286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7" idx="0"/>
            <a:endCxn id="4" idx="5"/>
          </p:cNvCxnSpPr>
          <p:nvPr/>
        </p:nvCxnSpPr>
        <p:spPr>
          <a:xfrm flipH="1" flipV="1">
            <a:off x="4875712" y="3599600"/>
            <a:ext cx="2477588" cy="398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-228600" y="256208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3</a:t>
            </a:r>
          </a:p>
          <a:p>
            <a:pPr algn="ctr"/>
            <a:r>
              <a:rPr lang="en-US" dirty="0" smtClean="0"/>
              <a:t>Joining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 bwMode="auto">
          <a:xfrm>
            <a:off x="2473677" y="2392730"/>
            <a:ext cx="3505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Candidate Preference Set</a:t>
            </a:r>
          </a:p>
        </p:txBody>
      </p:sp>
      <p:cxnSp>
        <p:nvCxnSpPr>
          <p:cNvPr id="96" name="Straight Arrow Connector 95"/>
          <p:cNvCxnSpPr>
            <a:stCxn id="4" idx="0"/>
            <a:endCxn id="95" idx="2"/>
          </p:cNvCxnSpPr>
          <p:nvPr/>
        </p:nvCxnSpPr>
        <p:spPr>
          <a:xfrm flipV="1">
            <a:off x="4222398" y="2773730"/>
            <a:ext cx="3879" cy="175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 bwMode="auto">
          <a:xfrm>
            <a:off x="1295400" y="3857486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 bwMode="auto">
          <a:xfrm>
            <a:off x="1295400" y="2299120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0"/>
            <a:endCxn id="110" idx="2"/>
          </p:cNvCxnSpPr>
          <p:nvPr/>
        </p:nvCxnSpPr>
        <p:spPr>
          <a:xfrm flipV="1">
            <a:off x="4226277" y="1594548"/>
            <a:ext cx="5646" cy="7981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AutoShape 16"/>
          <p:cNvSpPr>
            <a:spLocks noChangeArrowheads="1"/>
          </p:cNvSpPr>
          <p:nvPr/>
        </p:nvSpPr>
        <p:spPr bwMode="auto">
          <a:xfrm>
            <a:off x="3686764" y="1823148"/>
            <a:ext cx="1066800" cy="3810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refine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2479323" y="1213548"/>
            <a:ext cx="3505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Final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Preference Set</a:t>
            </a: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1295400" y="1108180"/>
            <a:ext cx="731520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-252118" y="131326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Phase 4</a:t>
            </a:r>
          </a:p>
          <a:p>
            <a:pPr algn="ctr"/>
            <a:r>
              <a:rPr lang="en-US" dirty="0" smtClean="0"/>
              <a:t>Refinement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110" idx="0"/>
          </p:cNvCxnSpPr>
          <p:nvPr/>
        </p:nvCxnSpPr>
        <p:spPr>
          <a:xfrm flipV="1">
            <a:off x="4231923" y="691452"/>
            <a:ext cx="0" cy="522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29858"/>
              </p:ext>
            </p:extLst>
          </p:nvPr>
        </p:nvGraphicFramePr>
        <p:xfrm>
          <a:off x="7010400" y="6242748"/>
          <a:ext cx="685800" cy="533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685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2400" baseline="-25000" dirty="0" err="1" smtClean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2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 bwMode="auto">
          <a:xfrm>
            <a:off x="0" y="1101435"/>
            <a:ext cx="9144000" cy="1190940"/>
          </a:xfrm>
          <a:prstGeom prst="round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632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Preference Queries</a:t>
            </a:r>
            <a:endParaRPr lang="en-US" dirty="0" smtClean="0"/>
          </a:p>
          <a:p>
            <a:r>
              <a:rPr lang="en-US" dirty="0" smtClean="0"/>
              <a:t>Implementing a Preference Join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PrefJoin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61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2438400"/>
          </a:xfrm>
        </p:spPr>
        <p:txBody>
          <a:bodyPr/>
          <a:lstStyle/>
          <a:p>
            <a:r>
              <a:rPr lang="en-US" sz="2800" dirty="0" smtClean="0"/>
              <a:t>Apply final preference evaluation to join</a:t>
            </a:r>
          </a:p>
          <a:p>
            <a:r>
              <a:rPr lang="en-US" sz="2800" dirty="0" smtClean="0"/>
              <a:t>Guarantees correct final preference answer</a:t>
            </a:r>
          </a:p>
          <a:p>
            <a:r>
              <a:rPr lang="en-US" sz="2800" u="sng" dirty="0" smtClean="0"/>
              <a:t>Optional phase</a:t>
            </a:r>
          </a:p>
          <a:p>
            <a:pPr lvl="1"/>
            <a:r>
              <a:rPr lang="en-US" sz="2400" dirty="0" smtClean="0"/>
              <a:t>Skyline does not require refinement phase</a:t>
            </a:r>
          </a:p>
          <a:p>
            <a:pPr lvl="1"/>
            <a:r>
              <a:rPr lang="en-US" sz="2400" dirty="0" smtClean="0"/>
              <a:t>K-dominance does require refinement phase</a:t>
            </a:r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2415720" y="1905000"/>
            <a:ext cx="4229101" cy="3810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b="1" dirty="0" err="1" smtClean="0">
                <a:solidFill>
                  <a:srgbClr val="FFCC66"/>
                </a:solidFill>
                <a:latin typeface="Arial"/>
                <a:cs typeface="Arial"/>
              </a:rPr>
              <a:t>P</a:t>
            </a:r>
            <a:r>
              <a:rPr lang="en-US" b="1" i="1" baseline="-25000" dirty="0" err="1" smtClean="0">
                <a:solidFill>
                  <a:srgbClr val="FFCC66"/>
                </a:solidFill>
                <a:latin typeface="Arial"/>
                <a:cs typeface="Arial"/>
              </a:rPr>
              <a:t>refine</a:t>
            </a:r>
            <a:endParaRPr lang="en-US" b="1" i="1" baseline="-25000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>
            <a:stCxn id="9" idx="0"/>
            <a:endCxn id="5" idx="2"/>
          </p:cNvCxnSpPr>
          <p:nvPr/>
        </p:nvCxnSpPr>
        <p:spPr>
          <a:xfrm flipH="1" flipV="1">
            <a:off x="4530271" y="2286000"/>
            <a:ext cx="3629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&quot;No&quot; Symbol 6"/>
          <p:cNvSpPr/>
          <p:nvPr/>
        </p:nvSpPr>
        <p:spPr bwMode="auto">
          <a:xfrm>
            <a:off x="3657600" y="1295400"/>
            <a:ext cx="1600200" cy="1367287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38400" y="2209800"/>
            <a:ext cx="4204155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CC66"/>
                </a:solidFill>
                <a:effectLst/>
                <a:latin typeface="Arial" charset="0"/>
                <a:ea typeface="ＭＳ Ｐゴシック" pitchFamily="-112" charset="-128"/>
              </a:rPr>
              <a:t>Final Preference Answer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99855"/>
              </p:ext>
            </p:extLst>
          </p:nvPr>
        </p:nvGraphicFramePr>
        <p:xfrm>
          <a:off x="2438400" y="2667000"/>
          <a:ext cx="4191001" cy="3642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412230"/>
                <a:gridCol w="412230"/>
                <a:gridCol w="618344"/>
                <a:gridCol w="462195"/>
                <a:gridCol w="457200"/>
                <a:gridCol w="457200"/>
                <a:gridCol w="381000"/>
                <a:gridCol w="533400"/>
                <a:gridCol w="457202"/>
              </a:tblGrid>
              <a:tr h="191386">
                <a:tc gridSpan="9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City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RP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RR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RW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Hawaii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Seattle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12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Preference Methods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Implementing a Preference Join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PrefJoin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Operator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PrefJoin</a:t>
            </a:r>
            <a:r>
              <a:rPr lang="en-US" dirty="0" smtClean="0"/>
              <a:t> implemented in </a:t>
            </a:r>
            <a:r>
              <a:rPr lang="en-US" dirty="0" err="1" smtClean="0"/>
              <a:t>PostgreSQL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Comparison of performance against</a:t>
            </a:r>
          </a:p>
          <a:p>
            <a:pPr lvl="1"/>
            <a:r>
              <a:rPr lang="en-US" dirty="0" err="1" smtClean="0"/>
              <a:t>FlexPref</a:t>
            </a:r>
            <a:r>
              <a:rPr lang="en-US" dirty="0" smtClean="0"/>
              <a:t> [ICDE10]: generic, extensible join</a:t>
            </a:r>
          </a:p>
          <a:p>
            <a:pPr lvl="1"/>
            <a:r>
              <a:rPr lang="en-US" dirty="0" err="1" smtClean="0"/>
              <a:t>SkylineJoin</a:t>
            </a:r>
            <a:r>
              <a:rPr lang="en-US" dirty="0" smtClean="0"/>
              <a:t> [ICDE07]: skyline-specific join</a:t>
            </a:r>
            <a:endParaRPr lang="en-US" dirty="0"/>
          </a:p>
        </p:txBody>
      </p:sp>
      <p:pic>
        <p:nvPicPr>
          <p:cNvPr id="4" name="Picture 4" descr="http://www.ecoscopebc.ird.fr/EcoscopeKB/webpages/pictures/02_weblinks/logo_postgr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600200"/>
            <a:ext cx="2362200" cy="1870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296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2133600"/>
          </a:xfrm>
        </p:spPr>
        <p:txBody>
          <a:bodyPr/>
          <a:lstStyle/>
          <a:p>
            <a:r>
              <a:rPr lang="en-US" dirty="0" smtClean="0"/>
              <a:t>Performance for increasing input sizes</a:t>
            </a:r>
          </a:p>
          <a:p>
            <a:pPr lvl="1"/>
            <a:r>
              <a:rPr lang="en-US" dirty="0" smtClean="0"/>
              <a:t>Skyline</a:t>
            </a:r>
          </a:p>
          <a:p>
            <a:pPr lvl="1"/>
            <a:r>
              <a:rPr lang="en-US" dirty="0" smtClean="0"/>
              <a:t>K-Dominance</a:t>
            </a:r>
          </a:p>
          <a:p>
            <a:pPr lvl="1"/>
            <a:r>
              <a:rPr lang="en-US" dirty="0" smtClean="0"/>
              <a:t>Multi-objective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5697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54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Number of Preference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2209800"/>
          </a:xfrm>
        </p:spPr>
        <p:txBody>
          <a:bodyPr/>
          <a:lstStyle/>
          <a:p>
            <a:r>
              <a:rPr lang="en-US" sz="2800" dirty="0" smtClean="0"/>
              <a:t>Increasing number of preference attributes for Skyline preference method</a:t>
            </a:r>
          </a:p>
          <a:p>
            <a:r>
              <a:rPr lang="en-US" sz="2800" dirty="0" smtClean="0"/>
              <a:t>Increased number of attributes increases preference answer cardinality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55838"/>
            <a:ext cx="7848600" cy="357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5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Preference Methods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Implementing a Preference Join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PrefJoin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Operator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Performance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115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Many (possibly infinite) preference methods</a:t>
            </a:r>
          </a:p>
          <a:p>
            <a:r>
              <a:rPr lang="en-US" sz="2400" dirty="0" smtClean="0"/>
              <a:t>Three approaches to supporting preference join queries</a:t>
            </a:r>
          </a:p>
          <a:p>
            <a:pPr lvl="1"/>
            <a:r>
              <a:rPr lang="en-US" sz="2000" dirty="0" smtClean="0"/>
              <a:t>“On-top” approach: easy but inefficient</a:t>
            </a:r>
          </a:p>
          <a:p>
            <a:pPr lvl="1"/>
            <a:r>
              <a:rPr lang="en-US" sz="2000" dirty="0" smtClean="0"/>
              <a:t>“Custom implementation” approach: efficient yet infeasible</a:t>
            </a:r>
          </a:p>
          <a:p>
            <a:pPr lvl="1"/>
            <a:r>
              <a:rPr lang="en-US" sz="2000" dirty="0" err="1" smtClean="0"/>
              <a:t>PrefJoin’s</a:t>
            </a:r>
            <a:r>
              <a:rPr lang="en-US" sz="2000" dirty="0" smtClean="0"/>
              <a:t> “extensible” approach: efficient and feasible</a:t>
            </a:r>
          </a:p>
          <a:p>
            <a:r>
              <a:rPr lang="en-US" sz="2400" dirty="0" err="1" smtClean="0"/>
              <a:t>PrefJoin</a:t>
            </a:r>
            <a:r>
              <a:rPr lang="en-US" sz="2400" dirty="0" smtClean="0"/>
              <a:t> architecture</a:t>
            </a:r>
          </a:p>
          <a:p>
            <a:pPr lvl="1"/>
            <a:r>
              <a:rPr lang="en-US" sz="2000" dirty="0" smtClean="0"/>
              <a:t>Four-phase approach</a:t>
            </a:r>
          </a:p>
          <a:p>
            <a:pPr lvl="1"/>
            <a:r>
              <a:rPr lang="en-US" sz="2000" dirty="0" smtClean="0"/>
              <a:t>Uses three “plug-in” preference functions to determine preference join semantics</a:t>
            </a:r>
          </a:p>
          <a:p>
            <a:r>
              <a:rPr lang="en-US" sz="2400" dirty="0" smtClean="0"/>
              <a:t>Performance analysis</a:t>
            </a:r>
          </a:p>
          <a:p>
            <a:pPr lvl="1"/>
            <a:r>
              <a:rPr lang="en-US" sz="2000" dirty="0" smtClean="0"/>
              <a:t>Experiments with </a:t>
            </a:r>
            <a:r>
              <a:rPr lang="en-US" sz="2000" dirty="0" err="1" smtClean="0"/>
              <a:t>PostgreSQL</a:t>
            </a:r>
            <a:r>
              <a:rPr lang="en-US" sz="2000" dirty="0" smtClean="0"/>
              <a:t> implementation</a:t>
            </a:r>
          </a:p>
          <a:p>
            <a:pPr lvl="1"/>
            <a:r>
              <a:rPr lang="en-US" sz="2000" dirty="0" smtClean="0"/>
              <a:t>Superior performance compared to existing custom and generic preference join algorithms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11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2" descr="http://t0.gstatic.com/images?q=tbn:ANd9GcQybMs7INffSRV1cg2bWSLfB5rn6vCRtpCG0xIl0B-wOlufw1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62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4062" y="4187279"/>
            <a:ext cx="495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Questions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8423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 bwMode="auto">
          <a:xfrm flipH="1">
            <a:off x="2801304" y="4802564"/>
            <a:ext cx="12920" cy="8716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>
            <a:off x="2867979" y="5752503"/>
            <a:ext cx="1004768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1640206" y="3927811"/>
            <a:ext cx="0" cy="1152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rot="10800000">
            <a:off x="1706881" y="5158440"/>
            <a:ext cx="1371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>
            <a:off x="6334721" y="3876853"/>
            <a:ext cx="0" cy="1152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rot="10800000">
            <a:off x="6401396" y="5107482"/>
            <a:ext cx="1371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 flipH="1">
            <a:off x="6507850" y="3876853"/>
            <a:ext cx="11429" cy="72922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flipH="1" flipV="1">
            <a:off x="6574525" y="4684395"/>
            <a:ext cx="1198471" cy="36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6857823" y="3876852"/>
            <a:ext cx="1" cy="5958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flipH="1">
            <a:off x="6924499" y="4545092"/>
            <a:ext cx="866229" cy="589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Rectangle 104"/>
          <p:cNvSpPr/>
          <p:nvPr/>
        </p:nvSpPr>
        <p:spPr bwMode="auto">
          <a:xfrm>
            <a:off x="6869253" y="3876853"/>
            <a:ext cx="921475" cy="674132"/>
          </a:xfrm>
          <a:prstGeom prst="rect">
            <a:avLst/>
          </a:prstGeom>
          <a:solidFill>
            <a:srgbClr val="C0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6519280" y="3876853"/>
            <a:ext cx="1271448" cy="807541"/>
          </a:xfrm>
          <a:prstGeom prst="rect">
            <a:avLst/>
          </a:prstGeom>
          <a:solidFill>
            <a:srgbClr val="C0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6346150" y="3876852"/>
            <a:ext cx="1429287" cy="1230629"/>
          </a:xfrm>
          <a:prstGeom prst="rect">
            <a:avLst/>
          </a:prstGeom>
          <a:solidFill>
            <a:srgbClr val="C0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814224" y="4802564"/>
            <a:ext cx="1058524" cy="957258"/>
          </a:xfrm>
          <a:prstGeom prst="rect">
            <a:avLst/>
          </a:prstGeom>
          <a:solidFill>
            <a:srgbClr val="C0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651635" y="3927810"/>
            <a:ext cx="1429287" cy="1230629"/>
          </a:xfrm>
          <a:prstGeom prst="rect">
            <a:avLst/>
          </a:prstGeom>
          <a:solidFill>
            <a:srgbClr val="C0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Method Examples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7075" y="5981103"/>
            <a:ext cx="3155672" cy="0"/>
          </a:xfrm>
          <a:prstGeom prst="straightConnector1">
            <a:avLst/>
          </a:prstGeom>
          <a:ln w="31750">
            <a:solidFill>
              <a:srgbClr val="604A7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28188" y="4053015"/>
            <a:ext cx="0" cy="1937613"/>
          </a:xfrm>
          <a:prstGeom prst="straightConnector1">
            <a:avLst/>
          </a:prstGeom>
          <a:ln w="31750">
            <a:solidFill>
              <a:srgbClr val="604A7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030606" y="4121406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8187" y="5965745"/>
            <a:ext cx="30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cs typeface="Times New Roman" pitchFamily="18" charset="0"/>
              </a:rPr>
              <a:t>Price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366622" y="4895461"/>
            <a:ext cx="180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cs typeface="Times New Roman" pitchFamily="18" charset="0"/>
              </a:rPr>
              <a:t>Distance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2097128" y="4519631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1736716" y="4669213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564006" y="5081288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30606" y="418439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R1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2725104" y="5666778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014247" y="5330426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64006" y="517653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R3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5013" y="4754938"/>
            <a:ext cx="435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Times New Roman" pitchFamily="18" charset="0"/>
              </a:rPr>
              <a:t>R4</a:t>
            </a:r>
            <a:endParaRPr lang="en-US" sz="1400" b="1" dirty="0"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36677" y="4595990"/>
            <a:ext cx="44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R2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5629" y="5403532"/>
            <a:ext cx="4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R7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83548" y="1600200"/>
            <a:ext cx="48387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SELECT * FROM Restaurants 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PREFERRING MIN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R.Price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MIN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R.Distance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2326006" y="402306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367797" y="4082353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R8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112" y="6292275"/>
            <a:ext cx="342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+mj-lt"/>
              </a:rPr>
              <a:t>Skyline answer:</a:t>
            </a:r>
          </a:p>
          <a:p>
            <a:pPr algn="ctr"/>
            <a:r>
              <a:rPr lang="en-US" sz="1600" dirty="0" smtClean="0">
                <a:latin typeface="+mj-lt"/>
              </a:rPr>
              <a:t>{R1, R3, R5}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90915"/>
              </p:ext>
            </p:extLst>
          </p:nvPr>
        </p:nvGraphicFramePr>
        <p:xfrm>
          <a:off x="761110" y="746639"/>
          <a:ext cx="2274263" cy="2606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539181"/>
                <a:gridCol w="851320"/>
                <a:gridCol w="883762"/>
              </a:tblGrid>
              <a:tr h="19138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Restaurants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  <a:tr h="18075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Id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Price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Distance</a:t>
                      </a:r>
                      <a:endParaRPr lang="en-US" sz="1100" b="1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5.5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</a:tr>
              <a:tr h="18075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Flowchart: Connector 36"/>
          <p:cNvSpPr/>
          <p:nvPr/>
        </p:nvSpPr>
        <p:spPr>
          <a:xfrm>
            <a:off x="2510672" y="4377233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570263" y="4447161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R6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95172" y="5729882"/>
            <a:ext cx="4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R5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426880" y="5919252"/>
            <a:ext cx="3155672" cy="0"/>
          </a:xfrm>
          <a:prstGeom prst="straightConnector1">
            <a:avLst/>
          </a:prstGeom>
          <a:ln w="31750">
            <a:solidFill>
              <a:srgbClr val="604A7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428468" y="3991164"/>
            <a:ext cx="0" cy="1937613"/>
          </a:xfrm>
          <a:prstGeom prst="straightConnector1">
            <a:avLst/>
          </a:prstGeom>
          <a:ln w="31750">
            <a:solidFill>
              <a:srgbClr val="604A7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/>
          <p:cNvSpPr/>
          <p:nvPr/>
        </p:nvSpPr>
        <p:spPr>
          <a:xfrm>
            <a:off x="5730886" y="4059555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428467" y="5922943"/>
            <a:ext cx="30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cs typeface="Times New Roman" pitchFamily="18" charset="0"/>
              </a:rPr>
              <a:t>Price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4333658" y="4833610"/>
            <a:ext cx="180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cs typeface="Times New Roman" pitchFamily="18" charset="0"/>
              </a:rPr>
              <a:t>Distance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73" name="Flowchart: Connector 72"/>
          <p:cNvSpPr/>
          <p:nvPr/>
        </p:nvSpPr>
        <p:spPr>
          <a:xfrm>
            <a:off x="6797408" y="4457780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6436996" y="4607362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/>
          <p:cNvSpPr/>
          <p:nvPr/>
        </p:nvSpPr>
        <p:spPr>
          <a:xfrm>
            <a:off x="6264286" y="5019437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730886" y="412253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R1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sp>
        <p:nvSpPr>
          <p:cNvPr id="77" name="Flowchart: Connector 76"/>
          <p:cNvSpPr/>
          <p:nvPr/>
        </p:nvSpPr>
        <p:spPr>
          <a:xfrm>
            <a:off x="7425384" y="5604927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/>
          <p:cNvSpPr/>
          <p:nvPr/>
        </p:nvSpPr>
        <p:spPr>
          <a:xfrm>
            <a:off x="7714527" y="5268575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264286" y="511468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R3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65293" y="4693087"/>
            <a:ext cx="435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cs typeface="Times New Roman" pitchFamily="18" charset="0"/>
              </a:rPr>
              <a:t>R4</a:t>
            </a:r>
            <a:endParaRPr lang="en-US" sz="1400" b="1" dirty="0"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36957" y="4534139"/>
            <a:ext cx="447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R2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15909" y="5341681"/>
            <a:ext cx="4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R7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sp>
        <p:nvSpPr>
          <p:cNvPr id="83" name="Flowchart: Connector 82"/>
          <p:cNvSpPr/>
          <p:nvPr/>
        </p:nvSpPr>
        <p:spPr>
          <a:xfrm>
            <a:off x="7026286" y="3961209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068077" y="4020502"/>
            <a:ext cx="609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R8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94915" y="6292275"/>
            <a:ext cx="441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+mj-lt"/>
              </a:rPr>
              <a:t>Top-K Domination answer:</a:t>
            </a:r>
          </a:p>
          <a:p>
            <a:pPr algn="ctr"/>
            <a:r>
              <a:rPr lang="en-US" sz="1600" dirty="0" smtClean="0">
                <a:latin typeface="+mj-lt"/>
              </a:rPr>
              <a:t>{R3, R4, R2}</a:t>
            </a:r>
            <a:endParaRPr lang="en-US" sz="1600" dirty="0">
              <a:latin typeface="+mj-lt"/>
            </a:endParaRPr>
          </a:p>
        </p:txBody>
      </p:sp>
      <p:sp>
        <p:nvSpPr>
          <p:cNvPr id="86" name="Flowchart: Connector 85"/>
          <p:cNvSpPr/>
          <p:nvPr/>
        </p:nvSpPr>
        <p:spPr>
          <a:xfrm>
            <a:off x="7210952" y="4315382"/>
            <a:ext cx="152400" cy="1524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270543" y="438531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R6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495452" y="5668031"/>
            <a:ext cx="43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Times New Roman" pitchFamily="18" charset="0"/>
              </a:rPr>
              <a:t>R5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91523" y="3381254"/>
            <a:ext cx="2818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+mj-lt"/>
                <a:cs typeface="Times New Roman" pitchFamily="18" charset="0"/>
              </a:rPr>
              <a:t>The Skyline Method</a:t>
            </a:r>
            <a:endParaRPr lang="en-US" sz="2200" b="1" dirty="0">
              <a:latin typeface="+mj-lt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531601" y="3382217"/>
            <a:ext cx="45321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+mj-lt"/>
                <a:cs typeface="Times New Roman" pitchFamily="18" charset="0"/>
              </a:rPr>
              <a:t>The Top-K Domination Method</a:t>
            </a:r>
            <a:endParaRPr lang="en-US" sz="2200" b="1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6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00" grpId="0" animBg="1"/>
      <p:bldP spid="100" grpId="1" animBg="1"/>
      <p:bldP spid="97" grpId="0" animBg="1"/>
      <p:bldP spid="97" grpId="1" animBg="1"/>
      <p:bldP spid="96" grpId="0" animBg="1"/>
      <p:bldP spid="91" grpId="0" animBg="1"/>
      <p:bldP spid="10" grpId="0" animBg="1"/>
      <p:bldP spid="10" grpId="1" animBg="1"/>
      <p:bldP spid="11" grpId="0"/>
      <p:bldP spid="12" grpId="0"/>
      <p:bldP spid="13" grpId="0" animBg="1"/>
      <p:bldP spid="14" grpId="0" animBg="1"/>
      <p:bldP spid="15" grpId="0" animBg="1"/>
      <p:bldP spid="15" grpId="1" animBg="1"/>
      <p:bldP spid="16" grpId="0"/>
      <p:bldP spid="18" grpId="0" animBg="1"/>
      <p:bldP spid="18" grpId="1" animBg="1"/>
      <p:bldP spid="19" grpId="0" animBg="1"/>
      <p:bldP spid="20" grpId="0"/>
      <p:bldP spid="23" grpId="0"/>
      <p:bldP spid="24" grpId="0"/>
      <p:bldP spid="25" grpId="0"/>
      <p:bldP spid="31" grpId="0" animBg="1"/>
      <p:bldP spid="32" grpId="0"/>
      <p:bldP spid="3" grpId="0"/>
      <p:bldP spid="37" grpId="0" animBg="1"/>
      <p:bldP spid="38" grpId="0"/>
      <p:bldP spid="42" grpId="0"/>
      <p:bldP spid="70" grpId="0" animBg="1"/>
      <p:bldP spid="71" grpId="0"/>
      <p:bldP spid="72" grpId="0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/>
      <p:bldP spid="77" grpId="0" animBg="1"/>
      <p:bldP spid="78" grpId="0" animBg="1"/>
      <p:bldP spid="79" grpId="0"/>
      <p:bldP spid="80" grpId="0"/>
      <p:bldP spid="81" grpId="0"/>
      <p:bldP spid="82" grpId="0"/>
      <p:bldP spid="83" grpId="0" animBg="1"/>
      <p:bldP spid="84" grpId="0"/>
      <p:bldP spid="85" grpId="0"/>
      <p:bldP spid="86" grpId="0" animBg="1"/>
      <p:bldP spid="87" grpId="0"/>
      <p:bldP spid="88" grpId="0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Queries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32325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SELECT 	*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FROM 		</a:t>
            </a:r>
            <a:r>
              <a:rPr lang="en-US" sz="2200" b="1" dirty="0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Hotels H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Restaurants R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WHERE		</a:t>
            </a:r>
            <a:r>
              <a:rPr lang="en-US" sz="2200" b="1" dirty="0" err="1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H.city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R.city</a:t>
            </a:r>
            <a:endParaRPr lang="en-US" sz="2200" b="1" dirty="0" smtClean="0">
              <a:solidFill>
                <a:srgbClr val="0066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PREFERRING MIN </a:t>
            </a:r>
            <a:r>
              <a:rPr lang="en-US" sz="2200" b="1" dirty="0" err="1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200" b="1" dirty="0" err="1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.Price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MAX </a:t>
            </a:r>
            <a:r>
              <a:rPr lang="en-US" sz="2200" b="1" dirty="0" err="1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200" b="1" dirty="0" err="1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.Rating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MIN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BeachDistance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H.Location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, Beach)</a:t>
            </a: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MIN </a:t>
            </a:r>
            <a:r>
              <a:rPr lang="en-US" sz="22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R.Price</a:t>
            </a:r>
            <a:endParaRPr lang="en-US" sz="2200" b="1" dirty="0" smtClean="0">
              <a:solidFill>
                <a:srgbClr val="0066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MAX </a:t>
            </a:r>
            <a:r>
              <a:rPr lang="en-US" sz="22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R.Rating</a:t>
            </a:r>
            <a:endParaRPr lang="en-US" sz="2200" b="1" dirty="0" smtClean="0">
              <a:solidFill>
                <a:srgbClr val="0066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MIN </a:t>
            </a:r>
            <a:r>
              <a:rPr lang="en-US" sz="22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R.WaitTime</a:t>
            </a:r>
            <a:endParaRPr lang="en-US" sz="2200" b="1" dirty="0" smtClean="0">
              <a:solidFill>
                <a:srgbClr val="0066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35603" y="1488365"/>
            <a:ext cx="3274997" cy="2016835"/>
            <a:chOff x="2767563" y="3714605"/>
            <a:chExt cx="3274997" cy="2016835"/>
          </a:xfrm>
        </p:grpSpPr>
        <p:sp>
          <p:nvSpPr>
            <p:cNvPr id="8" name="AutoShape 16"/>
            <p:cNvSpPr>
              <a:spLocks noChangeArrowheads="1"/>
            </p:cNvSpPr>
            <p:nvPr/>
          </p:nvSpPr>
          <p:spPr bwMode="auto">
            <a:xfrm>
              <a:off x="2774348" y="3714605"/>
              <a:ext cx="3268212" cy="340434"/>
            </a:xfrm>
            <a:prstGeom prst="rect">
              <a:avLst/>
            </a:prstGeom>
            <a:solidFill>
              <a:srgbClr val="7A001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b="1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Top-K [VLDB99]</a:t>
              </a:r>
              <a:endParaRPr lang="en-US" sz="1900" b="1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AutoShape 16"/>
            <p:cNvSpPr>
              <a:spLocks noChangeArrowheads="1"/>
            </p:cNvSpPr>
            <p:nvPr/>
          </p:nvSpPr>
          <p:spPr bwMode="auto">
            <a:xfrm>
              <a:off x="2774348" y="4133713"/>
              <a:ext cx="3268212" cy="340435"/>
            </a:xfrm>
            <a:prstGeom prst="rect">
              <a:avLst/>
            </a:prstGeom>
            <a:solidFill>
              <a:srgbClr val="00206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b="1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Skyline [ICDE01]</a:t>
              </a:r>
              <a:endParaRPr lang="en-US" sz="1900" b="1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AutoShape 16"/>
            <p:cNvSpPr>
              <a:spLocks noChangeArrowheads="1"/>
            </p:cNvSpPr>
            <p:nvPr/>
          </p:nvSpPr>
          <p:spPr bwMode="auto">
            <a:xfrm>
              <a:off x="2774348" y="4552805"/>
              <a:ext cx="3268212" cy="340435"/>
            </a:xfrm>
            <a:prstGeom prst="rect">
              <a:avLst/>
            </a:prstGeom>
            <a:solidFill>
              <a:srgbClr val="336699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b="1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K-Dominance [SIGMOD06]</a:t>
              </a:r>
              <a:endParaRPr lang="en-US" sz="1900" b="1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2774348" y="4974370"/>
              <a:ext cx="3268212" cy="340435"/>
            </a:xfrm>
            <a:prstGeom prst="rect">
              <a:avLst/>
            </a:prstGeom>
            <a:solidFill>
              <a:srgbClr val="FFCC33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b="1" smtClean="0">
                  <a:solidFill>
                    <a:srgbClr val="7A0019"/>
                  </a:solidFill>
                  <a:latin typeface="Calibri" pitchFamily="34" charset="0"/>
                  <a:cs typeface="Calibri" pitchFamily="34" charset="0"/>
                </a:rPr>
                <a:t>K-Frequency [EDBT06]</a:t>
              </a:r>
              <a:endParaRPr lang="en-US" sz="1900" b="1">
                <a:solidFill>
                  <a:srgbClr val="7A0019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AutoShape 16"/>
            <p:cNvSpPr>
              <a:spLocks noChangeArrowheads="1"/>
            </p:cNvSpPr>
            <p:nvPr/>
          </p:nvSpPr>
          <p:spPr bwMode="auto">
            <a:xfrm>
              <a:off x="2767563" y="5391005"/>
              <a:ext cx="3268211" cy="34043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sz="1900" b="1" dirty="0" smtClean="0">
                  <a:solidFill>
                    <a:srgbClr val="FFCC33"/>
                  </a:solidFill>
                  <a:latin typeface="Calibri" pitchFamily="34" charset="0"/>
                  <a:cs typeface="Calibri" pitchFamily="34" charset="0"/>
                </a:rPr>
                <a:t>Multi-Objective [VLDB04]</a:t>
              </a:r>
              <a:endParaRPr lang="en-US" sz="1900" b="1" dirty="0">
                <a:solidFill>
                  <a:srgbClr val="FFCC33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357909" y="40755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880" y="53340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		Skyline/K-Dominance/K-Frequency/...	</a:t>
            </a:r>
            <a:endParaRPr lang="en-US" sz="2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2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Preference Methods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Implementing a Preference Join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PrefJoin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3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“On-Top”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762000"/>
            <a:ext cx="5943600" cy="160043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SELECT 	*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FROM 	   </a:t>
            </a:r>
            <a:r>
              <a:rPr lang="en-US" sz="1400" b="1" dirty="0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Hotels H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Restaurants 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H.city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R.city</a:t>
            </a:r>
            <a:endParaRPr lang="en-US" sz="1400" b="1" dirty="0" smtClean="0">
              <a:solidFill>
                <a:srgbClr val="0066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PREFERRING  MIN </a:t>
            </a:r>
            <a:r>
              <a:rPr lang="en-US" sz="1400" b="1" dirty="0" err="1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400" b="1" dirty="0" err="1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.Price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MAX </a:t>
            </a:r>
            <a:r>
              <a:rPr lang="en-US" sz="1400" b="1" dirty="0" err="1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400" b="1" dirty="0" err="1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.Rating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MIN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BeachDistance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7A0019"/>
                </a:solidFill>
                <a:latin typeface="Courier New" pitchFamily="49" charset="0"/>
                <a:cs typeface="Courier New" pitchFamily="49" charset="0"/>
              </a:rPr>
              <a:t>H.Location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Beach)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MIN </a:t>
            </a:r>
            <a:r>
              <a:rPr lang="en-US" sz="14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R.Price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MAX </a:t>
            </a:r>
            <a:r>
              <a:rPr lang="en-US" sz="14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R.Rating</a:t>
            </a:r>
            <a:r>
              <a:rPr lang="en-US" sz="1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400" b="1" dirty="0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MIN </a:t>
            </a:r>
            <a:r>
              <a:rPr lang="en-US" sz="1400" b="1" dirty="0" err="1" smtClean="0">
                <a:solidFill>
                  <a:srgbClr val="0066FF"/>
                </a:solidFill>
                <a:latin typeface="Courier New" pitchFamily="49" charset="0"/>
                <a:cs typeface="Courier New" pitchFamily="49" charset="0"/>
              </a:rPr>
              <a:t>R.WaitTime</a:t>
            </a:r>
            <a:endParaRPr lang="en-US" sz="1400" b="1" dirty="0" smtClean="0">
              <a:solidFill>
                <a:srgbClr val="0066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05200" y="4602480"/>
            <a:ext cx="1847850" cy="76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Join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11" idx="0"/>
            <a:endCxn id="5" idx="3"/>
          </p:cNvCxnSpPr>
          <p:nvPr/>
        </p:nvCxnSpPr>
        <p:spPr>
          <a:xfrm flipV="1">
            <a:off x="3467100" y="5252888"/>
            <a:ext cx="308711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0"/>
            <a:endCxn id="5" idx="5"/>
          </p:cNvCxnSpPr>
          <p:nvPr/>
        </p:nvCxnSpPr>
        <p:spPr>
          <a:xfrm flipH="1" flipV="1">
            <a:off x="5082439" y="5252888"/>
            <a:ext cx="523945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</p:cNvCxnSpPr>
          <p:nvPr/>
        </p:nvCxnSpPr>
        <p:spPr>
          <a:xfrm flipH="1" flipV="1">
            <a:off x="4419600" y="4387215"/>
            <a:ext cx="9525" cy="21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18751"/>
              </p:ext>
            </p:extLst>
          </p:nvPr>
        </p:nvGraphicFramePr>
        <p:xfrm>
          <a:off x="2895600" y="5745480"/>
          <a:ext cx="1143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143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Restaurants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26696"/>
              </p:ext>
            </p:extLst>
          </p:nvPr>
        </p:nvGraphicFramePr>
        <p:xfrm>
          <a:off x="4996785" y="5745480"/>
          <a:ext cx="1219199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219199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810000" y="2849880"/>
            <a:ext cx="1295400" cy="3047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rgbClr val="FFCC33"/>
                </a:solidFill>
                <a:latin typeface="Arial"/>
                <a:cs typeface="Arial"/>
              </a:rPr>
              <a:t>Top-K</a:t>
            </a:r>
            <a:endParaRPr lang="en-US" sz="1400" b="1" dirty="0">
              <a:solidFill>
                <a:srgbClr val="FFCC33"/>
              </a:solidFill>
              <a:latin typeface="Arial"/>
              <a:cs typeface="Arial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810000" y="3154680"/>
            <a:ext cx="1295400" cy="304800"/>
          </a:xfrm>
          <a:prstGeom prst="rect">
            <a:avLst/>
          </a:prstGeom>
          <a:solidFill>
            <a:srgbClr val="604A7B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rgbClr val="FFCC33"/>
                </a:solidFill>
                <a:latin typeface="Arial"/>
                <a:cs typeface="Arial"/>
              </a:rPr>
              <a:t>Skyline</a:t>
            </a:r>
            <a:endParaRPr lang="en-US" sz="1400" b="1" dirty="0">
              <a:solidFill>
                <a:srgbClr val="FFCC33"/>
              </a:solidFill>
              <a:latin typeface="Arial"/>
              <a:cs typeface="Arial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810000" y="3459480"/>
            <a:ext cx="1295400" cy="304800"/>
          </a:xfrm>
          <a:prstGeom prst="rect">
            <a:avLst/>
          </a:prstGeom>
          <a:solidFill>
            <a:srgbClr val="604A7B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b="1" dirty="0" err="1" smtClean="0">
                <a:solidFill>
                  <a:srgbClr val="FFCC33"/>
                </a:solidFill>
                <a:latin typeface="Arial"/>
                <a:cs typeface="Arial"/>
              </a:rPr>
              <a:t>Mult</a:t>
            </a:r>
            <a:r>
              <a:rPr lang="en-US" sz="1400" b="1" dirty="0" smtClean="0">
                <a:solidFill>
                  <a:srgbClr val="FFCC33"/>
                </a:solidFill>
                <a:latin typeface="Arial"/>
                <a:cs typeface="Arial"/>
              </a:rPr>
              <a:t>-Objective</a:t>
            </a:r>
            <a:endParaRPr lang="en-US" sz="1400" b="1" dirty="0">
              <a:solidFill>
                <a:srgbClr val="FFCC33"/>
              </a:solidFill>
              <a:latin typeface="Arial"/>
              <a:cs typeface="Arial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810000" y="3764280"/>
            <a:ext cx="1295400" cy="304800"/>
          </a:xfrm>
          <a:prstGeom prst="rect">
            <a:avLst/>
          </a:prstGeom>
          <a:solidFill>
            <a:srgbClr val="604A7B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rgbClr val="FFCC66"/>
                </a:solidFill>
                <a:latin typeface="Arial"/>
                <a:cs typeface="Arial"/>
              </a:rPr>
              <a:t>K-Frequency</a:t>
            </a:r>
            <a:endParaRPr lang="en-US" sz="1400" b="1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3810000" y="4069080"/>
            <a:ext cx="1295400" cy="304800"/>
          </a:xfrm>
          <a:prstGeom prst="rect">
            <a:avLst/>
          </a:prstGeom>
          <a:solidFill>
            <a:srgbClr val="604A7B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CC33"/>
                </a:solidFill>
                <a:cs typeface="Arial"/>
              </a:rPr>
              <a:t>K-Dominance</a:t>
            </a:r>
          </a:p>
        </p:txBody>
      </p:sp>
      <p:pic>
        <p:nvPicPr>
          <p:cNvPr id="20" name="Picture 2" descr="http://t3.gstatic.com/images?q=tbn:r9e75vgylxV6FM:http://upload.wikimedia.org/wikipedia/commons/thumb/b/bd/Checkmark_green.svg/417px-Checkmark_gree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10" y="3607464"/>
            <a:ext cx="457200" cy="398678"/>
          </a:xfrm>
          <a:prstGeom prst="rect">
            <a:avLst/>
          </a:prstGeom>
          <a:noFill/>
        </p:spPr>
      </p:pic>
      <p:pic>
        <p:nvPicPr>
          <p:cNvPr id="21" name="Picture 4" descr="http://t2.gstatic.com/images?q=tbn:1CDGxPKY3OE9nM:http://upload.wikimedia.org/wikipedia/commons/thumb/e/e2/RedX.svg/500px-RedX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23180"/>
            <a:ext cx="457200" cy="457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3581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Easy to implement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1935" y="3581400"/>
            <a:ext cx="206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Inefficient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43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“Custom” Implementation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21470" y="1219200"/>
            <a:ext cx="1524000" cy="685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Skyline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Join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11" idx="0"/>
            <a:endCxn id="5" idx="3"/>
          </p:cNvCxnSpPr>
          <p:nvPr/>
        </p:nvCxnSpPr>
        <p:spPr>
          <a:xfrm flipV="1">
            <a:off x="1427415" y="1804567"/>
            <a:ext cx="117240" cy="424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3" idx="0"/>
            <a:endCxn id="5" idx="5"/>
          </p:cNvCxnSpPr>
          <p:nvPr/>
        </p:nvCxnSpPr>
        <p:spPr>
          <a:xfrm flipH="1" flipV="1">
            <a:off x="2622285" y="1804567"/>
            <a:ext cx="255284" cy="43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083470" y="91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35811"/>
              </p:ext>
            </p:extLst>
          </p:nvPr>
        </p:nvGraphicFramePr>
        <p:xfrm>
          <a:off x="855915" y="2228980"/>
          <a:ext cx="1143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143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Restaurants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89811"/>
              </p:ext>
            </p:extLst>
          </p:nvPr>
        </p:nvGraphicFramePr>
        <p:xfrm>
          <a:off x="2267970" y="2242453"/>
          <a:ext cx="1219199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219199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58" name="Oval 57"/>
          <p:cNvSpPr/>
          <p:nvPr/>
        </p:nvSpPr>
        <p:spPr>
          <a:xfrm>
            <a:off x="609600" y="3960227"/>
            <a:ext cx="1524000" cy="685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K-Dom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Join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/>
          <p:cNvCxnSpPr>
            <a:stCxn id="62" idx="0"/>
            <a:endCxn id="58" idx="3"/>
          </p:cNvCxnSpPr>
          <p:nvPr/>
        </p:nvCxnSpPr>
        <p:spPr>
          <a:xfrm flipV="1">
            <a:off x="715545" y="4545594"/>
            <a:ext cx="117240" cy="424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3" idx="0"/>
            <a:endCxn id="58" idx="5"/>
          </p:cNvCxnSpPr>
          <p:nvPr/>
        </p:nvCxnSpPr>
        <p:spPr>
          <a:xfrm flipH="1" flipV="1">
            <a:off x="1910415" y="4545594"/>
            <a:ext cx="255284" cy="43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0"/>
          </p:cNvCxnSpPr>
          <p:nvPr/>
        </p:nvCxnSpPr>
        <p:spPr>
          <a:xfrm flipV="1">
            <a:off x="1371600" y="3655427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8805"/>
              </p:ext>
            </p:extLst>
          </p:nvPr>
        </p:nvGraphicFramePr>
        <p:xfrm>
          <a:off x="144045" y="4970007"/>
          <a:ext cx="1143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143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Restaurants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46127"/>
              </p:ext>
            </p:extLst>
          </p:nvPr>
        </p:nvGraphicFramePr>
        <p:xfrm>
          <a:off x="1556100" y="4983480"/>
          <a:ext cx="1219199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219199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64" name="Oval 63"/>
          <p:cNvSpPr/>
          <p:nvPr/>
        </p:nvSpPr>
        <p:spPr>
          <a:xfrm>
            <a:off x="6673501" y="3962400"/>
            <a:ext cx="1524000" cy="685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K-</a:t>
            </a:r>
            <a:r>
              <a:rPr lang="en-US" dirty="0" err="1" smtClean="0">
                <a:solidFill>
                  <a:schemeClr val="bg1"/>
                </a:solidFill>
              </a:rPr>
              <a:t>Freq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Join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/>
          <p:cNvCxnSpPr>
            <a:stCxn id="68" idx="0"/>
            <a:endCxn id="64" idx="3"/>
          </p:cNvCxnSpPr>
          <p:nvPr/>
        </p:nvCxnSpPr>
        <p:spPr>
          <a:xfrm flipV="1">
            <a:off x="6779446" y="4547767"/>
            <a:ext cx="117240" cy="424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9" idx="0"/>
            <a:endCxn id="64" idx="5"/>
          </p:cNvCxnSpPr>
          <p:nvPr/>
        </p:nvCxnSpPr>
        <p:spPr>
          <a:xfrm flipH="1" flipV="1">
            <a:off x="7974316" y="4547767"/>
            <a:ext cx="255284" cy="43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4" idx="0"/>
          </p:cNvCxnSpPr>
          <p:nvPr/>
        </p:nvCxnSpPr>
        <p:spPr>
          <a:xfrm flipV="1">
            <a:off x="7435501" y="3657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40680"/>
              </p:ext>
            </p:extLst>
          </p:nvPr>
        </p:nvGraphicFramePr>
        <p:xfrm>
          <a:off x="6207946" y="4972180"/>
          <a:ext cx="1143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143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Restaurants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690475"/>
              </p:ext>
            </p:extLst>
          </p:nvPr>
        </p:nvGraphicFramePr>
        <p:xfrm>
          <a:off x="7620001" y="4985653"/>
          <a:ext cx="1219199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219199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70" name="Oval 69"/>
          <p:cNvSpPr/>
          <p:nvPr/>
        </p:nvSpPr>
        <p:spPr>
          <a:xfrm>
            <a:off x="5759101" y="1219200"/>
            <a:ext cx="1524000" cy="685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Top-K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Join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74" idx="0"/>
            <a:endCxn id="70" idx="3"/>
          </p:cNvCxnSpPr>
          <p:nvPr/>
        </p:nvCxnSpPr>
        <p:spPr>
          <a:xfrm flipV="1">
            <a:off x="5865046" y="1804567"/>
            <a:ext cx="117240" cy="424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5" idx="0"/>
            <a:endCxn id="70" idx="5"/>
          </p:cNvCxnSpPr>
          <p:nvPr/>
        </p:nvCxnSpPr>
        <p:spPr>
          <a:xfrm flipH="1" flipV="1">
            <a:off x="7059916" y="1804567"/>
            <a:ext cx="255284" cy="43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0"/>
          </p:cNvCxnSpPr>
          <p:nvPr/>
        </p:nvCxnSpPr>
        <p:spPr>
          <a:xfrm flipV="1">
            <a:off x="6521101" y="91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84452"/>
              </p:ext>
            </p:extLst>
          </p:nvPr>
        </p:nvGraphicFramePr>
        <p:xfrm>
          <a:off x="5293546" y="2228980"/>
          <a:ext cx="1143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143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Restaurants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03276"/>
              </p:ext>
            </p:extLst>
          </p:nvPr>
        </p:nvGraphicFramePr>
        <p:xfrm>
          <a:off x="6705601" y="2242453"/>
          <a:ext cx="1219199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219199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76" name="Oval 75"/>
          <p:cNvSpPr/>
          <p:nvPr/>
        </p:nvSpPr>
        <p:spPr>
          <a:xfrm>
            <a:off x="3625501" y="3962400"/>
            <a:ext cx="1524000" cy="685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Mult-Obj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Join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/>
          <p:cNvCxnSpPr>
            <a:stCxn id="80" idx="0"/>
            <a:endCxn id="76" idx="3"/>
          </p:cNvCxnSpPr>
          <p:nvPr/>
        </p:nvCxnSpPr>
        <p:spPr>
          <a:xfrm flipV="1">
            <a:off x="3731446" y="4547767"/>
            <a:ext cx="117240" cy="424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1" idx="0"/>
            <a:endCxn id="76" idx="5"/>
          </p:cNvCxnSpPr>
          <p:nvPr/>
        </p:nvCxnSpPr>
        <p:spPr>
          <a:xfrm flipH="1" flipV="1">
            <a:off x="4926316" y="4547767"/>
            <a:ext cx="255284" cy="437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6" idx="0"/>
          </p:cNvCxnSpPr>
          <p:nvPr/>
        </p:nvCxnSpPr>
        <p:spPr>
          <a:xfrm flipV="1">
            <a:off x="4387501" y="3657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51991"/>
              </p:ext>
            </p:extLst>
          </p:nvPr>
        </p:nvGraphicFramePr>
        <p:xfrm>
          <a:off x="3159946" y="4972180"/>
          <a:ext cx="1143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143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Restaurants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83937"/>
              </p:ext>
            </p:extLst>
          </p:nvPr>
        </p:nvGraphicFramePr>
        <p:xfrm>
          <a:off x="4572001" y="4985653"/>
          <a:ext cx="1219199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219199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276600" y="52578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…</a:t>
            </a:r>
            <a:endParaRPr lang="en-US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819400" y="5791200"/>
            <a:ext cx="3488490" cy="461665"/>
            <a:chOff x="2706765" y="912408"/>
            <a:chExt cx="3488490" cy="461665"/>
          </a:xfrm>
        </p:grpSpPr>
        <p:pic>
          <p:nvPicPr>
            <p:cNvPr id="83" name="Picture 2" descr="http://t3.gstatic.com/images?q=tbn:r9e75vgylxV6FM:http://upload.wikimedia.org/wikipedia/commons/thumb/b/bd/Checkmark_green.svg/417px-Checkmark_green.sv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6765" y="938472"/>
              <a:ext cx="457200" cy="398678"/>
            </a:xfrm>
            <a:prstGeom prst="rect">
              <a:avLst/>
            </a:prstGeom>
            <a:noFill/>
          </p:spPr>
        </p:pic>
        <p:sp>
          <p:nvSpPr>
            <p:cNvPr id="84" name="TextBox 83"/>
            <p:cNvSpPr txBox="1"/>
            <p:nvPr/>
          </p:nvSpPr>
          <p:spPr>
            <a:xfrm>
              <a:off x="3071055" y="912408"/>
              <a:ext cx="312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8000"/>
                  </a:solidFill>
                </a:rPr>
                <a:t>Good performance</a:t>
              </a:r>
              <a:endParaRPr lang="en-US" sz="2400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84955" y="6250392"/>
            <a:ext cx="2420685" cy="498980"/>
            <a:chOff x="3172320" y="1522008"/>
            <a:chExt cx="2420685" cy="498980"/>
          </a:xfrm>
        </p:grpSpPr>
        <p:pic>
          <p:nvPicPr>
            <p:cNvPr id="85" name="Picture 4" descr="http://t2.gstatic.com/images?q=tbn:1CDGxPKY3OE9nM:http://upload.wikimedia.org/wikipedia/commons/thumb/e/e2/RedX.svg/500px-RedX.sv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72320" y="1563788"/>
              <a:ext cx="457200" cy="457200"/>
            </a:xfrm>
            <a:prstGeom prst="rect">
              <a:avLst/>
            </a:prstGeom>
            <a:noFill/>
          </p:spPr>
        </p:pic>
        <p:sp>
          <p:nvSpPr>
            <p:cNvPr id="86" name="TextBox 85"/>
            <p:cNvSpPr txBox="1"/>
            <p:nvPr/>
          </p:nvSpPr>
          <p:spPr>
            <a:xfrm>
              <a:off x="3528255" y="1522008"/>
              <a:ext cx="2064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Infeasible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7200" y="2590800"/>
            <a:ext cx="350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Multi-relational skyline [ICDE07]</a:t>
            </a:r>
          </a:p>
          <a:p>
            <a:pPr algn="ctr"/>
            <a:r>
              <a:rPr lang="en-US" sz="1400" b="1" dirty="0" smtClean="0"/>
              <a:t>Equijoin skyline [ICDE10]</a:t>
            </a:r>
          </a:p>
          <a:p>
            <a:pPr algn="ctr"/>
            <a:r>
              <a:rPr lang="en-US" sz="1400" b="1" dirty="0" smtClean="0"/>
              <a:t>Progressive multi-criteria [ICDE10]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0" y="2590800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 &amp; NRA [PODS01]</a:t>
            </a:r>
          </a:p>
          <a:p>
            <a:pPr algn="ctr"/>
            <a:r>
              <a:rPr lang="en-US" sz="1400" b="1" dirty="0" smtClean="0"/>
              <a:t>Klee [VLDB05]</a:t>
            </a:r>
          </a:p>
          <a:p>
            <a:pPr algn="ctr"/>
            <a:r>
              <a:rPr lang="en-US" sz="1400" b="1" dirty="0" smtClean="0"/>
              <a:t>Rank-Join [VLDB03]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2945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8" grpId="0" animBg="1"/>
      <p:bldP spid="64" grpId="0" animBg="1"/>
      <p:bldP spid="70" grpId="0" animBg="1"/>
      <p:bldP spid="76" grpId="0" animBg="1"/>
      <p:bldP spid="82" grpId="0"/>
      <p:bldP spid="1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Preference Methods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Implementing a Preference Join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PrefJoin</a:t>
            </a:r>
            <a:r>
              <a:rPr lang="en-US" dirty="0" smtClean="0">
                <a:solidFill>
                  <a:srgbClr val="FF0000"/>
                </a:solidFill>
              </a:rPr>
              <a:t> Operator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Architecture</a:t>
            </a:r>
          </a:p>
          <a:p>
            <a:pPr lvl="1"/>
            <a:r>
              <a:rPr lang="en-US" sz="2600" dirty="0" smtClean="0"/>
              <a:t>Functionality</a:t>
            </a:r>
          </a:p>
          <a:p>
            <a:r>
              <a:rPr lang="en-US" dirty="0" smtClean="0"/>
              <a:t>Performance Analysis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0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2800" y="3475152"/>
            <a:ext cx="2209800" cy="1143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2000" y="3932352"/>
            <a:ext cx="1524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PrefJoin</a:t>
            </a:r>
            <a:r>
              <a:rPr lang="en-US" dirty="0" smtClean="0"/>
              <a:t> Architecture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95800" y="3017952"/>
            <a:ext cx="0" cy="44148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67108"/>
              </p:ext>
            </p:extLst>
          </p:nvPr>
        </p:nvGraphicFramePr>
        <p:xfrm>
          <a:off x="2555370" y="5211040"/>
          <a:ext cx="1143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143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Restaurants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13242"/>
              </p:ext>
            </p:extLst>
          </p:nvPr>
        </p:nvGraphicFramePr>
        <p:xfrm>
          <a:off x="5155530" y="5211040"/>
          <a:ext cx="1219199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219199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6934200" y="3932352"/>
            <a:ext cx="1295400" cy="3048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CC33"/>
                </a:solidFill>
                <a:cs typeface="Arial"/>
              </a:rPr>
              <a:t>K-Dominance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6200" y="347515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PrefJoin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6934200" y="3932352"/>
            <a:ext cx="1295400" cy="3048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rgbClr val="FFCC33"/>
                </a:solidFill>
                <a:latin typeface="Arial"/>
                <a:cs typeface="Arial"/>
              </a:rPr>
              <a:t>Skyline</a:t>
            </a:r>
            <a:endParaRPr lang="en-US" sz="1400" b="1" dirty="0">
              <a:solidFill>
                <a:srgbClr val="FFCC33"/>
              </a:solidFill>
              <a:latin typeface="Arial"/>
              <a:cs typeface="Arial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6934200" y="3932352"/>
            <a:ext cx="1295400" cy="3048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rgbClr val="FFCC66"/>
                </a:solidFill>
                <a:latin typeface="Arial"/>
                <a:cs typeface="Arial"/>
              </a:rPr>
              <a:t>K-Frequency</a:t>
            </a:r>
            <a:endParaRPr lang="en-US" sz="1400" b="1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cxnSp>
        <p:nvCxnSpPr>
          <p:cNvPr id="25" name="Straight Arrow Connector 24"/>
          <p:cNvCxnSpPr>
            <a:stCxn id="8" idx="0"/>
            <a:endCxn id="4" idx="3"/>
          </p:cNvCxnSpPr>
          <p:nvPr/>
        </p:nvCxnSpPr>
        <p:spPr>
          <a:xfrm flipV="1">
            <a:off x="3126870" y="4450764"/>
            <a:ext cx="549548" cy="76027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  <a:endCxn id="4" idx="5"/>
          </p:cNvCxnSpPr>
          <p:nvPr/>
        </p:nvCxnSpPr>
        <p:spPr>
          <a:xfrm flipH="1" flipV="1">
            <a:off x="5238982" y="4450764"/>
            <a:ext cx="526147" cy="76027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Picture 2" descr="http://t3.gstatic.com/images?q=tbn:r9e75vgylxV6FM:http://upload.wikimedia.org/wikipedia/commons/thumb/b/bd/Checkmark_green.svg/417px-Checkmark_gree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8020" y="1178323"/>
            <a:ext cx="457200" cy="398678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2912310" y="11522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Good performance</a:t>
            </a:r>
            <a:endParaRPr lang="en-US" sz="2400" b="1" dirty="0">
              <a:solidFill>
                <a:srgbClr val="008000"/>
              </a:solidFill>
            </a:endParaRPr>
          </a:p>
        </p:txBody>
      </p:sp>
      <p:pic>
        <p:nvPicPr>
          <p:cNvPr id="35" name="Picture 2" descr="http://t3.gstatic.com/images?q=tbn:r9e75vgylxV6FM:http://upload.wikimedia.org/wikipedia/commons/thumb/b/bd/Checkmark_green.svg/417px-Checkmark_gree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0710" y="1697999"/>
            <a:ext cx="457200" cy="398678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905000" y="16719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Extensible architecture / Sustainable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2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7176E-6 2.79333E-6 L -0.26259 2.79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7176E-6 2.79333E-6 L -0.26259 2.79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7176E-6 2.79333E-6 L -0.26259 2.79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34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Arrow Connector 104"/>
          <p:cNvCxnSpPr/>
          <p:nvPr/>
        </p:nvCxnSpPr>
        <p:spPr>
          <a:xfrm flipV="1">
            <a:off x="7391400" y="2710772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PrefJoin</a:t>
            </a:r>
            <a:r>
              <a:rPr lang="en-US" dirty="0" smtClean="0"/>
              <a:t> Architecture: Comparisons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3657600" y="3962400"/>
            <a:ext cx="4876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457200" y="3962400"/>
            <a:ext cx="48768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/>
          <p:cNvSpPr/>
          <p:nvPr/>
        </p:nvSpPr>
        <p:spPr>
          <a:xfrm>
            <a:off x="457200" y="4267200"/>
            <a:ext cx="1847850" cy="76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Join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11" idx="0"/>
            <a:endCxn id="7" idx="3"/>
          </p:cNvCxnSpPr>
          <p:nvPr/>
        </p:nvCxnSpPr>
        <p:spPr>
          <a:xfrm flipV="1">
            <a:off x="648705" y="4917608"/>
            <a:ext cx="79106" cy="368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0"/>
            <a:endCxn id="7" idx="5"/>
          </p:cNvCxnSpPr>
          <p:nvPr/>
        </p:nvCxnSpPr>
        <p:spPr>
          <a:xfrm flipH="1" flipV="1">
            <a:off x="2034439" y="4917608"/>
            <a:ext cx="124225" cy="368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1371600" y="4051935"/>
            <a:ext cx="9525" cy="215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07129"/>
              </p:ext>
            </p:extLst>
          </p:nvPr>
        </p:nvGraphicFramePr>
        <p:xfrm>
          <a:off x="77205" y="5285856"/>
          <a:ext cx="1143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143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Restaurants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30703"/>
              </p:ext>
            </p:extLst>
          </p:nvPr>
        </p:nvGraphicFramePr>
        <p:xfrm>
          <a:off x="1549065" y="5285856"/>
          <a:ext cx="1219199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219199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762000" y="2514600"/>
            <a:ext cx="1295400" cy="3047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rgbClr val="FFCC33"/>
                </a:solidFill>
                <a:latin typeface="Arial"/>
                <a:cs typeface="Arial"/>
              </a:rPr>
              <a:t>Top-K</a:t>
            </a:r>
            <a:endParaRPr lang="en-US" sz="1400" b="1" dirty="0">
              <a:solidFill>
                <a:srgbClr val="FFCC33"/>
              </a:solidFill>
              <a:latin typeface="Arial"/>
              <a:cs typeface="Arial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762000" y="2819400"/>
            <a:ext cx="1295400" cy="304800"/>
          </a:xfrm>
          <a:prstGeom prst="rect">
            <a:avLst/>
          </a:prstGeom>
          <a:solidFill>
            <a:srgbClr val="604A7B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rgbClr val="FFCC33"/>
                </a:solidFill>
                <a:latin typeface="Arial"/>
                <a:cs typeface="Arial"/>
              </a:rPr>
              <a:t>Skyline</a:t>
            </a:r>
            <a:endParaRPr lang="en-US" sz="1400" b="1" dirty="0">
              <a:solidFill>
                <a:srgbClr val="FFCC33"/>
              </a:solidFill>
              <a:latin typeface="Arial"/>
              <a:cs typeface="Arial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762000" y="3124200"/>
            <a:ext cx="1295400" cy="304800"/>
          </a:xfrm>
          <a:prstGeom prst="rect">
            <a:avLst/>
          </a:prstGeom>
          <a:solidFill>
            <a:srgbClr val="604A7B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rgbClr val="FFCC33"/>
                </a:solidFill>
                <a:latin typeface="Arial"/>
                <a:cs typeface="Arial"/>
              </a:rPr>
              <a:t>Multi-Objective</a:t>
            </a:r>
            <a:endParaRPr lang="en-US" sz="1400" b="1" dirty="0">
              <a:solidFill>
                <a:srgbClr val="FFCC33"/>
              </a:solidFill>
              <a:latin typeface="Arial"/>
              <a:cs typeface="Arial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762000" y="3429000"/>
            <a:ext cx="1295400" cy="304800"/>
          </a:xfrm>
          <a:prstGeom prst="rect">
            <a:avLst/>
          </a:prstGeom>
          <a:solidFill>
            <a:srgbClr val="604A7B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rgbClr val="FFCC66"/>
                </a:solidFill>
                <a:latin typeface="Arial"/>
                <a:cs typeface="Arial"/>
              </a:rPr>
              <a:t>K-Frequency</a:t>
            </a:r>
            <a:endParaRPr lang="en-US" sz="1400" b="1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762000" y="3733800"/>
            <a:ext cx="1295400" cy="304800"/>
          </a:xfrm>
          <a:prstGeom prst="rect">
            <a:avLst/>
          </a:prstGeom>
          <a:solidFill>
            <a:srgbClr val="604A7B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CC33"/>
                </a:solidFill>
                <a:cs typeface="Arial"/>
              </a:rPr>
              <a:t>K-Dominance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8382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A0019"/>
                </a:solidFill>
              </a:rPr>
              <a:t>The On-Top Approach</a:t>
            </a:r>
            <a:endParaRPr lang="en-US" sz="2000" b="1" dirty="0">
              <a:solidFill>
                <a:srgbClr val="7A001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" y="12954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Work: </a:t>
            </a:r>
            <a:r>
              <a:rPr lang="en-US" sz="1400" b="1" dirty="0" smtClean="0">
                <a:solidFill>
                  <a:srgbClr val="008000"/>
                </a:solidFill>
              </a:rPr>
              <a:t>Easy to Implement</a:t>
            </a:r>
          </a:p>
          <a:p>
            <a:r>
              <a:rPr lang="en-US" sz="1400" b="1" dirty="0" smtClean="0"/>
              <a:t>Performance: </a:t>
            </a:r>
            <a:r>
              <a:rPr lang="en-US" sz="1400" b="1" dirty="0" smtClean="0">
                <a:solidFill>
                  <a:srgbClr val="FF0000"/>
                </a:solidFill>
              </a:rPr>
              <a:t>Poor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276600" y="5334000"/>
            <a:ext cx="1066800" cy="609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Skyline</a:t>
            </a:r>
          </a:p>
          <a:p>
            <a:pPr algn="ctr"/>
            <a:r>
              <a:rPr lang="en-US" sz="1300" dirty="0" smtClean="0">
                <a:solidFill>
                  <a:schemeClr val="bg1"/>
                </a:solidFill>
              </a:rPr>
              <a:t>Join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8" idx="0"/>
            <a:endCxn id="24" idx="3"/>
          </p:cNvCxnSpPr>
          <p:nvPr/>
        </p:nvCxnSpPr>
        <p:spPr>
          <a:xfrm flipV="1">
            <a:off x="3364830" y="5854326"/>
            <a:ext cx="67999" cy="216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9" idx="0"/>
            <a:endCxn id="24" idx="5"/>
          </p:cNvCxnSpPr>
          <p:nvPr/>
        </p:nvCxnSpPr>
        <p:spPr>
          <a:xfrm flipH="1" flipV="1">
            <a:off x="4187171" y="5854326"/>
            <a:ext cx="41929" cy="22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0"/>
          </p:cNvCxnSpPr>
          <p:nvPr/>
        </p:nvCxnSpPr>
        <p:spPr>
          <a:xfrm flipV="1">
            <a:off x="3810000" y="5029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78148"/>
              </p:ext>
            </p:extLst>
          </p:nvPr>
        </p:nvGraphicFramePr>
        <p:xfrm>
          <a:off x="3174330" y="6070932"/>
          <a:ext cx="381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381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38052"/>
              </p:ext>
            </p:extLst>
          </p:nvPr>
        </p:nvGraphicFramePr>
        <p:xfrm>
          <a:off x="4038600" y="6079288"/>
          <a:ext cx="381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381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57" name="Oval 56"/>
          <p:cNvSpPr/>
          <p:nvPr/>
        </p:nvSpPr>
        <p:spPr>
          <a:xfrm>
            <a:off x="4800600" y="2209800"/>
            <a:ext cx="1066800" cy="609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K-Dom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Join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61" idx="0"/>
            <a:endCxn id="57" idx="3"/>
          </p:cNvCxnSpPr>
          <p:nvPr/>
        </p:nvCxnSpPr>
        <p:spPr>
          <a:xfrm flipV="1">
            <a:off x="4888830" y="2730126"/>
            <a:ext cx="67999" cy="216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2" idx="0"/>
            <a:endCxn id="57" idx="5"/>
          </p:cNvCxnSpPr>
          <p:nvPr/>
        </p:nvCxnSpPr>
        <p:spPr>
          <a:xfrm flipH="1" flipV="1">
            <a:off x="5711171" y="2730126"/>
            <a:ext cx="41929" cy="22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0"/>
          </p:cNvCxnSpPr>
          <p:nvPr/>
        </p:nvCxnSpPr>
        <p:spPr>
          <a:xfrm flipV="1">
            <a:off x="5334000" y="190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59952"/>
              </p:ext>
            </p:extLst>
          </p:nvPr>
        </p:nvGraphicFramePr>
        <p:xfrm>
          <a:off x="4698330" y="2946732"/>
          <a:ext cx="381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381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50762"/>
              </p:ext>
            </p:extLst>
          </p:nvPr>
        </p:nvGraphicFramePr>
        <p:xfrm>
          <a:off x="5562600" y="2955088"/>
          <a:ext cx="381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381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63" name="Oval 62"/>
          <p:cNvSpPr/>
          <p:nvPr/>
        </p:nvSpPr>
        <p:spPr>
          <a:xfrm>
            <a:off x="3276600" y="3731808"/>
            <a:ext cx="1066800" cy="609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Top-K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Join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>
            <a:stCxn id="67" idx="0"/>
            <a:endCxn id="63" idx="3"/>
          </p:cNvCxnSpPr>
          <p:nvPr/>
        </p:nvCxnSpPr>
        <p:spPr>
          <a:xfrm flipV="1">
            <a:off x="3364830" y="4252134"/>
            <a:ext cx="67999" cy="216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8" idx="0"/>
            <a:endCxn id="63" idx="5"/>
          </p:cNvCxnSpPr>
          <p:nvPr/>
        </p:nvCxnSpPr>
        <p:spPr>
          <a:xfrm flipH="1" flipV="1">
            <a:off x="4187171" y="4252134"/>
            <a:ext cx="41929" cy="22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0"/>
          </p:cNvCxnSpPr>
          <p:nvPr/>
        </p:nvCxnSpPr>
        <p:spPr>
          <a:xfrm flipV="1">
            <a:off x="3810000" y="342700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02252"/>
              </p:ext>
            </p:extLst>
          </p:nvPr>
        </p:nvGraphicFramePr>
        <p:xfrm>
          <a:off x="3174330" y="4468740"/>
          <a:ext cx="381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381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83735"/>
              </p:ext>
            </p:extLst>
          </p:nvPr>
        </p:nvGraphicFramePr>
        <p:xfrm>
          <a:off x="4038600" y="4477096"/>
          <a:ext cx="381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381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4800600" y="3731808"/>
            <a:ext cx="1066800" cy="609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Mult-Obj</a:t>
            </a:r>
            <a:endParaRPr lang="en-US" sz="1200" dirty="0" smtClean="0">
              <a:solidFill>
                <a:schemeClr val="bg1"/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Join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>
            <a:stCxn id="73" idx="0"/>
            <a:endCxn id="69" idx="3"/>
          </p:cNvCxnSpPr>
          <p:nvPr/>
        </p:nvCxnSpPr>
        <p:spPr>
          <a:xfrm flipV="1">
            <a:off x="4888830" y="4252134"/>
            <a:ext cx="67999" cy="216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4" idx="0"/>
            <a:endCxn id="69" idx="5"/>
          </p:cNvCxnSpPr>
          <p:nvPr/>
        </p:nvCxnSpPr>
        <p:spPr>
          <a:xfrm flipH="1" flipV="1">
            <a:off x="5711171" y="4252134"/>
            <a:ext cx="41929" cy="22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0"/>
          </p:cNvCxnSpPr>
          <p:nvPr/>
        </p:nvCxnSpPr>
        <p:spPr>
          <a:xfrm flipV="1">
            <a:off x="5334000" y="342700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90434"/>
              </p:ext>
            </p:extLst>
          </p:nvPr>
        </p:nvGraphicFramePr>
        <p:xfrm>
          <a:off x="4698330" y="4468740"/>
          <a:ext cx="381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381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093835"/>
              </p:ext>
            </p:extLst>
          </p:nvPr>
        </p:nvGraphicFramePr>
        <p:xfrm>
          <a:off x="5562600" y="4477096"/>
          <a:ext cx="381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381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75" name="Oval 74"/>
          <p:cNvSpPr/>
          <p:nvPr/>
        </p:nvSpPr>
        <p:spPr>
          <a:xfrm>
            <a:off x="3303360" y="2209800"/>
            <a:ext cx="1066800" cy="609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K-</a:t>
            </a:r>
            <a:r>
              <a:rPr lang="en-US" sz="1400" dirty="0" err="1" smtClean="0">
                <a:solidFill>
                  <a:schemeClr val="bg1"/>
                </a:solidFill>
              </a:rPr>
              <a:t>Freq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Join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79" idx="0"/>
            <a:endCxn id="75" idx="3"/>
          </p:cNvCxnSpPr>
          <p:nvPr/>
        </p:nvCxnSpPr>
        <p:spPr>
          <a:xfrm flipV="1">
            <a:off x="3391590" y="2730126"/>
            <a:ext cx="67999" cy="216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80" idx="0"/>
            <a:endCxn id="75" idx="5"/>
          </p:cNvCxnSpPr>
          <p:nvPr/>
        </p:nvCxnSpPr>
        <p:spPr>
          <a:xfrm flipH="1" flipV="1">
            <a:off x="4213931" y="2730126"/>
            <a:ext cx="41929" cy="22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5" idx="0"/>
          </p:cNvCxnSpPr>
          <p:nvPr/>
        </p:nvCxnSpPr>
        <p:spPr>
          <a:xfrm flipV="1">
            <a:off x="3836760" y="190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36421"/>
              </p:ext>
            </p:extLst>
          </p:nvPr>
        </p:nvGraphicFramePr>
        <p:xfrm>
          <a:off x="3201090" y="2946732"/>
          <a:ext cx="381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381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15186"/>
              </p:ext>
            </p:extLst>
          </p:nvPr>
        </p:nvGraphicFramePr>
        <p:xfrm>
          <a:off x="4065360" y="2955088"/>
          <a:ext cx="381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381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2895600" y="8382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A0019"/>
                </a:solidFill>
              </a:rPr>
              <a:t>The </a:t>
            </a:r>
            <a:r>
              <a:rPr lang="en-US" sz="2000" b="1" dirty="0" err="1" smtClean="0">
                <a:solidFill>
                  <a:srgbClr val="7A0019"/>
                </a:solidFill>
              </a:rPr>
              <a:t>CustomApproach</a:t>
            </a:r>
            <a:endParaRPr lang="en-US" sz="2000" b="1" dirty="0">
              <a:solidFill>
                <a:srgbClr val="7A0019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124200" y="12954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Work: </a:t>
            </a:r>
            <a:r>
              <a:rPr lang="en-US" sz="1400" b="1" dirty="0" smtClean="0">
                <a:solidFill>
                  <a:srgbClr val="FF0000"/>
                </a:solidFill>
              </a:rPr>
              <a:t>Difficult/Unsustainable</a:t>
            </a:r>
          </a:p>
          <a:p>
            <a:r>
              <a:rPr lang="en-US" sz="1400" b="1" dirty="0" smtClean="0"/>
              <a:t>Performance: </a:t>
            </a:r>
            <a:r>
              <a:rPr lang="en-US" sz="1400" b="1" dirty="0" smtClean="0">
                <a:solidFill>
                  <a:srgbClr val="008000"/>
                </a:solidFill>
              </a:rPr>
              <a:t>Good</a:t>
            </a:r>
            <a:endParaRPr lang="en-US" sz="1400" b="1" dirty="0">
              <a:solidFill>
                <a:srgbClr val="008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876800" y="54102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90" name="Oval 89"/>
          <p:cNvSpPr/>
          <p:nvPr/>
        </p:nvSpPr>
        <p:spPr>
          <a:xfrm>
            <a:off x="6264105" y="3034276"/>
            <a:ext cx="2209800" cy="1676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7254705" y="3316000"/>
            <a:ext cx="1524000" cy="12422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2" charset="-128"/>
            </a:endParaRPr>
          </a:p>
        </p:txBody>
      </p:sp>
      <p:sp>
        <p:nvSpPr>
          <p:cNvPr id="92" name="AutoShape 16"/>
          <p:cNvSpPr>
            <a:spLocks noChangeArrowheads="1"/>
          </p:cNvSpPr>
          <p:nvPr/>
        </p:nvSpPr>
        <p:spPr bwMode="auto">
          <a:xfrm>
            <a:off x="7254705" y="3316000"/>
            <a:ext cx="1066800" cy="2286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300" b="1" dirty="0" smtClean="0">
                <a:solidFill>
                  <a:srgbClr val="FFCC66"/>
                </a:solidFill>
                <a:latin typeface="Arial"/>
                <a:cs typeface="Arial"/>
              </a:rPr>
              <a:t>K-Frequency</a:t>
            </a:r>
            <a:endParaRPr lang="en-US" sz="1300" b="1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93" name="AutoShape 16"/>
          <p:cNvSpPr>
            <a:spLocks noChangeArrowheads="1"/>
          </p:cNvSpPr>
          <p:nvPr/>
        </p:nvSpPr>
        <p:spPr bwMode="auto">
          <a:xfrm>
            <a:off x="7254705" y="3544600"/>
            <a:ext cx="1066800" cy="2286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300" b="1" dirty="0" smtClean="0">
                <a:solidFill>
                  <a:srgbClr val="FFCC66"/>
                </a:solidFill>
                <a:latin typeface="Arial"/>
                <a:cs typeface="Arial"/>
              </a:rPr>
              <a:t>Skyline</a:t>
            </a:r>
            <a:endParaRPr lang="en-US" sz="1300" b="1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94" name="AutoShape 16"/>
          <p:cNvSpPr>
            <a:spLocks noChangeArrowheads="1"/>
          </p:cNvSpPr>
          <p:nvPr/>
        </p:nvSpPr>
        <p:spPr bwMode="auto">
          <a:xfrm>
            <a:off x="7254705" y="3773200"/>
            <a:ext cx="1066800" cy="2286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300" b="1" dirty="0" smtClean="0">
                <a:solidFill>
                  <a:srgbClr val="FFCC66"/>
                </a:solidFill>
                <a:latin typeface="Arial"/>
                <a:cs typeface="Arial"/>
              </a:rPr>
              <a:t>Top-K</a:t>
            </a:r>
            <a:endParaRPr lang="en-US" sz="1300" b="1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95" name="AutoShape 16"/>
          <p:cNvSpPr>
            <a:spLocks noChangeArrowheads="1"/>
          </p:cNvSpPr>
          <p:nvPr/>
        </p:nvSpPr>
        <p:spPr bwMode="auto">
          <a:xfrm>
            <a:off x="7254705" y="3991452"/>
            <a:ext cx="1066800" cy="2286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300" b="1" dirty="0" smtClean="0">
                <a:solidFill>
                  <a:srgbClr val="FFCC66"/>
                </a:solidFill>
                <a:latin typeface="Arial"/>
                <a:cs typeface="Arial"/>
              </a:rPr>
              <a:t>Multi-</a:t>
            </a:r>
            <a:r>
              <a:rPr lang="en-US" sz="1300" b="1" dirty="0" err="1" smtClean="0">
                <a:solidFill>
                  <a:srgbClr val="FFCC66"/>
                </a:solidFill>
                <a:latin typeface="Arial"/>
                <a:cs typeface="Arial"/>
              </a:rPr>
              <a:t>Obj</a:t>
            </a:r>
            <a:endParaRPr lang="en-US" sz="1300" b="1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sp>
        <p:nvSpPr>
          <p:cNvPr id="96" name="AutoShape 16"/>
          <p:cNvSpPr>
            <a:spLocks noChangeArrowheads="1"/>
          </p:cNvSpPr>
          <p:nvPr/>
        </p:nvSpPr>
        <p:spPr bwMode="auto">
          <a:xfrm>
            <a:off x="8008350" y="4287896"/>
            <a:ext cx="1066800" cy="2286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lg" len="lg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/>
            <a:r>
              <a:rPr lang="en-US" sz="1300" b="1" dirty="0" smtClean="0">
                <a:solidFill>
                  <a:srgbClr val="FFCC66"/>
                </a:solidFill>
                <a:latin typeface="Arial"/>
                <a:cs typeface="Arial"/>
              </a:rPr>
              <a:t>K-Dom</a:t>
            </a:r>
            <a:endParaRPr lang="en-US" sz="1300" b="1" dirty="0">
              <a:solidFill>
                <a:srgbClr val="FFCC66"/>
              </a:solidFill>
              <a:latin typeface="Arial"/>
              <a:cs typeface="Arial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45843"/>
              </p:ext>
            </p:extLst>
          </p:nvPr>
        </p:nvGraphicFramePr>
        <p:xfrm>
          <a:off x="7669125" y="5067604"/>
          <a:ext cx="1219199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219199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Hotels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001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74610"/>
              </p:ext>
            </p:extLst>
          </p:nvPr>
        </p:nvGraphicFramePr>
        <p:xfrm>
          <a:off x="6264105" y="5076956"/>
          <a:ext cx="1143000" cy="274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143000"/>
              </a:tblGrid>
              <a:tr h="191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Restaurants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</a:tbl>
          </a:graphicData>
        </a:graphic>
      </p:graphicFrame>
      <p:cxnSp>
        <p:nvCxnSpPr>
          <p:cNvPr id="100" name="Straight Arrow Connector 99"/>
          <p:cNvCxnSpPr/>
          <p:nvPr/>
        </p:nvCxnSpPr>
        <p:spPr>
          <a:xfrm flipH="1" flipV="1">
            <a:off x="7932150" y="4601052"/>
            <a:ext cx="152398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6721305" y="4634476"/>
            <a:ext cx="152400" cy="444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213975" y="367630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PrefJoin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96000" y="838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7A0019"/>
                </a:solidFill>
              </a:rPr>
              <a:t>PrefJoin</a:t>
            </a:r>
            <a:endParaRPr lang="en-US" sz="2000" b="1" dirty="0">
              <a:solidFill>
                <a:srgbClr val="7A0019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248400" y="1295400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Work: </a:t>
            </a:r>
            <a:r>
              <a:rPr lang="en-US" sz="1400" b="1" dirty="0" smtClean="0">
                <a:solidFill>
                  <a:srgbClr val="008000"/>
                </a:solidFill>
              </a:rPr>
              <a:t>Easy to Implement/            </a:t>
            </a:r>
          </a:p>
          <a:p>
            <a:r>
              <a:rPr lang="en-US" sz="1400" b="1" dirty="0">
                <a:solidFill>
                  <a:srgbClr val="008000"/>
                </a:solidFill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</a:rPr>
              <a:t>          Sustainable</a:t>
            </a:r>
          </a:p>
          <a:p>
            <a:r>
              <a:rPr lang="en-US" sz="1400" b="1" dirty="0" smtClean="0"/>
              <a:t>Performance: </a:t>
            </a:r>
            <a:r>
              <a:rPr lang="en-US" sz="1400" b="1" dirty="0" smtClean="0">
                <a:solidFill>
                  <a:srgbClr val="008000"/>
                </a:solidFill>
              </a:rPr>
              <a:t>Good</a:t>
            </a:r>
            <a:endParaRPr lang="en-US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9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7" grpId="0" animBg="1"/>
      <p:bldP spid="63" grpId="0" animBg="1"/>
      <p:bldP spid="69" grpId="0" animBg="1"/>
      <p:bldP spid="75" grpId="0" animBg="1"/>
      <p:bldP spid="81" grpId="0"/>
      <p:bldP spid="82" grpId="0"/>
      <p:bldP spid="83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4" grpId="0"/>
      <p:bldP spid="109" grpId="0"/>
      <p:bldP spid="110" grpId="0"/>
    </p:bldLst>
  </p:timing>
</p:sld>
</file>

<file path=ppt/theme/theme1.xml><?xml version="1.0" encoding="utf-8"?>
<a:theme xmlns:a="http://schemas.openxmlformats.org/drawingml/2006/main" name="justin_um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justin_umn1</Template>
  <TotalTime>9957</TotalTime>
  <Words>1802</Words>
  <Application>Microsoft Macintosh PowerPoint</Application>
  <PresentationFormat>On-screen Show (4:3)</PresentationFormat>
  <Paragraphs>1142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justin_umn1</vt:lpstr>
      <vt:lpstr>PrefJoin: An Efficient Preference-Aware Join Operator</vt:lpstr>
      <vt:lpstr>Outline</vt:lpstr>
      <vt:lpstr>Preference Queries</vt:lpstr>
      <vt:lpstr>Outline</vt:lpstr>
      <vt:lpstr>The “On-Top” Implementation</vt:lpstr>
      <vt:lpstr>The “Custom” Implementation</vt:lpstr>
      <vt:lpstr>Outline</vt:lpstr>
      <vt:lpstr>The PrefJoin Architecture</vt:lpstr>
      <vt:lpstr>The PrefJoin Architecture: Comparisons</vt:lpstr>
      <vt:lpstr>Outline</vt:lpstr>
      <vt:lpstr>PrefJoin Functionality</vt:lpstr>
      <vt:lpstr>PrefJoin Functionality: Plugin Functions</vt:lpstr>
      <vt:lpstr>PrefJoin Functionality</vt:lpstr>
      <vt:lpstr>Phase 1: Local Pruning</vt:lpstr>
      <vt:lpstr>PrefJoin Functionality</vt:lpstr>
      <vt:lpstr>Phase 2: Data Preparation</vt:lpstr>
      <vt:lpstr>PrefJoin Functionality</vt:lpstr>
      <vt:lpstr>Phase 3: Joining</vt:lpstr>
      <vt:lpstr>PrefJoin Functionality</vt:lpstr>
      <vt:lpstr>Phase 4: Refinement</vt:lpstr>
      <vt:lpstr>Outline</vt:lpstr>
      <vt:lpstr>Performance Analysis</vt:lpstr>
      <vt:lpstr>Scalability Experiment</vt:lpstr>
      <vt:lpstr>Varying Number of Preference Attributes</vt:lpstr>
      <vt:lpstr>Outline</vt:lpstr>
      <vt:lpstr>Conclusion and Summary</vt:lpstr>
      <vt:lpstr>Thank You</vt:lpstr>
      <vt:lpstr>Preference Method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Preference Evaluation Framework in CareDB</dc:title>
  <dc:creator>admin</dc:creator>
  <cp:lastModifiedBy>Justin</cp:lastModifiedBy>
  <cp:revision>1703</cp:revision>
  <cp:lastPrinted>2011-02-04T20:33:41Z</cp:lastPrinted>
  <dcterms:created xsi:type="dcterms:W3CDTF">2009-02-19T20:57:19Z</dcterms:created>
  <dcterms:modified xsi:type="dcterms:W3CDTF">2011-04-15T06:48:53Z</dcterms:modified>
</cp:coreProperties>
</file>