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sldIdLst>
    <p:sldId id="256" r:id="rId5"/>
    <p:sldId id="257" r:id="rId6"/>
    <p:sldId id="263" r:id="rId7"/>
    <p:sldId id="297" r:id="rId8"/>
    <p:sldId id="264" r:id="rId9"/>
    <p:sldId id="265" r:id="rId10"/>
    <p:sldId id="273" r:id="rId11"/>
    <p:sldId id="269" r:id="rId12"/>
    <p:sldId id="261" r:id="rId13"/>
    <p:sldId id="266" r:id="rId14"/>
    <p:sldId id="267" r:id="rId15"/>
    <p:sldId id="271" r:id="rId16"/>
    <p:sldId id="272" r:id="rId17"/>
    <p:sldId id="270" r:id="rId18"/>
    <p:sldId id="274" r:id="rId19"/>
    <p:sldId id="277" r:id="rId20"/>
    <p:sldId id="278" r:id="rId21"/>
    <p:sldId id="279" r:id="rId22"/>
    <p:sldId id="281" r:id="rId23"/>
    <p:sldId id="282" r:id="rId24"/>
    <p:sldId id="303" r:id="rId25"/>
    <p:sldId id="284" r:id="rId26"/>
    <p:sldId id="285" r:id="rId27"/>
    <p:sldId id="298" r:id="rId28"/>
    <p:sldId id="295" r:id="rId29"/>
    <p:sldId id="289" r:id="rId30"/>
    <p:sldId id="290" r:id="rId31"/>
    <p:sldId id="291" r:id="rId32"/>
    <p:sldId id="296" r:id="rId33"/>
    <p:sldId id="293" r:id="rId34"/>
    <p:sldId id="294" r:id="rId35"/>
    <p:sldId id="299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3221" autoAdjust="0"/>
  </p:normalViewPr>
  <p:slideViewPr>
    <p:cSldViewPr snapToGrid="0">
      <p:cViewPr>
        <p:scale>
          <a:sx n="100" d="100"/>
          <a:sy n="100" d="100"/>
        </p:scale>
        <p:origin x="3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ustinle\Documents\research\hekaton\project-siberia\cold%20data%20classification\papers\ICDE2013\experiments\HW%20components%20cost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stin:Desktop:hit-rate-experimen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le\Documents\research\hekaton\cold-data\analysis-experiments\2011-11-15\analysis-experiments-2011-11-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le\Documents\research\hekaton\cold-data\analysis-experiments\2011-11-15\analysis-experiments-2011-11-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le\Documents\research\hekaton\project-siberia\cold%20data%20classification\experiments\performance-experiments\space%20overhead\SpaceOverhead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54659090995537"/>
          <c:y val="5.1400554097404488E-2"/>
          <c:w val="0.79737082930473269"/>
          <c:h val="0.65433682642353186"/>
        </c:manualLayout>
      </c:layout>
      <c:barChart>
        <c:barDir val="col"/>
        <c:grouping val="stacked"/>
        <c:varyColors val="0"/>
        <c:ser>
          <c:idx val="1"/>
          <c:order val="2"/>
          <c:tx>
            <c:strRef>
              <c:f>'[HW components cost comparison.xlsx]RAM'!$O$29</c:f>
              <c:strCache>
                <c:ptCount val="1"/>
                <c:pt idx="0">
                  <c:v>System</c:v>
                </c:pt>
              </c:strCache>
            </c:strRef>
          </c:tx>
          <c:invertIfNegative val="0"/>
          <c:cat>
            <c:numRef>
              <c:f>'[HW components cost comparison.xlsx]RAM'!$N$30:$N$36</c:f>
              <c:numCache>
                <c:formatCode>General</c:formatCode>
                <c:ptCount val="7"/>
                <c:pt idx="0">
                  <c:v>16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'[HW components cost comparison.xlsx]RAM'!$O$30:$O$36</c:f>
              <c:numCache>
                <c:formatCode>General</c:formatCode>
                <c:ptCount val="7"/>
                <c:pt idx="0">
                  <c:v>1144</c:v>
                </c:pt>
                <c:pt idx="1">
                  <c:v>1144</c:v>
                </c:pt>
                <c:pt idx="2" formatCode="#,##0">
                  <c:v>1540</c:v>
                </c:pt>
                <c:pt idx="3" formatCode="#,##0">
                  <c:v>7751</c:v>
                </c:pt>
                <c:pt idx="4" formatCode="#,##0">
                  <c:v>7751</c:v>
                </c:pt>
                <c:pt idx="5" formatCode="#,##0">
                  <c:v>7751</c:v>
                </c:pt>
                <c:pt idx="6">
                  <c:v>21834</c:v>
                </c:pt>
              </c:numCache>
            </c:numRef>
          </c:val>
        </c:ser>
        <c:ser>
          <c:idx val="2"/>
          <c:order val="3"/>
          <c:tx>
            <c:strRef>
              <c:f>'[HW components cost comparison.xlsx]RAM'!$P$29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numRef>
              <c:f>'[HW components cost comparison.xlsx]RAM'!$N$30:$N$36</c:f>
              <c:numCache>
                <c:formatCode>General</c:formatCode>
                <c:ptCount val="7"/>
                <c:pt idx="0">
                  <c:v>16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</c:numCache>
            </c:numRef>
          </c:cat>
          <c:val>
            <c:numRef>
              <c:f>'[HW components cost comparison.xlsx]RAM'!$P$30:$P$36</c:f>
              <c:numCache>
                <c:formatCode>General</c:formatCode>
                <c:ptCount val="7"/>
                <c:pt idx="0">
                  <c:v>356</c:v>
                </c:pt>
                <c:pt idx="1">
                  <c:v>1596</c:v>
                </c:pt>
                <c:pt idx="2" formatCode="#,##0">
                  <c:v>3601</c:v>
                </c:pt>
                <c:pt idx="3" formatCode="#,##0">
                  <c:v>19992</c:v>
                </c:pt>
                <c:pt idx="4" formatCode="#,##0">
                  <c:v>39984</c:v>
                </c:pt>
                <c:pt idx="5" formatCode="#,##0">
                  <c:v>84045</c:v>
                </c:pt>
                <c:pt idx="6" formatCode="#,##0">
                  <c:v>158938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5969384"/>
        <c:axId val="195969776"/>
      </c:barChart>
      <c:lineChart>
        <c:grouping val="standard"/>
        <c:varyColors val="0"/>
        <c:ser>
          <c:idx val="3"/>
          <c:order val="0"/>
          <c:tx>
            <c:strRef>
              <c:f>'[HW components cost comparison.xlsx]RAM'!$R$29</c:f>
              <c:strCache>
                <c:ptCount val="1"/>
                <c:pt idx="0">
                  <c:v>2TB Flash (high)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none"/>
          </c:marker>
          <c:val>
            <c:numRef>
              <c:f>'[HW components cost comparison.xlsx]RAM'!$R$30:$R$36</c:f>
              <c:numCache>
                <c:formatCode>General</c:formatCode>
                <c:ptCount val="7"/>
                <c:pt idx="0">
                  <c:v>10240</c:v>
                </c:pt>
                <c:pt idx="1">
                  <c:v>10240</c:v>
                </c:pt>
                <c:pt idx="2">
                  <c:v>10240</c:v>
                </c:pt>
                <c:pt idx="3">
                  <c:v>10240</c:v>
                </c:pt>
                <c:pt idx="4">
                  <c:v>10240</c:v>
                </c:pt>
                <c:pt idx="5">
                  <c:v>10240</c:v>
                </c:pt>
                <c:pt idx="6">
                  <c:v>10240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'[HW components cost comparison.xlsx]RAM'!$Q$29</c:f>
              <c:strCache>
                <c:ptCount val="1"/>
                <c:pt idx="0">
                  <c:v>2TB Flash (low)</c:v>
                </c:pt>
              </c:strCache>
            </c:strRef>
          </c:tx>
          <c:spPr>
            <a:ln w="19050">
              <a:solidFill>
                <a:schemeClr val="tx1"/>
              </a:solidFill>
              <a:prstDash val="dash"/>
            </a:ln>
          </c:spPr>
          <c:marker>
            <c:symbol val="none"/>
          </c:marker>
          <c:val>
            <c:numRef>
              <c:f>'[HW components cost comparison.xlsx]RAM'!$Q$30:$Q$36</c:f>
              <c:numCache>
                <c:formatCode>General</c:formatCode>
                <c:ptCount val="7"/>
                <c:pt idx="0">
                  <c:v>4812.8</c:v>
                </c:pt>
                <c:pt idx="1">
                  <c:v>4812.8</c:v>
                </c:pt>
                <c:pt idx="2">
                  <c:v>4812.8</c:v>
                </c:pt>
                <c:pt idx="3">
                  <c:v>4812.8</c:v>
                </c:pt>
                <c:pt idx="4">
                  <c:v>4812.8</c:v>
                </c:pt>
                <c:pt idx="5">
                  <c:v>4812.8</c:v>
                </c:pt>
                <c:pt idx="6">
                  <c:v>4812.8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69384"/>
        <c:axId val="195969776"/>
      </c:lineChart>
      <c:catAx>
        <c:axId val="195969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System Memory (GB)</a:t>
                </a:r>
              </a:p>
            </c:rich>
          </c:tx>
          <c:layout>
            <c:manualLayout>
              <c:xMode val="edge"/>
              <c:yMode val="edge"/>
              <c:x val="0.39907800719609104"/>
              <c:y val="0.916291784001602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5969776"/>
        <c:crosses val="autoZero"/>
        <c:auto val="1"/>
        <c:lblAlgn val="ctr"/>
        <c:lblOffset val="0"/>
        <c:noMultiLvlLbl val="0"/>
      </c:catAx>
      <c:valAx>
        <c:axId val="195969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(1000s of $)</a:t>
                </a:r>
              </a:p>
            </c:rich>
          </c:tx>
          <c:layout>
            <c:manualLayout>
              <c:xMode val="edge"/>
              <c:yMode val="edge"/>
              <c:x val="2.1402614869321201E-3"/>
              <c:y val="7.182723744098666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95969384"/>
        <c:crosses val="autoZero"/>
        <c:crossBetween val="between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2028828686910244"/>
          <c:y val="5.2729968546891194E-2"/>
          <c:w val="0.47106062176027136"/>
          <c:h val="0.35237545761412697"/>
        </c:manualLayout>
      </c:layout>
      <c:overlay val="0"/>
      <c:spPr>
        <a:solidFill>
          <a:schemeClr val="bg1"/>
        </a:solidFill>
        <a:ln>
          <a:solidFill>
            <a:sysClr val="window" lastClr="FFFFFF">
              <a:lumMod val="50000"/>
            </a:sysClr>
          </a:solidFill>
        </a:ln>
      </c:spPr>
    </c:legend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TPC!$B$25</c:f>
              <c:strCache>
                <c:ptCount val="1"/>
                <c:pt idx="0">
                  <c:v>SES </c:v>
                </c:pt>
              </c:strCache>
            </c:strRef>
          </c:tx>
          <c:cat>
            <c:numRef>
              <c:f>TPC!$A$26:$A$38</c:f>
              <c:numCache>
                <c:formatCode>0.00</c:formatCode>
                <c:ptCount val="13"/>
                <c:pt idx="0">
                  <c:v>1.2200000000000001E-2</c:v>
                </c:pt>
                <c:pt idx="1">
                  <c:v>2.4400000000000002E-2</c:v>
                </c:pt>
                <c:pt idx="2">
                  <c:v>4.8800000000000003E-2</c:v>
                </c:pt>
                <c:pt idx="3" formatCode="General">
                  <c:v>0.1</c:v>
                </c:pt>
                <c:pt idx="4" formatCode="General">
                  <c:v>0.2</c:v>
                </c:pt>
                <c:pt idx="5" formatCode="General">
                  <c:v>0.4</c:v>
                </c:pt>
                <c:pt idx="6" formatCode="General">
                  <c:v>0.8</c:v>
                </c:pt>
                <c:pt idx="7" formatCode="General">
                  <c:v>1.6</c:v>
                </c:pt>
                <c:pt idx="8" formatCode="General">
                  <c:v>3.1</c:v>
                </c:pt>
                <c:pt idx="9" formatCode="General">
                  <c:v>6.3</c:v>
                </c:pt>
                <c:pt idx="10" formatCode="General">
                  <c:v>12.5</c:v>
                </c:pt>
                <c:pt idx="11" formatCode="General">
                  <c:v>25</c:v>
                </c:pt>
                <c:pt idx="12" formatCode="General">
                  <c:v>50</c:v>
                </c:pt>
              </c:numCache>
            </c:numRef>
          </c:cat>
          <c:val>
            <c:numRef>
              <c:f>TPC!$B$26:$B$38</c:f>
              <c:numCache>
                <c:formatCode>General</c:formatCode>
                <c:ptCount val="13"/>
                <c:pt idx="0">
                  <c:v>0.1176735</c:v>
                </c:pt>
                <c:pt idx="1">
                  <c:v>0.1106526</c:v>
                </c:pt>
                <c:pt idx="2">
                  <c:v>0.1321425</c:v>
                </c:pt>
                <c:pt idx="3">
                  <c:v>0.38919419999999999</c:v>
                </c:pt>
                <c:pt idx="4">
                  <c:v>3.0464999999999999E-2</c:v>
                </c:pt>
                <c:pt idx="5">
                  <c:v>7.0926600000000006E-2</c:v>
                </c:pt>
                <c:pt idx="6">
                  <c:v>2.71601E-2</c:v>
                </c:pt>
                <c:pt idx="7">
                  <c:v>3.79882E-2</c:v>
                </c:pt>
                <c:pt idx="8">
                  <c:v>6.8459999999999993E-2</c:v>
                </c:pt>
                <c:pt idx="9">
                  <c:v>1.9860300000000001E-2</c:v>
                </c:pt>
                <c:pt idx="10">
                  <c:v>0.1672034</c:v>
                </c:pt>
                <c:pt idx="11">
                  <c:v>0.33773690000000001</c:v>
                </c:pt>
                <c:pt idx="12">
                  <c:v>0.33986909999999998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TPC!$C$25</c:f>
              <c:strCache>
                <c:ptCount val="1"/>
                <c:pt idx="0">
                  <c:v>LRU-2</c:v>
                </c:pt>
              </c:strCache>
            </c:strRef>
          </c:tx>
          <c:cat>
            <c:numRef>
              <c:f>TPC!$A$26:$A$38</c:f>
              <c:numCache>
                <c:formatCode>0.00</c:formatCode>
                <c:ptCount val="13"/>
                <c:pt idx="0">
                  <c:v>1.2200000000000001E-2</c:v>
                </c:pt>
                <c:pt idx="1">
                  <c:v>2.4400000000000002E-2</c:v>
                </c:pt>
                <c:pt idx="2">
                  <c:v>4.8800000000000003E-2</c:v>
                </c:pt>
                <c:pt idx="3" formatCode="General">
                  <c:v>0.1</c:v>
                </c:pt>
                <c:pt idx="4" formatCode="General">
                  <c:v>0.2</c:v>
                </c:pt>
                <c:pt idx="5" formatCode="General">
                  <c:v>0.4</c:v>
                </c:pt>
                <c:pt idx="6" formatCode="General">
                  <c:v>0.8</c:v>
                </c:pt>
                <c:pt idx="7" formatCode="General">
                  <c:v>1.6</c:v>
                </c:pt>
                <c:pt idx="8" formatCode="General">
                  <c:v>3.1</c:v>
                </c:pt>
                <c:pt idx="9" formatCode="General">
                  <c:v>6.3</c:v>
                </c:pt>
                <c:pt idx="10" formatCode="General">
                  <c:v>12.5</c:v>
                </c:pt>
                <c:pt idx="11" formatCode="General">
                  <c:v>25</c:v>
                </c:pt>
                <c:pt idx="12" formatCode="General">
                  <c:v>50</c:v>
                </c:pt>
              </c:numCache>
            </c:numRef>
          </c:cat>
          <c:val>
            <c:numRef>
              <c:f>TPC!$C$26:$C$38</c:f>
              <c:numCache>
                <c:formatCode>General</c:formatCode>
                <c:ptCount val="13"/>
                <c:pt idx="0">
                  <c:v>2.7973392000000001</c:v>
                </c:pt>
                <c:pt idx="1">
                  <c:v>3.5480961</c:v>
                </c:pt>
                <c:pt idx="2">
                  <c:v>3.8487433000000002</c:v>
                </c:pt>
                <c:pt idx="3">
                  <c:v>5.3132339000000002</c:v>
                </c:pt>
                <c:pt idx="4">
                  <c:v>5.3427545999999992</c:v>
                </c:pt>
                <c:pt idx="5">
                  <c:v>5.8319524999999999</c:v>
                </c:pt>
                <c:pt idx="6">
                  <c:v>6.3569939999999994</c:v>
                </c:pt>
                <c:pt idx="7">
                  <c:v>5.8268252999999994</c:v>
                </c:pt>
                <c:pt idx="8">
                  <c:v>4.7457693000000001</c:v>
                </c:pt>
                <c:pt idx="9">
                  <c:v>4.8798209000000003</c:v>
                </c:pt>
                <c:pt idx="10">
                  <c:v>2.8592285999999989</c:v>
                </c:pt>
                <c:pt idx="11">
                  <c:v>1.3967592</c:v>
                </c:pt>
                <c:pt idx="12">
                  <c:v>0.26110230000000001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TPC!$D$25</c:f>
              <c:strCache>
                <c:ptCount val="1"/>
                <c:pt idx="0">
                  <c:v>ARC</c:v>
                </c:pt>
              </c:strCache>
            </c:strRef>
          </c:tx>
          <c:cat>
            <c:numRef>
              <c:f>TPC!$A$26:$A$38</c:f>
              <c:numCache>
                <c:formatCode>0.00</c:formatCode>
                <c:ptCount val="13"/>
                <c:pt idx="0">
                  <c:v>1.2200000000000001E-2</c:v>
                </c:pt>
                <c:pt idx="1">
                  <c:v>2.4400000000000002E-2</c:v>
                </c:pt>
                <c:pt idx="2">
                  <c:v>4.8800000000000003E-2</c:v>
                </c:pt>
                <c:pt idx="3" formatCode="General">
                  <c:v>0.1</c:v>
                </c:pt>
                <c:pt idx="4" formatCode="General">
                  <c:v>0.2</c:v>
                </c:pt>
                <c:pt idx="5" formatCode="General">
                  <c:v>0.4</c:v>
                </c:pt>
                <c:pt idx="6" formatCode="General">
                  <c:v>0.8</c:v>
                </c:pt>
                <c:pt idx="7" formatCode="General">
                  <c:v>1.6</c:v>
                </c:pt>
                <c:pt idx="8" formatCode="General">
                  <c:v>3.1</c:v>
                </c:pt>
                <c:pt idx="9" formatCode="General">
                  <c:v>6.3</c:v>
                </c:pt>
                <c:pt idx="10" formatCode="General">
                  <c:v>12.5</c:v>
                </c:pt>
                <c:pt idx="11" formatCode="General">
                  <c:v>25</c:v>
                </c:pt>
                <c:pt idx="12" formatCode="General">
                  <c:v>50</c:v>
                </c:pt>
              </c:numCache>
            </c:numRef>
          </c:cat>
          <c:val>
            <c:numRef>
              <c:f>TPC!$D$26:$D$38</c:f>
              <c:numCache>
                <c:formatCode>General</c:formatCode>
                <c:ptCount val="13"/>
                <c:pt idx="0">
                  <c:v>1.8557115</c:v>
                </c:pt>
                <c:pt idx="1">
                  <c:v>2.4349045999999999</c:v>
                </c:pt>
                <c:pt idx="2">
                  <c:v>3.3453990999999998</c:v>
                </c:pt>
                <c:pt idx="3">
                  <c:v>4.7132766000000004</c:v>
                </c:pt>
                <c:pt idx="4">
                  <c:v>5.2207517999999986</c:v>
                </c:pt>
                <c:pt idx="5">
                  <c:v>7.1652132999999996</c:v>
                </c:pt>
                <c:pt idx="6">
                  <c:v>7.3669375999999991</c:v>
                </c:pt>
                <c:pt idx="7">
                  <c:v>8.5001688999999985</c:v>
                </c:pt>
                <c:pt idx="8">
                  <c:v>8.1590988000000007</c:v>
                </c:pt>
                <c:pt idx="9">
                  <c:v>7.6160038999999999</c:v>
                </c:pt>
                <c:pt idx="10">
                  <c:v>5.8379407999999993</c:v>
                </c:pt>
                <c:pt idx="11">
                  <c:v>3.2804503999999999</c:v>
                </c:pt>
                <c:pt idx="12">
                  <c:v>0.92752089999999998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66248"/>
        <c:axId val="195968208"/>
      </c:lineChart>
      <c:catAx>
        <c:axId val="195966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Hot Data Size (% of Total Data)</a:t>
                </a:r>
              </a:p>
            </c:rich>
          </c:tx>
          <c:layout/>
          <c:overlay val="0"/>
        </c:title>
        <c:numFmt formatCode="#,##0.00" sourceLinked="0"/>
        <c:majorTickMark val="in"/>
        <c:minorTickMark val="none"/>
        <c:tickLblPos val="nextTo"/>
        <c:crossAx val="195968208"/>
        <c:crosses val="autoZero"/>
        <c:auto val="1"/>
        <c:lblAlgn val="ctr"/>
        <c:lblOffset val="100"/>
        <c:noMultiLvlLbl val="0"/>
      </c:catAx>
      <c:valAx>
        <c:axId val="195968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Loss in Hit Rate (%)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959662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'percent-hot2'!$A$5</c:f>
              <c:strCache>
                <c:ptCount val="1"/>
                <c:pt idx="0">
                  <c:v>Forward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'percent-hot2'!$B$4:$H$4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'percent-hot2'!$B$5:$H$5</c:f>
              <c:numCache>
                <c:formatCode>General</c:formatCode>
                <c:ptCount val="7"/>
                <c:pt idx="0">
                  <c:v>238.86799999999999</c:v>
                </c:pt>
                <c:pt idx="1">
                  <c:v>223.154</c:v>
                </c:pt>
                <c:pt idx="2">
                  <c:v>211.87899999999999</c:v>
                </c:pt>
                <c:pt idx="3">
                  <c:v>209.874</c:v>
                </c:pt>
                <c:pt idx="4">
                  <c:v>208.255</c:v>
                </c:pt>
                <c:pt idx="5">
                  <c:v>207.37200000000001</c:v>
                </c:pt>
                <c:pt idx="6">
                  <c:v>206.46899999999999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'percent-hot2'!$A$6</c:f>
              <c:strCache>
                <c:ptCount val="1"/>
                <c:pt idx="0">
                  <c:v>Forward-Parallel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'percent-hot2'!$B$4:$H$4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'percent-hot2'!$B$6:$H$6</c:f>
              <c:numCache>
                <c:formatCode>General</c:formatCode>
                <c:ptCount val="7"/>
                <c:pt idx="0">
                  <c:v>52.63</c:v>
                </c:pt>
                <c:pt idx="1">
                  <c:v>48.31</c:v>
                </c:pt>
                <c:pt idx="2">
                  <c:v>46.47</c:v>
                </c:pt>
                <c:pt idx="3">
                  <c:v>45.37</c:v>
                </c:pt>
                <c:pt idx="4">
                  <c:v>44.67</c:v>
                </c:pt>
                <c:pt idx="5">
                  <c:v>44.15</c:v>
                </c:pt>
                <c:pt idx="6">
                  <c:v>45.37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'percent-hot2'!$A$7</c:f>
              <c:strCache>
                <c:ptCount val="1"/>
                <c:pt idx="0">
                  <c:v>Back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'percent-hot2'!$B$4:$H$4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'percent-hot2'!$B$7:$H$7</c:f>
              <c:numCache>
                <c:formatCode>General</c:formatCode>
                <c:ptCount val="7"/>
                <c:pt idx="0">
                  <c:v>3.2372100000000001E-2</c:v>
                </c:pt>
                <c:pt idx="1">
                  <c:v>0.90461899999999995</c:v>
                </c:pt>
                <c:pt idx="2">
                  <c:v>1.51942</c:v>
                </c:pt>
                <c:pt idx="3">
                  <c:v>3.49133</c:v>
                </c:pt>
                <c:pt idx="4">
                  <c:v>6.8631700000000002</c:v>
                </c:pt>
                <c:pt idx="5">
                  <c:v>8.6078499999999991</c:v>
                </c:pt>
                <c:pt idx="6">
                  <c:v>14.8559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'percent-hot2'!$A$8</c:f>
              <c:strCache>
                <c:ptCount val="1"/>
                <c:pt idx="0">
                  <c:v>Back-Parallel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'percent-hot2'!$B$4:$H$4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'percent-hot2'!$B$8:$H$8</c:f>
              <c:numCache>
                <c:formatCode>General</c:formatCode>
                <c:ptCount val="7"/>
                <c:pt idx="1">
                  <c:v>3.3539300000000001E-2</c:v>
                </c:pt>
                <c:pt idx="2">
                  <c:v>0.31984699999999999</c:v>
                </c:pt>
                <c:pt idx="3">
                  <c:v>0.78640299999999996</c:v>
                </c:pt>
                <c:pt idx="4">
                  <c:v>1.9911700000000001</c:v>
                </c:pt>
                <c:pt idx="5">
                  <c:v>2.5933799999999998</c:v>
                </c:pt>
                <c:pt idx="6">
                  <c:v>4.7390400000000001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5971736"/>
        <c:axId val="195970560"/>
      </c:lineChart>
      <c:catAx>
        <c:axId val="19597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Hot Set Size (% of Total Data)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70560"/>
        <c:crosses val="autoZero"/>
        <c:auto val="1"/>
        <c:lblAlgn val="ctr"/>
        <c:lblOffset val="100"/>
        <c:noMultiLvlLbl val="0"/>
      </c:catAx>
      <c:valAx>
        <c:axId val="195970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Classification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Time </a:t>
                </a:r>
                <a:r>
                  <a:rPr lang="en-US" dirty="0"/>
                  <a:t>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717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Uniform Distribution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'percent-hot2'!$A$19</c:f>
              <c:strCache>
                <c:ptCount val="1"/>
                <c:pt idx="0">
                  <c:v>Forward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'percent-hot2'!$B$18:$H$18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'percent-hot2'!$B$19:$H$19</c:f>
              <c:numCache>
                <c:formatCode>General</c:formatCode>
                <c:ptCount val="7"/>
                <c:pt idx="0">
                  <c:v>441.21300000000002</c:v>
                </c:pt>
                <c:pt idx="1">
                  <c:v>412.18799999999999</c:v>
                </c:pt>
                <c:pt idx="2">
                  <c:v>408.25299999999999</c:v>
                </c:pt>
                <c:pt idx="3">
                  <c:v>408.82799999999997</c:v>
                </c:pt>
                <c:pt idx="4">
                  <c:v>409.52199999999999</c:v>
                </c:pt>
                <c:pt idx="5">
                  <c:v>409.166</c:v>
                </c:pt>
                <c:pt idx="6">
                  <c:v>409.28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'percent-hot2'!$A$20</c:f>
              <c:strCache>
                <c:ptCount val="1"/>
                <c:pt idx="0">
                  <c:v>Forward-P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'percent-hot2'!$B$18:$H$18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'percent-hot2'!$B$20:$H$20</c:f>
              <c:numCache>
                <c:formatCode>General</c:formatCode>
                <c:ptCount val="7"/>
                <c:pt idx="0">
                  <c:v>85.65</c:v>
                </c:pt>
                <c:pt idx="1">
                  <c:v>78.33</c:v>
                </c:pt>
                <c:pt idx="2">
                  <c:v>77.66</c:v>
                </c:pt>
                <c:pt idx="3">
                  <c:v>77.59</c:v>
                </c:pt>
                <c:pt idx="4">
                  <c:v>77.58</c:v>
                </c:pt>
                <c:pt idx="5">
                  <c:v>77.25</c:v>
                </c:pt>
                <c:pt idx="6">
                  <c:v>77.06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'percent-hot2'!$A$21</c:f>
              <c:strCache>
                <c:ptCount val="1"/>
                <c:pt idx="0">
                  <c:v>Back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'percent-hot2'!$B$18:$H$18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'percent-hot2'!$B$21:$H$21</c:f>
              <c:numCache>
                <c:formatCode>General</c:formatCode>
                <c:ptCount val="7"/>
                <c:pt idx="0">
                  <c:v>8.65404E-3</c:v>
                </c:pt>
                <c:pt idx="1">
                  <c:v>0.58043699999999998</c:v>
                </c:pt>
                <c:pt idx="2">
                  <c:v>7.0343</c:v>
                </c:pt>
                <c:pt idx="3">
                  <c:v>18.259</c:v>
                </c:pt>
                <c:pt idx="4">
                  <c:v>31.3293</c:v>
                </c:pt>
                <c:pt idx="5">
                  <c:v>31.802800000000001</c:v>
                </c:pt>
                <c:pt idx="6">
                  <c:v>23.122900000000001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'percent-hot2'!$A$22</c:f>
              <c:strCache>
                <c:ptCount val="1"/>
                <c:pt idx="0">
                  <c:v>Back-Parallel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'percent-hot2'!$B$18:$H$18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'percent-hot2'!$B$22:$H$22</c:f>
              <c:numCache>
                <c:formatCode>General</c:formatCode>
                <c:ptCount val="7"/>
                <c:pt idx="0">
                  <c:v>7.3416000000000002E-3</c:v>
                </c:pt>
                <c:pt idx="1">
                  <c:v>1.5407599999999999</c:v>
                </c:pt>
                <c:pt idx="2">
                  <c:v>0.568658</c:v>
                </c:pt>
                <c:pt idx="3">
                  <c:v>2.0748500000000001</c:v>
                </c:pt>
                <c:pt idx="4">
                  <c:v>2.8330500000000001</c:v>
                </c:pt>
                <c:pt idx="5">
                  <c:v>3.4872899999999998</c:v>
                </c:pt>
                <c:pt idx="6">
                  <c:v>5.3233800000000002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5968600"/>
        <c:axId val="195967032"/>
      </c:lineChart>
      <c:catAx>
        <c:axId val="195968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Hot Set Size (% of Total Data)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67032"/>
        <c:crosses val="autoZero"/>
        <c:auto val="1"/>
        <c:lblAlgn val="ctr"/>
        <c:lblOffset val="100"/>
        <c:noMultiLvlLbl val="0"/>
      </c:catAx>
      <c:valAx>
        <c:axId val="195967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Classification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686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HashSize!$A$15</c:f>
              <c:strCache>
                <c:ptCount val="1"/>
                <c:pt idx="0">
                  <c:v>Fwd-Serial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HashSize!$B$14:$H$14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HashSize!$B$15:$H$15</c:f>
              <c:numCache>
                <c:formatCode>General</c:formatCode>
                <c:ptCount val="7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  <c:pt idx="5">
                  <c:v>1000000</c:v>
                </c:pt>
                <c:pt idx="6">
                  <c:v>1000000</c:v>
                </c:pt>
              </c:numCache>
            </c:numRef>
          </c:val>
        </c:ser>
        <c:ser>
          <c:idx val="1"/>
          <c:order val="1"/>
          <c:tx>
            <c:strRef>
              <c:f>HashSize!$A$16</c:f>
              <c:strCache>
                <c:ptCount val="1"/>
                <c:pt idx="0">
                  <c:v>Fwd-Parallel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HashSize!$B$14:$H$14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HashSize!$B$16:$H$16</c:f>
              <c:numCache>
                <c:formatCode>General</c:formatCode>
                <c:ptCount val="7"/>
                <c:pt idx="0">
                  <c:v>7999885</c:v>
                </c:pt>
                <c:pt idx="1">
                  <c:v>7999885</c:v>
                </c:pt>
                <c:pt idx="2">
                  <c:v>7999885</c:v>
                </c:pt>
                <c:pt idx="3">
                  <c:v>7999885</c:v>
                </c:pt>
                <c:pt idx="4">
                  <c:v>7999885</c:v>
                </c:pt>
                <c:pt idx="5">
                  <c:v>7999885</c:v>
                </c:pt>
                <c:pt idx="6">
                  <c:v>7999885</c:v>
                </c:pt>
              </c:numCache>
            </c:numRef>
          </c:val>
        </c:ser>
        <c:ser>
          <c:idx val="2"/>
          <c:order val="2"/>
          <c:tx>
            <c:strRef>
              <c:f>HashSize!$A$17</c:f>
              <c:strCache>
                <c:ptCount val="1"/>
                <c:pt idx="0">
                  <c:v>Back-Parallel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HashSize!$B$14:$H$14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HashSize!$B$17:$H$17</c:f>
              <c:numCache>
                <c:formatCode>General</c:formatCode>
                <c:ptCount val="7"/>
                <c:pt idx="0">
                  <c:v>31209</c:v>
                </c:pt>
                <c:pt idx="1">
                  <c:v>24767</c:v>
                </c:pt>
                <c:pt idx="2">
                  <c:v>192399</c:v>
                </c:pt>
                <c:pt idx="3">
                  <c:v>336068</c:v>
                </c:pt>
                <c:pt idx="4">
                  <c:v>544960</c:v>
                </c:pt>
                <c:pt idx="5">
                  <c:v>641021</c:v>
                </c:pt>
                <c:pt idx="6">
                  <c:v>864385</c:v>
                </c:pt>
              </c:numCache>
            </c:numRef>
          </c:val>
        </c:ser>
        <c:ser>
          <c:idx val="3"/>
          <c:order val="3"/>
          <c:tx>
            <c:strRef>
              <c:f>HashSize!$A$18</c:f>
              <c:strCache>
                <c:ptCount val="1"/>
                <c:pt idx="0">
                  <c:v>Back-Serial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HashSize!$B$14:$H$14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HashSize!$B$18:$H$18</c:f>
              <c:numCache>
                <c:formatCode>General</c:formatCode>
                <c:ptCount val="7"/>
                <c:pt idx="0">
                  <c:v>2160</c:v>
                </c:pt>
                <c:pt idx="1">
                  <c:v>17484</c:v>
                </c:pt>
                <c:pt idx="2">
                  <c:v>139387</c:v>
                </c:pt>
                <c:pt idx="3">
                  <c:v>256494</c:v>
                </c:pt>
                <c:pt idx="4">
                  <c:v>464650</c:v>
                </c:pt>
                <c:pt idx="5">
                  <c:v>561197</c:v>
                </c:pt>
                <c:pt idx="6">
                  <c:v>830024</c:v>
                </c:pt>
              </c:numCache>
            </c:numRef>
          </c:val>
        </c:ser>
        <c:ser>
          <c:idx val="4"/>
          <c:order val="4"/>
          <c:tx>
            <c:strRef>
              <c:f>HashSize!$A$19</c:f>
              <c:strCache>
                <c:ptCount val="1"/>
                <c:pt idx="0">
                  <c:v>Hot Set Size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HashSize!$B$14:$H$14</c:f>
              <c:numCache>
                <c:formatCode>General</c:formatCode>
                <c:ptCount val="7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50</c:v>
                </c:pt>
                <c:pt idx="6">
                  <c:v>80</c:v>
                </c:pt>
              </c:numCache>
            </c:numRef>
          </c:cat>
          <c:val>
            <c:numRef>
              <c:f>HashSize!$B$19:$H$19</c:f>
              <c:numCache>
                <c:formatCode>General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  <c:pt idx="5">
                  <c:v>500000</c:v>
                </c:pt>
                <c:pt idx="6">
                  <c:v>800000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73304"/>
        <c:axId val="195965856"/>
      </c:barChart>
      <c:catAx>
        <c:axId val="195973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Hot Set Size (% of Total Data)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65856"/>
        <c:crosses val="autoZero"/>
        <c:auto val="1"/>
        <c:lblAlgn val="ctr"/>
        <c:lblOffset val="100"/>
        <c:noMultiLvlLbl val="0"/>
      </c:catAx>
      <c:valAx>
        <c:axId val="195965856"/>
        <c:scaling>
          <c:orientation val="minMax"/>
          <c:max val="1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Hash Table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7330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0.18792</cdr:x>
      <cdr:y>0.81471</cdr:y>
    </cdr:from>
    <cdr:to>
      <cdr:x>0.99465</cdr:x>
      <cdr:y>0.90088</cdr:y>
    </cdr:to>
    <cdr:grpSp>
      <cdr:nvGrpSpPr>
        <cdr:cNvPr id="2" name="Group 1"/>
        <cdr:cNvGrpSpPr/>
      </cdr:nvGrpSpPr>
      <cdr:grpSpPr>
        <a:xfrm xmlns:a="http://schemas.openxmlformats.org/drawingml/2006/main">
          <a:off x="718578" y="2321328"/>
          <a:ext cx="3084817" cy="245521"/>
          <a:chOff x="31178" y="-79972"/>
          <a:chExt cx="4292152" cy="236558"/>
        </a:xfrm>
      </cdr:grpSpPr>
      <cdr:sp macro="" textlink="">
        <cdr:nvSpPr>
          <cdr:cNvPr id="3" name="TextBox 2"/>
          <cdr:cNvSpPr txBox="1"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31178" y="-79972"/>
            <a:ext cx="1714635" cy="2365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1U</a:t>
            </a:r>
          </a:p>
        </cdr:txBody>
      </cdr:sp>
      <cdr:sp macro="" textlink="">
        <cdr:nvSpPr>
          <cdr:cNvPr id="4" name="TextBox 3"/>
          <cdr:cNvSpPr txBox="1"/>
        </cdr:nvSpPr>
        <cdr:spPr>
          <a:xfrm xmlns:a="http://schemas.openxmlformats.org/drawingml/2006/main">
            <a:off x="1799303" y="-79970"/>
            <a:ext cx="1813319" cy="23609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2U</a:t>
            </a:r>
          </a:p>
        </cdr:txBody>
      </cdr:sp>
      <cdr:sp macro="" textlink="">
        <cdr:nvSpPr>
          <cdr:cNvPr id="5" name="TextBox 4"/>
          <cdr:cNvSpPr txBox="1"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3664311" y="-79972"/>
            <a:ext cx="659019" cy="23608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4U</a:t>
            </a:r>
          </a:p>
        </cdr:txBody>
      </cdr:sp>
    </cdr:grpSp>
  </cdr:relSizeAnchor>
  <cdr:relSizeAnchor xmlns:cdr="http://schemas.openxmlformats.org/drawingml/2006/chartDrawing">
    <cdr:from>
      <cdr:x>0.18792</cdr:x>
      <cdr:y>0.81471</cdr:y>
    </cdr:from>
    <cdr:to>
      <cdr:x>0.99465</cdr:x>
      <cdr:y>0.90088</cdr:y>
    </cdr:to>
    <cdr:grpSp>
      <cdr:nvGrpSpPr>
        <cdr:cNvPr id="6" name="Group 1"/>
        <cdr:cNvGrpSpPr/>
      </cdr:nvGrpSpPr>
      <cdr:grpSpPr>
        <a:xfrm xmlns:a="http://schemas.openxmlformats.org/drawingml/2006/main">
          <a:off x="718578" y="2321328"/>
          <a:ext cx="3084817" cy="245521"/>
          <a:chOff x="31178" y="-79972"/>
          <a:chExt cx="4292152" cy="236558"/>
        </a:xfrm>
      </cdr:grpSpPr>
      <cdr:sp macro="" textlink="">
        <cdr:nvSpPr>
          <cdr:cNvPr id="7" name="TextBox 2"/>
          <cdr:cNvSpPr txBox="1"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31178" y="-79972"/>
            <a:ext cx="1714635" cy="2365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1U</a:t>
            </a:r>
          </a:p>
        </cdr:txBody>
      </cdr:sp>
      <cdr:sp macro="" textlink="">
        <cdr:nvSpPr>
          <cdr:cNvPr id="8" name="TextBox 3"/>
          <cdr:cNvSpPr txBox="1"/>
        </cdr:nvSpPr>
        <cdr:spPr>
          <a:xfrm xmlns:a="http://schemas.openxmlformats.org/drawingml/2006/main">
            <a:off x="1799303" y="-79970"/>
            <a:ext cx="1813319" cy="23609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2U</a:t>
            </a:r>
          </a:p>
        </cdr:txBody>
      </cdr:sp>
      <cdr:sp macro="" textlink="">
        <cdr:nvSpPr>
          <cdr:cNvPr id="9" name="TextBox 4"/>
          <cdr:cNvSpPr txBox="1">
            <a:spLocks xmlns:a="http://schemas.openxmlformats.org/drawingml/2006/main" noChangeAspect="1"/>
          </cdr:cNvSpPr>
        </cdr:nvSpPr>
        <cdr:spPr>
          <a:xfrm xmlns:a="http://schemas.openxmlformats.org/drawingml/2006/main">
            <a:off x="3664311" y="-79972"/>
            <a:ext cx="659019" cy="23608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2700" cmpd="sng">
            <a:solidFill>
              <a:schemeClr val="bg1">
                <a:lumMod val="50000"/>
              </a:schemeClr>
            </a:solidFill>
          </a:ln>
          <a:effectLst xmlns:a="http://schemas.openxmlformats.org/drawingml/2006/main"/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Text" lastClr="000000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Text" lastClr="000000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Text" lastClr="000000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Text" lastClr="000000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Text" lastClr="000000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Text" lastClr="000000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Text" lastClr="000000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Text" lastClr="000000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Text" lastClr="000000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r>
              <a:rPr lang="en-US" sz="900" b="1"/>
              <a:t>4U</a:t>
            </a:r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28468-4801-4543-90DD-5662D1F39FA4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6E50-07E8-46CB-9F76-1A37F8427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All our classification algorithms….take the same input (X)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Start with “scan log backward” (X)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 upper and lower bounds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“upper and lower bounds on final estimate” (X)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Update upper/lower  sharpen (X)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Attempt classification based on estimate bounds (X)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At tn-4, move up </a:t>
            </a:r>
            <a:r>
              <a:rPr lang="en-US" dirty="0" err="1" smtClean="0"/>
              <a:t>kth</a:t>
            </a:r>
            <a:r>
              <a:rPr lang="en-US" baseline="0" dirty="0" smtClean="0"/>
              <a:t> bound physically (X)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Upper bound can only go down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Lower bound can only go up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Kth</a:t>
            </a:r>
            <a:r>
              <a:rPr lang="en-US" baseline="0" dirty="0" smtClean="0"/>
              <a:t> lower bound threshold can only go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 record will be present in every time slice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6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7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1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4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3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9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bullet</a:t>
            </a:r>
            <a:r>
              <a:rPr lang="en-US" baseline="0" dirty="0" smtClean="0"/>
              <a:t> about 1B accesses in sub-second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0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Move</a:t>
            </a:r>
            <a:r>
              <a:rPr lang="en-US" baseline="0" dirty="0" smtClean="0"/>
              <a:t> “baseline” first (color that really stands out), and call it “hot set size” (X)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Forward in one color shade, backward in another color shade (X)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4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Phase 1: find initial set of candidates and their statistics for defining a</a:t>
            </a:r>
            <a:r>
              <a:rPr lang="en-US" baseline="0" dirty="0" smtClean="0"/>
              <a:t> starting search space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Phase 2: yield “at least” K records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2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Use half for text, half for</a:t>
            </a:r>
            <a:r>
              <a:rPr lang="en-US" baseline="0" dirty="0" smtClean="0"/>
              <a:t> figures(X)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Record-based organization done for performance reasons – no need to swap pages to/from 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Minimize CPU overhead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Minimize overhead on critical path (X)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Exploit no hard deadlines (talk about it when first introducing the property on previous slide) (X)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Remove “classification” (X)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Siberia: point is to make engine user </a:t>
            </a:r>
            <a:r>
              <a:rPr lang="en-US" baseline="0" dirty="0" err="1" smtClean="0"/>
              <a:t>oblvious</a:t>
            </a:r>
            <a:r>
              <a:rPr lang="en-US" baseline="0" dirty="0" smtClean="0"/>
              <a:t> to cold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Automatical</a:t>
            </a:r>
            <a:r>
              <a:rPr lang="en-US" baseline="0" dirty="0" smtClean="0"/>
              <a:t>” migration and management of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accesses delineated by time slice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Sampling by flipping a biased 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Exponential smoothing is widely used classification and forecasting technique (control systems, finance)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are concerned with using ES efficiently, we are not inventing it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9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r>
              <a:rPr lang="en-US" baseline="0" dirty="0" smtClean="0"/>
              <a:t>- Analysis of standard error and probability distribution of for LRU-k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exponential smoothing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E50-07E8-46CB-9F76-1A37F8427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85EF-DA81-4FAA-B5D4-1D840CE2DCC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DCAF-A0E0-40F2-BA03-52C04AA0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6651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Identifying Hot and Cold Data in Main-Memory Databases</a:t>
            </a:r>
            <a:endParaRPr lang="en-US" sz="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0" y="3900121"/>
            <a:ext cx="4427034" cy="961811"/>
          </a:xfrm>
        </p:spPr>
        <p:txBody>
          <a:bodyPr/>
          <a:lstStyle/>
          <a:p>
            <a:r>
              <a:rPr lang="en-US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Justin Levandoski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Per-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Åke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Larson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27034" y="4145447"/>
            <a:ext cx="4427034" cy="47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Radu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Stoica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9" y="5252090"/>
            <a:ext cx="25050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84" y="4954181"/>
            <a:ext cx="1821134" cy="8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Exponential Smoothing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685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Used to estimate access frequencies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7417" y="2867743"/>
            <a:ext cx="7552585" cy="2075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W(</a:t>
            </a:r>
            <a:r>
              <a:rPr lang="en-US" sz="3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1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3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): Score at time </a:t>
            </a:r>
            <a:r>
              <a:rPr lang="en-US" sz="3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1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US" sz="3100" baseline="-25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1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100" baseline="-40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3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observed value at time </a:t>
            </a:r>
            <a:r>
              <a:rPr lang="en-US" sz="3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1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US" sz="3100" baseline="-25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l-GR" sz="3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α </a:t>
            </a:r>
            <a:r>
              <a:rPr lang="en-US" sz="3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decay constant</a:t>
            </a:r>
          </a:p>
          <a:p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In our scenario, </a:t>
            </a:r>
            <a:r>
              <a:rPr lang="en-US" sz="31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1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100" baseline="-40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 = 1 if observed, 0 otherwise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7160" y="1996998"/>
                <a:ext cx="4312710" cy="43851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Cambria Math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/>
                          <a:ea typeface="Cambria Math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60" y="1996998"/>
                <a:ext cx="4312710" cy="438518"/>
              </a:xfrm>
              <a:prstGeom prst="rect">
                <a:avLst/>
              </a:prstGeom>
              <a:blipFill rotWithShape="0"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486150" y="5472536"/>
            <a:ext cx="3505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95750" y="524393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3910" y="524393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6350" y="524393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19750" y="524393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4110" y="524393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191" y="5583743"/>
            <a:ext cx="84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=t</a:t>
            </a:r>
            <a:r>
              <a:rPr lang="en-US" sz="2000" b="1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9349" y="5599998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5290" y="5598746"/>
            <a:ext cx="5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0150" y="5121198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timeline for single record: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0450" y="5122121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1250" y="5121198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3710" y="5128398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6010" y="5135598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3350" y="5144853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34350" y="5142798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2490" y="5601604"/>
            <a:ext cx="5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5460" y="5637860"/>
            <a:ext cx="811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 . . .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Exponential Smoothing (2)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703"/>
            <a:ext cx="9144000" cy="20677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Chosen due to simplicity and high accuracy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Advantages over well-known caching policies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Works very well with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ampling</a:t>
            </a: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978295"/>
              </p:ext>
            </p:extLst>
          </p:nvPr>
        </p:nvGraphicFramePr>
        <p:xfrm>
          <a:off x="2182084" y="3073400"/>
          <a:ext cx="4672287" cy="316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39571" y="351344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 is better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2446" y="631190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 Well-known </a:t>
            </a:r>
            <a:r>
              <a:rPr lang="en-US" dirty="0"/>
              <a:t>C</a:t>
            </a:r>
            <a:r>
              <a:rPr lang="en-US" dirty="0" smtClean="0"/>
              <a:t>aching </a:t>
            </a:r>
            <a:r>
              <a:rPr lang="en-US" dirty="0"/>
              <a:t>T</a:t>
            </a:r>
            <a:r>
              <a:rPr lang="en-US" dirty="0" smtClean="0"/>
              <a:t>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623"/>
            <a:ext cx="9144000" cy="4716332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approach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approach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Backward approach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34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9144000" cy="757537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of our classification algorithms take the same input and produce the same output</a:t>
            </a:r>
            <a:b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of sampled record accesses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Parameter K, signifying number of “hot” records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 “hot” record Ids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approaches use exponential smoothing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Algorithm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0" y="3245982"/>
            <a:ext cx="9144000" cy="3612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Forward algorithm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Scan log forward from time t</a:t>
            </a:r>
            <a:r>
              <a:rPr lang="en-US" sz="2600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600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US" sz="2600" baseline="-25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Upon encountering an access for a record, update its estimate in a hash table</a:t>
            </a:r>
          </a:p>
          <a:p>
            <a:pPr lvl="1"/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Update estimate as: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Once scan is finished, classify top K records with highest access frequency estimate as hot (the rest as cold)</a:t>
            </a:r>
          </a:p>
        </p:txBody>
      </p:sp>
      <p:sp>
        <p:nvSpPr>
          <p:cNvPr id="32" name="Vertical Scroll 31"/>
          <p:cNvSpPr/>
          <p:nvPr/>
        </p:nvSpPr>
        <p:spPr>
          <a:xfrm>
            <a:off x="1931906" y="621790"/>
            <a:ext cx="1603120" cy="2511445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55906" y="1002790"/>
            <a:ext cx="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06" y="76972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3861" y="263638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82125"/>
              </p:ext>
            </p:extLst>
          </p:nvPr>
        </p:nvGraphicFramePr>
        <p:xfrm>
          <a:off x="4819550" y="769725"/>
          <a:ext cx="385791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73"/>
                <a:gridCol w="1285973"/>
                <a:gridCol w="1285973"/>
              </a:tblGrid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Record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Estimate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Last Access</a:t>
                      </a:r>
                      <a:endParaRPr lang="en-US" sz="1800" dirty="0"/>
                    </a:p>
                  </a:txBody>
                  <a:tcPr/>
                </a:tc>
              </a:tr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baseline="-25000" dirty="0"/>
                    </a:p>
                  </a:txBody>
                  <a:tcPr/>
                </a:tc>
              </a:tr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.98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</a:tr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7</a:t>
                      </a:r>
                      <a:endParaRPr lang="en-US" sz="1800" baseline="-25000" dirty="0"/>
                    </a:p>
                  </a:txBody>
                  <a:tcPr/>
                </a:tc>
              </a:tr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.34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baseline="-25000" dirty="0"/>
                    </a:p>
                  </a:txBody>
                  <a:tcPr/>
                </a:tc>
              </a:tr>
              <a:tr h="247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8</a:t>
                      </a:r>
                      <a:endParaRPr lang="en-US" sz="1800" baseline="-25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9992" y="5388217"/>
                <a:ext cx="6248400" cy="4399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Cambria Math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/>
                          <a:ea typeface="Cambria Math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𝒑𝒓𝒆𝒗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𝑳𝒂𝒔𝒕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𝑨𝒄𝒄𝒆𝒔𝒔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92" y="5388217"/>
                <a:ext cx="6248400" cy="439929"/>
              </a:xfrm>
              <a:prstGeom prst="rect">
                <a:avLst/>
              </a:prstGeom>
              <a:blipFill rotWithShape="0"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7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Algorithm in Parallel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0" y="753826"/>
            <a:ext cx="9144000" cy="3658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Hash partition by record id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Assign a worker thread per partition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Final classification done using estimates from every partition</a:t>
            </a:r>
            <a:b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Partition the log by time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Assign a worker thread to each log segment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thread calculates partial estimate for its segment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2800" y="4966735"/>
            <a:ext cx="83133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100" y="472960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473426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</a:t>
            </a:r>
            <a:r>
              <a:rPr lang="en-US" sz="2000" b="1" baseline="-25000" dirty="0" err="1"/>
              <a:t>n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69800" y="4729605"/>
            <a:ext cx="1800" cy="5453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1650" y="4524610"/>
            <a:ext cx="12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Segment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81168" y="4522369"/>
            <a:ext cx="138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Segment</a:t>
            </a:r>
            <a:r>
              <a:rPr lang="en-US" sz="2000" b="1" baseline="-25000" dirty="0" smtClean="0"/>
              <a:t>2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59500" y="514797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a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08250" y="513211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b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04450" y="4729604"/>
            <a:ext cx="1800" cy="5453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1457" y="4528902"/>
            <a:ext cx="1281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Segment</a:t>
            </a:r>
            <a:r>
              <a:rPr lang="en-US" sz="2000" b="1" baseline="-25000" dirty="0" smtClean="0"/>
              <a:t>3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75600" y="5504547"/>
            <a:ext cx="24942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869800" y="5504547"/>
            <a:ext cx="303645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5904450" y="5504547"/>
            <a:ext cx="303645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7544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  <p:bldP spid="15" grpId="0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Backward Algorithm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-2" y="710725"/>
            <a:ext cx="8040915" cy="3675334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Avoid scanning entire log from beginning to end</a:t>
            </a:r>
          </a:p>
          <a:p>
            <a:r>
              <a:rPr lang="en-US" sz="1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Algorithm</a:t>
            </a:r>
          </a:p>
          <a:p>
            <a:pPr lvl="1"/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Scan log backward from time </a:t>
            </a:r>
            <a:r>
              <a:rPr lang="en-US" sz="96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9600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 to t</a:t>
            </a:r>
            <a:r>
              <a:rPr lang="en-US" sz="96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Sharpen upper and lower bound for record’s final estimate</a:t>
            </a:r>
            <a:b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9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Ocassionally</a:t>
            </a:r>
            <a: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ttempt classification using estimate bounds</a:t>
            </a:r>
            <a:b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Discard records that </a:t>
            </a:r>
            <a:r>
              <a:rPr lang="en-US" sz="9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cannot possibly</a:t>
            </a:r>
            <a:r>
              <a:rPr lang="en-US" sz="9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be in hot set</a:t>
            </a:r>
          </a:p>
        </p:txBody>
      </p:sp>
      <p:sp>
        <p:nvSpPr>
          <p:cNvPr id="24" name="Vertical Scroll 23"/>
          <p:cNvSpPr/>
          <p:nvPr/>
        </p:nvSpPr>
        <p:spPr>
          <a:xfrm>
            <a:off x="7795170" y="1341688"/>
            <a:ext cx="1098150" cy="176177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963450" y="1516998"/>
            <a:ext cx="1" cy="1587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1314" y="135153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5284" y="264179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800723" y="4869527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029323" y="4869527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00723" y="5418167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65" y="4698018"/>
            <a:ext cx="185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slice </a:t>
            </a:r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402703" y="5021927"/>
            <a:ext cx="4572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631303" y="5021927"/>
            <a:ext cx="0" cy="6477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402703" y="5669627"/>
            <a:ext cx="4572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966583" y="5136227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195183" y="5136227"/>
            <a:ext cx="0" cy="3276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66583" y="5463887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99983" y="5281007"/>
            <a:ext cx="457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728583" y="5296247"/>
            <a:ext cx="0" cy="5486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499983" y="5852507"/>
            <a:ext cx="457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033383" y="5501987"/>
            <a:ext cx="4572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261983" y="5501987"/>
            <a:ext cx="0" cy="54864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033383" y="6050627"/>
            <a:ext cx="4572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541643" y="5669627"/>
            <a:ext cx="310134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9374" y="4612842"/>
            <a:ext cx="1855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slice t</a:t>
            </a:r>
            <a:r>
              <a:rPr lang="en-US" sz="2000" b="1" baseline="-25000" dirty="0" smtClean="0"/>
              <a:t>n-4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366383" y="5776307"/>
            <a:ext cx="4572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594983" y="5776307"/>
            <a:ext cx="0" cy="54864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366383" y="6324947"/>
            <a:ext cx="4572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flipV="1">
            <a:off x="1213983" y="6050627"/>
            <a:ext cx="381000" cy="45720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32958" y="5951567"/>
            <a:ext cx="798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</a:t>
            </a:r>
            <a:r>
              <a:rPr lang="en-US" sz="1100" b="1" dirty="0" smtClean="0">
                <a:solidFill>
                  <a:srgbClr val="FF0000"/>
                </a:solidFill>
              </a:rPr>
              <a:t>elow threshold,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disregard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987913" y="5220107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216513" y="5220107"/>
            <a:ext cx="0" cy="171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987913" y="5410607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9893" y="5105807"/>
            <a:ext cx="4572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818493" y="5105807"/>
            <a:ext cx="0" cy="20002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9893" y="5305832"/>
            <a:ext cx="4572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153773" y="5220107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382372" y="5220107"/>
            <a:ext cx="1" cy="2437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153773" y="5474742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696698" y="5745887"/>
            <a:ext cx="457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925298" y="5761127"/>
            <a:ext cx="0" cy="838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687173" y="5860187"/>
            <a:ext cx="457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220573" y="5860187"/>
            <a:ext cx="4572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449173" y="5860187"/>
            <a:ext cx="0" cy="2743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220573" y="6134507"/>
            <a:ext cx="4572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842880" y="5473873"/>
            <a:ext cx="3048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>
            <a:off x="7237593" y="5917099"/>
            <a:ext cx="413385" cy="80248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12778" y="5639207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t</a:t>
            </a:r>
            <a:r>
              <a:rPr lang="en-US" sz="1100" b="1" dirty="0" smtClean="0">
                <a:solidFill>
                  <a:srgbClr val="FF0000"/>
                </a:solidFill>
              </a:rPr>
              <a:t>hrown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out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49073" y="5620514"/>
            <a:ext cx="1144905" cy="6282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48173" y="5522317"/>
            <a:ext cx="1263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K</a:t>
            </a:r>
            <a:r>
              <a:rPr lang="en-US" sz="1100" b="1" baseline="30000" dirty="0" err="1" smtClean="0">
                <a:solidFill>
                  <a:srgbClr val="FF0000"/>
                </a:solidFill>
              </a:rPr>
              <a:t>th</a:t>
            </a:r>
            <a:r>
              <a:rPr lang="en-US" sz="11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lower bound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41104" y="5334992"/>
            <a:ext cx="114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K</a:t>
            </a:r>
            <a:r>
              <a:rPr lang="en-US" sz="1100" b="1" baseline="30000" dirty="0" err="1" smtClean="0">
                <a:solidFill>
                  <a:srgbClr val="FF0000"/>
                </a:solidFill>
              </a:rPr>
              <a:t>th</a:t>
            </a:r>
            <a:r>
              <a:rPr lang="en-US" sz="11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lower bound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5" grpId="0"/>
      <p:bldP spid="70" grpId="0"/>
      <p:bldP spid="88" grpId="0"/>
      <p:bldP spid="89" grpId="0" animBg="1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Calculating Bounds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-1" y="2226487"/>
            <a:ext cx="9144001" cy="40177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record R at time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calculate base estimate as: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Upper bound on final estimate value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Lower bound on final estimate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786250" y="2936596"/>
                <a:ext cx="425047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baseline="300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  <m:r>
                        <a:rPr lang="en-US" b="0" i="1" baseline="3000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baseline="300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𝑙𝑎𝑠𝑡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50" y="2936596"/>
                <a:ext cx="425047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/>
          <p:cNvSpPr txBox="1">
            <a:spLocks/>
          </p:cNvSpPr>
          <p:nvPr/>
        </p:nvSpPr>
        <p:spPr>
          <a:xfrm>
            <a:off x="2156254" y="3276668"/>
            <a:ext cx="5562600" cy="3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i="1" dirty="0" err="1" smtClean="0"/>
              <a:t>t</a:t>
            </a:r>
            <a:r>
              <a:rPr lang="en-US" sz="1400" i="1" baseline="-25000" dirty="0" err="1" smtClean="0"/>
              <a:t>last</a:t>
            </a:r>
            <a:r>
              <a:rPr lang="en-US" sz="1400" dirty="0" smtClean="0"/>
              <a:t> is </a:t>
            </a:r>
            <a:r>
              <a:rPr lang="en-US" sz="1400" dirty="0" err="1" smtClean="0"/>
              <a:t>timeslice</a:t>
            </a:r>
            <a:r>
              <a:rPr lang="en-US" sz="1400" dirty="0" smtClean="0"/>
              <a:t> of last observed record access, where </a:t>
            </a:r>
            <a:r>
              <a:rPr lang="en-US" sz="1400" i="1" dirty="0" err="1" smtClean="0"/>
              <a:t>t</a:t>
            </a:r>
            <a:r>
              <a:rPr lang="en-US" sz="1400" i="1" baseline="-25000" dirty="0" err="1" smtClean="0"/>
              <a:t>last</a:t>
            </a:r>
            <a:r>
              <a:rPr lang="en-US" sz="1400" i="1" dirty="0" smtClean="0"/>
              <a:t> &gt; </a:t>
            </a:r>
            <a:r>
              <a:rPr lang="en-US" sz="1400" i="1" dirty="0" err="1" smtClean="0"/>
              <a:t>t</a:t>
            </a:r>
            <a:r>
              <a:rPr lang="en-US" sz="1400" i="1" baseline="-25000" dirty="0" err="1" smtClean="0"/>
              <a:t>k</a:t>
            </a:r>
            <a:endParaRPr lang="en-US" sz="1400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94404" y="4650260"/>
                <a:ext cx="4686300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𝑈𝑝𝑝𝑒𝑟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404" y="4650260"/>
                <a:ext cx="46863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4404" y="6234927"/>
                <a:ext cx="468630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𝐿𝑜𝑤𝑒𝑟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404" y="6234927"/>
                <a:ext cx="46863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15081" y="1106937"/>
            <a:ext cx="7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2893342" y="678577"/>
            <a:ext cx="0" cy="6223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513677" y="693223"/>
            <a:ext cx="75933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893342" y="1300892"/>
            <a:ext cx="0" cy="6223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513677" y="1923207"/>
            <a:ext cx="759331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791299" y="1213916"/>
            <a:ext cx="204085" cy="203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98268" y="496800"/>
            <a:ext cx="12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Upper</a:t>
            </a:r>
            <a:r>
              <a:rPr lang="en-US" baseline="-25000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432036" y="1720052"/>
            <a:ext cx="12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Lower</a:t>
            </a:r>
            <a:r>
              <a:rPr lang="en-US" baseline="-25000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98435" y="693223"/>
            <a:ext cx="6317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2"/>
          <p:cNvSpPr txBox="1">
            <a:spLocks/>
          </p:cNvSpPr>
          <p:nvPr/>
        </p:nvSpPr>
        <p:spPr>
          <a:xfrm>
            <a:off x="4030161" y="528301"/>
            <a:ext cx="5066896" cy="382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Assume </a:t>
            </a:r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ecord will be present in every time slice moving back in the log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3398435" y="1920333"/>
            <a:ext cx="6317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>
          <a:xfrm>
            <a:off x="4006578" y="1755297"/>
            <a:ext cx="5066896" cy="3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mtClean="0">
                <a:solidFill>
                  <a:srgbClr val="FF0000"/>
                </a:solidFill>
              </a:rPr>
              <a:t>Assume record </a:t>
            </a:r>
            <a:r>
              <a:rPr lang="en-US" sz="1400" dirty="0" smtClean="0">
                <a:solidFill>
                  <a:srgbClr val="FF0000"/>
                </a:solidFill>
              </a:rPr>
              <a:t>will not be observed again in the log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8" grpId="0"/>
      <p:bldP spid="17" grpId="0" animBg="1"/>
      <p:bldP spid="102" grpId="0"/>
      <p:bldP spid="103" grpId="0"/>
      <p:bldP spid="104" grpId="0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Backward Algorithm in Parallel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9600" y="1066800"/>
            <a:ext cx="9136800" cy="5334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Partition log into </a:t>
            </a:r>
            <a:r>
              <a:rPr lang="en-US" sz="2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pieces using hash function on record id</a:t>
            </a:r>
          </a:p>
        </p:txBody>
      </p:sp>
      <p:sp>
        <p:nvSpPr>
          <p:cNvPr id="93" name="Flowchart: Internal Storage 92"/>
          <p:cNvSpPr/>
          <p:nvPr/>
        </p:nvSpPr>
        <p:spPr>
          <a:xfrm>
            <a:off x="2330723" y="4795159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Curved Connector 93"/>
          <p:cNvCxnSpPr>
            <a:endCxn id="100" idx="0"/>
          </p:cNvCxnSpPr>
          <p:nvPr/>
        </p:nvCxnSpPr>
        <p:spPr>
          <a:xfrm rot="5400000">
            <a:off x="4339539" y="3267240"/>
            <a:ext cx="464981" cy="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00" idx="4"/>
            <a:endCxn id="93" idx="0"/>
          </p:cNvCxnSpPr>
          <p:nvPr/>
        </p:nvCxnSpPr>
        <p:spPr>
          <a:xfrm rot="5400000">
            <a:off x="3279912" y="3503071"/>
            <a:ext cx="685800" cy="18983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00" idx="4"/>
            <a:endCxn id="104" idx="0"/>
          </p:cNvCxnSpPr>
          <p:nvPr/>
        </p:nvCxnSpPr>
        <p:spPr>
          <a:xfrm rot="16200000" flipH="1">
            <a:off x="5151462" y="3529897"/>
            <a:ext cx="685800" cy="18447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42754" y="5909359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Log</a:t>
            </a:r>
            <a:r>
              <a:rPr lang="en-US" sz="1200" b="1" baseline="-25000" dirty="0" smtClean="0"/>
              <a:t>1</a:t>
            </a:r>
            <a:endParaRPr lang="en-US" sz="1200" b="1" baseline="-25000" dirty="0"/>
          </a:p>
        </p:txBody>
      </p:sp>
      <p:cxnSp>
        <p:nvCxnSpPr>
          <p:cNvPr id="99" name="Curved Connector 98"/>
          <p:cNvCxnSpPr>
            <a:stCxn id="100" idx="4"/>
            <a:endCxn id="101" idx="0"/>
          </p:cNvCxnSpPr>
          <p:nvPr/>
        </p:nvCxnSpPr>
        <p:spPr>
          <a:xfrm rot="5400000">
            <a:off x="3970362" y="4193521"/>
            <a:ext cx="685800" cy="5174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819154" y="3499759"/>
            <a:ext cx="1505691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01" name="Flowchart: Internal Storage 16"/>
          <p:cNvSpPr/>
          <p:nvPr/>
        </p:nvSpPr>
        <p:spPr>
          <a:xfrm>
            <a:off x="3711624" y="4795159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523655" y="5909359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Log</a:t>
            </a:r>
            <a:r>
              <a:rPr lang="en-US" sz="1200" b="1" baseline="-250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57354" y="5023759"/>
            <a:ext cx="1061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….</a:t>
            </a:r>
            <a:endParaRPr lang="en-US" sz="4000" b="1" baseline="-25000" dirty="0"/>
          </a:p>
        </p:txBody>
      </p:sp>
      <p:sp>
        <p:nvSpPr>
          <p:cNvPr id="104" name="Flowchart: Internal Storage 16"/>
          <p:cNvSpPr/>
          <p:nvPr/>
        </p:nvSpPr>
        <p:spPr>
          <a:xfrm>
            <a:off x="6073824" y="4795159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885855" y="5909359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Log</a:t>
            </a:r>
            <a:r>
              <a:rPr lang="en-US" sz="1200" b="1" baseline="-25000" dirty="0" err="1" smtClean="0"/>
              <a:t>N</a:t>
            </a:r>
            <a:endParaRPr lang="en-US" sz="1200" b="1" baseline="-25000" dirty="0"/>
          </a:p>
        </p:txBody>
      </p:sp>
      <p:sp>
        <p:nvSpPr>
          <p:cNvPr id="106" name="Flowchart: Internal Storage 105"/>
          <p:cNvSpPr/>
          <p:nvPr/>
        </p:nvSpPr>
        <p:spPr>
          <a:xfrm>
            <a:off x="4229099" y="1934863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041130" y="1669500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Log</a:t>
            </a:r>
            <a:endParaRPr lang="en-US" sz="1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627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I: Initialization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Internal Storage 4"/>
          <p:cNvSpPr/>
          <p:nvPr/>
        </p:nvSpPr>
        <p:spPr>
          <a:xfrm>
            <a:off x="762000" y="3048000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4031" y="4162200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Log</a:t>
            </a:r>
            <a:r>
              <a:rPr lang="en-US" sz="1200" b="1" baseline="-25000" dirty="0" smtClean="0"/>
              <a:t>1</a:t>
            </a:r>
            <a:endParaRPr lang="en-US" sz="1200" b="1" baseline="-25000" dirty="0"/>
          </a:p>
        </p:txBody>
      </p:sp>
      <p:sp>
        <p:nvSpPr>
          <p:cNvPr id="7" name="Flowchart: Internal Storage 16"/>
          <p:cNvSpPr/>
          <p:nvPr/>
        </p:nvSpPr>
        <p:spPr>
          <a:xfrm>
            <a:off x="4267200" y="3048000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9231" y="4162200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Log</a:t>
            </a:r>
            <a:r>
              <a:rPr lang="en-US" sz="1200" b="1" baseline="-25000" dirty="0"/>
              <a:t>2</a:t>
            </a:r>
          </a:p>
        </p:txBody>
      </p:sp>
      <p:sp>
        <p:nvSpPr>
          <p:cNvPr id="9" name="Flowchart: Internal Storage 16"/>
          <p:cNvSpPr/>
          <p:nvPr/>
        </p:nvSpPr>
        <p:spPr>
          <a:xfrm>
            <a:off x="7620000" y="3048000"/>
            <a:ext cx="685800" cy="1143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32031" y="4162200"/>
            <a:ext cx="1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Log</a:t>
            </a:r>
            <a:r>
              <a:rPr lang="en-US" sz="1200" b="1" baseline="-25000" dirty="0" err="1" smtClean="0"/>
              <a:t>N</a:t>
            </a:r>
            <a:endParaRPr lang="en-US" sz="1200" b="1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2362200"/>
            <a:ext cx="19050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362200"/>
            <a:ext cx="190500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2362200"/>
            <a:ext cx="1905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1066800"/>
            <a:ext cx="35814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 Thread</a:t>
            </a:r>
            <a:endParaRPr lang="en-US" baseline="-250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200" y="4664312"/>
            <a:ext cx="9136800" cy="2193688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worker thread and one coordinator thread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worker reads back in log segment to find all records in contention for local top K/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worker may read back different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lengths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67249" y="3937087"/>
            <a:ext cx="0" cy="2539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46705" y="3517949"/>
            <a:ext cx="557" cy="6818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82169" y="1063334"/>
            <a:ext cx="58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399505" y="3781200"/>
            <a:ext cx="558" cy="409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Data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7956"/>
            <a:ext cx="9144000" cy="26385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Records accessed infrequently in OLTP setting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May have become irrelevant to workload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Time-correlated and natural skew in real workloads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UPS packages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users more active than others</a:t>
            </a:r>
          </a:p>
          <a:p>
            <a:pPr lvl="2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1" y="4042418"/>
            <a:ext cx="2346152" cy="2413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1" y="4607553"/>
            <a:ext cx="911626" cy="1149798"/>
          </a:xfrm>
          <a:prstGeom prst="rect">
            <a:avLst/>
          </a:prstGeom>
        </p:spPr>
      </p:pic>
      <p:pic>
        <p:nvPicPr>
          <p:cNvPr id="1026" name="Picture 2" descr="Amazon's home 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3824392"/>
            <a:ext cx="3947848" cy="271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I: Initialization (2)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725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368925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685800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96000" y="990600"/>
            <a:ext cx="35814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 Thread</a:t>
            </a:r>
            <a:endParaRPr lang="en-US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33550" y="3279846"/>
            <a:ext cx="0" cy="54864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25850" y="3279846"/>
            <a:ext cx="2319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17600" y="3828486"/>
            <a:ext cx="2319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24600" y="3200223"/>
            <a:ext cx="240150" cy="548640"/>
            <a:chOff x="1201200" y="3215781"/>
            <a:chExt cx="240150" cy="54864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70700" y="3915786"/>
            <a:ext cx="1828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472700" y="3626943"/>
            <a:ext cx="240150" cy="548640"/>
            <a:chOff x="1201200" y="3215781"/>
            <a:chExt cx="240150" cy="548640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12850" y="3481044"/>
            <a:ext cx="240150" cy="548640"/>
            <a:chOff x="1201200" y="3215781"/>
            <a:chExt cx="240150" cy="54864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53000" y="3748863"/>
            <a:ext cx="240150" cy="548640"/>
            <a:chOff x="1201200" y="3215781"/>
            <a:chExt cx="240150" cy="548640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9650" y="376189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0.7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667650" y="4147446"/>
            <a:ext cx="2079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398668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0.6</a:t>
            </a:r>
            <a:endParaRPr lang="en-US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994050" y="3200223"/>
            <a:ext cx="240150" cy="548640"/>
            <a:chOff x="3654300" y="3439923"/>
            <a:chExt cx="240150" cy="54864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2650" y="3486510"/>
            <a:ext cx="240150" cy="548640"/>
            <a:chOff x="3654300" y="3439923"/>
            <a:chExt cx="240150" cy="548640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515900" y="3870203"/>
            <a:ext cx="240150" cy="548640"/>
            <a:chOff x="3654300" y="3439923"/>
            <a:chExt cx="240150" cy="548640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970800" y="3092826"/>
            <a:ext cx="240150" cy="548640"/>
            <a:chOff x="3654300" y="3439923"/>
            <a:chExt cx="240150" cy="54864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 flipH="1">
            <a:off x="6970800" y="3748863"/>
            <a:ext cx="1828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96400" y="3594974"/>
            <a:ext cx="49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0.8</a:t>
            </a:r>
            <a:endParaRPr lang="en-US" sz="1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7227450" y="3005526"/>
            <a:ext cx="240150" cy="548640"/>
            <a:chOff x="3654300" y="3439923"/>
            <a:chExt cx="240150" cy="54864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413000" y="3213257"/>
            <a:ext cx="240150" cy="548640"/>
            <a:chOff x="3654300" y="3439923"/>
            <a:chExt cx="240150" cy="548640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620000" y="3429000"/>
            <a:ext cx="240150" cy="548640"/>
            <a:chOff x="3654300" y="3439923"/>
            <a:chExt cx="240150" cy="54864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765450" y="3598806"/>
            <a:ext cx="240150" cy="548640"/>
            <a:chOff x="3654300" y="3439923"/>
            <a:chExt cx="240150" cy="54864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82650" y="3367146"/>
            <a:ext cx="240150" cy="548640"/>
            <a:chOff x="982650" y="3367146"/>
            <a:chExt cx="240150" cy="548640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1098600" y="3367146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990900" y="3367146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982650" y="3915786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7877250" y="3352800"/>
            <a:ext cx="240150" cy="548640"/>
            <a:chOff x="3654300" y="3439923"/>
            <a:chExt cx="240150" cy="54864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67250" y="1587804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Thresh</a:t>
            </a:r>
            <a:r>
              <a:rPr lang="en-US" sz="1600" dirty="0" smtClean="0"/>
              <a:t>: 0.7</a:t>
            </a:r>
          </a:p>
          <a:p>
            <a:r>
              <a:rPr lang="en-US" sz="1600" b="1" dirty="0" smtClean="0"/>
              <a:t>Upper</a:t>
            </a:r>
            <a:r>
              <a:rPr lang="en-US" sz="1600" dirty="0" smtClean="0"/>
              <a:t>: 6</a:t>
            </a:r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3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3689250" y="160000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Thresh</a:t>
            </a:r>
            <a:r>
              <a:rPr lang="en-US" sz="1600" dirty="0" smtClean="0"/>
              <a:t>: 0.6</a:t>
            </a:r>
          </a:p>
          <a:p>
            <a:r>
              <a:rPr lang="en-US" sz="1600" b="1" dirty="0" smtClean="0"/>
              <a:t>Upper</a:t>
            </a:r>
            <a:r>
              <a:rPr lang="en-US" sz="1600" dirty="0" smtClean="0"/>
              <a:t>: 7</a:t>
            </a:r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3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6852900" y="15878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Thresh</a:t>
            </a:r>
            <a:r>
              <a:rPr lang="en-US" sz="1600" dirty="0" smtClean="0"/>
              <a:t>: 0.8</a:t>
            </a:r>
          </a:p>
          <a:p>
            <a:r>
              <a:rPr lang="en-US" sz="1600" b="1" dirty="0" smtClean="0"/>
              <a:t>Upper</a:t>
            </a:r>
            <a:r>
              <a:rPr lang="en-US" sz="1600" dirty="0" smtClean="0"/>
              <a:t>: 8</a:t>
            </a:r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3</a:t>
            </a:r>
            <a:endParaRPr lang="en-US" sz="16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820700" y="3793086"/>
            <a:ext cx="240150" cy="548640"/>
            <a:chOff x="3654300" y="3439923"/>
            <a:chExt cx="240150" cy="54864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60850" y="4000824"/>
            <a:ext cx="240150" cy="548640"/>
            <a:chOff x="3654300" y="3439923"/>
            <a:chExt cx="240150" cy="54864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45150" y="3915785"/>
            <a:ext cx="240150" cy="548640"/>
            <a:chOff x="3654300" y="3439923"/>
            <a:chExt cx="240150" cy="548640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8070000" y="3505200"/>
            <a:ext cx="240150" cy="548640"/>
            <a:chOff x="3654300" y="3439923"/>
            <a:chExt cx="240150" cy="548640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232450" y="3360174"/>
            <a:ext cx="240150" cy="548640"/>
            <a:chOff x="3654300" y="3439923"/>
            <a:chExt cx="240150" cy="548640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6100" y="3622263"/>
            <a:ext cx="240150" cy="548640"/>
            <a:chOff x="3654300" y="3439923"/>
            <a:chExt cx="240150" cy="54864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3770250" y="3439923"/>
              <a:ext cx="0" cy="54864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3662550" y="343992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654300" y="3988563"/>
              <a:ext cx="23190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Content Placeholder 2"/>
          <p:cNvSpPr txBox="1">
            <a:spLocks/>
          </p:cNvSpPr>
          <p:nvPr/>
        </p:nvSpPr>
        <p:spPr>
          <a:xfrm>
            <a:off x="-7950" y="4737000"/>
            <a:ext cx="915195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worker thread reports only three values: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Its local K/</a:t>
            </a:r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 threshold value</a:t>
            </a:r>
          </a:p>
          <a:p>
            <a:pPr lvl="1"/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Upper bound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number of records that are in contention to be in top K/</a:t>
            </a:r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records</a:t>
            </a:r>
          </a:p>
          <a:p>
            <a:pPr lvl="1"/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Lower bound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minimum number of records that can be in top K/</a:t>
            </a:r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records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1712850" y="1447800"/>
            <a:ext cx="1083150" cy="6471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1" idx="0"/>
          </p:cNvCxnSpPr>
          <p:nvPr/>
        </p:nvCxnSpPr>
        <p:spPr>
          <a:xfrm flipV="1">
            <a:off x="4641750" y="1371600"/>
            <a:ext cx="0" cy="2284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324600" y="1447800"/>
            <a:ext cx="533400" cy="63942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98768"/>
              </p:ext>
            </p:extLst>
          </p:nvPr>
        </p:nvGraphicFramePr>
        <p:xfrm>
          <a:off x="467250" y="198120"/>
          <a:ext cx="21521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80"/>
                <a:gridCol w="602445"/>
              </a:tblGrid>
              <a:tr h="143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Global </a:t>
                      </a:r>
                      <a:r>
                        <a:rPr lang="en-US" sz="1200" dirty="0" smtClean="0"/>
                        <a:t>Statistics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Threshold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.6</a:t>
                      </a:r>
                      <a:r>
                        <a:rPr lang="en-US" sz="12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.8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II: Threshold Search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3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Final “global” threshold that renders at least K records is between high and low thresholds initialization phase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Controller’s job is to find this final global threshold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Iterate, choosing new candidate threshold</a:t>
            </a:r>
          </a:p>
          <a:p>
            <a:pPr lvl="1"/>
            <a:r>
              <a:rPr lang="en-US" dirty="0" smtClean="0"/>
              <a:t>Polls workers for upper and lower counts for the threshold</a:t>
            </a:r>
          </a:p>
          <a:p>
            <a:pPr lvl="1"/>
            <a:r>
              <a:rPr lang="en-US" dirty="0" smtClean="0"/>
              <a:t>Can also ask workers to sharpen bounds for frequency estimates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Details in the paper</a:t>
            </a:r>
          </a:p>
        </p:txBody>
      </p:sp>
    </p:spTree>
    <p:extLst>
      <p:ext uri="{BB962C8B-B14F-4D97-AF65-F5344CB8AC3E}">
        <p14:creationId xmlns:p14="http://schemas.microsoft.com/office/powerpoint/2010/main" val="2079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Tighten Bounds Operation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25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68925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858000" y="2418801"/>
            <a:ext cx="1905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8200" y="990600"/>
            <a:ext cx="35814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4425" y="3200400"/>
            <a:ext cx="1475550" cy="1097280"/>
            <a:chOff x="717600" y="3200223"/>
            <a:chExt cx="1475550" cy="1097280"/>
          </a:xfrm>
        </p:grpSpPr>
        <p:grpSp>
          <p:nvGrpSpPr>
            <p:cNvPr id="10" name="Group 9"/>
            <p:cNvGrpSpPr/>
            <p:nvPr/>
          </p:nvGrpSpPr>
          <p:grpSpPr>
            <a:xfrm>
              <a:off x="717600" y="3279846"/>
              <a:ext cx="240150" cy="548640"/>
              <a:chOff x="717600" y="3279846"/>
              <a:chExt cx="240150" cy="54864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833550" y="3279846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725850" y="327984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717600" y="382848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1224600" y="3200223"/>
              <a:ext cx="240150" cy="548640"/>
              <a:chOff x="1201200" y="3215781"/>
              <a:chExt cx="240150" cy="54864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317150" y="3215781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472700" y="3626943"/>
              <a:ext cx="240150" cy="548640"/>
              <a:chOff x="1201200" y="3215781"/>
              <a:chExt cx="240150" cy="54864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317150" y="3215781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1712850" y="3481044"/>
              <a:ext cx="240150" cy="548640"/>
              <a:chOff x="1201200" y="3215781"/>
              <a:chExt cx="240150" cy="54864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1317150" y="3215781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953000" y="3748863"/>
              <a:ext cx="240150" cy="548640"/>
              <a:chOff x="1201200" y="3215781"/>
              <a:chExt cx="240150" cy="54864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317150" y="3215781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982650" y="3367146"/>
              <a:ext cx="240150" cy="548640"/>
              <a:chOff x="982650" y="3367146"/>
              <a:chExt cx="240150" cy="54864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098600" y="3367146"/>
                <a:ext cx="0" cy="54864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990900" y="336714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982650" y="391578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3772650" y="3200223"/>
            <a:ext cx="1919850" cy="1349241"/>
            <a:chOff x="3765450" y="3200223"/>
            <a:chExt cx="1919850" cy="1349241"/>
          </a:xfrm>
        </p:grpSpPr>
        <p:grpSp>
          <p:nvGrpSpPr>
            <p:cNvPr id="35" name="Group 34"/>
            <p:cNvGrpSpPr/>
            <p:nvPr/>
          </p:nvGrpSpPr>
          <p:grpSpPr>
            <a:xfrm>
              <a:off x="3994050" y="3200223"/>
              <a:ext cx="240150" cy="548640"/>
              <a:chOff x="3654300" y="3439923"/>
              <a:chExt cx="240150" cy="54864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222650" y="3486510"/>
              <a:ext cx="240150" cy="548640"/>
              <a:chOff x="3654300" y="3439923"/>
              <a:chExt cx="240150" cy="54864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515900" y="3870203"/>
              <a:ext cx="240150" cy="548640"/>
              <a:chOff x="3654300" y="3439923"/>
              <a:chExt cx="240150" cy="54864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3765450" y="3598806"/>
              <a:ext cx="240150" cy="548640"/>
              <a:chOff x="3654300" y="3439923"/>
              <a:chExt cx="240150" cy="54864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20700" y="3793086"/>
              <a:ext cx="240150" cy="548640"/>
              <a:chOff x="3654300" y="3439923"/>
              <a:chExt cx="240150" cy="5486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060850" y="4000824"/>
              <a:ext cx="240150" cy="548640"/>
              <a:chOff x="3654300" y="3439923"/>
              <a:chExt cx="240150" cy="5486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445150" y="3915785"/>
              <a:ext cx="240150" cy="548640"/>
              <a:chOff x="3654300" y="3439923"/>
              <a:chExt cx="240150" cy="54864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6973200" y="3011223"/>
            <a:ext cx="1755450" cy="1165377"/>
            <a:chOff x="6970800" y="3005526"/>
            <a:chExt cx="1755450" cy="1165377"/>
          </a:xfrm>
        </p:grpSpPr>
        <p:grpSp>
          <p:nvGrpSpPr>
            <p:cNvPr id="64" name="Group 63"/>
            <p:cNvGrpSpPr/>
            <p:nvPr/>
          </p:nvGrpSpPr>
          <p:grpSpPr>
            <a:xfrm>
              <a:off x="6970800" y="3092826"/>
              <a:ext cx="240150" cy="548640"/>
              <a:chOff x="3654300" y="3439923"/>
              <a:chExt cx="240150" cy="54864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7227450" y="3005526"/>
              <a:ext cx="240150" cy="548640"/>
              <a:chOff x="3654300" y="3439923"/>
              <a:chExt cx="240150" cy="54864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7413000" y="3213257"/>
              <a:ext cx="240150" cy="548640"/>
              <a:chOff x="3654300" y="3439923"/>
              <a:chExt cx="240150" cy="54864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7620000" y="3429000"/>
              <a:ext cx="240150" cy="548640"/>
              <a:chOff x="3654300" y="3439923"/>
              <a:chExt cx="240150" cy="54864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7877250" y="3352800"/>
              <a:ext cx="240150" cy="548640"/>
              <a:chOff x="3654300" y="3439923"/>
              <a:chExt cx="240150" cy="54864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070000" y="3505200"/>
              <a:ext cx="240150" cy="548640"/>
              <a:chOff x="3654300" y="3439923"/>
              <a:chExt cx="240150" cy="5486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8232450" y="3360174"/>
              <a:ext cx="240150" cy="548640"/>
              <a:chOff x="3654300" y="3439923"/>
              <a:chExt cx="240150" cy="54864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8486100" y="3622263"/>
              <a:ext cx="240150" cy="548640"/>
              <a:chOff x="3654300" y="3439923"/>
              <a:chExt cx="240150" cy="54864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3770250" y="3439923"/>
                <a:ext cx="0" cy="54864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Content Placeholder 2"/>
          <p:cNvSpPr txBox="1">
            <a:spLocks/>
          </p:cNvSpPr>
          <p:nvPr/>
        </p:nvSpPr>
        <p:spPr>
          <a:xfrm>
            <a:off x="-7950" y="4513538"/>
            <a:ext cx="9151950" cy="235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Tighten Bounds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ach worker reads backward in log and sharpens estimates for its records</a:t>
            </a:r>
          </a:p>
          <a:p>
            <a:pPr lvl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Paper describes details of how far back a worker must read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464750" y="1447800"/>
            <a:ext cx="127845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631850" y="1447800"/>
            <a:ext cx="99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629400" y="1447800"/>
            <a:ext cx="102375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33950" y="3200400"/>
            <a:ext cx="1459200" cy="1097280"/>
            <a:chOff x="725700" y="3200223"/>
            <a:chExt cx="1459200" cy="1097280"/>
          </a:xfrm>
        </p:grpSpPr>
        <p:grpSp>
          <p:nvGrpSpPr>
            <p:cNvPr id="101" name="Group 100"/>
            <p:cNvGrpSpPr/>
            <p:nvPr/>
          </p:nvGrpSpPr>
          <p:grpSpPr>
            <a:xfrm>
              <a:off x="725700" y="3279846"/>
              <a:ext cx="232050" cy="234423"/>
              <a:chOff x="725700" y="3279846"/>
              <a:chExt cx="232050" cy="234423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833550" y="3279846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725850" y="327984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725700" y="3514269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224600" y="3200223"/>
              <a:ext cx="240150" cy="228600"/>
              <a:chOff x="1201200" y="3215781"/>
              <a:chExt cx="240150" cy="22860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V="1">
                <a:off x="1317150" y="32157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1201200" y="34443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465500" y="3814827"/>
              <a:ext cx="247350" cy="238836"/>
              <a:chOff x="1194000" y="3403665"/>
              <a:chExt cx="247350" cy="238836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1317150" y="3403665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1209450" y="3403665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1194000" y="364250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12850" y="3481044"/>
              <a:ext cx="240150" cy="228600"/>
              <a:chOff x="1201200" y="3215781"/>
              <a:chExt cx="240150" cy="22860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V="1">
                <a:off x="1317150" y="32157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1201200" y="34443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1953000" y="4053663"/>
              <a:ext cx="231900" cy="243840"/>
              <a:chOff x="1201200" y="3520581"/>
              <a:chExt cx="231900" cy="2438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V="1">
                <a:off x="1308900" y="35205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201200" y="35205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982650" y="3700527"/>
              <a:ext cx="231900" cy="228600"/>
              <a:chOff x="982650" y="3700527"/>
              <a:chExt cx="231900" cy="22860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1090350" y="3700527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982650" y="3700527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982650" y="391578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TextBox 125"/>
          <p:cNvSpPr txBox="1"/>
          <p:nvPr/>
        </p:nvSpPr>
        <p:spPr>
          <a:xfrm>
            <a:off x="767025" y="1498200"/>
            <a:ext cx="142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TightenBounds</a:t>
            </a:r>
            <a:endParaRPr lang="en-US" sz="16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276600" y="1544546"/>
            <a:ext cx="142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TightenBounds</a:t>
            </a:r>
            <a:endParaRPr lang="en-US" sz="1600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943050" y="1490246"/>
            <a:ext cx="142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TightenBounds</a:t>
            </a:r>
            <a:endParaRPr lang="en-US" sz="1600" i="1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773700" y="3195582"/>
            <a:ext cx="1919850" cy="1349241"/>
            <a:chOff x="3765450" y="3200223"/>
            <a:chExt cx="1919850" cy="1349241"/>
          </a:xfrm>
        </p:grpSpPr>
        <p:grpSp>
          <p:nvGrpSpPr>
            <p:cNvPr id="130" name="Group 129"/>
            <p:cNvGrpSpPr/>
            <p:nvPr/>
          </p:nvGrpSpPr>
          <p:grpSpPr>
            <a:xfrm>
              <a:off x="3994050" y="3200223"/>
              <a:ext cx="240150" cy="230945"/>
              <a:chOff x="3654300" y="3439923"/>
              <a:chExt cx="240150" cy="230945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3654300" y="3670868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4222650" y="3486510"/>
              <a:ext cx="240150" cy="228600"/>
              <a:chOff x="3654300" y="3439923"/>
              <a:chExt cx="240150" cy="2286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3654300" y="3665731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515900" y="3870203"/>
              <a:ext cx="240150" cy="228600"/>
              <a:chOff x="3654300" y="3439923"/>
              <a:chExt cx="240150" cy="228600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3654300" y="3648638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3765450" y="3766918"/>
              <a:ext cx="240150" cy="228600"/>
              <a:chOff x="3654300" y="3608035"/>
              <a:chExt cx="240150" cy="228600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V="1">
                <a:off x="3770250" y="3608035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662550" y="360803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3654300" y="383663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4820700" y="4100518"/>
              <a:ext cx="240150" cy="241208"/>
              <a:chOff x="3654300" y="3747355"/>
              <a:chExt cx="240150" cy="241208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 flipV="1">
                <a:off x="3770250" y="3747355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3662550" y="374735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060850" y="4314718"/>
              <a:ext cx="240150" cy="234746"/>
              <a:chOff x="3654300" y="3753817"/>
              <a:chExt cx="240150" cy="23474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3770250" y="3753817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662550" y="375381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5445150" y="4140718"/>
              <a:ext cx="240150" cy="230107"/>
              <a:chOff x="3654300" y="3664856"/>
              <a:chExt cx="240150" cy="230107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V="1">
                <a:off x="3770250" y="3664856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3662550" y="3664856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3654300" y="38949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Group 157"/>
          <p:cNvGrpSpPr/>
          <p:nvPr/>
        </p:nvGrpSpPr>
        <p:grpSpPr>
          <a:xfrm>
            <a:off x="6968250" y="3007886"/>
            <a:ext cx="1755450" cy="1021975"/>
            <a:chOff x="6970800" y="3005526"/>
            <a:chExt cx="1755450" cy="1021975"/>
          </a:xfrm>
        </p:grpSpPr>
        <p:grpSp>
          <p:nvGrpSpPr>
            <p:cNvPr id="159" name="Group 158"/>
            <p:cNvGrpSpPr/>
            <p:nvPr/>
          </p:nvGrpSpPr>
          <p:grpSpPr>
            <a:xfrm>
              <a:off x="6970800" y="3143226"/>
              <a:ext cx="240150" cy="228600"/>
              <a:chOff x="3654300" y="3490323"/>
              <a:chExt cx="240150" cy="2286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V="1">
                <a:off x="3770250" y="34903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3662550" y="34903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>
                <a:off x="3654300" y="3703198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/>
            <p:nvPr/>
          </p:nvGrpSpPr>
          <p:grpSpPr>
            <a:xfrm>
              <a:off x="7227450" y="3005526"/>
              <a:ext cx="240150" cy="238375"/>
              <a:chOff x="3654300" y="3439923"/>
              <a:chExt cx="240150" cy="238375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3654300" y="3678298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7413000" y="3417901"/>
              <a:ext cx="240150" cy="228600"/>
              <a:chOff x="3654300" y="3644567"/>
              <a:chExt cx="240150" cy="2286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V="1">
                <a:off x="3770250" y="3644567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3662550" y="3644567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>
                <a:off x="3654300" y="3873167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620000" y="3738600"/>
              <a:ext cx="240150" cy="239040"/>
              <a:chOff x="3654300" y="3749523"/>
              <a:chExt cx="240150" cy="23904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flipV="1">
                <a:off x="3770250" y="37495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3662550" y="37495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7877250" y="3352800"/>
              <a:ext cx="240150" cy="228600"/>
              <a:chOff x="3654300" y="3439923"/>
              <a:chExt cx="240150" cy="2286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3654300" y="36574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8070000" y="3722701"/>
              <a:ext cx="240150" cy="228600"/>
              <a:chOff x="3654300" y="3657424"/>
              <a:chExt cx="240150" cy="22860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 flipV="1">
                <a:off x="3770250" y="3657424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3662550" y="36574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3654300" y="38860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8232450" y="3646501"/>
              <a:ext cx="240150" cy="240713"/>
              <a:chOff x="3654300" y="3726250"/>
              <a:chExt cx="240150" cy="240713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V="1">
                <a:off x="3770250" y="3726250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3662550" y="3726250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3654300" y="39669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8486100" y="3798901"/>
              <a:ext cx="240150" cy="228600"/>
              <a:chOff x="3654300" y="3616561"/>
              <a:chExt cx="240150" cy="22860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 flipV="1">
                <a:off x="3770250" y="3616561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3662550" y="36165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3654300" y="38451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83675"/>
              </p:ext>
            </p:extLst>
          </p:nvPr>
        </p:nvGraphicFramePr>
        <p:xfrm>
          <a:off x="467250" y="198120"/>
          <a:ext cx="21521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80"/>
                <a:gridCol w="602445"/>
              </a:tblGrid>
              <a:tr h="143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Global </a:t>
                      </a:r>
                      <a:r>
                        <a:rPr lang="en-US" sz="1200" dirty="0" smtClean="0"/>
                        <a:t>Statistics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Threshold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.6</a:t>
                      </a:r>
                      <a:r>
                        <a:rPr lang="en-US" sz="12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.8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Count Operation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33400" y="2476584"/>
            <a:ext cx="19050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2" name="Rectangle 191"/>
          <p:cNvSpPr/>
          <p:nvPr/>
        </p:nvSpPr>
        <p:spPr>
          <a:xfrm>
            <a:off x="3672600" y="2476584"/>
            <a:ext cx="190500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93" name="Rectangle 192"/>
          <p:cNvSpPr/>
          <p:nvPr/>
        </p:nvSpPr>
        <p:spPr>
          <a:xfrm>
            <a:off x="6841350" y="2476584"/>
            <a:ext cx="1905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/>
              <a:t>3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831550" y="1048383"/>
            <a:ext cx="35814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baseline="-250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32150" y="1505583"/>
            <a:ext cx="1394400" cy="6733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4615200" y="1505583"/>
            <a:ext cx="99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12750" y="1505583"/>
            <a:ext cx="102375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717300" y="3258183"/>
            <a:ext cx="1459200" cy="1097280"/>
            <a:chOff x="725700" y="3200223"/>
            <a:chExt cx="1459200" cy="1097280"/>
          </a:xfrm>
        </p:grpSpPr>
        <p:grpSp>
          <p:nvGrpSpPr>
            <p:cNvPr id="199" name="Group 198"/>
            <p:cNvGrpSpPr/>
            <p:nvPr/>
          </p:nvGrpSpPr>
          <p:grpSpPr>
            <a:xfrm>
              <a:off x="725700" y="3279846"/>
              <a:ext cx="232050" cy="234423"/>
              <a:chOff x="725700" y="3279846"/>
              <a:chExt cx="232050" cy="234423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flipV="1">
                <a:off x="833550" y="3279846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725850" y="327984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725700" y="3514269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224600" y="3200223"/>
              <a:ext cx="240150" cy="228600"/>
              <a:chOff x="1201200" y="3215781"/>
              <a:chExt cx="240150" cy="228600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 flipV="1">
                <a:off x="1317150" y="32157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201200" y="34443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1465500" y="3814827"/>
              <a:ext cx="247350" cy="238836"/>
              <a:chOff x="1194000" y="3403665"/>
              <a:chExt cx="247350" cy="238836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317150" y="3403665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1209450" y="3403665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1194000" y="364250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1712850" y="3481044"/>
              <a:ext cx="240150" cy="228600"/>
              <a:chOff x="1201200" y="3215781"/>
              <a:chExt cx="240150" cy="22860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V="1">
                <a:off x="1317150" y="32157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>
                <a:off x="1201200" y="34443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953000" y="4053663"/>
              <a:ext cx="231900" cy="243840"/>
              <a:chOff x="1201200" y="3520581"/>
              <a:chExt cx="231900" cy="24384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1308900" y="3520581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>
                <a:off x="1201200" y="35205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1201200" y="376442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982650" y="3700527"/>
              <a:ext cx="231900" cy="228600"/>
              <a:chOff x="982650" y="3700527"/>
              <a:chExt cx="231900" cy="22860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1090350" y="3700527"/>
                <a:ext cx="0" cy="2286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982650" y="3700527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982650" y="391578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TextBox 222"/>
          <p:cNvSpPr txBox="1"/>
          <p:nvPr/>
        </p:nvSpPr>
        <p:spPr>
          <a:xfrm>
            <a:off x="170475" y="1547935"/>
            <a:ext cx="189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ReportCounts</a:t>
            </a:r>
            <a:r>
              <a:rPr lang="en-US" sz="1600" i="1" dirty="0" smtClean="0"/>
              <a:t>(0.75)</a:t>
            </a:r>
            <a:endParaRPr lang="en-US" sz="1600" i="1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3757050" y="3253365"/>
            <a:ext cx="1919850" cy="1349241"/>
            <a:chOff x="3765450" y="3200223"/>
            <a:chExt cx="1919850" cy="1349241"/>
          </a:xfrm>
        </p:grpSpPr>
        <p:grpSp>
          <p:nvGrpSpPr>
            <p:cNvPr id="225" name="Group 224"/>
            <p:cNvGrpSpPr/>
            <p:nvPr/>
          </p:nvGrpSpPr>
          <p:grpSpPr>
            <a:xfrm>
              <a:off x="3994050" y="3200223"/>
              <a:ext cx="240150" cy="230945"/>
              <a:chOff x="3654300" y="3439923"/>
              <a:chExt cx="240150" cy="230945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3654300" y="3670868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/>
            <p:cNvGrpSpPr/>
            <p:nvPr/>
          </p:nvGrpSpPr>
          <p:grpSpPr>
            <a:xfrm>
              <a:off x="4222650" y="3486510"/>
              <a:ext cx="240150" cy="228600"/>
              <a:chOff x="3654300" y="3439923"/>
              <a:chExt cx="240150" cy="22860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3654300" y="3665731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/>
            <p:cNvGrpSpPr/>
            <p:nvPr/>
          </p:nvGrpSpPr>
          <p:grpSpPr>
            <a:xfrm>
              <a:off x="4515900" y="3870203"/>
              <a:ext cx="240150" cy="228600"/>
              <a:chOff x="3654300" y="3439923"/>
              <a:chExt cx="240150" cy="2286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3654300" y="3648638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3765450" y="3766918"/>
              <a:ext cx="240150" cy="228600"/>
              <a:chOff x="3654300" y="3608035"/>
              <a:chExt cx="240150" cy="228600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flipV="1">
                <a:off x="3770250" y="3608035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3662550" y="360803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>
                <a:off x="3654300" y="383663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4820700" y="4100518"/>
              <a:ext cx="240150" cy="241208"/>
              <a:chOff x="3654300" y="3747355"/>
              <a:chExt cx="240150" cy="241208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V="1">
                <a:off x="3770250" y="3747355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3662550" y="374735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/>
            <p:cNvGrpSpPr/>
            <p:nvPr/>
          </p:nvGrpSpPr>
          <p:grpSpPr>
            <a:xfrm>
              <a:off x="5060850" y="4314718"/>
              <a:ext cx="240150" cy="234746"/>
              <a:chOff x="3654300" y="3753817"/>
              <a:chExt cx="240150" cy="234746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V="1">
                <a:off x="3770250" y="3753817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3662550" y="375381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5445150" y="4140718"/>
              <a:ext cx="240150" cy="230107"/>
              <a:chOff x="3654300" y="3664856"/>
              <a:chExt cx="240150" cy="230107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3770250" y="3664856"/>
                <a:ext cx="0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3662550" y="3664856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3654300" y="389496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3" name="Group 252"/>
          <p:cNvGrpSpPr/>
          <p:nvPr/>
        </p:nvGrpSpPr>
        <p:grpSpPr>
          <a:xfrm>
            <a:off x="6951600" y="3065669"/>
            <a:ext cx="1755450" cy="1021975"/>
            <a:chOff x="6970800" y="3005526"/>
            <a:chExt cx="1755450" cy="1021975"/>
          </a:xfrm>
        </p:grpSpPr>
        <p:grpSp>
          <p:nvGrpSpPr>
            <p:cNvPr id="254" name="Group 253"/>
            <p:cNvGrpSpPr/>
            <p:nvPr/>
          </p:nvGrpSpPr>
          <p:grpSpPr>
            <a:xfrm>
              <a:off x="6970800" y="3143226"/>
              <a:ext cx="240150" cy="228600"/>
              <a:chOff x="3654300" y="3490323"/>
              <a:chExt cx="240150" cy="228600"/>
            </a:xfrm>
          </p:grpSpPr>
          <p:cxnSp>
            <p:nvCxnSpPr>
              <p:cNvPr id="283" name="Straight Connector 282"/>
              <p:cNvCxnSpPr/>
              <p:nvPr/>
            </p:nvCxnSpPr>
            <p:spPr>
              <a:xfrm flipV="1">
                <a:off x="3770250" y="34903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3662550" y="34903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H="1">
                <a:off x="3654300" y="3703198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7227450" y="3005526"/>
              <a:ext cx="240150" cy="238375"/>
              <a:chOff x="3654300" y="3439923"/>
              <a:chExt cx="240150" cy="238375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H="1">
                <a:off x="3654300" y="3678298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7413000" y="3417901"/>
              <a:ext cx="240150" cy="228600"/>
              <a:chOff x="3654300" y="3644567"/>
              <a:chExt cx="240150" cy="228600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V="1">
                <a:off x="3770250" y="3644567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3662550" y="3644567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3654300" y="3873167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7620000" y="3738600"/>
              <a:ext cx="240150" cy="239040"/>
              <a:chOff x="3654300" y="3749523"/>
              <a:chExt cx="240150" cy="2390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V="1">
                <a:off x="3770250" y="37495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>
                <a:off x="3662550" y="37495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3654300" y="39885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7877250" y="3352800"/>
              <a:ext cx="240150" cy="228600"/>
              <a:chOff x="3654300" y="3439923"/>
              <a:chExt cx="240150" cy="228600"/>
            </a:xfrm>
          </p:grpSpPr>
          <p:cxnSp>
            <p:nvCxnSpPr>
              <p:cNvPr id="271" name="Straight Connector 270"/>
              <p:cNvCxnSpPr/>
              <p:nvPr/>
            </p:nvCxnSpPr>
            <p:spPr>
              <a:xfrm flipV="1">
                <a:off x="3770250" y="3439923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H="1">
                <a:off x="3654300" y="36574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8070000" y="3722701"/>
              <a:ext cx="240150" cy="228600"/>
              <a:chOff x="3654300" y="3657424"/>
              <a:chExt cx="240150" cy="22860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V="1">
                <a:off x="3770250" y="3657424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3662550" y="36574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H="1">
                <a:off x="3654300" y="388602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8232450" y="3646501"/>
              <a:ext cx="240150" cy="240713"/>
              <a:chOff x="3654300" y="3726250"/>
              <a:chExt cx="240150" cy="240713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V="1">
                <a:off x="3770250" y="3726250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3662550" y="3726250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3654300" y="39669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/>
            <p:cNvGrpSpPr/>
            <p:nvPr/>
          </p:nvGrpSpPr>
          <p:grpSpPr>
            <a:xfrm>
              <a:off x="8486100" y="3798901"/>
              <a:ext cx="240150" cy="228600"/>
              <a:chOff x="3654300" y="3616561"/>
              <a:chExt cx="240150" cy="228600"/>
            </a:xfrm>
          </p:grpSpPr>
          <p:cxnSp>
            <p:nvCxnSpPr>
              <p:cNvPr id="262" name="Straight Connector 261"/>
              <p:cNvCxnSpPr/>
              <p:nvPr/>
            </p:nvCxnSpPr>
            <p:spPr>
              <a:xfrm flipV="1">
                <a:off x="3770250" y="3616561"/>
                <a:ext cx="0" cy="22860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H="1">
                <a:off x="3662550" y="36165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H="1">
                <a:off x="3654300" y="38451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6" name="TextBox 285"/>
          <p:cNvSpPr txBox="1"/>
          <p:nvPr/>
        </p:nvSpPr>
        <p:spPr>
          <a:xfrm>
            <a:off x="2817150" y="1609529"/>
            <a:ext cx="189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ReportCounts</a:t>
            </a:r>
            <a:r>
              <a:rPr lang="en-US" sz="1600" i="1" dirty="0" smtClean="0"/>
              <a:t>(0.75)</a:t>
            </a:r>
            <a:endParaRPr lang="en-US" sz="1600" i="1" dirty="0"/>
          </a:p>
        </p:txBody>
      </p:sp>
      <p:sp>
        <p:nvSpPr>
          <p:cNvPr id="287" name="TextBox 286"/>
          <p:cNvSpPr txBox="1"/>
          <p:nvPr/>
        </p:nvSpPr>
        <p:spPr>
          <a:xfrm>
            <a:off x="6917550" y="1576152"/>
            <a:ext cx="189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ReportCounts</a:t>
            </a:r>
            <a:r>
              <a:rPr lang="en-US" sz="1600" i="1" dirty="0" smtClean="0"/>
              <a:t>(0.75)</a:t>
            </a:r>
            <a:endParaRPr lang="en-US" sz="1600" i="1" dirty="0"/>
          </a:p>
        </p:txBody>
      </p:sp>
      <p:cxnSp>
        <p:nvCxnSpPr>
          <p:cNvPr id="288" name="Straight Connector 287"/>
          <p:cNvCxnSpPr/>
          <p:nvPr/>
        </p:nvCxnSpPr>
        <p:spPr>
          <a:xfrm flipH="1">
            <a:off x="440550" y="3641543"/>
            <a:ext cx="85344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0" y="348374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0.75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707750" y="1886583"/>
            <a:ext cx="9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Upper</a:t>
            </a:r>
            <a:r>
              <a:rPr lang="en-US" sz="1600" dirty="0" smtClean="0"/>
              <a:t>: </a:t>
            </a:r>
            <a:r>
              <a:rPr lang="en-US" sz="1600" dirty="0"/>
              <a:t>2</a:t>
            </a:r>
            <a:endParaRPr lang="en-US" sz="1600" dirty="0" smtClean="0"/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</a:t>
            </a:r>
            <a:r>
              <a:rPr lang="en-US" sz="1600" dirty="0"/>
              <a:t>1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827225" y="1891809"/>
            <a:ext cx="9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Upper</a:t>
            </a:r>
            <a:r>
              <a:rPr lang="en-US" sz="1600" dirty="0" smtClean="0"/>
              <a:t>: 4</a:t>
            </a:r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3</a:t>
            </a:r>
            <a:endParaRPr lang="en-US" sz="1600" dirty="0"/>
          </a:p>
        </p:txBody>
      </p:sp>
      <p:sp>
        <p:nvSpPr>
          <p:cNvPr id="292" name="TextBox 291"/>
          <p:cNvSpPr txBox="1"/>
          <p:nvPr/>
        </p:nvSpPr>
        <p:spPr>
          <a:xfrm>
            <a:off x="1664925" y="1932843"/>
            <a:ext cx="9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Upper</a:t>
            </a:r>
            <a:r>
              <a:rPr lang="en-US" sz="1600" dirty="0" smtClean="0"/>
              <a:t>: 3</a:t>
            </a:r>
          </a:p>
          <a:p>
            <a:r>
              <a:rPr lang="en-US" sz="1600" b="1" dirty="0" smtClean="0"/>
              <a:t>Lower</a:t>
            </a:r>
            <a:r>
              <a:rPr lang="en-US" sz="1600" dirty="0" smtClean="0"/>
              <a:t>: 2</a:t>
            </a:r>
            <a:endParaRPr lang="en-US" sz="1600" dirty="0"/>
          </a:p>
        </p:txBody>
      </p:sp>
      <p:sp>
        <p:nvSpPr>
          <p:cNvPr id="293" name="Content Placeholder 2"/>
          <p:cNvSpPr txBox="1">
            <a:spLocks/>
          </p:cNvSpPr>
          <p:nvPr/>
        </p:nvSpPr>
        <p:spPr>
          <a:xfrm>
            <a:off x="-7950" y="4845824"/>
            <a:ext cx="9151950" cy="2012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Workers calculate upper and lower counts given a threshold value</a:t>
            </a:r>
            <a:r>
              <a:rPr lang="en-US" dirty="0"/>
              <a:t> </a:t>
            </a:r>
            <a:r>
              <a:rPr lang="en-US" dirty="0" smtClean="0"/>
              <a:t>from the coordinator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79123"/>
              </p:ext>
            </p:extLst>
          </p:nvPr>
        </p:nvGraphicFramePr>
        <p:xfrm>
          <a:off x="467250" y="198120"/>
          <a:ext cx="21521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80"/>
                <a:gridCol w="602445"/>
              </a:tblGrid>
              <a:tr h="143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Global </a:t>
                      </a:r>
                      <a:r>
                        <a:rPr lang="en-US" sz="1200" dirty="0" smtClean="0"/>
                        <a:t>Statistics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Threshold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III: Merge and Report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138" y="2786011"/>
            <a:ext cx="1905000" cy="304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740338" y="2786011"/>
            <a:ext cx="1905000" cy="304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6909088" y="2786011"/>
            <a:ext cx="1905000" cy="304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r>
              <a:rPr lang="en-US" baseline="-25000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9288" y="1292350"/>
            <a:ext cx="3581400" cy="304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81563" y="1749550"/>
            <a:ext cx="1329375" cy="9036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91188" y="1815010"/>
            <a:ext cx="825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620938" y="1749550"/>
            <a:ext cx="1163550" cy="9036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6938" y="3591421"/>
            <a:ext cx="1467300" cy="1012509"/>
            <a:chOff x="717600" y="3224034"/>
            <a:chExt cx="1467300" cy="1012509"/>
          </a:xfrm>
        </p:grpSpPr>
        <p:grpSp>
          <p:nvGrpSpPr>
            <p:cNvPr id="13" name="Group 12"/>
            <p:cNvGrpSpPr/>
            <p:nvPr/>
          </p:nvGrpSpPr>
          <p:grpSpPr>
            <a:xfrm>
              <a:off x="717600" y="3279846"/>
              <a:ext cx="240150" cy="192705"/>
              <a:chOff x="717600" y="3279846"/>
              <a:chExt cx="240150" cy="19270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833550" y="3279846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725850" y="327984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717600" y="347255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224600" y="3224034"/>
              <a:ext cx="240150" cy="204789"/>
              <a:chOff x="1201200" y="3239592"/>
              <a:chExt cx="240150" cy="2047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317150" y="3241976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209450" y="3239592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201200" y="34443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464750" y="3869167"/>
              <a:ext cx="232650" cy="192835"/>
              <a:chOff x="1193250" y="3458005"/>
              <a:chExt cx="232650" cy="192835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310007" y="3467960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193250" y="3458005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194000" y="364250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712850" y="3481044"/>
              <a:ext cx="240150" cy="182880"/>
              <a:chOff x="1201200" y="3215781"/>
              <a:chExt cx="240150" cy="18288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1317150" y="3215781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209450" y="32157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1201200" y="3392973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953000" y="4053663"/>
              <a:ext cx="231900" cy="182880"/>
              <a:chOff x="1201200" y="3520581"/>
              <a:chExt cx="231900" cy="18288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1308900" y="3520581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201200" y="3520581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201200" y="3702509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982650" y="3738623"/>
              <a:ext cx="231900" cy="187646"/>
              <a:chOff x="982650" y="3738623"/>
              <a:chExt cx="231900" cy="18764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090350" y="3743389"/>
                <a:ext cx="0" cy="18288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982650" y="3738623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82650" y="3915786"/>
                <a:ext cx="231900" cy="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3824788" y="3562792"/>
            <a:ext cx="1919850" cy="1297375"/>
            <a:chOff x="3765450" y="3200223"/>
            <a:chExt cx="1919850" cy="1297375"/>
          </a:xfrm>
        </p:grpSpPr>
        <p:grpSp>
          <p:nvGrpSpPr>
            <p:cNvPr id="38" name="Group 37"/>
            <p:cNvGrpSpPr/>
            <p:nvPr/>
          </p:nvGrpSpPr>
          <p:grpSpPr>
            <a:xfrm>
              <a:off x="4002300" y="3200223"/>
              <a:ext cx="231900" cy="178604"/>
              <a:chOff x="3662550" y="3439923"/>
              <a:chExt cx="231900" cy="17860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3770250" y="3439923"/>
                <a:ext cx="0" cy="178604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662550" y="361852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230900" y="3486510"/>
              <a:ext cx="231900" cy="182880"/>
              <a:chOff x="3662550" y="3439923"/>
              <a:chExt cx="231900" cy="18288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V="1">
                <a:off x="3770250" y="3439923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662550" y="361646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524150" y="3870203"/>
              <a:ext cx="231900" cy="183929"/>
              <a:chOff x="3662550" y="3439923"/>
              <a:chExt cx="231900" cy="18392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770250" y="3439923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662550" y="3623852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765450" y="3766918"/>
              <a:ext cx="240150" cy="187690"/>
              <a:chOff x="3654300" y="3608035"/>
              <a:chExt cx="240150" cy="18769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3770250" y="3608035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662550" y="360803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4300" y="379572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4820700" y="4100518"/>
              <a:ext cx="240150" cy="187129"/>
              <a:chOff x="3654300" y="3747355"/>
              <a:chExt cx="240150" cy="187129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3770250" y="3747355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662550" y="3747355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654300" y="3934484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052600" y="4314718"/>
              <a:ext cx="248400" cy="182880"/>
              <a:chOff x="3646050" y="3753817"/>
              <a:chExt cx="248400" cy="1828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770250" y="3753817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3662550" y="375381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646050" y="3936697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445150" y="4140718"/>
              <a:ext cx="240150" cy="182880"/>
              <a:chOff x="3654300" y="3664856"/>
              <a:chExt cx="240150" cy="18288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3770250" y="3664856"/>
                <a:ext cx="0" cy="18288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662550" y="3664856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654300" y="3847736"/>
                <a:ext cx="23190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7019338" y="3375096"/>
            <a:ext cx="1755450" cy="980588"/>
            <a:chOff x="6970800" y="3005526"/>
            <a:chExt cx="1755450" cy="980588"/>
          </a:xfrm>
        </p:grpSpPr>
        <p:grpSp>
          <p:nvGrpSpPr>
            <p:cNvPr id="67" name="Group 66"/>
            <p:cNvGrpSpPr/>
            <p:nvPr/>
          </p:nvGrpSpPr>
          <p:grpSpPr>
            <a:xfrm>
              <a:off x="6970800" y="3143226"/>
              <a:ext cx="240150" cy="212875"/>
              <a:chOff x="3654300" y="3490323"/>
              <a:chExt cx="240150" cy="212875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V="1">
                <a:off x="3770250" y="3490323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662550" y="34903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3654300" y="3703198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7227450" y="3005526"/>
              <a:ext cx="240150" cy="197100"/>
              <a:chOff x="3654300" y="3439923"/>
              <a:chExt cx="240150" cy="19710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V="1">
                <a:off x="3770250" y="3439923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654300" y="36370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421250" y="3417901"/>
              <a:ext cx="231900" cy="196738"/>
              <a:chOff x="3662550" y="3644567"/>
              <a:chExt cx="231900" cy="196738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3770250" y="3644567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662550" y="3644567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662550" y="3841305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620000" y="3771762"/>
              <a:ext cx="231900" cy="182880"/>
              <a:chOff x="3654300" y="3782685"/>
              <a:chExt cx="231900" cy="18288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3770250" y="3782685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654300" y="3782685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3654300" y="3955756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7877250" y="3352800"/>
              <a:ext cx="240150" cy="182880"/>
              <a:chOff x="3654300" y="3439923"/>
              <a:chExt cx="240150" cy="18288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3770250" y="3439923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3662550" y="343992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3654300" y="3617585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8001450" y="3759917"/>
              <a:ext cx="240150" cy="188121"/>
              <a:chOff x="3585750" y="3694640"/>
              <a:chExt cx="240150" cy="188121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3701700" y="3694640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3594000" y="369464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585750" y="38827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232450" y="3710364"/>
              <a:ext cx="231900" cy="182880"/>
              <a:chOff x="3654300" y="3790113"/>
              <a:chExt cx="231900" cy="18288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3769837" y="3790113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654300" y="379011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3654300" y="3966963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8490412" y="3798901"/>
              <a:ext cx="235838" cy="187213"/>
              <a:chOff x="3658612" y="3616561"/>
              <a:chExt cx="235838" cy="18721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3770250" y="3616561"/>
                <a:ext cx="0" cy="18288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3662550" y="3616561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658612" y="3803774"/>
                <a:ext cx="2319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9" name="Straight Connector 98"/>
          <p:cNvCxnSpPr/>
          <p:nvPr/>
        </p:nvCxnSpPr>
        <p:spPr>
          <a:xfrm flipH="1">
            <a:off x="508287" y="4032766"/>
            <a:ext cx="85344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-7950" y="3869600"/>
            <a:ext cx="5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0.725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31987" y="2032103"/>
            <a:ext cx="11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{r3, r9, r18}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948988" y="2032103"/>
            <a:ext cx="11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{r4, r8}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266278" y="2032103"/>
            <a:ext cx="177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{r17, r20, r32, r70}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7157" y="3425950"/>
            <a:ext cx="3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r3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242016" y="3324903"/>
            <a:ext cx="3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r9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96754" y="3597710"/>
            <a:ext cx="39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r18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016292" y="3327916"/>
            <a:ext cx="3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r4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252671" y="3588313"/>
            <a:ext cx="32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r8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926213" y="3257443"/>
            <a:ext cx="43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r17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85690" y="3148951"/>
            <a:ext cx="48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r20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80888" y="3578350"/>
            <a:ext cx="48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r32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68743" y="3496711"/>
            <a:ext cx="48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r70</a:t>
            </a:r>
            <a:endParaRPr lang="en-US" sz="1200" dirty="0"/>
          </a:p>
        </p:txBody>
      </p:sp>
      <p:sp>
        <p:nvSpPr>
          <p:cNvPr id="115" name="Content Placeholder 2"/>
          <p:cNvSpPr txBox="1">
            <a:spLocks/>
          </p:cNvSpPr>
          <p:nvPr/>
        </p:nvSpPr>
        <p:spPr>
          <a:xfrm>
            <a:off x="-7950" y="4845824"/>
            <a:ext cx="9151950" cy="2012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Workers report the ids of all records with lower bounds above threshold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34425"/>
              </p:ext>
            </p:extLst>
          </p:nvPr>
        </p:nvGraphicFramePr>
        <p:xfrm>
          <a:off x="323825" y="426720"/>
          <a:ext cx="21521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80"/>
                <a:gridCol w="602445"/>
              </a:tblGrid>
              <a:tr h="143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Global </a:t>
                      </a:r>
                      <a:r>
                        <a:rPr lang="en-US" sz="1200" dirty="0" smtClean="0"/>
                        <a:t>Statistics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Threshold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0.725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43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2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700712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approach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Wall Clock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Space Overhead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510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 Setup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9293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Workstation-class machine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HP Z400 with Xeon W3550 @ 3 GHz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 Million Records</a:t>
            </a:r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 Billion Accesses</a:t>
            </a:r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Three access distributions:</a:t>
            </a:r>
          </a:p>
          <a:p>
            <a:pPr lvl="1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Zipf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TPC-E non-uniform random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Uniform random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Eight worker threads used for parallel versions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Wall Clock Time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820379"/>
              </p:ext>
            </p:extLst>
          </p:nvPr>
        </p:nvGraphicFramePr>
        <p:xfrm>
          <a:off x="205945" y="1894704"/>
          <a:ext cx="4341341" cy="323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470290"/>
              </p:ext>
            </p:extLst>
          </p:nvPr>
        </p:nvGraphicFramePr>
        <p:xfrm>
          <a:off x="4753233" y="1909120"/>
          <a:ext cx="4114800" cy="3236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734050"/>
            <a:ext cx="9144000" cy="52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Classification of 1B Accesses in sub-second times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Space Overhead –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Zipf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Distribution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637906"/>
              </p:ext>
            </p:extLst>
          </p:nvPr>
        </p:nvGraphicFramePr>
        <p:xfrm>
          <a:off x="1815323" y="1720850"/>
          <a:ext cx="5111922" cy="339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2100" y="1555750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6450" y="1555749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3825" y="1555748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1200" y="1555748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5875" y="1555748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9750" y="1555748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9025" y="1555748"/>
            <a:ext cx="69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6.72</a:t>
            </a:r>
          </a:p>
        </p:txBody>
      </p:sp>
    </p:spTree>
    <p:extLst>
      <p:ext uri="{BB962C8B-B14F-4D97-AF65-F5344CB8AC3E}">
        <p14:creationId xmlns:p14="http://schemas.microsoft.com/office/powerpoint/2010/main" val="36787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88"/>
            <a:ext cx="9144000" cy="5700712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approach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2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Data (2)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703"/>
            <a:ext cx="4962698" cy="592822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we need to keep cold data in memory?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High-density DRAM comes at a large premium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N-Minute Rule for modern hardware prices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044279"/>
              </p:ext>
            </p:extLst>
          </p:nvPr>
        </p:nvGraphicFramePr>
        <p:xfrm>
          <a:off x="5104015" y="824956"/>
          <a:ext cx="3823853" cy="2849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45205"/>
              </p:ext>
            </p:extLst>
          </p:nvPr>
        </p:nvGraphicFramePr>
        <p:xfrm>
          <a:off x="5424053" y="4306454"/>
          <a:ext cx="3553692" cy="200290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76846"/>
                <a:gridCol w="1776846"/>
              </a:tblGrid>
              <a:tr h="40058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Record</a:t>
                      </a:r>
                      <a:r>
                        <a:rPr lang="en-US" sz="1100" baseline="0" dirty="0" smtClean="0"/>
                        <a:t> Size</a:t>
                      </a:r>
                      <a:endParaRPr lang="en-US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 on Flash After</a:t>
                      </a:r>
                      <a:endParaRPr lang="en-US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0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Bytes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 Minutes</a:t>
                      </a:r>
                    </a:p>
                  </a:txBody>
                  <a:tcPr/>
                </a:tc>
              </a:tr>
              <a:tr h="40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KB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11.6 Minutes</a:t>
                      </a:r>
                    </a:p>
                  </a:txBody>
                  <a:tcPr/>
                </a:tc>
              </a:tr>
              <a:tr h="40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2KB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5.8 Minutes</a:t>
                      </a:r>
                    </a:p>
                  </a:txBody>
                  <a:tcPr/>
                </a:tc>
              </a:tr>
              <a:tr h="400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4KB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2.9 Minutes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2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1793"/>
            <a:ext cx="9144000" cy="6236207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Studied cold data identification in main-memory databases</a:t>
            </a:r>
            <a:b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Cold Data Classification Framework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SQL Server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Hekaton</a:t>
            </a: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page-based organization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 and Sampling Record Accesses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Forward approach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Backward approach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Great Performance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Consistent sub-second classification times for best algorithms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Close to optimal space overhead in practice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 of Project Siberia</a:t>
            </a:r>
          </a:p>
          <a:p>
            <a:pPr lvl="1"/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Stay tuned!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0909"/>
            <a:ext cx="9144000" cy="621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Tighten Bounds Details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32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>
          <a:xfrm>
            <a:off x="0" y="910977"/>
            <a:ext cx="9151950" cy="160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far to read back?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During every count, remember minimum overlap value from all records straddling the threshold.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 flipV="1">
            <a:off x="3555000" y="2757996"/>
            <a:ext cx="0" cy="54864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447300" y="2757996"/>
            <a:ext cx="2319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3439050" y="3306636"/>
            <a:ext cx="23190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/>
          <p:cNvGrpSpPr/>
          <p:nvPr/>
        </p:nvGrpSpPr>
        <p:grpSpPr>
          <a:xfrm>
            <a:off x="3946050" y="2678373"/>
            <a:ext cx="240150" cy="548640"/>
            <a:chOff x="1201200" y="3215781"/>
            <a:chExt cx="240150" cy="548640"/>
          </a:xfrm>
        </p:grpSpPr>
        <p:cxnSp>
          <p:nvCxnSpPr>
            <p:cNvPr id="271" name="Straight Connector 270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/>
          <p:cNvCxnSpPr/>
          <p:nvPr/>
        </p:nvCxnSpPr>
        <p:spPr>
          <a:xfrm flipH="1">
            <a:off x="2716800" y="3393936"/>
            <a:ext cx="289560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/>
          <p:cNvGrpSpPr/>
          <p:nvPr/>
        </p:nvGrpSpPr>
        <p:grpSpPr>
          <a:xfrm>
            <a:off x="4194150" y="3105093"/>
            <a:ext cx="240150" cy="548640"/>
            <a:chOff x="1201200" y="3215781"/>
            <a:chExt cx="240150" cy="548640"/>
          </a:xfrm>
        </p:grpSpPr>
        <p:cxnSp>
          <p:nvCxnSpPr>
            <p:cNvPr id="276" name="Straight Connector 275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4434300" y="2959194"/>
            <a:ext cx="240150" cy="548640"/>
            <a:chOff x="1201200" y="3215781"/>
            <a:chExt cx="240150" cy="548640"/>
          </a:xfrm>
        </p:grpSpPr>
        <p:cxnSp>
          <p:nvCxnSpPr>
            <p:cNvPr id="280" name="Straight Connector 279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674450" y="3227013"/>
            <a:ext cx="240150" cy="548640"/>
            <a:chOff x="1201200" y="3215781"/>
            <a:chExt cx="240150" cy="54864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1317150" y="3215781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H="1">
              <a:off x="1209450" y="321578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H="1">
              <a:off x="1201200" y="3764421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3704100" y="2845296"/>
            <a:ext cx="240150" cy="548640"/>
            <a:chOff x="982650" y="3367146"/>
            <a:chExt cx="240150" cy="548640"/>
          </a:xfrm>
        </p:grpSpPr>
        <p:cxnSp>
          <p:nvCxnSpPr>
            <p:cNvPr id="289" name="Straight Connector 288"/>
            <p:cNvCxnSpPr/>
            <p:nvPr/>
          </p:nvCxnSpPr>
          <p:spPr>
            <a:xfrm flipV="1">
              <a:off x="1098600" y="3367146"/>
              <a:ext cx="0" cy="54864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990900" y="3367146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982650" y="3915786"/>
              <a:ext cx="23190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Brace 4"/>
          <p:cNvSpPr/>
          <p:nvPr/>
        </p:nvSpPr>
        <p:spPr>
          <a:xfrm>
            <a:off x="4914600" y="3227013"/>
            <a:ext cx="76200" cy="1524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5200" y="274970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 overlap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79000" y="3032316"/>
            <a:ext cx="609600" cy="270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ontent Placeholder 2"/>
          <p:cNvSpPr txBox="1">
            <a:spLocks/>
          </p:cNvSpPr>
          <p:nvPr/>
        </p:nvSpPr>
        <p:spPr>
          <a:xfrm>
            <a:off x="-7950" y="3886200"/>
            <a:ext cx="915195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upper/lower range of all records to value of minimum overlap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Intuition: if bounds are tightened to size of minimum overlap, overall overlap between records should be sufficiently small 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Tighten Bounds Details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33</a:t>
            </a:fld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>
          <a:xfrm>
            <a:off x="0" y="910977"/>
            <a:ext cx="9151950" cy="917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far do we read back in the log to tighten bound to given value </a:t>
            </a:r>
            <a:r>
              <a:rPr lang="en-US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M?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Recall bounds are calculated as follows: </a:t>
            </a:r>
          </a:p>
        </p:txBody>
      </p:sp>
      <p:cxnSp>
        <p:nvCxnSpPr>
          <p:cNvPr id="267" name="Straight Connector 266"/>
          <p:cNvCxnSpPr/>
          <p:nvPr/>
        </p:nvCxnSpPr>
        <p:spPr>
          <a:xfrm flipV="1">
            <a:off x="3803349" y="1991126"/>
            <a:ext cx="0" cy="1281263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3440574" y="1981200"/>
            <a:ext cx="72555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40574" y="3268579"/>
            <a:ext cx="725550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431899" y="2753126"/>
            <a:ext cx="725550" cy="0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207727" y="2568460"/>
                <a:ext cx="425047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baseline="300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  <m:r>
                        <a:rPr lang="en-US" b="0" i="1" baseline="3000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baseline="3000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baseline="30000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𝑙𝑎𝑠𝑡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27" y="2568460"/>
                <a:ext cx="42504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/>
          <p:cNvSpPr/>
          <p:nvPr/>
        </p:nvSpPr>
        <p:spPr>
          <a:xfrm rot="10800000">
            <a:off x="3193750" y="1981200"/>
            <a:ext cx="228600" cy="771926"/>
          </a:xfrm>
          <a:prstGeom prst="rightBrace">
            <a:avLst>
              <a:gd name="adj1" fmla="val 68146"/>
              <a:gd name="adj2" fmla="val 5125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ight Brace 41"/>
          <p:cNvSpPr/>
          <p:nvPr/>
        </p:nvSpPr>
        <p:spPr>
          <a:xfrm rot="10800000">
            <a:off x="3209792" y="2753126"/>
            <a:ext cx="228600" cy="519263"/>
          </a:xfrm>
          <a:prstGeom prst="rightBrace">
            <a:avLst>
              <a:gd name="adj1" fmla="val 68146"/>
              <a:gd name="adj2" fmla="val 5125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14400" y="2161994"/>
                <a:ext cx="2150327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b="0" dirty="0" smtClean="0">
                    <a:latin typeface="Segoe UI" panose="020B0502040204020203" pitchFamily="34" charset="0"/>
                    <a:ea typeface="Cambria Math" pitchFamily="18" charset="0"/>
                    <a:cs typeface="Segoe UI" panose="020B0502040204020203" pitchFamily="34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61994"/>
                <a:ext cx="21503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4400" y="2828092"/>
                <a:ext cx="215032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28092"/>
                <a:ext cx="215032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tent Placeholder 2"/>
          <p:cNvSpPr txBox="1">
            <a:spLocks/>
          </p:cNvSpPr>
          <p:nvPr/>
        </p:nvSpPr>
        <p:spPr>
          <a:xfrm>
            <a:off x="0" y="3429000"/>
            <a:ext cx="91519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Need to read back to a time slice </a:t>
            </a:r>
            <a:r>
              <a:rPr lang="en-US" sz="24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i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such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31327" y="4114800"/>
                <a:ext cx="335280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 smtClean="0">
                    <a:latin typeface="Segoe UI" panose="020B0502040204020203" pitchFamily="34" charset="0"/>
                    <a:ea typeface="Cambria Math" pitchFamily="18" charset="0"/>
                    <a:cs typeface="Segoe UI" panose="020B0502040204020203" pitchFamily="34" charset="0"/>
                  </a:rPr>
                  <a:t>- L</a:t>
                </a:r>
                <a:endParaRPr lang="en-US" dirty="0">
                  <a:latin typeface="Segoe UI" panose="020B0502040204020203" pitchFamily="34" charset="0"/>
                  <a:ea typeface="Cambria Math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27" y="4114800"/>
                <a:ext cx="3352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>
          <a:xfrm>
            <a:off x="21787" y="4648200"/>
            <a:ext cx="91519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Solving for </a:t>
            </a:r>
            <a:r>
              <a:rPr lang="en-US" sz="24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 i="1" baseline="-25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gives us: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53629" y="5334000"/>
                <a:ext cx="335280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>
                  <a:latin typeface="Segoe UI" panose="020B0502040204020203" pitchFamily="34" charset="0"/>
                  <a:ea typeface="Cambria Math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629" y="5334000"/>
                <a:ext cx="33528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7346" y="5943600"/>
                <a:ext cx="3352800" cy="3960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Segoe UI" panose="020B0502040204020203" pitchFamily="34" charset="0"/>
                  <a:ea typeface="Cambria Math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46" y="5943600"/>
                <a:ext cx="3352800" cy="396006"/>
              </a:xfrm>
              <a:prstGeom prst="rect">
                <a:avLst/>
              </a:prstGeom>
              <a:blipFill rotWithShape="0"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2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Backward Parallel: Three Phases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36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 I: Initialization</a:t>
            </a:r>
          </a:p>
          <a:p>
            <a:pPr lvl="1"/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find an initial set of candidates and gather their statistics for defining a beginning search space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 II: Threshold Search</a:t>
            </a:r>
          </a:p>
          <a:p>
            <a:pPr lvl="1"/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find a suitable threshold estimate value that will yield at least K records (can be within a tolerable error)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 III: Merge and Report</a:t>
            </a:r>
          </a:p>
          <a:p>
            <a:pPr lvl="1"/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retrieve hot record ids from each worker thread and merge, creating the hot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Algorithm in Parallel (2)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0" y="753827"/>
            <a:ext cx="9144000" cy="2552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segment for an estimate calculated independently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last term in each segment relies on score from previous piece</a:t>
            </a:r>
            <a:b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0" y="5874102"/>
            <a:ext cx="9144000" cy="4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Final aggregation step sums results of each piece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" y="3800267"/>
            <a:ext cx="83133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700" y="356313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1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793600" y="356779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</a:t>
            </a:r>
            <a:r>
              <a:rPr lang="en-US" sz="2000" b="1" baseline="-25000" dirty="0" err="1"/>
              <a:t>n</a:t>
            </a:r>
            <a:endParaRPr lang="en-US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00400" y="3422510"/>
            <a:ext cx="0" cy="8015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02400" y="3438502"/>
            <a:ext cx="0" cy="8015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11700" y="413236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</a:t>
            </a:r>
            <a:r>
              <a:rPr lang="en-US" sz="2000" b="1" baseline="-25000" dirty="0"/>
              <a:t>a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20600" y="415546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b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5800" y="3999416"/>
                <a:ext cx="2587500" cy="7548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1100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  <a:ea typeface="Cambria Math"/>
                        </a:rPr>
                        <m:t>𝜶</m:t>
                      </m:r>
                      <m:nary>
                        <m:naryPr>
                          <m:chr m:val="∑"/>
                          <m:ctrlPr>
                            <a:rPr lang="en-US" sz="11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0" y="3999416"/>
                <a:ext cx="2587500" cy="754887"/>
              </a:xfrm>
              <a:prstGeom prst="rect">
                <a:avLst/>
              </a:prstGeom>
              <a:blipFill rotWithShape="0">
                <a:blip r:embed="rId3"/>
                <a:stretch>
                  <a:fillRect l="-8000" t="-45600" b="-10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43200" y="3999416"/>
                <a:ext cx="2818200" cy="7555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𝒃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1100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  <a:ea typeface="Cambria Math"/>
                        </a:rPr>
                        <m:t>𝜶</m:t>
                      </m:r>
                      <m:nary>
                        <m:naryPr>
                          <m:chr m:val="∑"/>
                          <m:ctrlPr>
                            <a:rPr lang="en-US" sz="11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𝒃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00" y="3999416"/>
                <a:ext cx="2818200" cy="755528"/>
              </a:xfrm>
              <a:prstGeom prst="rect">
                <a:avLst/>
              </a:prstGeom>
              <a:blipFill rotWithShape="0">
                <a:blip r:embed="rId4"/>
                <a:stretch>
                  <a:fillRect l="-9483" t="-45600" b="-10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72200" y="3998647"/>
                <a:ext cx="2818200" cy="7556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1100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  <a:ea typeface="Cambria Math"/>
                        </a:rPr>
                        <m:t>𝜶</m:t>
                      </m:r>
                      <m:nary>
                        <m:naryPr>
                          <m:chr m:val="∑"/>
                          <m:ctrlPr>
                            <a:rPr lang="en-US" sz="11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𝜶</m:t>
                              </m:r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1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1100" b="1" i="1" smtClean="0"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98647"/>
                <a:ext cx="2818200" cy="755656"/>
              </a:xfrm>
              <a:prstGeom prst="rect">
                <a:avLst/>
              </a:prstGeom>
              <a:blipFill rotWithShape="0">
                <a:blip r:embed="rId5"/>
                <a:stretch>
                  <a:fillRect l="-9719" t="-45600" b="-10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8436300" y="4303028"/>
            <a:ext cx="533400" cy="31551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06400" y="4304873"/>
            <a:ext cx="533400" cy="31551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43" idx="4"/>
            <a:endCxn id="40" idx="2"/>
          </p:cNvCxnSpPr>
          <p:nvPr/>
        </p:nvCxnSpPr>
        <p:spPr>
          <a:xfrm rot="5400000">
            <a:off x="6509447" y="2561391"/>
            <a:ext cx="136406" cy="4250700"/>
          </a:xfrm>
          <a:prstGeom prst="curvedConnector3">
            <a:avLst>
              <a:gd name="adj1" fmla="val 320372"/>
            </a:avLst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4"/>
            <a:endCxn id="39" idx="2"/>
          </p:cNvCxnSpPr>
          <p:nvPr/>
        </p:nvCxnSpPr>
        <p:spPr>
          <a:xfrm rot="5400000">
            <a:off x="3439365" y="2620568"/>
            <a:ext cx="133920" cy="4133550"/>
          </a:xfrm>
          <a:prstGeom prst="curvedConnector3">
            <a:avLst>
              <a:gd name="adj1" fmla="val 270699"/>
            </a:avLst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2800" y="3785942"/>
            <a:ext cx="83133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1650" y="3343817"/>
            <a:ext cx="98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Piece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931050" y="3347732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Piece</a:t>
            </a:r>
            <a:r>
              <a:rPr lang="en-US" sz="2000" b="1" baseline="-25000" dirty="0" smtClean="0"/>
              <a:t>2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55250" y="3348259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Piece</a:t>
            </a:r>
            <a:r>
              <a:rPr lang="en-US" sz="2000" b="1" baseline="-25000" dirty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08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SQL Server “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Hekaton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1314"/>
            <a:ext cx="9144000" cy="431038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Main-memory optimized database engine targeting OLTP workloads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Designed for high-levels of concurrency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Multi-version optimistic concurrency control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Latch-free data structures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Record-centric data organization</a:t>
            </a:r>
          </a:p>
          <a:p>
            <a:pPr lvl="1"/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page-based organization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Oblivious to OS memory pages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1" y="329529"/>
            <a:ext cx="2074145" cy="1713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9710"/>
            <a:ext cx="9144000" cy="606829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 step in managing cold data is identifying it</a:t>
            </a:r>
          </a:p>
          <a:p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not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aching?</a:t>
            </a:r>
          </a:p>
          <a:p>
            <a:pPr lvl="1"/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page-based organization to exploit</a:t>
            </a:r>
          </a:p>
          <a:p>
            <a:pPr lvl="1"/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record granularity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Space overhead</a:t>
            </a:r>
          </a:p>
          <a:p>
            <a:pPr lvl="1"/>
            <a:r>
              <a:rPr lang="en-US" sz="3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Cache techniques requires per-item statistics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Overhead on critical path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3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Cache techniques require book-keeping on critical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path</a:t>
            </a:r>
          </a:p>
          <a:p>
            <a:pPr lvl="1"/>
            <a:r>
              <a:rPr lang="en-US" sz="3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Queue updates introduce 25% overhead in our system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need to meet a hard deadline</a:t>
            </a:r>
          </a:p>
          <a:p>
            <a:pPr lvl="1"/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Property we can exploit</a:t>
            </a:r>
          </a:p>
          <a:p>
            <a:pPr lvl="1"/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Cold data management is a performance/cost optimization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8396"/>
            <a:ext cx="9144000" cy="314950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Minimize space overhead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Cannot store access statistics on records in the database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8 Bytes * 50B records = </a:t>
            </a:r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372 GB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Minimize overhead on critical path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Main-memory systems have short critical paths (speed)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Remove hot/cold classification decision from critical path</a:t>
            </a:r>
          </a:p>
        </p:txBody>
      </p:sp>
    </p:spTree>
    <p:extLst>
      <p:ext uri="{BB962C8B-B14F-4D97-AF65-F5344CB8AC3E}">
        <p14:creationId xmlns:p14="http://schemas.microsoft.com/office/powerpoint/2010/main" val="41061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179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0574"/>
            <a:ext cx="9144000" cy="4399092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approach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Siberia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Logging and Sampling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Exponential smoothing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Classification Algorithms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505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Siberia: Cold Data Management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5001" y="2060566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Cursor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2592457"/>
            <a:ext cx="1752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record cache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5001" y="3355966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Scanner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528" y="4441391"/>
            <a:ext cx="20193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 index scanner</a:t>
            </a:r>
            <a:endParaRPr lang="en-US" sz="1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85900" y="5794366"/>
            <a:ext cx="2019300" cy="838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(hot storage)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4411301" y="2441566"/>
            <a:ext cx="0" cy="914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485178" y="3736966"/>
            <a:ext cx="1049823" cy="7044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95900" y="4441391"/>
            <a:ext cx="202753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index scanner</a:t>
            </a:r>
            <a:endParaRPr lang="en-US" sz="1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5295900" y="3736966"/>
            <a:ext cx="1013769" cy="7044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23" idx="1"/>
          </p:cNvCxnSpPr>
          <p:nvPr/>
        </p:nvCxnSpPr>
        <p:spPr>
          <a:xfrm>
            <a:off x="6309669" y="4822391"/>
            <a:ext cx="3331" cy="9719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2485178" y="4822391"/>
            <a:ext cx="10372" cy="1048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4411301" y="2859157"/>
            <a:ext cx="145609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86600" y="4993417"/>
            <a:ext cx="1600200" cy="41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filters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305550" y="5203391"/>
            <a:ext cx="781050" cy="1"/>
          </a:xfrm>
          <a:prstGeom prst="straightConnector1">
            <a:avLst/>
          </a:prstGeom>
          <a:ln w="317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0441" y="5222017"/>
            <a:ext cx="1592348" cy="41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memo</a:t>
            </a:r>
            <a:endParaRPr lang="en-US" sz="1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5222789" y="5431992"/>
            <a:ext cx="1090211" cy="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1981200" y="2289166"/>
            <a:ext cx="884978" cy="8763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log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endCxn id="21" idx="4"/>
          </p:cNvCxnSpPr>
          <p:nvPr/>
        </p:nvCxnSpPr>
        <p:spPr>
          <a:xfrm flipH="1">
            <a:off x="2866178" y="2708266"/>
            <a:ext cx="1545124" cy="1905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5463200" y="5794366"/>
            <a:ext cx="1699600" cy="894029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Siberia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storage)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244156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Offline analysis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3630441" y="5999339"/>
            <a:ext cx="1657160" cy="2286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35001" y="6253315"/>
            <a:ext cx="182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Periodic migration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0" y="1076892"/>
            <a:ext cx="9144000" cy="5872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studying cold data management in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Hekaton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8048" y="2235617"/>
            <a:ext cx="2512541" cy="1001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1891229"/>
            <a:ext cx="346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Cold data classification (this talk)</a:t>
            </a:r>
            <a:endParaRPr lang="en-US" sz="1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13168" y="5750640"/>
            <a:ext cx="1844368" cy="100185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57536" y="5962807"/>
            <a:ext cx="136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6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Storage techniques</a:t>
            </a:r>
            <a:endParaRPr lang="en-US" sz="16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55231" y="5074508"/>
            <a:ext cx="1755160" cy="167798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67894" y="2441566"/>
            <a:ext cx="1959198" cy="79590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7893" y="2062763"/>
            <a:ext cx="32031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Cold data access and migration</a:t>
            </a:r>
            <a:endParaRPr lang="en-US" sz="16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003502" y="4892183"/>
            <a:ext cx="1802747" cy="634633"/>
          </a:xfrm>
          <a:prstGeom prst="round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69448" y="4339503"/>
            <a:ext cx="17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600" dirty="0" smtClean="0">
                <a:solidFill>
                  <a:srgbClr val="FF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Cold storage</a:t>
            </a:r>
          </a:p>
          <a:p>
            <a:r>
              <a:rPr lang="en-US" sz="1600" dirty="0" smtClean="0">
                <a:solidFill>
                  <a:srgbClr val="FF6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reduction</a:t>
            </a:r>
            <a:endParaRPr lang="en-US" sz="1600" dirty="0">
              <a:solidFill>
                <a:srgbClr val="FF66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21" grpId="0" animBg="1"/>
      <p:bldP spid="24" grpId="0"/>
      <p:bldP spid="26" grpId="0" animBg="1"/>
      <p:bldP spid="27" grpId="0"/>
      <p:bldP spid="29" grpId="0" animBg="1"/>
      <p:bldP spid="33" grpId="0"/>
      <p:bldP spid="34" grpId="0" animBg="1"/>
      <p:bldP spid="35" grpId="0"/>
      <p:bldP spid="36" grpId="0" animBg="1"/>
      <p:bldP spid="40" grpId="0" animBg="1"/>
      <p:bldP spid="41" grpId="0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36702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Logging and Sampling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2755"/>
            <a:ext cx="9144000" cy="32752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record accesses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Accesses can be batched and written asynchronously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Write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a sample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 record accesses to the log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Sampling minimizes overhead on the critical path</a:t>
            </a:r>
          </a:p>
          <a:p>
            <a:pPr marL="457200" lvl="1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Analyze log to classify hot and cold records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done periodically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Classification can be moved to separate machine if necessary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3699707" y="936703"/>
            <a:ext cx="1603120" cy="2511445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8510" y="1159430"/>
            <a:ext cx="1045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&lt;t</a:t>
            </a:r>
            <a:r>
              <a:rPr lang="en-US" sz="12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RID2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RID6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RID3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RID1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RID4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RID2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2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RID1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RID5</a:t>
            </a:r>
          </a:p>
        </p:txBody>
      </p:sp>
    </p:spTree>
    <p:extLst>
      <p:ext uri="{BB962C8B-B14F-4D97-AF65-F5344CB8AC3E}">
        <p14:creationId xmlns:p14="http://schemas.microsoft.com/office/powerpoint/2010/main" val="27865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73A1FD1D3B849BCE4B79E396141AF" ma:contentTypeVersion="0" ma:contentTypeDescription="Create a new document." ma:contentTypeScope="" ma:versionID="5f1181f90b01568a57d1b42dbc5734c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301D79-3C20-4CD0-A196-A57A290169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90ACED-F2F6-4809-B90C-BC0319E0F7D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FE132E-25E5-46E9-A286-2FA7C382C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</TotalTime>
  <Words>1578</Words>
  <Application>Microsoft Office PowerPoint</Application>
  <PresentationFormat>On-screen Show (4:3)</PresentationFormat>
  <Paragraphs>528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Identifying Hot and Cold Data in Main-Memory Databases</vt:lpstr>
      <vt:lpstr>Cold Data</vt:lpstr>
      <vt:lpstr>Cold Data (2)</vt:lpstr>
      <vt:lpstr>Microsoft SQL Server “Hekaton”</vt:lpstr>
      <vt:lpstr>Motivation</vt:lpstr>
      <vt:lpstr>Requirements</vt:lpstr>
      <vt:lpstr>Outline</vt:lpstr>
      <vt:lpstr>Siberia: Cold Data Management</vt:lpstr>
      <vt:lpstr>Logging and Sampling</vt:lpstr>
      <vt:lpstr>Exponential Smoothing</vt:lpstr>
      <vt:lpstr>Exponential Smoothing (2)</vt:lpstr>
      <vt:lpstr>Outline</vt:lpstr>
      <vt:lpstr>Classification Algorithms</vt:lpstr>
      <vt:lpstr>Forward Algorithm</vt:lpstr>
      <vt:lpstr>Forward Algorithm in Parallel</vt:lpstr>
      <vt:lpstr>Backward Algorithm</vt:lpstr>
      <vt:lpstr>Calculating Bounds</vt:lpstr>
      <vt:lpstr>Backward Algorithm in Parallel</vt:lpstr>
      <vt:lpstr>Phase I: Initialization</vt:lpstr>
      <vt:lpstr>Phase I: Initialization (2)</vt:lpstr>
      <vt:lpstr>Phase II: Threshold Search</vt:lpstr>
      <vt:lpstr>Tighten Bounds Operation</vt:lpstr>
      <vt:lpstr>Report Count Operation</vt:lpstr>
      <vt:lpstr>Phase III: Merge and Report</vt:lpstr>
      <vt:lpstr>Outline</vt:lpstr>
      <vt:lpstr>Experiment Setup</vt:lpstr>
      <vt:lpstr>Wall Clock Time</vt:lpstr>
      <vt:lpstr>Space Overhead – Zipf Distribution</vt:lpstr>
      <vt:lpstr>Outline</vt:lpstr>
      <vt:lpstr>Conclusion</vt:lpstr>
      <vt:lpstr>Questions?</vt:lpstr>
      <vt:lpstr>Tighten Bounds Details </vt:lpstr>
      <vt:lpstr>Tighten Bounds Details </vt:lpstr>
      <vt:lpstr>Backward Parallel: Three Phases</vt:lpstr>
      <vt:lpstr>Forward Algorithm in Parallel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Hot and Cold Data in Main-Memory Databases</dc:title>
  <dc:creator>Justin Levandoski</dc:creator>
  <cp:lastModifiedBy>Justin Levandoski</cp:lastModifiedBy>
  <cp:revision>143</cp:revision>
  <dcterms:created xsi:type="dcterms:W3CDTF">2013-03-29T22:47:44Z</dcterms:created>
  <dcterms:modified xsi:type="dcterms:W3CDTF">2013-04-08T21:40:52Z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0x010100E2A73A1FD1D3B849BCE4B79E396141AF</vt:lpwstr>
  </property>
</Properties>
</file>