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0"/>
  </p:notesMasterIdLst>
  <p:sldIdLst>
    <p:sldId id="256" r:id="rId2"/>
    <p:sldId id="412" r:id="rId3"/>
    <p:sldId id="315" r:id="rId4"/>
    <p:sldId id="391" r:id="rId5"/>
    <p:sldId id="362" r:id="rId6"/>
    <p:sldId id="257" r:id="rId7"/>
    <p:sldId id="377" r:id="rId8"/>
    <p:sldId id="392" r:id="rId9"/>
    <p:sldId id="319" r:id="rId10"/>
    <p:sldId id="325" r:id="rId11"/>
    <p:sldId id="321" r:id="rId12"/>
    <p:sldId id="394" r:id="rId13"/>
    <p:sldId id="396" r:id="rId14"/>
    <p:sldId id="413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364" r:id="rId28"/>
    <p:sldId id="32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19"/>
    <a:srgbClr val="FFCC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11" autoAdjust="0"/>
    <p:restoredTop sz="86010" autoAdjust="0"/>
  </p:normalViewPr>
  <p:slideViewPr>
    <p:cSldViewPr>
      <p:cViewPr>
        <p:scale>
          <a:sx n="70" d="100"/>
          <a:sy n="70" d="100"/>
        </p:scale>
        <p:origin x="-124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89EF3-CFA1-4E39-AF56-32F43C388850}" type="datetimeFigureOut">
              <a:rPr lang="en-US" smtClean="0"/>
              <a:pPr/>
              <a:t>6/29/2009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9243E-F61E-4BCC-BABE-E02E8332F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Would</a:t>
            </a:r>
            <a:r>
              <a:rPr lang="en-US" baseline="0" dirty="0" smtClean="0"/>
              <a:t> like to cover background on location-based research by members of the UMN data management group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we can see, the previous work has received a high number of citations in a relatively short amount of time.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 this work, we hope to raise a new set of challenges and research directions dealing with embedding context and preference in location-based services (and in a more general sense, databases)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9243E-F61E-4BCC-BABE-E02E8332FC8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Taken together, the concept of preference and context in query processing pose interesting systems challenges.</a:t>
            </a:r>
          </a:p>
          <a:p>
            <a:endParaRPr lang="en-US" dirty="0" smtClean="0"/>
          </a:p>
          <a:p>
            <a:r>
              <a:rPr lang="en-US" dirty="0" smtClean="0"/>
              <a:t>One solution</a:t>
            </a:r>
            <a:r>
              <a:rPr lang="en-US" baseline="0" dirty="0" smtClean="0"/>
              <a:t> to this problem is to just build a context + preference-aware restaurant application (fairly easy to do).</a:t>
            </a:r>
          </a:p>
          <a:p>
            <a:r>
              <a:rPr lang="en-US" baseline="0" dirty="0" smtClean="0"/>
              <a:t>	-The big drawback: applications built per domain.</a:t>
            </a:r>
          </a:p>
          <a:p>
            <a:r>
              <a:rPr lang="en-US" baseline="0" dirty="0" smtClean="0"/>
              <a:t>	-Must worry about how preference evaluation is performed, and what preference method to use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proposal: let’s use a database</a:t>
            </a:r>
          </a:p>
          <a:p>
            <a:r>
              <a:rPr lang="en-US" baseline="0" dirty="0" smtClean="0"/>
              <a:t>	-Push concept of </a:t>
            </a:r>
            <a:r>
              <a:rPr lang="en-US" baseline="0" dirty="0" err="1" smtClean="0"/>
              <a:t>context+preference</a:t>
            </a:r>
            <a:r>
              <a:rPr lang="en-US" baseline="0" dirty="0" smtClean="0"/>
              <a:t> query evaluation into the database</a:t>
            </a:r>
          </a:p>
          <a:p>
            <a:r>
              <a:rPr lang="en-US" baseline="0" dirty="0" smtClean="0"/>
              <a:t>	-All classic arguments apply:</a:t>
            </a:r>
          </a:p>
          <a:p>
            <a:r>
              <a:rPr lang="en-US" baseline="0" dirty="0" smtClean="0"/>
              <a:t>		-abstraction from the application level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		-Give the database preference profile and preference evaluation method, it does the rest</a:t>
            </a:r>
            <a:endParaRPr lang="en-US" baseline="0" dirty="0" smtClean="0"/>
          </a:p>
          <a:p>
            <a:r>
              <a:rPr lang="en-US" baseline="0" dirty="0" smtClean="0"/>
              <a:t>		-layers above know the semantics, but not the specifics of how the query is </a:t>
            </a:r>
            <a:r>
              <a:rPr lang="en-US" baseline="0" dirty="0" smtClean="0"/>
              <a:t>evaluated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far as we know, no other work has addressed the wealth of systems related research problems in embedding a wide array of preference and context </a:t>
            </a:r>
            <a:r>
              <a:rPr lang="en-US" baseline="0" dirty="0" err="1" smtClean="0"/>
              <a:t>evalution</a:t>
            </a:r>
            <a:r>
              <a:rPr lang="en-US" baseline="0" dirty="0" smtClean="0"/>
              <a:t> methods inside a database.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9243E-F61E-4BCC-BABE-E02E8332FC8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no means a comprehensive list</a:t>
            </a:r>
            <a:r>
              <a:rPr lang="en-US" baseline="0" dirty="0" smtClean="0"/>
              <a:t> of challenges/directions, but these points illustrate what we see as the most important.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9243E-F61E-4BCC-BABE-E02E8332FC8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definition of context differ</a:t>
            </a:r>
            <a:r>
              <a:rPr lang="en-US" baseline="0" dirty="0" smtClean="0"/>
              <a:t>s slightly than some related work in the field.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Preferences:</a:t>
            </a:r>
          </a:p>
          <a:p>
            <a:r>
              <a:rPr lang="en-US" baseline="0" dirty="0" smtClean="0"/>
              <a:t>	-Trying to be “model independent”, we want to focus more on the systems issues</a:t>
            </a:r>
          </a:p>
          <a:p>
            <a:r>
              <a:rPr lang="en-US" baseline="0" dirty="0" smtClean="0"/>
              <a:t>	-We have seen many models in the literature that will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6A923-6EED-4BAF-A786-A5E528D5C8F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Two-pronged</a:t>
            </a:r>
            <a:r>
              <a:rPr lang="en-US" baseline="0" dirty="0" smtClean="0"/>
              <a:t> research approach</a:t>
            </a:r>
          </a:p>
          <a:p>
            <a:r>
              <a:rPr lang="en-US" baseline="0" dirty="0" smtClean="0"/>
              <a:t>	-Design “new” preference evaluation methods/adapt other relevant methods to databases</a:t>
            </a:r>
          </a:p>
          <a:p>
            <a:r>
              <a:rPr lang="en-US" baseline="0" dirty="0" smtClean="0"/>
              <a:t>	-Think about how a database will support these methods</a:t>
            </a:r>
          </a:p>
          <a:p>
            <a:r>
              <a:rPr lang="en-US" baseline="0" dirty="0" smtClean="0"/>
              <a:t>		-Have to start thinking about operators and query processor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9243E-F61E-4BCC-BABE-E02E8332FC8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6A923-6EED-4BAF-A786-A5E528D5C8F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</a:t>
            </a:r>
            <a:r>
              <a:rPr lang="en-US" baseline="0" dirty="0" smtClean="0"/>
              <a:t> point: must think about how to do this while supporting a wide array of preference methods…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9243E-F61E-4BCC-BABE-E02E8332FC8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</a:t>
            </a:r>
            <a:r>
              <a:rPr lang="en-US" baseline="0" smtClean="0"/>
              <a:t> addition, i</a:t>
            </a:r>
            <a:r>
              <a:rPr lang="en-US" smtClean="0"/>
              <a:t>n </a:t>
            </a:r>
            <a:r>
              <a:rPr lang="en-US" dirty="0" smtClean="0"/>
              <a:t>location-based</a:t>
            </a:r>
            <a:r>
              <a:rPr lang="en-US" baseline="0" dirty="0" smtClean="0"/>
              <a:t> systems, likely will involve “range” based on user location.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9243E-F61E-4BCC-BABE-E02E8332FC8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Mwdmk-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5021263"/>
            <a:ext cx="4249738" cy="107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838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1717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3627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4267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267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868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686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6315075"/>
            <a:ext cx="4667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4C597B97-1892-4E57-8DD5-8E34B60B391B}" type="slidenum">
              <a:rPr lang="en-US" sz="1800">
                <a:solidFill>
                  <a:srgbClr val="7A0019"/>
                </a:solidFill>
                <a:latin typeface="Arial" charset="0"/>
                <a:ea typeface="ＭＳ Ｐゴシック" pitchFamily="-112" charset="-128"/>
              </a:rPr>
              <a:pPr>
                <a:defRPr/>
              </a:pPr>
              <a:t>‹#›</a:t>
            </a:fld>
            <a:endParaRPr lang="en-US" dirty="0">
              <a:solidFill>
                <a:srgbClr val="7A0019"/>
              </a:solidFill>
              <a:latin typeface="Arial" charset="0"/>
              <a:ea typeface="ＭＳ Ｐゴシック" pitchFamily="-112" charset="-128"/>
            </a:endParaRPr>
          </a:p>
        </p:txBody>
      </p:sp>
      <p:pic>
        <p:nvPicPr>
          <p:cNvPr id="4101" name="Picture 15" descr="MHwdmk-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486400" y="6324600"/>
            <a:ext cx="34877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763000" cy="17526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Toward Context and Preference-Aware Location-based Services</a:t>
            </a:r>
            <a:endParaRPr lang="en-US" sz="36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3124200"/>
            <a:ext cx="8839199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Mohamed </a:t>
            </a:r>
            <a:r>
              <a:rPr lang="en-US" sz="3200" b="1" dirty="0" err="1" smtClean="0"/>
              <a:t>Mokbel</a:t>
            </a:r>
            <a:endParaRPr lang="en-US" sz="3200" b="1" dirty="0" smtClean="0"/>
          </a:p>
          <a:p>
            <a:pPr algn="ctr"/>
            <a:r>
              <a:rPr lang="en-US" sz="3200" b="1" dirty="0" smtClean="0"/>
              <a:t>Justin </a:t>
            </a:r>
            <a:r>
              <a:rPr lang="en-US" sz="3200" b="1" dirty="0" err="1" smtClean="0"/>
              <a:t>Levandoski</a:t>
            </a:r>
            <a:endParaRPr lang="en-US" sz="3200" b="1" dirty="0" smtClean="0"/>
          </a:p>
          <a:p>
            <a:pPr algn="ctr"/>
            <a:r>
              <a:rPr lang="en-US" sz="2800" b="1" dirty="0" err="1" smtClean="0"/>
              <a:t>MobiDE</a:t>
            </a:r>
            <a:r>
              <a:rPr lang="en-US" sz="2800" b="1" dirty="0" smtClean="0"/>
              <a:t>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/>
              <a:t>Context + Preference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876800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en-US" dirty="0" smtClean="0"/>
              <a:t>“</a:t>
            </a:r>
            <a:r>
              <a:rPr lang="en-US" i="1" dirty="0" smtClean="0"/>
              <a:t>Any information that can be used to characterize the situation of an entity</a:t>
            </a:r>
            <a:r>
              <a:rPr lang="en-US" dirty="0" smtClean="0"/>
              <a:t>”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User Context</a:t>
            </a:r>
          </a:p>
          <a:p>
            <a:pPr lvl="1"/>
            <a:r>
              <a:rPr lang="en-US" dirty="0" smtClean="0"/>
              <a:t>Specific to a </a:t>
            </a:r>
            <a:r>
              <a:rPr lang="en-US" dirty="0" err="1" smtClean="0"/>
              <a:t>CareDB</a:t>
            </a:r>
            <a:r>
              <a:rPr lang="en-US" dirty="0" smtClean="0"/>
              <a:t> user</a:t>
            </a:r>
          </a:p>
          <a:p>
            <a:pPr lvl="1"/>
            <a:r>
              <a:rPr lang="en-US" dirty="0" smtClean="0"/>
              <a:t>Example: User Location, User Status</a:t>
            </a:r>
          </a:p>
          <a:p>
            <a:r>
              <a:rPr lang="en-US" b="1" dirty="0" smtClean="0"/>
              <a:t>Environmental Context</a:t>
            </a:r>
          </a:p>
          <a:p>
            <a:pPr lvl="1"/>
            <a:r>
              <a:rPr lang="en-US" dirty="0" smtClean="0"/>
              <a:t>Third-party data characterizing environment in which user moves</a:t>
            </a:r>
          </a:p>
          <a:p>
            <a:pPr lvl="1"/>
            <a:r>
              <a:rPr lang="en-US" dirty="0" smtClean="0"/>
              <a:t>Example: Traffic, Road Network, Weather</a:t>
            </a:r>
          </a:p>
          <a:p>
            <a:r>
              <a:rPr lang="en-US" b="1" dirty="0" smtClean="0"/>
              <a:t>“Database Context”</a:t>
            </a:r>
          </a:p>
          <a:p>
            <a:pPr lvl="1"/>
            <a:r>
              <a:rPr lang="en-US" dirty="0" smtClean="0"/>
              <a:t>Some data stored locally</a:t>
            </a:r>
          </a:p>
          <a:p>
            <a:pPr lvl="1"/>
            <a:r>
              <a:rPr lang="en-US" dirty="0" smtClean="0"/>
              <a:t>Other data may be dynamic, or come from third party</a:t>
            </a:r>
          </a:p>
          <a:p>
            <a:pPr lvl="2"/>
            <a:r>
              <a:rPr lang="en-US" dirty="0" smtClean="0"/>
              <a:t>Example: Restaurant waiting times</a:t>
            </a:r>
          </a:p>
          <a:p>
            <a:pPr lvl="2"/>
            <a:r>
              <a:rPr lang="en-US" dirty="0" smtClean="0"/>
              <a:t>Example: Restaurant reviews from www.yelp.com</a:t>
            </a:r>
          </a:p>
          <a:p>
            <a:r>
              <a:rPr lang="en-US" b="1" dirty="0" smtClean="0"/>
              <a:t>User Preferences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smtClean="0"/>
              <a:t>maximize </a:t>
            </a:r>
            <a:r>
              <a:rPr lang="en-US" dirty="0" smtClean="0"/>
              <a:t>restaurant rating, price around $20,</a:t>
            </a:r>
          </a:p>
          <a:p>
            <a:pPr lvl="1">
              <a:buNone/>
            </a:pPr>
            <a:r>
              <a:rPr lang="en-US" dirty="0" smtClean="0"/>
              <a:t>	minimize travel time</a:t>
            </a:r>
          </a:p>
          <a:p>
            <a:pPr lvl="1"/>
            <a:r>
              <a:rPr lang="en-US" dirty="0" smtClean="0"/>
              <a:t>Manually or automatically generated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dirty="0" smtClean="0"/>
              <a:t>Context + Preference Model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447800" y="1905000"/>
            <a:ext cx="1371600" cy="1447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User Preferences</a:t>
            </a:r>
            <a:endParaRPr lang="en-US" sz="1600" b="1" dirty="0"/>
          </a:p>
        </p:txBody>
      </p:sp>
      <p:sp>
        <p:nvSpPr>
          <p:cNvPr id="53" name="Rectangle 52"/>
          <p:cNvSpPr/>
          <p:nvPr/>
        </p:nvSpPr>
        <p:spPr>
          <a:xfrm>
            <a:off x="3733800" y="1143000"/>
            <a:ext cx="1295400" cy="533400"/>
          </a:xfrm>
          <a:prstGeom prst="rect">
            <a:avLst/>
          </a:prstGeom>
          <a:solidFill>
            <a:srgbClr val="7A0019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 Query</a:t>
            </a:r>
            <a:endParaRPr lang="en-US" b="1" dirty="0"/>
          </a:p>
        </p:txBody>
      </p:sp>
      <p:sp>
        <p:nvSpPr>
          <p:cNvPr id="54" name="Down Arrow 53"/>
          <p:cNvSpPr/>
          <p:nvPr/>
        </p:nvSpPr>
        <p:spPr>
          <a:xfrm>
            <a:off x="4114800" y="1676400"/>
            <a:ext cx="457200" cy="609600"/>
          </a:xfrm>
          <a:prstGeom prst="down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733800" y="2286000"/>
            <a:ext cx="12954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Query Building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2" idx="3"/>
            <a:endCxn id="55" idx="1"/>
          </p:cNvCxnSpPr>
          <p:nvPr/>
        </p:nvCxnSpPr>
        <p:spPr>
          <a:xfrm>
            <a:off x="2819400" y="26289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791200" y="1905000"/>
            <a:ext cx="1447800" cy="1447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Context</a:t>
            </a:r>
          </a:p>
          <a:p>
            <a:pPr algn="ctr"/>
            <a:r>
              <a:rPr lang="en-US" b="1" dirty="0" smtClean="0"/>
              <a:t>Information</a:t>
            </a:r>
          </a:p>
        </p:txBody>
      </p:sp>
      <p:cxnSp>
        <p:nvCxnSpPr>
          <p:cNvPr id="59" name="Straight Arrow Connector 58"/>
          <p:cNvCxnSpPr>
            <a:stCxn id="58" idx="1"/>
            <a:endCxn id="55" idx="3"/>
          </p:cNvCxnSpPr>
          <p:nvPr/>
        </p:nvCxnSpPr>
        <p:spPr>
          <a:xfrm rot="10800000">
            <a:off x="5029200" y="26289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Down Arrow 59"/>
          <p:cNvSpPr/>
          <p:nvPr/>
        </p:nvSpPr>
        <p:spPr>
          <a:xfrm>
            <a:off x="4114800" y="2971800"/>
            <a:ext cx="457200" cy="609600"/>
          </a:xfrm>
          <a:prstGeom prst="down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429000" y="3581400"/>
            <a:ext cx="1905000" cy="914400"/>
          </a:xfrm>
          <a:prstGeom prst="rect">
            <a:avLst/>
          </a:prstGeom>
          <a:solidFill>
            <a:srgbClr val="7A0019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Enhanced User Query</a:t>
            </a:r>
          </a:p>
          <a:p>
            <a:pPr algn="ctr"/>
            <a:r>
              <a:rPr lang="en-US" b="1" dirty="0" smtClean="0"/>
              <a:t>(</a:t>
            </a:r>
            <a:r>
              <a:rPr lang="en-US" b="1" dirty="0" err="1" smtClean="0"/>
              <a:t>Pref</a:t>
            </a:r>
            <a:r>
              <a:rPr lang="en-US" b="1" dirty="0" smtClean="0"/>
              <a:t> + Context)</a:t>
            </a:r>
            <a:endParaRPr lang="en-US" b="1" dirty="0"/>
          </a:p>
        </p:txBody>
      </p:sp>
      <p:sp>
        <p:nvSpPr>
          <p:cNvPr id="62" name="Down Arrow 61"/>
          <p:cNvSpPr/>
          <p:nvPr/>
        </p:nvSpPr>
        <p:spPr>
          <a:xfrm>
            <a:off x="4114800" y="4495800"/>
            <a:ext cx="457200" cy="609600"/>
          </a:xfrm>
          <a:prstGeom prst="down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loud 62"/>
          <p:cNvSpPr/>
          <p:nvPr/>
        </p:nvSpPr>
        <p:spPr>
          <a:xfrm>
            <a:off x="2438400" y="5029200"/>
            <a:ext cx="3733800" cy="1295400"/>
          </a:xfrm>
          <a:prstGeom prst="cloud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Query Evaluation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4102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CareDB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Architecture</a:t>
            </a:r>
          </a:p>
          <a:p>
            <a:r>
              <a:rPr lang="en-US" dirty="0" smtClean="0"/>
              <a:t>Challenges and Research Directions</a:t>
            </a:r>
          </a:p>
          <a:p>
            <a:pPr lvl="1"/>
            <a:r>
              <a:rPr lang="en-US" dirty="0" smtClean="0"/>
              <a:t>Multi-objective preference query processing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Context-aware query processing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Context + preference-aware operators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Continuous queries</a:t>
            </a:r>
          </a:p>
          <a:p>
            <a:pPr lvl="1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sz="4000" dirty="0" smtClean="0"/>
              <a:t>Preference Query Processing Goals</a:t>
            </a:r>
            <a:endParaRPr lang="en-US" sz="4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181600"/>
          </a:xfrm>
        </p:spPr>
        <p:txBody>
          <a:bodyPr/>
          <a:lstStyle/>
          <a:p>
            <a:pPr>
              <a:buNone/>
            </a:pPr>
            <a:endParaRPr lang="en-US" sz="3000" dirty="0" smtClean="0"/>
          </a:p>
          <a:p>
            <a:r>
              <a:rPr lang="en-US" sz="3000" dirty="0" smtClean="0"/>
              <a:t>Given a user preference profile</a:t>
            </a:r>
          </a:p>
          <a:p>
            <a:pPr lvl="1"/>
            <a:r>
              <a:rPr lang="en-US" sz="2600" dirty="0" smtClean="0"/>
              <a:t>Each preference = an objective</a:t>
            </a:r>
          </a:p>
          <a:p>
            <a:pPr lvl="1"/>
            <a:r>
              <a:rPr lang="en-US" sz="2600" dirty="0" smtClean="0"/>
              <a:t>Multiple objectives to fulfill</a:t>
            </a:r>
          </a:p>
          <a:p>
            <a:r>
              <a:rPr lang="en-US" sz="3000" dirty="0" smtClean="0"/>
              <a:t>Many methods are available to evaluate query</a:t>
            </a:r>
          </a:p>
          <a:p>
            <a:pPr lvl="1"/>
            <a:r>
              <a:rPr lang="en-US" sz="2600" dirty="0" smtClean="0"/>
              <a:t>Top-k</a:t>
            </a:r>
          </a:p>
          <a:p>
            <a:pPr lvl="1"/>
            <a:r>
              <a:rPr lang="en-US" sz="2600" dirty="0" smtClean="0"/>
              <a:t>Skyline (and variants)</a:t>
            </a:r>
          </a:p>
          <a:p>
            <a:pPr lvl="1"/>
            <a:r>
              <a:rPr lang="en-US" sz="2600" dirty="0" smtClean="0"/>
              <a:t>Top-k dominating</a:t>
            </a:r>
          </a:p>
          <a:p>
            <a:r>
              <a:rPr lang="en-US" sz="3000" dirty="0" smtClean="0"/>
              <a:t>Which evaluation method should we use?</a:t>
            </a:r>
          </a:p>
          <a:p>
            <a:pPr lvl="1"/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sz="4000" dirty="0" smtClean="0"/>
              <a:t>Preference Query Processing</a:t>
            </a:r>
            <a:endParaRPr lang="en-US" sz="4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1828800"/>
          </a:xfrm>
        </p:spPr>
        <p:txBody>
          <a:bodyPr/>
          <a:lstStyle/>
          <a:p>
            <a:r>
              <a:rPr lang="en-US" sz="3000" dirty="0" smtClean="0"/>
              <a:t>Two extremes for multi-objective preferences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981200"/>
            <a:ext cx="2514600" cy="533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Skylines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0" y="1981200"/>
            <a:ext cx="2514600" cy="533400"/>
          </a:xfrm>
          <a:prstGeom prst="rect">
            <a:avLst/>
          </a:prstGeom>
          <a:solidFill>
            <a:srgbClr val="7A001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Top-K</a:t>
            </a:r>
          </a:p>
        </p:txBody>
      </p: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 bwMode="auto">
          <a:xfrm>
            <a:off x="2667000" y="2247900"/>
            <a:ext cx="3733800" cy="158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7A0019"/>
            </a:solidFill>
            <a:prstDash val="solid"/>
            <a:round/>
            <a:headEnd type="arrow"/>
            <a:tailEnd type="arrow"/>
          </a:ln>
          <a:effectLst/>
        </p:spPr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81400" y="2667000"/>
          <a:ext cx="2057400" cy="271271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6614"/>
                <a:gridCol w="638504"/>
                <a:gridCol w="922282"/>
              </a:tblGrid>
              <a:tr h="3619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Distance</a:t>
                      </a:r>
                      <a:endParaRPr lang="en-US" sz="1400" dirty="0"/>
                    </a:p>
                  </a:txBody>
                  <a:tcPr/>
                </a:tc>
              </a:tr>
              <a:tr h="3358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</a:p>
                  </a:txBody>
                  <a:tcPr/>
                </a:tc>
              </a:tr>
              <a:tr h="3358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</a:p>
                  </a:txBody>
                  <a:tcPr/>
                </a:tc>
              </a:tr>
              <a:tr h="3358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</a:p>
                  </a:txBody>
                  <a:tcPr/>
                </a:tc>
              </a:tr>
              <a:tr h="3358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</a:p>
                  </a:txBody>
                  <a:tcPr/>
                </a:tc>
              </a:tr>
              <a:tr h="3358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</a:p>
                  </a:txBody>
                  <a:tcPr/>
                </a:tc>
              </a:tr>
              <a:tr h="3358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</a:p>
                  </a:txBody>
                  <a:tcPr/>
                </a:tc>
              </a:tr>
              <a:tr h="3358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305595" y="5867400"/>
            <a:ext cx="3155672" cy="11668"/>
          </a:xfrm>
          <a:prstGeom prst="straightConnector1">
            <a:avLst/>
          </a:prstGeom>
          <a:ln w="317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-1034930" y="4540131"/>
            <a:ext cx="2679462" cy="1588"/>
          </a:xfrm>
          <a:prstGeom prst="straightConnector1">
            <a:avLst/>
          </a:prstGeom>
          <a:ln w="317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/>
          <p:cNvSpPr/>
          <p:nvPr/>
        </p:nvSpPr>
        <p:spPr>
          <a:xfrm>
            <a:off x="685801" y="3886200"/>
            <a:ext cx="152400" cy="1524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4801" y="58028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  <a:cs typeface="Times New Roman" pitchFamily="18" charset="0"/>
              </a:rPr>
              <a:t>Price</a:t>
            </a:r>
            <a:endParaRPr lang="en-US" b="1" dirty="0">
              <a:latin typeface="+mj-lt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1186933" y="438733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  <a:cs typeface="Times New Roman" pitchFamily="18" charset="0"/>
              </a:rPr>
              <a:t>Distance</a:t>
            </a:r>
            <a:endParaRPr lang="en-US" b="1" dirty="0">
              <a:latin typeface="+mj-lt"/>
              <a:cs typeface="Times New Roman" pitchFamily="18" charset="0"/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1828801" y="4038600"/>
            <a:ext cx="152400" cy="1524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1371601" y="4343400"/>
            <a:ext cx="152400" cy="1524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1066801" y="4648200"/>
            <a:ext cx="152400" cy="1524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62001" y="3886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Times New Roman" pitchFamily="18" charset="0"/>
              </a:rPr>
              <a:t>R1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20" name="Flowchart: Connector 19"/>
          <p:cNvSpPr/>
          <p:nvPr/>
        </p:nvSpPr>
        <p:spPr>
          <a:xfrm>
            <a:off x="2775467" y="5486400"/>
            <a:ext cx="152400" cy="1524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2089667" y="5181600"/>
            <a:ext cx="152400" cy="1524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2470667" y="4800600"/>
            <a:ext cx="152400" cy="1524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66801" y="4736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Times New Roman" pitchFamily="18" charset="0"/>
              </a:rPr>
              <a:t>R3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65867" y="525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Times New Roman" pitchFamily="18" charset="0"/>
              </a:rPr>
              <a:t>R5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51667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Times New Roman" pitchFamily="18" charset="0"/>
              </a:rPr>
              <a:t>R6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47801" y="4278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Times New Roman" pitchFamily="18" charset="0"/>
              </a:rPr>
              <a:t>R4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05001" y="4050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Times New Roman" pitchFamily="18" charset="0"/>
              </a:rPr>
              <a:t>R2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23067" y="4736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Times New Roman" pitchFamily="18" charset="0"/>
              </a:rPr>
              <a:t>R7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6705600" y="3124200"/>
          <a:ext cx="2209801" cy="271271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5800"/>
                <a:gridCol w="1524001"/>
              </a:tblGrid>
              <a:tr h="3619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F(price</a:t>
                      </a:r>
                      <a:r>
                        <a:rPr lang="en-US" sz="1400" baseline="0" dirty="0" smtClean="0"/>
                        <a:t> + dist)</a:t>
                      </a:r>
                      <a:endParaRPr lang="en-US" sz="1400" dirty="0"/>
                    </a:p>
                  </a:txBody>
                  <a:tcPr/>
                </a:tc>
              </a:tr>
              <a:tr h="3358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R1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11</a:t>
                      </a:r>
                    </a:p>
                  </a:txBody>
                  <a:tcPr/>
                </a:tc>
              </a:tr>
              <a:tr h="3358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R2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14</a:t>
                      </a:r>
                    </a:p>
                  </a:txBody>
                  <a:tcPr/>
                </a:tc>
              </a:tr>
              <a:tr h="3358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</a:p>
                  </a:txBody>
                  <a:tcPr/>
                </a:tc>
              </a:tr>
              <a:tr h="3358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</a:p>
                  </a:txBody>
                  <a:tcPr/>
                </a:tc>
              </a:tr>
              <a:tr h="3358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</a:p>
                  </a:txBody>
                  <a:tcPr/>
                </a:tc>
              </a:tr>
              <a:tr h="3358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</a:p>
                  </a:txBody>
                  <a:tcPr/>
                </a:tc>
              </a:tr>
              <a:tr h="3358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R7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12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 bwMode="auto">
          <a:xfrm>
            <a:off x="228600" y="1371600"/>
            <a:ext cx="8534400" cy="4191000"/>
          </a:xfrm>
          <a:prstGeom prst="ellipse">
            <a:avLst/>
          </a:prstGeom>
          <a:solidFill>
            <a:srgbClr val="FFCC33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143000" y="3810000"/>
            <a:ext cx="6629400" cy="1676400"/>
          </a:xfrm>
          <a:prstGeom prst="ellipse">
            <a:avLst/>
          </a:prstGeom>
          <a:solidFill>
            <a:srgbClr val="7A0019">
              <a:alpha val="2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762000" y="1600200"/>
            <a:ext cx="7467600" cy="2209800"/>
          </a:xfrm>
          <a:prstGeom prst="ellipse">
            <a:avLst/>
          </a:prstGeom>
          <a:solidFill>
            <a:srgbClr val="7A0019">
              <a:alpha val="2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sz="4000" dirty="0" smtClean="0"/>
              <a:t>Preference Query Processing</a:t>
            </a:r>
            <a:endParaRPr lang="en-US" sz="4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762000"/>
          </a:xfrm>
        </p:spPr>
        <p:txBody>
          <a:bodyPr/>
          <a:lstStyle/>
          <a:p>
            <a:r>
              <a:rPr lang="en-US" sz="2800" dirty="0" smtClean="0"/>
              <a:t>Many other methods available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1905000"/>
            <a:ext cx="1447800" cy="533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Top-K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733800" y="2667000"/>
            <a:ext cx="1447800" cy="533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Skylines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6400" y="2667000"/>
            <a:ext cx="1828800" cy="533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Top-k Domination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76400" y="2514600"/>
            <a:ext cx="1828800" cy="533400"/>
          </a:xfrm>
          <a:prstGeom prst="rect">
            <a:avLst/>
          </a:prstGeom>
          <a:solidFill>
            <a:srgbClr val="7A0019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K-Dominance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8200" y="2057400"/>
            <a:ext cx="1828800" cy="533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K-Frequency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05000" y="4267200"/>
            <a:ext cx="2362200" cy="838200"/>
          </a:xfrm>
          <a:prstGeom prst="rect">
            <a:avLst/>
          </a:prstGeom>
          <a:solidFill>
            <a:srgbClr val="7A0019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GroupLens</a:t>
            </a:r>
            <a:r>
              <a:rPr lang="en-US" sz="1600" dirty="0" smtClean="0"/>
              <a:t> Collaborative Filtering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71800" y="3276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Known in DBMS research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343400" y="4267200"/>
            <a:ext cx="2590800" cy="762000"/>
          </a:xfrm>
          <a:prstGeom prst="rect">
            <a:avLst/>
          </a:prstGeom>
          <a:solidFill>
            <a:srgbClr val="FFCC3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Item-Item Collaborative Filtering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43200" y="38862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approaches are applicable</a:t>
            </a:r>
            <a:endParaRPr lang="en-US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152400" y="5562600"/>
            <a:ext cx="883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SzTx/>
              <a:buFontTx/>
              <a:buChar char="•"/>
              <a:tabLst/>
              <a:defRPr/>
            </a:pP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we support</a:t>
            </a:r>
            <a:r>
              <a:rPr kumimoji="0" lang="en-US" sz="28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all of these comprehensively in a system?</a:t>
            </a:r>
            <a:endParaRPr kumimoji="0" lang="en-US" sz="28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90800" y="5040868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Recommender systems approaches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8" grpId="0" animBg="1"/>
      <p:bldP spid="14" grpId="0" animBg="1"/>
      <p:bldP spid="13" grpId="0" animBg="1"/>
      <p:bldP spid="15" grpId="0"/>
      <p:bldP spid="17" grpId="0" animBg="1"/>
      <p:bldP spid="19" grpId="0"/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4102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CareDB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Architecture</a:t>
            </a:r>
          </a:p>
          <a:p>
            <a:r>
              <a:rPr lang="en-US" dirty="0" smtClean="0"/>
              <a:t>Challenges and Research Directions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Multi-objective preference query processing </a:t>
            </a:r>
          </a:p>
          <a:p>
            <a:pPr lvl="1"/>
            <a:r>
              <a:rPr lang="en-US" dirty="0" smtClean="0"/>
              <a:t>Context-aware query processing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Context + preference-aware operators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Continuous queries</a:t>
            </a:r>
          </a:p>
          <a:p>
            <a:pPr lvl="1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sz="3600" dirty="0" smtClean="0"/>
              <a:t>Context-Aware Query Processing Goals</a:t>
            </a:r>
            <a:endParaRPr lang="en-US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181600"/>
          </a:xfrm>
        </p:spPr>
        <p:txBody>
          <a:bodyPr/>
          <a:lstStyle/>
          <a:p>
            <a:pPr>
              <a:buNone/>
            </a:pPr>
            <a:endParaRPr lang="en-US" sz="3000" dirty="0" smtClean="0"/>
          </a:p>
          <a:p>
            <a:r>
              <a:rPr lang="en-US" sz="3000" dirty="0" smtClean="0"/>
              <a:t>Contextual data = expensive to derive</a:t>
            </a:r>
          </a:p>
          <a:p>
            <a:r>
              <a:rPr lang="en-US" sz="3000" dirty="0" smtClean="0"/>
              <a:t>Optimize query processing around expensive attributes</a:t>
            </a:r>
          </a:p>
          <a:p>
            <a:pPr lvl="1"/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2133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Contextual data</a:t>
            </a:r>
          </a:p>
          <a:p>
            <a:pPr lvl="1"/>
            <a:r>
              <a:rPr lang="en-US" dirty="0" smtClean="0"/>
              <a:t>Most likely from third party</a:t>
            </a:r>
          </a:p>
          <a:p>
            <a:pPr lvl="1"/>
            <a:r>
              <a:rPr lang="en-US" dirty="0" smtClean="0"/>
              <a:t>Makes applications </a:t>
            </a:r>
            <a:r>
              <a:rPr lang="en-US" i="1" dirty="0" smtClean="0"/>
              <a:t>interesting</a:t>
            </a:r>
            <a:r>
              <a:rPr lang="en-US" dirty="0" smtClean="0"/>
              <a:t> and </a:t>
            </a:r>
            <a:r>
              <a:rPr lang="en-US" i="1" dirty="0" smtClean="0"/>
              <a:t>useful</a:t>
            </a:r>
          </a:p>
          <a:p>
            <a:pPr lvl="1"/>
            <a:r>
              <a:rPr lang="en-US" dirty="0" smtClean="0"/>
              <a:t>All this data is available: use it – do not re-invent the wheel</a:t>
            </a:r>
          </a:p>
        </p:txBody>
      </p:sp>
      <p:sp>
        <p:nvSpPr>
          <p:cNvPr id="49154" name="AutoShape 2" descr="http://images.google.com/imgres?imgurl=http://blog.hearnowproductions.com/wp-content/uploads/2008/07/yelp.jpg&amp;imgrefurl=http://blog.hearnowproductions.com/&amp;usg=__EoJCRSIL3yvnk75vwrhZDv4l8b8=&amp;h=247&amp;w=400&amp;sz=40&amp;hl=en&amp;start=2&amp;tbnid=K839zXPtE7S3WM:&amp;tbnh=77&amp;tbnw=124&amp;prev=/images%3Fq%3Dyelp%26gbv%3D2%26hl%3Den%26sa%3D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AutoShape 4" descr="http://images.google.com/imgres?imgurl=http://blog.hearnowproductions.com/wp-content/uploads/2008/07/yelp.jpg&amp;imgrefurl=http://blog.hearnowproductions.com/&amp;usg=__EoJCRSIL3yvnk75vwrhZDv4l8b8=&amp;h=247&amp;w=400&amp;sz=40&amp;hl=en&amp;start=2&amp;tbnid=K839zXPtE7S3WM:&amp;tbnh=77&amp;tbnw=124&amp;prev=/images%3Fq%3Dyelp%26gbv%3D2%26hl%3Den%26sa%3D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8" name="AutoShape 6" descr="http://images.google.com/imgres?imgurl=http://scottbrodeur.files.wordpress.com/2008/10/yelp.jpg&amp;imgrefurl=http://scottbrodeur.wordpress.com/page/2/&amp;usg=__CsaCT8df1iOBt_QDhPvUh5Uy78o=&amp;h=320&amp;w=320&amp;sz=9&amp;hl=en&amp;start=1&amp;tbnid=oFkZLhHp3lx3wM:&amp;tbnh=118&amp;tbnw=118&amp;prev=/images%3Fq%3Dyelp%26gbv%3D2%26hl%3Den%26sa%3D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0" name="AutoShape 8" descr="http://images.google.com/imgres?imgurl=http://scottbrodeur.files.wordpress.com/2008/10/yelp.jpg&amp;imgrefurl=http://scottbrodeur.wordpress.com/page/2/&amp;usg=__CsaCT8df1iOBt_QDhPvUh5Uy78o=&amp;h=320&amp;w=320&amp;sz=9&amp;hl=en&amp;start=1&amp;tbnid=oFkZLhHp3lx3wM:&amp;tbnh=118&amp;tbnw=118&amp;prev=/images%3Fq%3Dyelp%26gbv%3D2%26hl%3Den%26sa%3D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916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2575" y="3924300"/>
            <a:ext cx="10763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62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3175" y="3924300"/>
            <a:ext cx="16478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63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75" y="5295900"/>
            <a:ext cx="51054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Flowchart: Magnetic Disk 12"/>
          <p:cNvSpPr/>
          <p:nvPr/>
        </p:nvSpPr>
        <p:spPr>
          <a:xfrm>
            <a:off x="3533775" y="3543300"/>
            <a:ext cx="1752600" cy="1295400"/>
          </a:xfrm>
          <a:prstGeom prst="flowChartMagneticDisk">
            <a:avLst/>
          </a:prstGeom>
          <a:solidFill>
            <a:srgbClr val="7A0019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CareDB</a:t>
            </a:r>
            <a:endParaRPr lang="en-US" b="1" dirty="0"/>
          </a:p>
        </p:txBody>
      </p:sp>
      <p:cxnSp>
        <p:nvCxnSpPr>
          <p:cNvPr id="14" name="Straight Arrow Connector 13"/>
          <p:cNvCxnSpPr>
            <a:stCxn id="49163" idx="0"/>
            <a:endCxn id="13" idx="3"/>
          </p:cNvCxnSpPr>
          <p:nvPr/>
        </p:nvCxnSpPr>
        <p:spPr>
          <a:xfrm rot="5400000" flipH="1" flipV="1">
            <a:off x="4181475" y="5067300"/>
            <a:ext cx="457200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9162" idx="1"/>
            <a:endCxn id="13" idx="4"/>
          </p:cNvCxnSpPr>
          <p:nvPr/>
        </p:nvCxnSpPr>
        <p:spPr>
          <a:xfrm rot="10800000" flipV="1">
            <a:off x="5286375" y="4176712"/>
            <a:ext cx="1066800" cy="14287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9161" idx="3"/>
            <a:endCxn id="13" idx="2"/>
          </p:cNvCxnSpPr>
          <p:nvPr/>
        </p:nvCxnSpPr>
        <p:spPr>
          <a:xfrm flipV="1">
            <a:off x="2628900" y="4191000"/>
            <a:ext cx="904875" cy="142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sz="3600" dirty="0" smtClean="0"/>
              <a:t>Context-Aware Query Processing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52400" y="4876800"/>
            <a:ext cx="8839200" cy="1524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Cost model changes</a:t>
            </a:r>
          </a:p>
          <a:p>
            <a:pPr lvl="1"/>
            <a:r>
              <a:rPr lang="en-US" dirty="0" smtClean="0"/>
              <a:t>Local data cheap to process relative to third-party data</a:t>
            </a:r>
          </a:p>
          <a:p>
            <a:pPr lvl="1"/>
            <a:r>
              <a:rPr lang="en-US" dirty="0" smtClean="0"/>
              <a:t>Optimize to request the </a:t>
            </a:r>
            <a:r>
              <a:rPr lang="en-US" u="sng" dirty="0" smtClean="0"/>
              <a:t>least amount </a:t>
            </a:r>
            <a:r>
              <a:rPr lang="en-US" dirty="0" smtClean="0"/>
              <a:t>data from third-party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lowchart: Process 3"/>
          <p:cNvSpPr/>
          <p:nvPr/>
        </p:nvSpPr>
        <p:spPr>
          <a:xfrm>
            <a:off x="2895600" y="2286000"/>
            <a:ext cx="2819400" cy="533400"/>
          </a:xfrm>
          <a:prstGeom prst="flowChartProcess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Preference Evaluation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9" idx="1"/>
            <a:endCxn id="4" idx="2"/>
          </p:cNvCxnSpPr>
          <p:nvPr/>
        </p:nvCxnSpPr>
        <p:spPr>
          <a:xfrm rot="5400000" flipH="1" flipV="1">
            <a:off x="3505200" y="2628900"/>
            <a:ext cx="60960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agnetic Disk 8"/>
          <p:cNvSpPr/>
          <p:nvPr/>
        </p:nvSpPr>
        <p:spPr>
          <a:xfrm>
            <a:off x="2743200" y="3429000"/>
            <a:ext cx="1143000" cy="990600"/>
          </a:xfrm>
          <a:prstGeom prst="flowChartMagneticDisk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4038600" y="3200400"/>
            <a:ext cx="2971800" cy="137160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Expensive Contextual Data (Third-party)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3"/>
            <a:endCxn id="4" idx="2"/>
          </p:cNvCxnSpPr>
          <p:nvPr/>
        </p:nvCxnSpPr>
        <p:spPr>
          <a:xfrm rot="16200000" flipV="1">
            <a:off x="4685189" y="2439512"/>
            <a:ext cx="459423" cy="1219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0"/>
            <a:endCxn id="21" idx="2"/>
          </p:cNvCxnSpPr>
          <p:nvPr/>
        </p:nvCxnSpPr>
        <p:spPr>
          <a:xfrm rot="5400000" flipH="1" flipV="1">
            <a:off x="4152900" y="2133600"/>
            <a:ext cx="304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/>
          <p:cNvSpPr/>
          <p:nvPr/>
        </p:nvSpPr>
        <p:spPr>
          <a:xfrm>
            <a:off x="3352800" y="1447800"/>
            <a:ext cx="1905000" cy="533400"/>
          </a:xfrm>
          <a:prstGeom prst="flowChartProcess">
            <a:avLst/>
          </a:prstGeom>
          <a:solidFill>
            <a:srgbClr val="7A0019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Answer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7A001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Context-Aware Query Processing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7A001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228600" y="3657600"/>
            <a:ext cx="8610600" cy="1371600"/>
          </a:xfrm>
          <a:prstGeom prst="roundRect">
            <a:avLst/>
          </a:prstGeom>
          <a:solidFill>
            <a:srgbClr val="FFCC33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1600200"/>
            <a:ext cx="8610600" cy="1371600"/>
          </a:xfrm>
          <a:prstGeom prst="roundRect">
            <a:avLst/>
          </a:prstGeom>
          <a:solidFill>
            <a:srgbClr val="FFCC33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410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M. F. </a:t>
            </a:r>
            <a:r>
              <a:rPr lang="en-US" sz="2000" dirty="0" err="1" smtClean="0"/>
              <a:t>Mokbel</a:t>
            </a:r>
            <a:r>
              <a:rPr lang="en-US" sz="2000" dirty="0" smtClean="0"/>
              <a:t>, et al. "Towards Scalable Location-aware Services: Requirements and Research Issues". In ACM GIS 2003.</a:t>
            </a:r>
          </a:p>
          <a:p>
            <a:pPr lvl="1"/>
            <a:r>
              <a:rPr lang="en-US" sz="1600" dirty="0" smtClean="0"/>
              <a:t>M. F. </a:t>
            </a:r>
            <a:r>
              <a:rPr lang="en-US" sz="1600" dirty="0" err="1" smtClean="0"/>
              <a:t>Mokbel</a:t>
            </a:r>
            <a:r>
              <a:rPr lang="en-US" sz="1600" dirty="0" smtClean="0"/>
              <a:t>, et al. "SINA: Scalable Incremental Processing of Continuous Queries in </a:t>
            </a:r>
            <a:r>
              <a:rPr lang="en-US" sz="1600" dirty="0" err="1" smtClean="0"/>
              <a:t>Spatio</a:t>
            </a:r>
            <a:r>
              <a:rPr lang="en-US" sz="1600" dirty="0" smtClean="0"/>
              <a:t>-temporal Databases". In ACM SIGMOD 2004.</a:t>
            </a:r>
          </a:p>
          <a:p>
            <a:pPr lvl="1"/>
            <a:r>
              <a:rPr lang="en-US" sz="1600" dirty="0" smtClean="0"/>
              <a:t>M. F. </a:t>
            </a:r>
            <a:r>
              <a:rPr lang="en-US" sz="1600" dirty="0" err="1" smtClean="0"/>
              <a:t>Mokbel</a:t>
            </a:r>
            <a:r>
              <a:rPr lang="en-US" sz="1600" dirty="0" smtClean="0"/>
              <a:t>, et al. " PLACE: A Query Processor for Handling Real-time </a:t>
            </a:r>
            <a:r>
              <a:rPr lang="en-US" sz="1600" dirty="0" err="1" smtClean="0"/>
              <a:t>Spatio</a:t>
            </a:r>
            <a:r>
              <a:rPr lang="en-US" sz="1600" dirty="0" smtClean="0"/>
              <a:t>-temporal Data Streams“ (Demo). In VLDB 2004.</a:t>
            </a:r>
          </a:p>
          <a:p>
            <a:endParaRPr lang="en-US" sz="2000" dirty="0" smtClean="0"/>
          </a:p>
          <a:p>
            <a:r>
              <a:rPr lang="en-US" sz="2000" dirty="0" smtClean="0"/>
              <a:t>M. F. </a:t>
            </a:r>
            <a:r>
              <a:rPr lang="en-US" sz="2000" dirty="0" err="1" smtClean="0"/>
              <a:t>Mokbel</a:t>
            </a:r>
            <a:r>
              <a:rPr lang="en-US" sz="2000" dirty="0" smtClean="0"/>
              <a:t>. "Towards Privacy-Aware Location-Based Database Servers". In PDM 2006 (co-located with ICDE 2006).</a:t>
            </a:r>
          </a:p>
          <a:p>
            <a:pPr lvl="1"/>
            <a:r>
              <a:rPr lang="en-US" sz="1600" dirty="0" smtClean="0"/>
              <a:t>M. F. </a:t>
            </a:r>
            <a:r>
              <a:rPr lang="en-US" sz="1600" dirty="0" err="1" smtClean="0"/>
              <a:t>Mokbel</a:t>
            </a:r>
            <a:r>
              <a:rPr lang="en-US" sz="1600" dirty="0" smtClean="0"/>
              <a:t>, C.Y. Chow and W. G. </a:t>
            </a:r>
            <a:r>
              <a:rPr lang="en-US" sz="1600" dirty="0" err="1" smtClean="0"/>
              <a:t>Aref</a:t>
            </a:r>
            <a:r>
              <a:rPr lang="en-US" sz="1600" dirty="0" smtClean="0"/>
              <a:t>. "The New Casper: Query Processing for Location Services without Compromising Privacy". In VLDB 2006.</a:t>
            </a:r>
          </a:p>
          <a:p>
            <a:pPr lvl="1"/>
            <a:r>
              <a:rPr lang="en-US" sz="1600" dirty="0" smtClean="0"/>
              <a:t>M. F. </a:t>
            </a:r>
            <a:r>
              <a:rPr lang="en-US" sz="1600" dirty="0" err="1" smtClean="0"/>
              <a:t>Mokbel</a:t>
            </a:r>
            <a:r>
              <a:rPr lang="en-US" sz="1600" dirty="0" smtClean="0"/>
              <a:t>, C.Y. Chow and W. G. </a:t>
            </a:r>
            <a:r>
              <a:rPr lang="en-US" sz="1600" dirty="0" err="1" smtClean="0"/>
              <a:t>Aref</a:t>
            </a:r>
            <a:r>
              <a:rPr lang="en-US" sz="1600" dirty="0" smtClean="0"/>
              <a:t>. "The New Casper: A Privacy-Aware Location-Based Database Server“ (Demo). In ICDE 2007.</a:t>
            </a:r>
          </a:p>
          <a:p>
            <a:endParaRPr lang="en-US" sz="2000" dirty="0" smtClean="0"/>
          </a:p>
          <a:p>
            <a:r>
              <a:rPr lang="en-US" sz="2000" dirty="0" smtClean="0"/>
              <a:t>M. F. </a:t>
            </a:r>
            <a:r>
              <a:rPr lang="en-US" sz="2000" dirty="0" err="1" smtClean="0"/>
              <a:t>Mokbel</a:t>
            </a:r>
            <a:r>
              <a:rPr lang="en-US" sz="2000" dirty="0" smtClean="0"/>
              <a:t> and J. J. </a:t>
            </a:r>
            <a:r>
              <a:rPr lang="en-US" sz="2000" dirty="0" err="1" smtClean="0"/>
              <a:t>Levandoski</a:t>
            </a:r>
            <a:r>
              <a:rPr lang="en-US" sz="2000" dirty="0" smtClean="0"/>
              <a:t>. "Toward Context and Preference-Aware Location-based Database Systems". In </a:t>
            </a:r>
            <a:r>
              <a:rPr lang="en-US" sz="2000" dirty="0" err="1" smtClean="0"/>
              <a:t>MobiDE</a:t>
            </a:r>
            <a:r>
              <a:rPr lang="en-US" sz="2000" dirty="0" smtClean="0"/>
              <a:t> 2009.</a:t>
            </a:r>
          </a:p>
          <a:p>
            <a:pPr lvl="1"/>
            <a:r>
              <a:rPr lang="en-US" sz="1600" dirty="0" smtClean="0"/>
              <a:t>Papers and Demo under submission… </a:t>
            </a:r>
          </a:p>
          <a:p>
            <a:pPr lvl="1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dirty="0" smtClean="0"/>
              <a:t>Location-Based </a:t>
            </a:r>
            <a:r>
              <a:rPr lang="en-US" dirty="0" smtClean="0"/>
              <a:t>Research at UMN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90800" y="26670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A0019"/>
                </a:solidFill>
              </a:rPr>
              <a:t>189 Citations</a:t>
            </a:r>
            <a:endParaRPr lang="en-US" b="1" dirty="0">
              <a:solidFill>
                <a:srgbClr val="7A001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0800" y="47244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A0019"/>
                </a:solidFill>
              </a:rPr>
              <a:t>139 Citations</a:t>
            </a:r>
            <a:endParaRPr lang="en-US" b="1" dirty="0">
              <a:solidFill>
                <a:srgbClr val="7A001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4102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CareDB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Architecture</a:t>
            </a:r>
          </a:p>
          <a:p>
            <a:r>
              <a:rPr lang="en-US" dirty="0" smtClean="0"/>
              <a:t>Challenges and Research Directions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Multi-objective preference query processing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Context-aware query processing</a:t>
            </a:r>
          </a:p>
          <a:p>
            <a:pPr lvl="1"/>
            <a:r>
              <a:rPr lang="en-US" dirty="0" smtClean="0"/>
              <a:t>Context + preference-aware operators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Continuous queries</a:t>
            </a:r>
          </a:p>
          <a:p>
            <a:pPr lvl="1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066800"/>
          </a:xfrm>
        </p:spPr>
        <p:txBody>
          <a:bodyPr/>
          <a:lstStyle/>
          <a:p>
            <a:pPr lvl="1"/>
            <a:r>
              <a:rPr lang="en-US" sz="3800" dirty="0" smtClean="0"/>
              <a:t>Context + Preference-aware Operators</a:t>
            </a:r>
            <a:endParaRPr lang="en-US" sz="3800" dirty="0"/>
          </a:p>
        </p:txBody>
      </p:sp>
      <p:sp>
        <p:nvSpPr>
          <p:cNvPr id="4" name="Oval 3"/>
          <p:cNvSpPr/>
          <p:nvPr/>
        </p:nvSpPr>
        <p:spPr>
          <a:xfrm>
            <a:off x="3124200" y="4191000"/>
            <a:ext cx="1524000" cy="762000"/>
          </a:xfrm>
          <a:prstGeom prst="ellipse">
            <a:avLst/>
          </a:prstGeom>
          <a:solidFill>
            <a:srgbClr val="7A001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+ </a:t>
            </a:r>
            <a:r>
              <a:rPr lang="en-US" dirty="0" err="1" smtClean="0"/>
              <a:t>PrefEval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5105400"/>
            <a:ext cx="685800" cy="304800"/>
          </a:xfrm>
          <a:prstGeom prst="rect">
            <a:avLst/>
          </a:prstGeom>
          <a:solidFill>
            <a:srgbClr val="7A001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0"/>
            <a:endCxn id="4" idx="3"/>
          </p:cNvCxnSpPr>
          <p:nvPr/>
        </p:nvCxnSpPr>
        <p:spPr>
          <a:xfrm rot="5400000" flipH="1" flipV="1">
            <a:off x="3122846" y="4880862"/>
            <a:ext cx="263992" cy="185085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267200" y="5105400"/>
            <a:ext cx="685800" cy="304800"/>
          </a:xfrm>
          <a:prstGeom prst="rect">
            <a:avLst/>
          </a:prstGeom>
          <a:solidFill>
            <a:srgbClr val="7A001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0"/>
            <a:endCxn id="4" idx="5"/>
          </p:cNvCxnSpPr>
          <p:nvPr/>
        </p:nvCxnSpPr>
        <p:spPr>
          <a:xfrm rot="16200000" flipV="1">
            <a:off x="4385562" y="4880861"/>
            <a:ext cx="263992" cy="185085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0"/>
            <a:endCxn id="10" idx="2"/>
          </p:cNvCxnSpPr>
          <p:nvPr/>
        </p:nvCxnSpPr>
        <p:spPr>
          <a:xfrm rot="5400000" flipH="1" flipV="1">
            <a:off x="3771900" y="4076700"/>
            <a:ext cx="228600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276600" y="3657600"/>
            <a:ext cx="1219200" cy="304800"/>
          </a:xfrm>
          <a:prstGeom prst="rect">
            <a:avLst/>
          </a:prstGeom>
          <a:solidFill>
            <a:srgbClr val="7A001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" y="4267200"/>
            <a:ext cx="1143000" cy="304800"/>
          </a:xfrm>
          <a:prstGeom prst="rect">
            <a:avLst/>
          </a:prstGeom>
          <a:solidFill>
            <a:srgbClr val="7A001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PrefEval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4876800"/>
            <a:ext cx="685800" cy="304800"/>
          </a:xfrm>
          <a:prstGeom prst="rect">
            <a:avLst/>
          </a:prstGeom>
          <a:solidFill>
            <a:srgbClr val="7A001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rot="5400000" flipH="1" flipV="1">
            <a:off x="1181100" y="4724400"/>
            <a:ext cx="304800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62000" y="3657600"/>
            <a:ext cx="1143000" cy="304800"/>
          </a:xfrm>
          <a:prstGeom prst="rect">
            <a:avLst/>
          </a:prstGeom>
          <a:solidFill>
            <a:srgbClr val="7A001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Answer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4" idx="2"/>
          </p:cNvCxnSpPr>
          <p:nvPr/>
        </p:nvCxnSpPr>
        <p:spPr>
          <a:xfrm rot="5400000" flipH="1" flipV="1">
            <a:off x="1181100" y="4114800"/>
            <a:ext cx="304800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48400" y="3962400"/>
            <a:ext cx="1752600" cy="762000"/>
          </a:xfrm>
          <a:prstGeom prst="ellipse">
            <a:avLst/>
          </a:prstGeom>
          <a:solidFill>
            <a:srgbClr val="7A001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</a:t>
            </a:r>
          </a:p>
          <a:p>
            <a:pPr algn="ctr"/>
            <a:r>
              <a:rPr lang="en-US" dirty="0" err="1" smtClean="0"/>
              <a:t>PrefEval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715000" y="4876800"/>
            <a:ext cx="990600" cy="609600"/>
          </a:xfrm>
          <a:prstGeom prst="rect">
            <a:avLst/>
          </a:prstGeom>
          <a:solidFill>
            <a:srgbClr val="7A001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</a:t>
            </a:r>
          </a:p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0"/>
            <a:endCxn id="16" idx="2"/>
          </p:cNvCxnSpPr>
          <p:nvPr/>
        </p:nvCxnSpPr>
        <p:spPr>
          <a:xfrm rot="5400000" flipH="1" flipV="1">
            <a:off x="5962650" y="4591050"/>
            <a:ext cx="533400" cy="381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2" idx="0"/>
            <a:endCxn id="16" idx="6"/>
          </p:cNvCxnSpPr>
          <p:nvPr/>
        </p:nvCxnSpPr>
        <p:spPr>
          <a:xfrm rot="16200000" flipV="1">
            <a:off x="7715250" y="4629150"/>
            <a:ext cx="609600" cy="381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0"/>
            <a:endCxn id="21" idx="2"/>
          </p:cNvCxnSpPr>
          <p:nvPr/>
        </p:nvCxnSpPr>
        <p:spPr>
          <a:xfrm rot="5400000" flipH="1" flipV="1">
            <a:off x="7010400" y="3848100"/>
            <a:ext cx="228600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477000" y="3429000"/>
            <a:ext cx="1295400" cy="304800"/>
          </a:xfrm>
          <a:prstGeom prst="rect">
            <a:avLst/>
          </a:prstGeom>
          <a:solidFill>
            <a:srgbClr val="7A001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543800" y="4953000"/>
            <a:ext cx="990600" cy="609600"/>
          </a:xfrm>
          <a:prstGeom prst="rect">
            <a:avLst/>
          </a:prstGeom>
          <a:solidFill>
            <a:srgbClr val="7A001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</a:t>
            </a:r>
          </a:p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629400" y="5638800"/>
            <a:ext cx="990600" cy="609600"/>
          </a:xfrm>
          <a:prstGeom prst="rect">
            <a:avLst/>
          </a:prstGeom>
          <a:solidFill>
            <a:srgbClr val="7A001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</a:t>
            </a:r>
          </a:p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0"/>
            <a:endCxn id="16" idx="4"/>
          </p:cNvCxnSpPr>
          <p:nvPr/>
        </p:nvCxnSpPr>
        <p:spPr>
          <a:xfrm rot="5400000" flipH="1" flipV="1">
            <a:off x="6667500" y="5181600"/>
            <a:ext cx="914400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2400" y="3276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Selection/Aggregation</a:t>
            </a:r>
            <a:endParaRPr lang="en-US" b="1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3505200" y="3276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Join</a:t>
            </a:r>
            <a:endParaRPr lang="en-US" b="1" u="sng" dirty="0"/>
          </a:p>
        </p:txBody>
      </p:sp>
      <p:sp>
        <p:nvSpPr>
          <p:cNvPr id="27" name="TextBox 26"/>
          <p:cNvSpPr txBox="1"/>
          <p:nvPr/>
        </p:nvSpPr>
        <p:spPr>
          <a:xfrm>
            <a:off x="6019800" y="3048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Index/Sorted</a:t>
            </a:r>
            <a:r>
              <a:rPr lang="en-US" b="1" u="sng" dirty="0"/>
              <a:t> </a:t>
            </a:r>
            <a:r>
              <a:rPr lang="en-US" b="1" u="sng" dirty="0" smtClean="0"/>
              <a:t>Access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2133600"/>
          </a:xfrm>
        </p:spPr>
        <p:txBody>
          <a:bodyPr/>
          <a:lstStyle/>
          <a:p>
            <a:r>
              <a:rPr lang="en-US" sz="3000" dirty="0" smtClean="0"/>
              <a:t>Provide preference + context query processing support at database </a:t>
            </a:r>
            <a:r>
              <a:rPr lang="en-US" sz="3000" i="1" dirty="0" smtClean="0"/>
              <a:t>core</a:t>
            </a:r>
          </a:p>
          <a:p>
            <a:r>
              <a:rPr lang="en-US" sz="3000" dirty="0" smtClean="0"/>
              <a:t>Inject preference + context into </a:t>
            </a:r>
            <a:r>
              <a:rPr lang="en-US" sz="3000" i="1" dirty="0" smtClean="0"/>
              <a:t>operators</a:t>
            </a:r>
          </a:p>
          <a:p>
            <a:r>
              <a:rPr lang="en-US" sz="3000" dirty="0" smtClean="0"/>
              <a:t>A few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066800"/>
          </a:xfrm>
        </p:spPr>
        <p:txBody>
          <a:bodyPr/>
          <a:lstStyle/>
          <a:p>
            <a:pPr lvl="1"/>
            <a:r>
              <a:rPr lang="en-US" sz="3800" dirty="0" smtClean="0"/>
              <a:t>Context + Preference-aware Operators</a:t>
            </a:r>
            <a:endParaRPr lang="en-US" sz="3800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1447800"/>
          </a:xfrm>
        </p:spPr>
        <p:txBody>
          <a:bodyPr/>
          <a:lstStyle/>
          <a:p>
            <a:r>
              <a:rPr lang="en-US" sz="3000" dirty="0" smtClean="0"/>
              <a:t>One naïve approach to supporting multiple preference evaluation methods</a:t>
            </a:r>
          </a:p>
        </p:txBody>
      </p:sp>
      <p:sp>
        <p:nvSpPr>
          <p:cNvPr id="29" name="Flowchart: Magnetic Disk 28"/>
          <p:cNvSpPr/>
          <p:nvPr/>
        </p:nvSpPr>
        <p:spPr>
          <a:xfrm>
            <a:off x="609600" y="2133600"/>
            <a:ext cx="4876800" cy="4267200"/>
          </a:xfrm>
          <a:prstGeom prst="flowChartMagneticDisk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4400" y="251460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DBMS</a:t>
            </a:r>
            <a:endParaRPr lang="en-US" sz="3200" b="1" dirty="0"/>
          </a:p>
        </p:txBody>
      </p:sp>
      <p:sp>
        <p:nvSpPr>
          <p:cNvPr id="31" name="Rectangle 30"/>
          <p:cNvSpPr/>
          <p:nvPr/>
        </p:nvSpPr>
        <p:spPr>
          <a:xfrm>
            <a:off x="1371600" y="3657600"/>
            <a:ext cx="3657600" cy="2209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3200400" y="5334000"/>
            <a:ext cx="1828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371600" y="36576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Query Processor</a:t>
            </a:r>
            <a:endParaRPr lang="en-US" sz="2800" b="1" dirty="0"/>
          </a:p>
        </p:txBody>
      </p:sp>
      <p:sp>
        <p:nvSpPr>
          <p:cNvPr id="34" name="Rectangle 33"/>
          <p:cNvSpPr/>
          <p:nvPr/>
        </p:nvSpPr>
        <p:spPr>
          <a:xfrm>
            <a:off x="1371600" y="4267200"/>
            <a:ext cx="1828800" cy="533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Top-K</a:t>
            </a:r>
          </a:p>
          <a:p>
            <a:pPr algn="ctr"/>
            <a:r>
              <a:rPr lang="en-US" sz="1600" dirty="0" smtClean="0"/>
              <a:t>Selection, Join,…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200400" y="4267200"/>
            <a:ext cx="1828800" cy="533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Skylines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Selection, Join,…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00400" y="4800600"/>
            <a:ext cx="1828800" cy="533400"/>
          </a:xfrm>
          <a:prstGeom prst="rect">
            <a:avLst/>
          </a:prstGeom>
          <a:solidFill>
            <a:srgbClr val="7A0019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K-Dominance</a:t>
            </a:r>
          </a:p>
          <a:p>
            <a:pPr algn="ctr"/>
            <a:r>
              <a:rPr lang="en-US" sz="1600" dirty="0" smtClean="0"/>
              <a:t>Selection, Join,…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1371600" y="5334000"/>
            <a:ext cx="1828800" cy="533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K-Frequency</a:t>
            </a:r>
          </a:p>
          <a:p>
            <a:pPr algn="ctr"/>
            <a:r>
              <a:rPr lang="en-US" sz="1600" dirty="0" smtClean="0"/>
              <a:t>Selection, Join,…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1371600" y="4800600"/>
            <a:ext cx="1828800" cy="533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Top-k Domination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Selection, Join,…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066800"/>
          </a:xfrm>
        </p:spPr>
        <p:txBody>
          <a:bodyPr/>
          <a:lstStyle/>
          <a:p>
            <a:pPr lvl="1"/>
            <a:r>
              <a:rPr lang="en-US" sz="3800" dirty="0" smtClean="0"/>
              <a:t>Context + Preference-aware Operators</a:t>
            </a:r>
            <a:endParaRPr lang="en-US" sz="3800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1905000"/>
          </a:xfrm>
        </p:spPr>
        <p:txBody>
          <a:bodyPr/>
          <a:lstStyle/>
          <a:p>
            <a:r>
              <a:rPr lang="en-US" sz="3000" dirty="0" smtClean="0"/>
              <a:t>A better approach (under development)</a:t>
            </a:r>
          </a:p>
          <a:p>
            <a:pPr lvl="1"/>
            <a:r>
              <a:rPr lang="en-US" sz="2600" i="1" dirty="0" smtClean="0"/>
              <a:t>Generalized</a:t>
            </a:r>
            <a:r>
              <a:rPr lang="en-US" sz="2600" dirty="0" smtClean="0"/>
              <a:t> preference query processing</a:t>
            </a:r>
          </a:p>
          <a:p>
            <a:pPr lvl="1"/>
            <a:r>
              <a:rPr lang="en-US" sz="2600" i="1" dirty="0" smtClean="0"/>
              <a:t>Extensible</a:t>
            </a:r>
            <a:r>
              <a:rPr lang="en-US" sz="2600" dirty="0" smtClean="0"/>
              <a:t> operators that can be </a:t>
            </a:r>
            <a:r>
              <a:rPr lang="en-US" sz="2600" i="1" dirty="0" smtClean="0"/>
              <a:t>customized</a:t>
            </a:r>
          </a:p>
          <a:p>
            <a:pPr lvl="1"/>
            <a:r>
              <a:rPr lang="en-US" sz="2600" dirty="0" smtClean="0"/>
              <a:t>Change query processor once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33800" y="5334794"/>
            <a:ext cx="1828800" cy="228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Top-K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2362200" y="5638800"/>
            <a:ext cx="1828800" cy="228600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Skylines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33800" y="5106194"/>
            <a:ext cx="1828800" cy="228600"/>
          </a:xfrm>
          <a:prstGeom prst="rect">
            <a:avLst/>
          </a:prstGeom>
          <a:solidFill>
            <a:srgbClr val="7A001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Top-k Domination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33800" y="4648994"/>
            <a:ext cx="1828800" cy="227806"/>
          </a:xfrm>
          <a:prstGeom prst="rect">
            <a:avLst/>
          </a:prstGeom>
          <a:solidFill>
            <a:srgbClr val="7A001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K-Dominance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33800" y="4877594"/>
            <a:ext cx="1828800" cy="228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K-Frequency</a:t>
            </a:r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2934495" y="3923506"/>
            <a:ext cx="990600" cy="158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0800000" flipV="1">
            <a:off x="3429001" y="3429000"/>
            <a:ext cx="2514600" cy="794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429001" y="4419600"/>
            <a:ext cx="685800" cy="158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3924301" y="4229100"/>
            <a:ext cx="381000" cy="158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>
            <a:off x="4114801" y="4038600"/>
            <a:ext cx="1828800" cy="158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5639595" y="3733006"/>
            <a:ext cx="609600" cy="158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5753895" y="4228306"/>
            <a:ext cx="381000" cy="158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800000">
            <a:off x="5638801" y="4419600"/>
            <a:ext cx="304800" cy="158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 flipH="1" flipV="1">
            <a:off x="4877199" y="5181999"/>
            <a:ext cx="1523999" cy="79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>
            <a:off x="4648200" y="5944394"/>
            <a:ext cx="990600" cy="158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 flipH="1" flipV="1">
            <a:off x="4572000" y="5868194"/>
            <a:ext cx="153988" cy="158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4648200" y="5791994"/>
            <a:ext cx="914400" cy="158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4990306" y="5220494"/>
            <a:ext cx="1143794" cy="794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0800000">
            <a:off x="4114800" y="4420394"/>
            <a:ext cx="1219200" cy="158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0800000">
            <a:off x="4495800" y="4648994"/>
            <a:ext cx="1066800" cy="158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4419600" y="4572794"/>
            <a:ext cx="152400" cy="158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0800000">
            <a:off x="4495800" y="4496594"/>
            <a:ext cx="838200" cy="158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5295900" y="4458494"/>
            <a:ext cx="76200" cy="158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29000" y="3429000"/>
            <a:ext cx="2514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Query Processor</a:t>
            </a:r>
            <a:endParaRPr lang="en-US" sz="2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267200" y="39624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err="1" smtClean="0"/>
              <a:t>PrefEval</a:t>
            </a:r>
            <a:endParaRPr lang="en-US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4102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CareDB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Architecture</a:t>
            </a:r>
          </a:p>
          <a:p>
            <a:r>
              <a:rPr lang="en-US" dirty="0" smtClean="0"/>
              <a:t>Challenges and Research Directions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Multi-objective preference query processing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Context-aware query processing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Context + preference-aware operators</a:t>
            </a:r>
          </a:p>
          <a:p>
            <a:pPr lvl="1"/>
            <a:r>
              <a:rPr lang="en-US" dirty="0" smtClean="0"/>
              <a:t>Continuous queries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066800"/>
          </a:xfrm>
        </p:spPr>
        <p:txBody>
          <a:bodyPr/>
          <a:lstStyle/>
          <a:p>
            <a:pPr lvl="1"/>
            <a:r>
              <a:rPr lang="en-US" sz="3800" dirty="0" smtClean="0"/>
              <a:t>Context + Preference-aware Operators</a:t>
            </a:r>
            <a:endParaRPr lang="en-US" sz="3800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1905000"/>
          </a:xfrm>
        </p:spPr>
        <p:txBody>
          <a:bodyPr/>
          <a:lstStyle/>
          <a:p>
            <a:r>
              <a:rPr lang="en-US" sz="3000" dirty="0" smtClean="0"/>
              <a:t>Context + Preference add new dynamic query processing components to location-based services</a:t>
            </a:r>
            <a:endParaRPr lang="en-US" sz="26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09600" y="2743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Traditionally</a:t>
            </a:r>
            <a:endParaRPr lang="en-US" b="1" u="sng" dirty="0"/>
          </a:p>
        </p:txBody>
      </p:sp>
      <p:sp>
        <p:nvSpPr>
          <p:cNvPr id="30" name="Rectangle 29"/>
          <p:cNvSpPr/>
          <p:nvPr/>
        </p:nvSpPr>
        <p:spPr>
          <a:xfrm>
            <a:off x="685800" y="5486400"/>
            <a:ext cx="1371600" cy="533400"/>
          </a:xfrm>
          <a:prstGeom prst="rect">
            <a:avLst/>
          </a:prstGeom>
          <a:solidFill>
            <a:srgbClr val="7A001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in Answer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85800" y="3200400"/>
            <a:ext cx="1371600" cy="685800"/>
          </a:xfrm>
          <a:prstGeom prst="rect">
            <a:avLst/>
          </a:prstGeom>
          <a:solidFill>
            <a:srgbClr val="7A001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in Location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  <a:endCxn id="33" idx="3"/>
          </p:cNvCxnSpPr>
          <p:nvPr/>
        </p:nvCxnSpPr>
        <p:spPr>
          <a:xfrm rot="5400000">
            <a:off x="1190881" y="4066919"/>
            <a:ext cx="361438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loud 32"/>
          <p:cNvSpPr/>
          <p:nvPr/>
        </p:nvSpPr>
        <p:spPr bwMode="auto">
          <a:xfrm>
            <a:off x="381000" y="4191000"/>
            <a:ext cx="1981200" cy="990600"/>
          </a:xfrm>
          <a:prstGeom prst="cloud">
            <a:avLst/>
          </a:prstGeom>
          <a:solidFill>
            <a:srgbClr val="FFCC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7A0019"/>
                </a:solidFill>
                <a:effectLst/>
                <a:latin typeface="Arial" charset="0"/>
                <a:ea typeface="ＭＳ Ｐゴシック" pitchFamily="-112" charset="-128"/>
              </a:rPr>
              <a:t>Continuous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7A0019"/>
                </a:solidFill>
                <a:effectLst/>
                <a:latin typeface="Arial" charset="0"/>
                <a:ea typeface="ＭＳ Ｐゴシック" pitchFamily="-112" charset="-128"/>
              </a:rPr>
              <a:t> Query</a:t>
            </a:r>
          </a:p>
        </p:txBody>
      </p:sp>
      <p:cxnSp>
        <p:nvCxnSpPr>
          <p:cNvPr id="38" name="Straight Arrow Connector 37"/>
          <p:cNvCxnSpPr>
            <a:stCxn id="33" idx="1"/>
            <a:endCxn id="30" idx="0"/>
          </p:cNvCxnSpPr>
          <p:nvPr/>
        </p:nvCxnSpPr>
        <p:spPr>
          <a:xfrm rot="5400000">
            <a:off x="1218673" y="5333472"/>
            <a:ext cx="305855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791200" y="2667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Now</a:t>
            </a:r>
            <a:endParaRPr lang="en-US" b="1" u="sng" dirty="0"/>
          </a:p>
        </p:txBody>
      </p:sp>
      <p:sp>
        <p:nvSpPr>
          <p:cNvPr id="57" name="Rectangle 56"/>
          <p:cNvSpPr/>
          <p:nvPr/>
        </p:nvSpPr>
        <p:spPr>
          <a:xfrm>
            <a:off x="4648200" y="5715000"/>
            <a:ext cx="1371600" cy="533400"/>
          </a:xfrm>
          <a:prstGeom prst="rect">
            <a:avLst/>
          </a:prstGeom>
          <a:solidFill>
            <a:srgbClr val="7A001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in Answer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2743200" y="3200400"/>
            <a:ext cx="1371600" cy="838200"/>
          </a:xfrm>
          <a:prstGeom prst="rect">
            <a:avLst/>
          </a:prstGeom>
          <a:solidFill>
            <a:srgbClr val="7A001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in Location</a:t>
            </a:r>
            <a:endParaRPr lang="en-US" dirty="0"/>
          </a:p>
        </p:txBody>
      </p:sp>
      <p:sp>
        <p:nvSpPr>
          <p:cNvPr id="60" name="Cloud 59"/>
          <p:cNvSpPr/>
          <p:nvPr/>
        </p:nvSpPr>
        <p:spPr bwMode="auto">
          <a:xfrm>
            <a:off x="4343400" y="4419600"/>
            <a:ext cx="1981200" cy="990600"/>
          </a:xfrm>
          <a:prstGeom prst="cloud">
            <a:avLst/>
          </a:prstGeom>
          <a:solidFill>
            <a:srgbClr val="FFCC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7A0019"/>
                </a:solidFill>
                <a:effectLst/>
                <a:latin typeface="Arial" charset="0"/>
                <a:ea typeface="ＭＳ Ｐゴシック" pitchFamily="-112" charset="-128"/>
              </a:rPr>
              <a:t>Continuous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7A0019"/>
                </a:solidFill>
                <a:effectLst/>
                <a:latin typeface="Arial" charset="0"/>
                <a:ea typeface="ＭＳ Ｐゴシック" pitchFamily="-112" charset="-128"/>
              </a:rPr>
              <a:t> Query</a:t>
            </a:r>
          </a:p>
        </p:txBody>
      </p:sp>
      <p:cxnSp>
        <p:nvCxnSpPr>
          <p:cNvPr id="61" name="Straight Arrow Connector 60"/>
          <p:cNvCxnSpPr>
            <a:stCxn id="60" idx="1"/>
            <a:endCxn id="57" idx="0"/>
          </p:cNvCxnSpPr>
          <p:nvPr/>
        </p:nvCxnSpPr>
        <p:spPr>
          <a:xfrm rot="5400000">
            <a:off x="5181073" y="5562072"/>
            <a:ext cx="305855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267200" y="3200400"/>
            <a:ext cx="1676400" cy="838200"/>
          </a:xfrm>
          <a:prstGeom prst="rect">
            <a:avLst/>
          </a:prstGeom>
          <a:solidFill>
            <a:srgbClr val="7A001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in Environment Context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62" idx="2"/>
            <a:endCxn id="60" idx="3"/>
          </p:cNvCxnSpPr>
          <p:nvPr/>
        </p:nvCxnSpPr>
        <p:spPr>
          <a:xfrm rot="16200000" flipH="1">
            <a:off x="5000881" y="4143119"/>
            <a:ext cx="437638" cy="2286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172200" y="3200400"/>
            <a:ext cx="1676400" cy="838200"/>
          </a:xfrm>
          <a:prstGeom prst="rect">
            <a:avLst/>
          </a:prstGeom>
          <a:solidFill>
            <a:srgbClr val="7A001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in Data Context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68" idx="2"/>
            <a:endCxn id="60" idx="3"/>
          </p:cNvCxnSpPr>
          <p:nvPr/>
        </p:nvCxnSpPr>
        <p:spPr>
          <a:xfrm rot="5400000">
            <a:off x="5953381" y="3419219"/>
            <a:ext cx="437638" cy="16764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8" idx="2"/>
            <a:endCxn id="60" idx="3"/>
          </p:cNvCxnSpPr>
          <p:nvPr/>
        </p:nvCxnSpPr>
        <p:spPr>
          <a:xfrm rot="16200000" flipH="1">
            <a:off x="4162681" y="3304919"/>
            <a:ext cx="437638" cy="19050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315200" y="4114800"/>
            <a:ext cx="1676400" cy="838200"/>
          </a:xfrm>
          <a:prstGeom prst="rect">
            <a:avLst/>
          </a:prstGeom>
          <a:solidFill>
            <a:srgbClr val="7A001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in Preferences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74" idx="1"/>
            <a:endCxn id="60" idx="3"/>
          </p:cNvCxnSpPr>
          <p:nvPr/>
        </p:nvCxnSpPr>
        <p:spPr>
          <a:xfrm rot="10800000">
            <a:off x="5334000" y="4476238"/>
            <a:ext cx="1981200" cy="5766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lvl="1"/>
            <a:r>
              <a:rPr lang="en-US" sz="3800" dirty="0" smtClean="0"/>
              <a:t>Conclusion</a:t>
            </a:r>
            <a:endParaRPr lang="en-US" sz="3800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105400"/>
          </a:xfrm>
        </p:spPr>
        <p:txBody>
          <a:bodyPr/>
          <a:lstStyle/>
          <a:p>
            <a:r>
              <a:rPr lang="en-US" sz="3000" dirty="0" smtClean="0"/>
              <a:t>Adding preference and context to location-based services leads to more </a:t>
            </a:r>
            <a:r>
              <a:rPr lang="en-US" sz="3000" i="1" dirty="0" smtClean="0"/>
              <a:t>useful</a:t>
            </a:r>
            <a:r>
              <a:rPr lang="en-US" sz="3000" dirty="0" smtClean="0"/>
              <a:t> systems</a:t>
            </a:r>
          </a:p>
          <a:p>
            <a:endParaRPr lang="en-US" sz="3000" dirty="0" smtClean="0"/>
          </a:p>
          <a:p>
            <a:r>
              <a:rPr lang="en-US" sz="3000" dirty="0" smtClean="0"/>
              <a:t>Proposed </a:t>
            </a:r>
            <a:r>
              <a:rPr lang="en-US" sz="3000" dirty="0" err="1" smtClean="0"/>
              <a:t>CareDB</a:t>
            </a:r>
            <a:r>
              <a:rPr lang="en-US" sz="3000" dirty="0" smtClean="0"/>
              <a:t>, a complete system to handle efficient context + preference query processing</a:t>
            </a:r>
          </a:p>
          <a:p>
            <a:endParaRPr lang="en-US" sz="3000" dirty="0" smtClean="0"/>
          </a:p>
          <a:p>
            <a:r>
              <a:rPr lang="en-US" sz="3000" dirty="0" smtClean="0"/>
              <a:t>Outlined several systems challenges behind </a:t>
            </a:r>
            <a:r>
              <a:rPr lang="en-US" sz="3000" dirty="0" err="1" smtClean="0"/>
              <a:t>CareDB</a:t>
            </a:r>
            <a:endParaRPr lang="en-US" sz="3000" dirty="0" smtClean="0"/>
          </a:p>
          <a:p>
            <a:pPr lvl="1">
              <a:buNone/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04800" y="990600"/>
            <a:ext cx="8305800" cy="1600200"/>
            <a:chOff x="304800" y="990600"/>
            <a:chExt cx="8305800" cy="1676400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6" name="Rounded Rectangle 5"/>
            <p:cNvSpPr/>
            <p:nvPr/>
          </p:nvSpPr>
          <p:spPr bwMode="auto">
            <a:xfrm>
              <a:off x="304800" y="990600"/>
              <a:ext cx="8305800" cy="1676400"/>
            </a:xfrm>
            <a:prstGeom prst="roundRect">
              <a:avLst/>
            </a:prstGeom>
            <a:solidFill>
              <a:srgbClr val="FFCC3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3400" y="990600"/>
              <a:ext cx="2819400" cy="369332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Scalability (2003-2004)</a:t>
              </a:r>
              <a:endParaRPr lang="en-US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dirty="0" smtClean="0"/>
              <a:t>Location-based Research at UMN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457200" y="1371600"/>
            <a:ext cx="3886200" cy="1143000"/>
          </a:xfrm>
          <a:prstGeom prst="roundRect">
            <a:avLst/>
          </a:prstGeom>
          <a:solidFill>
            <a:srgbClr val="7A001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-112" charset="-128"/>
              </a:rPr>
              <a:t>Toward scalable location-based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-112" charset="-128"/>
              </a:rPr>
              <a:t> services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aseline="0" dirty="0" smtClean="0">
                <a:solidFill>
                  <a:schemeClr val="bg1"/>
                </a:solidFill>
                <a:latin typeface="Arial" charset="0"/>
                <a:ea typeface="ＭＳ Ｐゴシック" pitchFamily="-112" charset="-128"/>
              </a:rPr>
              <a:t>[MAH+03]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648200" y="1371600"/>
            <a:ext cx="3810000" cy="1143000"/>
          </a:xfrm>
          <a:prstGeom prst="roundRect">
            <a:avLst/>
          </a:prstGeom>
          <a:solidFill>
            <a:srgbClr val="7A001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-112" charset="-128"/>
              </a:rPr>
              <a:t>SINA – SIGMOD ’04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  <a:ea typeface="ＭＳ Ｐゴシック" pitchFamily="-112" charset="-128"/>
              </a:rPr>
              <a:t>[CITE]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  <a:latin typeface="Arial" charset="0"/>
                <a:ea typeface="ＭＳ Ｐゴシック" pitchFamily="-112" charset="-128"/>
              </a:rPr>
              <a:t>159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FFCC33"/>
                </a:solidFill>
                <a:effectLst/>
                <a:latin typeface="Arial" charset="0"/>
                <a:ea typeface="ＭＳ Ｐゴシック" pitchFamily="-112" charset="-128"/>
              </a:rPr>
              <a:t> Citations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CC33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04800" y="2743200"/>
            <a:ext cx="8305800" cy="1600200"/>
          </a:xfrm>
          <a:prstGeom prst="roundRect">
            <a:avLst/>
          </a:prstGeom>
          <a:solidFill>
            <a:srgbClr val="FFCC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57200" y="3124200"/>
            <a:ext cx="3733800" cy="1143000"/>
          </a:xfrm>
          <a:prstGeom prst="roundRect">
            <a:avLst/>
          </a:prstGeom>
          <a:solidFill>
            <a:srgbClr val="7A001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-112" charset="-128"/>
              </a:rPr>
              <a:t>Toward privacy-aware location-based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-112" charset="-128"/>
              </a:rPr>
              <a:t> services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aseline="0" dirty="0" smtClean="0">
                <a:solidFill>
                  <a:schemeClr val="bg1"/>
                </a:solidFill>
                <a:latin typeface="Arial" charset="0"/>
                <a:ea typeface="ＭＳ Ｐゴシック" pitchFamily="-112" charset="-128"/>
              </a:rPr>
              <a:t>[Mok06]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648200" y="3124200"/>
            <a:ext cx="3810000" cy="1143000"/>
          </a:xfrm>
          <a:prstGeom prst="roundRect">
            <a:avLst/>
          </a:prstGeom>
          <a:solidFill>
            <a:srgbClr val="7A001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-112" charset="-128"/>
              </a:rPr>
              <a:t>New Casper – VLDB ’06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  <a:ea typeface="ＭＳ Ｐゴシック" pitchFamily="-112" charset="-128"/>
              </a:rPr>
              <a:t>[CITE]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  <a:latin typeface="Arial" charset="0"/>
                <a:ea typeface="ＭＳ Ｐゴシック" pitchFamily="-112" charset="-128"/>
              </a:rPr>
              <a:t>132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FFCC33"/>
                </a:solidFill>
                <a:effectLst/>
                <a:latin typeface="Arial" charset="0"/>
                <a:ea typeface="ＭＳ Ｐゴシック" pitchFamily="-112" charset="-128"/>
              </a:rPr>
              <a:t>Citations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CC33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04800" y="4495800"/>
            <a:ext cx="8305800" cy="1752600"/>
          </a:xfrm>
          <a:prstGeom prst="roundRect">
            <a:avLst/>
          </a:prstGeom>
          <a:solidFill>
            <a:srgbClr val="FFCC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457200" y="4876800"/>
            <a:ext cx="3581400" cy="1295400"/>
          </a:xfrm>
          <a:prstGeom prst="roundRect">
            <a:avLst/>
          </a:prstGeom>
          <a:solidFill>
            <a:srgbClr val="7A001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-112" charset="-128"/>
              </a:rPr>
              <a:t>Toward preference and context-aware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-112" charset="-128"/>
              </a:rPr>
              <a:t>location-based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-112" charset="-128"/>
              </a:rPr>
              <a:t> services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aseline="0" dirty="0" smtClean="0">
                <a:solidFill>
                  <a:schemeClr val="bg1"/>
                </a:solidFill>
                <a:latin typeface="Arial" charset="0"/>
                <a:ea typeface="ＭＳ Ｐゴシック" pitchFamily="-112" charset="-128"/>
              </a:rPr>
              <a:t>[ML09]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4572000" y="4876800"/>
            <a:ext cx="3810000" cy="1295400"/>
          </a:xfrm>
          <a:prstGeom prst="roundRect">
            <a:avLst/>
          </a:prstGeom>
          <a:solidFill>
            <a:srgbClr val="7A001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-112" charset="-128"/>
              </a:rPr>
              <a:t>Paper and demo under submission…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400" y="2743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Privacy (2006)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" y="4495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Preference and Context (2009)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sz="4000" dirty="0" smtClean="0"/>
              <a:t>User Preference Profile – One Solution</a:t>
            </a:r>
            <a:endParaRPr lang="en-US" sz="4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3048000"/>
            <a:ext cx="8839200" cy="3200400"/>
          </a:xfrm>
        </p:spPr>
        <p:txBody>
          <a:bodyPr/>
          <a:lstStyle/>
          <a:p>
            <a:r>
              <a:rPr lang="en-US" sz="3000" dirty="0" smtClean="0"/>
              <a:t>Attribute: the data attribute</a:t>
            </a:r>
          </a:p>
          <a:p>
            <a:r>
              <a:rPr lang="en-US" sz="3000" dirty="0" smtClean="0"/>
              <a:t>Preference: user “wish” for that attribute</a:t>
            </a:r>
          </a:p>
          <a:p>
            <a:r>
              <a:rPr lang="en-US" sz="3000" dirty="0" smtClean="0"/>
              <a:t>Value (optional): value for the preference</a:t>
            </a:r>
          </a:p>
          <a:p>
            <a:r>
              <a:rPr lang="en-US" sz="3000" dirty="0" smtClean="0"/>
              <a:t>Importance (optional): allows one to specify importance of the preference</a:t>
            </a:r>
          </a:p>
          <a:p>
            <a:r>
              <a:rPr lang="en-US" sz="3000" dirty="0" smtClean="0"/>
              <a:t>Follows model of </a:t>
            </a:r>
            <a:r>
              <a:rPr lang="en-US" sz="3000" dirty="0" err="1" smtClean="0"/>
              <a:t>Kießling</a:t>
            </a:r>
            <a:r>
              <a:rPr lang="en-US" sz="3000" dirty="0" smtClean="0"/>
              <a:t> [Kie02]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" y="1210491"/>
          <a:ext cx="8839200" cy="16981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09800"/>
                <a:gridCol w="2209800"/>
                <a:gridCol w="2209800"/>
                <a:gridCol w="2209800"/>
              </a:tblGrid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[Value]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[Importance]</a:t>
                      </a:r>
                      <a:endParaRPr lang="en-US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Restaurant.Distance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Lowest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Wingdings" pitchFamily="2" charset="2"/>
                      </a:endParaRP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Restaurant.Price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Around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$20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Wingdings" pitchFamily="2" charset="2"/>
                      </a:endParaRP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Restaurant.Rating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Highest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Wingdings" pitchFamily="2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781800" y="1733006"/>
            <a:ext cx="2133600" cy="285442"/>
            <a:chOff x="4572000" y="3002011"/>
            <a:chExt cx="2743200" cy="55083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105400" y="3200400"/>
              <a:ext cx="1600200" cy="1588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6041571" y="3002011"/>
              <a:ext cx="152400" cy="4572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2000" y="3048001"/>
              <a:ext cx="609600" cy="504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Low</a:t>
              </a:r>
              <a:endParaRPr lang="en-US" sz="11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05600" y="3047997"/>
              <a:ext cx="609600" cy="504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High</a:t>
              </a:r>
              <a:endParaRPr lang="en-US" sz="11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781800" y="2190206"/>
            <a:ext cx="2133600" cy="285442"/>
            <a:chOff x="4572000" y="3002011"/>
            <a:chExt cx="2743200" cy="55083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5105400" y="3200400"/>
              <a:ext cx="1600200" cy="1588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5257800" y="3002011"/>
              <a:ext cx="152400" cy="4572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72000" y="3048001"/>
              <a:ext cx="609600" cy="504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Low</a:t>
              </a:r>
              <a:endParaRPr lang="en-US" sz="11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05600" y="3047997"/>
              <a:ext cx="609600" cy="504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High</a:t>
              </a:r>
              <a:endParaRPr lang="en-US" sz="11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81800" y="2603865"/>
            <a:ext cx="2133600" cy="285442"/>
            <a:chOff x="4572000" y="3002011"/>
            <a:chExt cx="2743200" cy="55083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5105400" y="3200400"/>
              <a:ext cx="1600200" cy="1588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5649686" y="3002011"/>
              <a:ext cx="152400" cy="4572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72000" y="3048001"/>
              <a:ext cx="609600" cy="504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Low</a:t>
              </a:r>
              <a:endParaRPr 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05600" y="3047997"/>
              <a:ext cx="609600" cy="504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High</a:t>
              </a:r>
              <a:endParaRPr lang="en-US" sz="11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153400" cy="990600"/>
          </a:xfrm>
        </p:spPr>
        <p:txBody>
          <a:bodyPr/>
          <a:lstStyle/>
          <a:p>
            <a:r>
              <a:rPr lang="en-US" dirty="0" smtClean="0"/>
              <a:t>The Problem at Hand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6096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Consider a location-based restaurant finder</a:t>
            </a:r>
            <a:endParaRPr lang="en-US" dirty="0"/>
          </a:p>
        </p:txBody>
      </p:sp>
      <p:pic>
        <p:nvPicPr>
          <p:cNvPr id="1026" name="Picture 2" descr="Google Maps Mobile Beta on my Blackberry 8700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2057400"/>
            <a:ext cx="2381250" cy="3171826"/>
          </a:xfrm>
          <a:prstGeom prst="rect">
            <a:avLst/>
          </a:prstGeom>
          <a:noFill/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152400" y="5486400"/>
            <a:ext cx="8839200" cy="8382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lang="en-US" sz="2900" dirty="0" smtClean="0"/>
              <a:t>Issue a simple query: “Find me a restaurant for dinner”</a:t>
            </a: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153400" cy="990600"/>
          </a:xfrm>
        </p:spPr>
        <p:txBody>
          <a:bodyPr/>
          <a:lstStyle/>
          <a:p>
            <a:r>
              <a:rPr lang="en-US" dirty="0" smtClean="0"/>
              <a:t>The Problem at Hand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1143000"/>
            <a:ext cx="89916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Existing location-based services return </a:t>
            </a:r>
            <a:r>
              <a:rPr lang="en-US" i="1" dirty="0" smtClean="0"/>
              <a:t>k</a:t>
            </a:r>
            <a:r>
              <a:rPr lang="en-US" dirty="0" smtClean="0"/>
              <a:t> nearest restaurants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133600"/>
            <a:ext cx="5867400" cy="4138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/>
        </p:nvCxnSpPr>
        <p:spPr bwMode="auto">
          <a:xfrm flipV="1">
            <a:off x="2209800" y="2209800"/>
            <a:ext cx="4572000" cy="68580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705600" y="20544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1.5 hour wait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 flipV="1">
            <a:off x="2895600" y="2743200"/>
            <a:ext cx="3886200" cy="30480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6781800" y="25146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Does not meet my dietary restriction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Connector 22"/>
          <p:cNvCxnSpPr>
            <a:endCxn id="25" idx="1"/>
          </p:cNvCxnSpPr>
          <p:nvPr/>
        </p:nvCxnSpPr>
        <p:spPr bwMode="auto">
          <a:xfrm flipV="1">
            <a:off x="4876800" y="3582889"/>
            <a:ext cx="1905000" cy="91291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6781800" y="3429000"/>
            <a:ext cx="1752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Way too expensive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3124200" y="5638800"/>
            <a:ext cx="38862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7010400" y="5486400"/>
            <a:ext cx="1752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Closed</a:t>
            </a:r>
            <a:endParaRPr lang="en-US" sz="1400" dirty="0">
              <a:solidFill>
                <a:srgbClr val="7030A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1219200" y="4572000"/>
            <a:ext cx="5638800" cy="15240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6858000" y="4419600"/>
            <a:ext cx="17526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Traffic accident, drive time extended by 20 minutes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dirty="0" smtClean="0"/>
              <a:t>The Problem at Hand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1219200"/>
            <a:ext cx="49530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Obviously, the five restaurants are not useful answers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Why? Application/database detached from:</a:t>
            </a:r>
          </a:p>
          <a:p>
            <a:pPr lvl="1"/>
            <a:r>
              <a:rPr lang="en-US" dirty="0" smtClean="0"/>
              <a:t>My </a:t>
            </a:r>
            <a:r>
              <a:rPr lang="en-US" u="sng" dirty="0" smtClean="0"/>
              <a:t>personal preferences </a:t>
            </a:r>
            <a:r>
              <a:rPr lang="en-US" dirty="0" smtClean="0"/>
              <a:t>(dietary restrictions, budget)</a:t>
            </a:r>
          </a:p>
          <a:p>
            <a:pPr lvl="1"/>
            <a:r>
              <a:rPr lang="en-US" dirty="0" smtClean="0"/>
              <a:t>Extra </a:t>
            </a:r>
            <a:r>
              <a:rPr lang="en-US" u="sng" dirty="0" smtClean="0"/>
              <a:t>contextual data </a:t>
            </a:r>
            <a:r>
              <a:rPr lang="en-US" dirty="0" smtClean="0"/>
              <a:t>(time of day, traffic, waiting times)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Not only location-based databases suffer from this problem</a:t>
            </a:r>
          </a:p>
        </p:txBody>
      </p:sp>
      <p:pic>
        <p:nvPicPr>
          <p:cNvPr id="48130" name="Picture 2" descr="lucia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990600"/>
            <a:ext cx="3619500" cy="2543175"/>
          </a:xfrm>
          <a:prstGeom prst="rect">
            <a:avLst/>
          </a:prstGeom>
          <a:noFill/>
        </p:spPr>
      </p:pic>
      <p:pic>
        <p:nvPicPr>
          <p:cNvPr id="48132" name="Picture 4" descr="http://www.lucias.com/img/restaurant_big_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657600"/>
            <a:ext cx="3787765" cy="251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dirty="0" smtClean="0"/>
              <a:t>Our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057400"/>
            <a:ext cx="8839200" cy="2743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u="sng" dirty="0" err="1" smtClean="0"/>
              <a:t>CareDB</a:t>
            </a:r>
            <a:endParaRPr lang="en-US" b="1" u="sng" dirty="0" smtClean="0"/>
          </a:p>
          <a:p>
            <a:pPr algn="ctr">
              <a:buNone/>
            </a:pPr>
            <a:r>
              <a:rPr lang="en-US" dirty="0" smtClean="0"/>
              <a:t>A database that is aware of </a:t>
            </a:r>
            <a:r>
              <a:rPr lang="en-US" b="1" i="1" dirty="0" smtClean="0">
                <a:solidFill>
                  <a:srgbClr val="7A0019"/>
                </a:solidFill>
              </a:rPr>
              <a:t>user preferences </a:t>
            </a:r>
            <a:r>
              <a:rPr lang="en-US" dirty="0" smtClean="0"/>
              <a:t>and </a:t>
            </a:r>
            <a:r>
              <a:rPr lang="en-US" b="1" i="1" dirty="0" smtClean="0">
                <a:solidFill>
                  <a:srgbClr val="7A0019"/>
                </a:solidFill>
              </a:rPr>
              <a:t>surrounding contextual information</a:t>
            </a:r>
            <a:r>
              <a:rPr lang="en-US" dirty="0" smtClean="0"/>
              <a:t>, and uses this information to give </a:t>
            </a:r>
            <a:r>
              <a:rPr lang="en-US" b="1" i="1" dirty="0" smtClean="0">
                <a:solidFill>
                  <a:srgbClr val="7A0019"/>
                </a:solidFill>
              </a:rPr>
              <a:t>personalized query answers</a:t>
            </a:r>
            <a:r>
              <a:rPr lang="en-US" dirty="0" smtClean="0">
                <a:solidFill>
                  <a:srgbClr val="7A0019"/>
                </a:solidFill>
              </a:rPr>
              <a:t> </a:t>
            </a:r>
            <a:r>
              <a:rPr lang="en-US" dirty="0" smtClean="0"/>
              <a:t>to the user.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410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CareDB</a:t>
            </a:r>
            <a:r>
              <a:rPr lang="en-US" dirty="0" smtClean="0"/>
              <a:t> Architecture</a:t>
            </a:r>
          </a:p>
          <a:p>
            <a:r>
              <a:rPr lang="en-US" dirty="0" smtClean="0"/>
              <a:t>Challenges and Research Directions</a:t>
            </a:r>
          </a:p>
          <a:p>
            <a:pPr lvl="1"/>
            <a:r>
              <a:rPr lang="en-US" dirty="0" smtClean="0"/>
              <a:t>Multi-objective preference </a:t>
            </a:r>
            <a:r>
              <a:rPr lang="en-US" dirty="0" smtClean="0"/>
              <a:t>query processing </a:t>
            </a:r>
            <a:endParaRPr lang="en-US" dirty="0" smtClean="0"/>
          </a:p>
          <a:p>
            <a:pPr lvl="1"/>
            <a:r>
              <a:rPr lang="en-US" dirty="0" smtClean="0"/>
              <a:t>Context-aware query processing</a:t>
            </a:r>
          </a:p>
          <a:p>
            <a:pPr lvl="1"/>
            <a:r>
              <a:rPr lang="en-US" dirty="0" smtClean="0"/>
              <a:t>Context + preference-aware operators</a:t>
            </a:r>
          </a:p>
          <a:p>
            <a:pPr lvl="1"/>
            <a:r>
              <a:rPr lang="en-US" dirty="0" smtClean="0"/>
              <a:t>Continuous queries</a:t>
            </a:r>
          </a:p>
          <a:p>
            <a:pPr lvl="1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410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CareDB</a:t>
            </a:r>
            <a:r>
              <a:rPr lang="en-US" dirty="0" smtClean="0"/>
              <a:t> Architecture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Challenges and Research Directions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Multi-objective preference query processing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Context-aware query processing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Context + preference-aware operators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Continuous queries</a:t>
            </a:r>
          </a:p>
          <a:p>
            <a:pPr lvl="1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loud 71"/>
          <p:cNvSpPr/>
          <p:nvPr/>
        </p:nvSpPr>
        <p:spPr>
          <a:xfrm>
            <a:off x="7848600" y="3200400"/>
            <a:ext cx="1219200" cy="914400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loud 66"/>
          <p:cNvSpPr/>
          <p:nvPr/>
        </p:nvSpPr>
        <p:spPr>
          <a:xfrm>
            <a:off x="0" y="3124200"/>
            <a:ext cx="1219200" cy="1066800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dirty="0" err="1" smtClean="0"/>
              <a:t>CareDB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71600" y="1905000"/>
            <a:ext cx="6324600" cy="3505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2286000" y="5638800"/>
            <a:ext cx="1066800" cy="457200"/>
          </a:xfrm>
          <a:prstGeom prst="flowChartMagneticDisk">
            <a:avLst/>
          </a:prstGeom>
          <a:solidFill>
            <a:srgbClr val="7A0019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</a:t>
            </a:r>
            <a:r>
              <a:rPr lang="en-US" b="1" baseline="-25000" dirty="0" smtClean="0"/>
              <a:t>1</a:t>
            </a:r>
            <a:endParaRPr lang="en-US" b="1" baseline="-25000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3810000" y="5638800"/>
            <a:ext cx="1066800" cy="457200"/>
          </a:xfrm>
          <a:prstGeom prst="flowChartMagneticDisk">
            <a:avLst/>
          </a:prstGeom>
          <a:solidFill>
            <a:srgbClr val="7A0019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</a:t>
            </a:r>
            <a:r>
              <a:rPr lang="en-US" b="1" baseline="-25000" dirty="0" smtClean="0"/>
              <a:t>2</a:t>
            </a:r>
            <a:endParaRPr lang="en-US" b="1" baseline="-25000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5562600" y="5638800"/>
            <a:ext cx="1066800" cy="457200"/>
          </a:xfrm>
          <a:prstGeom prst="flowChartMagneticDisk">
            <a:avLst/>
          </a:prstGeom>
          <a:solidFill>
            <a:srgbClr val="7A0019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Data</a:t>
            </a:r>
            <a:r>
              <a:rPr lang="en-US" b="1" baseline="-25000" dirty="0" err="1" smtClean="0"/>
              <a:t>n</a:t>
            </a:r>
            <a:endParaRPr lang="en-US" b="1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4876800" y="54102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. . .</a:t>
            </a:r>
            <a:endParaRPr lang="en-US" sz="1600" b="1" dirty="0"/>
          </a:p>
        </p:txBody>
      </p:sp>
      <p:sp>
        <p:nvSpPr>
          <p:cNvPr id="12" name="Rectangle 11"/>
          <p:cNvSpPr/>
          <p:nvPr/>
        </p:nvSpPr>
        <p:spPr>
          <a:xfrm>
            <a:off x="2514600" y="5029200"/>
            <a:ext cx="609600" cy="381000"/>
          </a:xfrm>
          <a:prstGeom prst="rect">
            <a:avLst/>
          </a:prstGeom>
          <a:solidFill>
            <a:srgbClr val="7A0019">
              <a:alpha val="80000"/>
            </a:srgbClr>
          </a:solidFill>
          <a:ln>
            <a:solidFill>
              <a:srgbClr val="FFC000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038600" y="5029200"/>
            <a:ext cx="609600" cy="381000"/>
          </a:xfrm>
          <a:prstGeom prst="rect">
            <a:avLst/>
          </a:prstGeom>
          <a:solidFill>
            <a:srgbClr val="7A0019">
              <a:alpha val="80000"/>
            </a:srgbClr>
          </a:solidFill>
          <a:ln>
            <a:solidFill>
              <a:srgbClr val="FFC000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91200" y="5029200"/>
            <a:ext cx="609600" cy="381000"/>
          </a:xfrm>
          <a:prstGeom prst="rect">
            <a:avLst/>
          </a:prstGeom>
          <a:solidFill>
            <a:srgbClr val="7A0019">
              <a:alpha val="80000"/>
            </a:srgbClr>
          </a:solidFill>
          <a:ln>
            <a:solidFill>
              <a:srgbClr val="FFC000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8" idx="1"/>
            <a:endCxn id="12" idx="2"/>
          </p:cNvCxnSpPr>
          <p:nvPr/>
        </p:nvCxnSpPr>
        <p:spPr>
          <a:xfrm rot="5400000" flipH="1" flipV="1">
            <a:off x="2705100" y="5524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1"/>
            <a:endCxn id="13" idx="2"/>
          </p:cNvCxnSpPr>
          <p:nvPr/>
        </p:nvCxnSpPr>
        <p:spPr>
          <a:xfrm rot="5400000" flipH="1" flipV="1">
            <a:off x="4229100" y="5524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1"/>
            <a:endCxn id="14" idx="2"/>
          </p:cNvCxnSpPr>
          <p:nvPr/>
        </p:nvCxnSpPr>
        <p:spPr>
          <a:xfrm rot="5400000" flipH="1" flipV="1">
            <a:off x="5981700" y="5524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867400" y="990600"/>
            <a:ext cx="1524000" cy="5334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Environment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Context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24600" y="1905000"/>
            <a:ext cx="609600" cy="381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8" idx="2"/>
            <a:endCxn id="19" idx="0"/>
          </p:cNvCxnSpPr>
          <p:nvPr/>
        </p:nvCxnSpPr>
        <p:spPr>
          <a:xfrm rot="5400000">
            <a:off x="6438900" y="1714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752600" y="990600"/>
            <a:ext cx="1066800" cy="609600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User</a:t>
            </a:r>
            <a:r>
              <a:rPr lang="en-US" sz="1600" b="1" baseline="-25000" dirty="0" smtClean="0"/>
              <a:t>1</a:t>
            </a:r>
            <a:endParaRPr lang="en-US" sz="1600" b="1" dirty="0"/>
          </a:p>
        </p:txBody>
      </p:sp>
      <p:sp>
        <p:nvSpPr>
          <p:cNvPr id="22" name="Oval 21"/>
          <p:cNvSpPr/>
          <p:nvPr/>
        </p:nvSpPr>
        <p:spPr>
          <a:xfrm>
            <a:off x="2895600" y="990600"/>
            <a:ext cx="1066800" cy="609600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User</a:t>
            </a:r>
            <a:r>
              <a:rPr lang="en-US" sz="1600" b="1" baseline="-25000" dirty="0" smtClean="0"/>
              <a:t>2</a:t>
            </a:r>
            <a:endParaRPr lang="en-US" sz="1600" b="1" dirty="0"/>
          </a:p>
        </p:txBody>
      </p:sp>
      <p:sp>
        <p:nvSpPr>
          <p:cNvPr id="23" name="Oval 22"/>
          <p:cNvSpPr/>
          <p:nvPr/>
        </p:nvSpPr>
        <p:spPr>
          <a:xfrm>
            <a:off x="4495800" y="990600"/>
            <a:ext cx="1066800" cy="609600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User</a:t>
            </a:r>
            <a:r>
              <a:rPr lang="en-US" sz="1600" b="1" baseline="-25000" dirty="0" err="1" smtClean="0"/>
              <a:t>n</a:t>
            </a:r>
            <a:endParaRPr lang="en-US" sz="1600" b="1" dirty="0"/>
          </a:p>
        </p:txBody>
      </p:sp>
      <p:sp>
        <p:nvSpPr>
          <p:cNvPr id="25" name="Rectangle 24"/>
          <p:cNvSpPr/>
          <p:nvPr/>
        </p:nvSpPr>
        <p:spPr>
          <a:xfrm>
            <a:off x="1981200" y="1905000"/>
            <a:ext cx="609600" cy="381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24200" y="1905000"/>
            <a:ext cx="609600" cy="381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724400" y="1905000"/>
            <a:ext cx="609600" cy="381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1" idx="4"/>
            <a:endCxn id="25" idx="0"/>
          </p:cNvCxnSpPr>
          <p:nvPr/>
        </p:nvCxnSpPr>
        <p:spPr>
          <a:xfrm rot="5400000">
            <a:off x="2133600" y="1752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4"/>
            <a:endCxn id="26" idx="0"/>
          </p:cNvCxnSpPr>
          <p:nvPr/>
        </p:nvCxnSpPr>
        <p:spPr>
          <a:xfrm rot="5400000">
            <a:off x="3276600" y="1752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4"/>
            <a:endCxn id="27" idx="0"/>
          </p:cNvCxnSpPr>
          <p:nvPr/>
        </p:nvCxnSpPr>
        <p:spPr>
          <a:xfrm rot="5400000">
            <a:off x="4876800" y="1752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62400" y="187124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. . .</a:t>
            </a:r>
            <a:endParaRPr lang="en-US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876800" y="50716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. . .</a:t>
            </a:r>
            <a:endParaRPr lang="en-US" sz="1600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2438400" y="2971800"/>
            <a:ext cx="1752600" cy="1295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Query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Building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029200" y="2743200"/>
            <a:ext cx="2514600" cy="18288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Preference/Context-Aware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Query Processing and Optimization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2286000" y="2514600"/>
            <a:ext cx="4343400" cy="15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" idx="2"/>
          </p:cNvCxnSpPr>
          <p:nvPr/>
        </p:nvCxnSpPr>
        <p:spPr>
          <a:xfrm rot="5400000">
            <a:off x="2171700" y="240030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3315494" y="2399506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4915694" y="2399506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6515894" y="2399506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2971006" y="2743200"/>
            <a:ext cx="45799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0"/>
          </p:cNvCxnSpPr>
          <p:nvPr/>
        </p:nvCxnSpPr>
        <p:spPr>
          <a:xfrm rot="5400000" flipH="1" flipV="1">
            <a:off x="2438400" y="4648200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819400" y="4876800"/>
            <a:ext cx="3276600" cy="15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0"/>
          </p:cNvCxnSpPr>
          <p:nvPr/>
        </p:nvCxnSpPr>
        <p:spPr>
          <a:xfrm rot="5400000" flipH="1" flipV="1">
            <a:off x="6019800" y="4953000"/>
            <a:ext cx="152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 flipH="1" flipV="1">
            <a:off x="4267994" y="4952206"/>
            <a:ext cx="152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191000" y="3505200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3"/>
            <a:endCxn id="72" idx="2"/>
          </p:cNvCxnSpPr>
          <p:nvPr/>
        </p:nvCxnSpPr>
        <p:spPr>
          <a:xfrm>
            <a:off x="7543800" y="3657600"/>
            <a:ext cx="30858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48600" y="3276600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Query</a:t>
            </a:r>
          </a:p>
          <a:p>
            <a:pPr algn="ctr"/>
            <a:r>
              <a:rPr lang="en-US" sz="1600" b="1" dirty="0" smtClean="0"/>
              <a:t>Answer</a:t>
            </a:r>
            <a:endParaRPr lang="en-US" sz="1600" b="1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295400" y="32766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295400" y="3581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295400" y="3886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6200" y="327660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User</a:t>
            </a:r>
          </a:p>
          <a:p>
            <a:pPr algn="ctr"/>
            <a:r>
              <a:rPr lang="en-US" sz="1600" b="1" dirty="0" smtClean="0"/>
              <a:t>Queries</a:t>
            </a:r>
            <a:endParaRPr lang="en-US" sz="16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962400" y="16002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. . .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N1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UMN1</Template>
  <TotalTime>2288</TotalTime>
  <Words>1307</Words>
  <Application>Microsoft Office PowerPoint</Application>
  <PresentationFormat>On-screen Show (4:3)</PresentationFormat>
  <Paragraphs>378</Paragraphs>
  <Slides>28</Slides>
  <Notes>8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UMN1</vt:lpstr>
      <vt:lpstr>Toward Context and Preference-Aware Location-based Services</vt:lpstr>
      <vt:lpstr>Location-Based Research at UMN</vt:lpstr>
      <vt:lpstr>The Problem at Hand</vt:lpstr>
      <vt:lpstr>The Problem at Hand</vt:lpstr>
      <vt:lpstr>The Problem at Hand</vt:lpstr>
      <vt:lpstr>Our Proposal</vt:lpstr>
      <vt:lpstr>Outline</vt:lpstr>
      <vt:lpstr>Outline</vt:lpstr>
      <vt:lpstr>CareDB Architecture</vt:lpstr>
      <vt:lpstr>Context + Preference</vt:lpstr>
      <vt:lpstr>Context + Preference Model</vt:lpstr>
      <vt:lpstr>Outline</vt:lpstr>
      <vt:lpstr>Preference Query Processing Goals</vt:lpstr>
      <vt:lpstr>Preference Query Processing</vt:lpstr>
      <vt:lpstr>Preference Query Processing</vt:lpstr>
      <vt:lpstr>Outline</vt:lpstr>
      <vt:lpstr>Context-Aware Query Processing Goals</vt:lpstr>
      <vt:lpstr>Context-Aware Query Processing</vt:lpstr>
      <vt:lpstr>Slide 19</vt:lpstr>
      <vt:lpstr>Outline</vt:lpstr>
      <vt:lpstr>Context + Preference-aware Operators</vt:lpstr>
      <vt:lpstr>Context + Preference-aware Operators</vt:lpstr>
      <vt:lpstr>Context + Preference-aware Operators</vt:lpstr>
      <vt:lpstr>Outline</vt:lpstr>
      <vt:lpstr>Context + Preference-aware Operators</vt:lpstr>
      <vt:lpstr>Conclusion</vt:lpstr>
      <vt:lpstr>Location-based Research at UMN</vt:lpstr>
      <vt:lpstr>User Preference Profile – One 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Preference Evaluation Framework in CareDB</dc:title>
  <dc:creator>admin</dc:creator>
  <cp:lastModifiedBy>justin</cp:lastModifiedBy>
  <cp:revision>382</cp:revision>
  <dcterms:created xsi:type="dcterms:W3CDTF">2009-02-19T20:57:19Z</dcterms:created>
  <dcterms:modified xsi:type="dcterms:W3CDTF">2009-06-29T14:17:30Z</dcterms:modified>
</cp:coreProperties>
</file>