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126"/>
  </p:notesMasterIdLst>
  <p:sldIdLst>
    <p:sldId id="256" r:id="rId2"/>
    <p:sldId id="387" r:id="rId3"/>
    <p:sldId id="386" r:id="rId4"/>
    <p:sldId id="388" r:id="rId5"/>
    <p:sldId id="389" r:id="rId6"/>
    <p:sldId id="390" r:id="rId7"/>
    <p:sldId id="391" r:id="rId8"/>
    <p:sldId id="392" r:id="rId9"/>
    <p:sldId id="393" r:id="rId10"/>
    <p:sldId id="394" r:id="rId11"/>
    <p:sldId id="395" r:id="rId12"/>
    <p:sldId id="471" r:id="rId13"/>
    <p:sldId id="261" r:id="rId14"/>
    <p:sldId id="431" r:id="rId15"/>
    <p:sldId id="433" r:id="rId16"/>
    <p:sldId id="434" r:id="rId17"/>
    <p:sldId id="435" r:id="rId18"/>
    <p:sldId id="436" r:id="rId19"/>
    <p:sldId id="437" r:id="rId20"/>
    <p:sldId id="438" r:id="rId21"/>
    <p:sldId id="439" r:id="rId22"/>
    <p:sldId id="440" r:id="rId23"/>
    <p:sldId id="441" r:id="rId24"/>
    <p:sldId id="464" r:id="rId25"/>
    <p:sldId id="472" r:id="rId26"/>
    <p:sldId id="262" r:id="rId27"/>
    <p:sldId id="419" r:id="rId28"/>
    <p:sldId id="420" r:id="rId29"/>
    <p:sldId id="421" r:id="rId30"/>
    <p:sldId id="422" r:id="rId31"/>
    <p:sldId id="423" r:id="rId32"/>
    <p:sldId id="424" r:id="rId33"/>
    <p:sldId id="425" r:id="rId34"/>
    <p:sldId id="426" r:id="rId35"/>
    <p:sldId id="427" r:id="rId36"/>
    <p:sldId id="428" r:id="rId37"/>
    <p:sldId id="429" r:id="rId38"/>
    <p:sldId id="430" r:id="rId39"/>
    <p:sldId id="470" r:id="rId40"/>
    <p:sldId id="302" r:id="rId41"/>
    <p:sldId id="347" r:id="rId42"/>
    <p:sldId id="348" r:id="rId43"/>
    <p:sldId id="349" r:id="rId44"/>
    <p:sldId id="350" r:id="rId45"/>
    <p:sldId id="315" r:id="rId46"/>
    <p:sldId id="316" r:id="rId47"/>
    <p:sldId id="317" r:id="rId48"/>
    <p:sldId id="318" r:id="rId49"/>
    <p:sldId id="319" r:id="rId50"/>
    <p:sldId id="320" r:id="rId51"/>
    <p:sldId id="321" r:id="rId52"/>
    <p:sldId id="322" r:id="rId53"/>
    <p:sldId id="323" r:id="rId54"/>
    <p:sldId id="324" r:id="rId55"/>
    <p:sldId id="325" r:id="rId56"/>
    <p:sldId id="326" r:id="rId57"/>
    <p:sldId id="327" r:id="rId58"/>
    <p:sldId id="328" r:id="rId59"/>
    <p:sldId id="385" r:id="rId60"/>
    <p:sldId id="465" r:id="rId61"/>
    <p:sldId id="329" r:id="rId62"/>
    <p:sldId id="330" r:id="rId63"/>
    <p:sldId id="443" r:id="rId64"/>
    <p:sldId id="331" r:id="rId65"/>
    <p:sldId id="474" r:id="rId66"/>
    <p:sldId id="473" r:id="rId67"/>
    <p:sldId id="446" r:id="rId68"/>
    <p:sldId id="447" r:id="rId69"/>
    <p:sldId id="448" r:id="rId70"/>
    <p:sldId id="449" r:id="rId71"/>
    <p:sldId id="450" r:id="rId72"/>
    <p:sldId id="451" r:id="rId73"/>
    <p:sldId id="452" r:id="rId74"/>
    <p:sldId id="453" r:id="rId75"/>
    <p:sldId id="454" r:id="rId76"/>
    <p:sldId id="455" r:id="rId77"/>
    <p:sldId id="456" r:id="rId78"/>
    <p:sldId id="457" r:id="rId79"/>
    <p:sldId id="458" r:id="rId80"/>
    <p:sldId id="368" r:id="rId81"/>
    <p:sldId id="369" r:id="rId82"/>
    <p:sldId id="370" r:id="rId83"/>
    <p:sldId id="371" r:id="rId84"/>
    <p:sldId id="372" r:id="rId85"/>
    <p:sldId id="373" r:id="rId86"/>
    <p:sldId id="333" r:id="rId87"/>
    <p:sldId id="334" r:id="rId88"/>
    <p:sldId id="335" r:id="rId89"/>
    <p:sldId id="336" r:id="rId90"/>
    <p:sldId id="337" r:id="rId91"/>
    <p:sldId id="338" r:id="rId92"/>
    <p:sldId id="340" r:id="rId93"/>
    <p:sldId id="341" r:id="rId94"/>
    <p:sldId id="342" r:id="rId95"/>
    <p:sldId id="343" r:id="rId96"/>
    <p:sldId id="344" r:id="rId97"/>
    <p:sldId id="345" r:id="rId98"/>
    <p:sldId id="346" r:id="rId99"/>
    <p:sldId id="459" r:id="rId100"/>
    <p:sldId id="460" r:id="rId101"/>
    <p:sldId id="461" r:id="rId102"/>
    <p:sldId id="462" r:id="rId103"/>
    <p:sldId id="463" r:id="rId104"/>
    <p:sldId id="475" r:id="rId105"/>
    <p:sldId id="476" r:id="rId106"/>
    <p:sldId id="466" r:id="rId107"/>
    <p:sldId id="467" r:id="rId108"/>
    <p:sldId id="468" r:id="rId109"/>
    <p:sldId id="469" r:id="rId110"/>
    <p:sldId id="362" r:id="rId111"/>
    <p:sldId id="363" r:id="rId112"/>
    <p:sldId id="364" r:id="rId113"/>
    <p:sldId id="365" r:id="rId114"/>
    <p:sldId id="366" r:id="rId115"/>
    <p:sldId id="367" r:id="rId116"/>
    <p:sldId id="397" r:id="rId117"/>
    <p:sldId id="398" r:id="rId118"/>
    <p:sldId id="399" r:id="rId119"/>
    <p:sldId id="400" r:id="rId120"/>
    <p:sldId id="401" r:id="rId121"/>
    <p:sldId id="415" r:id="rId122"/>
    <p:sldId id="416" r:id="rId123"/>
    <p:sldId id="417" r:id="rId124"/>
    <p:sldId id="418" r:id="rId1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91E7726-D6AB-4FB2-997B-A8FABD4DEABE}">
          <p14:sldIdLst>
            <p14:sldId id="256"/>
          </p14:sldIdLst>
        </p14:section>
        <p14:section name="Introduction" id="{BF498EE6-96A3-42AD-84B7-86FD1FE02C9A}">
          <p14:sldIdLst>
            <p14:sldId id="387"/>
            <p14:sldId id="386"/>
            <p14:sldId id="388"/>
            <p14:sldId id="389"/>
            <p14:sldId id="390"/>
            <p14:sldId id="391"/>
            <p14:sldId id="392"/>
            <p14:sldId id="393"/>
            <p14:sldId id="394"/>
            <p14:sldId id="395"/>
            <p14:sldId id="471"/>
          </p14:sldIdLst>
        </p14:section>
        <p14:section name="Data Organization" id="{1F7ED0CD-D507-46C2-8AEA-6B13E293F8BC}">
          <p14:sldIdLst>
            <p14:sldId id="261"/>
            <p14:sldId id="431"/>
            <p14:sldId id="433"/>
            <p14:sldId id="434"/>
            <p14:sldId id="435"/>
            <p14:sldId id="436"/>
            <p14:sldId id="437"/>
            <p14:sldId id="438"/>
            <p14:sldId id="439"/>
            <p14:sldId id="440"/>
            <p14:sldId id="441"/>
            <p14:sldId id="464"/>
            <p14:sldId id="472"/>
          </p14:sldIdLst>
        </p14:section>
        <p14:section name="Indexing" id="{620A2515-F801-4B5C-B41B-0963CD1AC860}">
          <p14:sldIdLst>
            <p14:sldId id="262"/>
            <p14:sldId id="419"/>
            <p14:sldId id="420"/>
            <p14:sldId id="421"/>
            <p14:sldId id="422"/>
            <p14:sldId id="423"/>
            <p14:sldId id="424"/>
            <p14:sldId id="425"/>
            <p14:sldId id="426"/>
            <p14:sldId id="427"/>
            <p14:sldId id="428"/>
            <p14:sldId id="429"/>
            <p14:sldId id="430"/>
            <p14:sldId id="470"/>
          </p14:sldIdLst>
        </p14:section>
        <p14:section name="Distribution and Clustering" id="{2B80EAE0-44D3-4418-AB32-FA1C84E69425}">
          <p14:sldIdLst>
            <p14:sldId id="302"/>
            <p14:sldId id="347"/>
            <p14:sldId id="348"/>
            <p14:sldId id="349"/>
            <p14:sldId id="350"/>
          </p14:sldIdLst>
        </p14:section>
        <p14:section name="Concurrency Control" id="{3D051AC2-867D-4955-BC32-186E02DA88A5}">
          <p14:sldIdLst>
            <p14:sldId id="315"/>
            <p14:sldId id="316"/>
            <p14:sldId id="317"/>
            <p14:sldId id="318"/>
            <p14:sldId id="319"/>
            <p14:sldId id="320"/>
            <p14:sldId id="321"/>
            <p14:sldId id="322"/>
            <p14:sldId id="323"/>
            <p14:sldId id="324"/>
            <p14:sldId id="325"/>
            <p14:sldId id="326"/>
            <p14:sldId id="327"/>
            <p14:sldId id="328"/>
            <p14:sldId id="385"/>
            <p14:sldId id="465"/>
          </p14:sldIdLst>
        </p14:section>
        <p14:section name="Durability" id="{1FFC29CC-6D72-41D3-8603-968759A4F15F}">
          <p14:sldIdLst>
            <p14:sldId id="329"/>
            <p14:sldId id="330"/>
            <p14:sldId id="443"/>
            <p14:sldId id="331"/>
            <p14:sldId id="474"/>
            <p14:sldId id="473"/>
          </p14:sldIdLst>
        </p14:section>
        <p14:section name="High Availability" id="{2F01E8BC-A72E-4B9B-AE82-16A9DFDBA466}">
          <p14:sldIdLst>
            <p14:sldId id="446"/>
            <p14:sldId id="447"/>
            <p14:sldId id="448"/>
            <p14:sldId id="449"/>
            <p14:sldId id="450"/>
          </p14:sldIdLst>
        </p14:section>
        <p14:section name="Compilation" id="{BA479446-DDFD-4546-842C-1C7EAEE36202}">
          <p14:sldIdLst>
            <p14:sldId id="451"/>
            <p14:sldId id="452"/>
            <p14:sldId id="453"/>
            <p14:sldId id="454"/>
            <p14:sldId id="455"/>
            <p14:sldId id="456"/>
            <p14:sldId id="457"/>
            <p14:sldId id="458"/>
          </p14:sldIdLst>
        </p14:section>
        <p14:section name="Real-time Analytics" id="{A6BB5D53-177B-4173-AEEE-4070BC5D1CF8}">
          <p14:sldIdLst>
            <p14:sldId id="368"/>
            <p14:sldId id="369"/>
            <p14:sldId id="370"/>
            <p14:sldId id="371"/>
            <p14:sldId id="372"/>
            <p14:sldId id="373"/>
          </p14:sldIdLst>
        </p14:section>
        <p14:section name="NVRAM" id="{9B1F6550-695E-4A3D-85F0-8BD8663E73E1}">
          <p14:sldIdLst>
            <p14:sldId id="333"/>
            <p14:sldId id="334"/>
            <p14:sldId id="335"/>
            <p14:sldId id="336"/>
            <p14:sldId id="337"/>
            <p14:sldId id="338"/>
          </p14:sldIdLst>
        </p14:section>
        <p14:section name="Hardware Transactional Memory" id="{19EEBBCC-48CF-4FEB-9AEE-6630468FE658}">
          <p14:sldIdLst>
            <p14:sldId id="340"/>
            <p14:sldId id="341"/>
            <p14:sldId id="342"/>
            <p14:sldId id="343"/>
            <p14:sldId id="344"/>
            <p14:sldId id="345"/>
            <p14:sldId id="346"/>
          </p14:sldIdLst>
        </p14:section>
        <p14:section name="Managing Cold Data" id="{D6056A01-AA46-46FB-A5A0-96C543F5A516}">
          <p14:sldIdLst>
            <p14:sldId id="459"/>
            <p14:sldId id="460"/>
            <p14:sldId id="461"/>
            <p14:sldId id="462"/>
            <p14:sldId id="463"/>
            <p14:sldId id="475"/>
            <p14:sldId id="476"/>
          </p14:sldIdLst>
        </p14:section>
        <p14:section name="Fast Networks" id="{676B9D26-EA93-4252-A369-C6501069A86B}">
          <p14:sldIdLst>
            <p14:sldId id="466"/>
            <p14:sldId id="467"/>
            <p14:sldId id="468"/>
            <p14:sldId id="469"/>
          </p14:sldIdLst>
        </p14:section>
        <p14:section name="Other Systems" id="{177A246D-E60A-421E-8AD3-F145D1937797}">
          <p14:sldIdLst>
            <p14:sldId id="362"/>
            <p14:sldId id="363"/>
            <p14:sldId id="364"/>
            <p14:sldId id="365"/>
            <p14:sldId id="366"/>
            <p14:sldId id="367"/>
          </p14:sldIdLst>
        </p14:section>
        <p14:section name="History" id="{1FA030A5-902C-4BF6-A28A-8CDF29CAC08A}">
          <p14:sldIdLst>
            <p14:sldId id="397"/>
            <p14:sldId id="398"/>
            <p14:sldId id="399"/>
            <p14:sldId id="400"/>
            <p14:sldId id="401"/>
          </p14:sldIdLst>
        </p14:section>
        <p14:section name="Extra Slides" id="{AEDF8DE8-A88C-45B5-A774-E24B7E95B0BC}">
          <p14:sldIdLst>
            <p14:sldId id="415"/>
            <p14:sldId id="416"/>
            <p14:sldId id="417"/>
            <p14:sldId id="41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stin Levandoski" initials="JL" lastIdx="2" clrIdx="0">
    <p:extLst>
      <p:ext uri="{19B8F6BF-5375-455C-9EA6-DF929625EA0E}">
        <p15:presenceInfo xmlns:p15="http://schemas.microsoft.com/office/powerpoint/2012/main" userId="S-1-5-21-2127521184-1604012920-1887927527-783259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6" autoAdjust="0"/>
    <p:restoredTop sz="94660"/>
  </p:normalViewPr>
  <p:slideViewPr>
    <p:cSldViewPr snapToGrid="0">
      <p:cViewPr varScale="1">
        <p:scale>
          <a:sx n="93" d="100"/>
          <a:sy n="93" d="100"/>
        </p:scale>
        <p:origin x="66" y="26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ustinle\Desktop\main-memory-dbms-survey.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microsoft-my.sharepoint.com/personal/justinle_microsoft_com/Documents/research/main%20memory%20databases/tutorial/main-memory-dbms-survey.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justinle\Documents\research\hekaton\project-siberia\cold%20data%20classification\papers\ICDE2013\experiments\HW%20components%20cost%20comparison.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Sheet1!$C$2</c:f>
              <c:strCache>
                <c:ptCount val="1"/>
                <c:pt idx="0">
                  <c:v>Average Cost Per GB</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numRef>
              <c:f>Sheet1!$B$7:$B$11</c:f>
              <c:numCache>
                <c:formatCode>General</c:formatCode>
                <c:ptCount val="5"/>
                <c:pt idx="0">
                  <c:v>2000</c:v>
                </c:pt>
                <c:pt idx="1">
                  <c:v>2005</c:v>
                </c:pt>
                <c:pt idx="2">
                  <c:v>2010</c:v>
                </c:pt>
                <c:pt idx="3">
                  <c:v>2013</c:v>
                </c:pt>
                <c:pt idx="4">
                  <c:v>2015</c:v>
                </c:pt>
              </c:numCache>
            </c:numRef>
          </c:cat>
          <c:val>
            <c:numRef>
              <c:f>Sheet1!$C$7:$C$11</c:f>
              <c:numCache>
                <c:formatCode>"$"#,##0_);[Red]\("$"#,##0\)</c:formatCode>
                <c:ptCount val="5"/>
                <c:pt idx="0">
                  <c:v>1107</c:v>
                </c:pt>
                <c:pt idx="1">
                  <c:v>189</c:v>
                </c:pt>
                <c:pt idx="2" formatCode="&quot;$&quot;#,##0.00_);[Red]\(&quot;$&quot;#,##0.00\)">
                  <c:v>12.37</c:v>
                </c:pt>
                <c:pt idx="3" formatCode="&quot;$&quot;#,##0.00_);[Red]\(&quot;$&quot;#,##0.00\)">
                  <c:v>5.5</c:v>
                </c:pt>
                <c:pt idx="4" formatCode="&quot;$&quot;#,##0.00_);[Red]\(&quot;$&quot;#,##0.00\)">
                  <c:v>4.37</c:v>
                </c:pt>
              </c:numCache>
            </c:numRef>
          </c:val>
          <c:smooth val="0"/>
          <c:extLst>
            <c:ext xmlns:c16="http://schemas.microsoft.com/office/drawing/2014/chart" uri="{C3380CC4-5D6E-409C-BE32-E72D297353CC}">
              <c16:uniqueId val="{00000000-4486-4A14-ABD2-C9B49A96EFFC}"/>
            </c:ext>
          </c:extLst>
        </c:ser>
        <c:dLbls>
          <c:showLegendKey val="0"/>
          <c:showVal val="0"/>
          <c:showCatName val="0"/>
          <c:showSerName val="0"/>
          <c:showPercent val="0"/>
          <c:showBubbleSize val="0"/>
        </c:dLbls>
        <c:smooth val="0"/>
        <c:axId val="465934400"/>
        <c:axId val="465937352"/>
      </c:lineChart>
      <c:catAx>
        <c:axId val="465934400"/>
        <c:scaling>
          <c:orientation val="minMax"/>
        </c:scaling>
        <c:delete val="0"/>
        <c:axPos val="b"/>
        <c:title>
          <c:tx>
            <c:rich>
              <a:bodyPr rot="0" spcFirstLastPara="1" vertOverflow="ellipsis" vert="horz" wrap="square" anchor="ctr" anchorCtr="1"/>
              <a:lstStyle/>
              <a:p>
                <a:pPr>
                  <a:defRPr sz="1800" b="1" i="0" u="none" strike="noStrike" kern="1200" cap="all" baseline="0">
                    <a:solidFill>
                      <a:schemeClr val="lt1">
                        <a:lumMod val="85000"/>
                      </a:schemeClr>
                    </a:solidFill>
                    <a:latin typeface="+mn-lt"/>
                    <a:ea typeface="+mn-ea"/>
                    <a:cs typeface="+mn-cs"/>
                  </a:defRPr>
                </a:pPr>
                <a:r>
                  <a:rPr lang="en-US" sz="1800" dirty="0"/>
                  <a:t>Year</a:t>
                </a:r>
              </a:p>
            </c:rich>
          </c:tx>
          <c:overlay val="0"/>
          <c:spPr>
            <a:noFill/>
            <a:ln>
              <a:noFill/>
            </a:ln>
            <a:effectLst/>
          </c:spPr>
          <c:txPr>
            <a:bodyPr rot="0" spcFirstLastPara="1" vertOverflow="ellipsis" vert="horz" wrap="square" anchor="ctr" anchorCtr="1"/>
            <a:lstStyle/>
            <a:p>
              <a:pPr>
                <a:defRPr sz="18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400" b="0" i="0" u="none" strike="noStrike" kern="1200" baseline="0">
                <a:solidFill>
                  <a:schemeClr val="lt1">
                    <a:lumMod val="85000"/>
                  </a:schemeClr>
                </a:solidFill>
                <a:latin typeface="+mn-lt"/>
                <a:ea typeface="+mn-ea"/>
                <a:cs typeface="+mn-cs"/>
              </a:defRPr>
            </a:pPr>
            <a:endParaRPr lang="en-US"/>
          </a:p>
        </c:txPr>
        <c:crossAx val="465937352"/>
        <c:crosses val="autoZero"/>
        <c:auto val="1"/>
        <c:lblAlgn val="ctr"/>
        <c:lblOffset val="100"/>
        <c:noMultiLvlLbl val="0"/>
      </c:catAx>
      <c:valAx>
        <c:axId val="465937352"/>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800" b="1" i="0" u="none" strike="noStrike" kern="1200" cap="all" baseline="0">
                    <a:solidFill>
                      <a:schemeClr val="lt1">
                        <a:lumMod val="85000"/>
                      </a:schemeClr>
                    </a:solidFill>
                    <a:latin typeface="+mn-lt"/>
                    <a:ea typeface="+mn-ea"/>
                    <a:cs typeface="+mn-cs"/>
                  </a:defRPr>
                </a:pPr>
                <a:r>
                  <a:rPr lang="en-US" sz="1800" dirty="0"/>
                  <a:t>Average Cost Per GB</a:t>
                </a:r>
              </a:p>
            </c:rich>
          </c:tx>
          <c:overlay val="0"/>
          <c:spPr>
            <a:noFill/>
            <a:ln>
              <a:noFill/>
            </a:ln>
            <a:effectLst/>
          </c:spPr>
          <c:txPr>
            <a:bodyPr rot="-5400000" spcFirstLastPara="1" vertOverflow="ellipsis" vert="horz" wrap="square" anchor="ctr" anchorCtr="1"/>
            <a:lstStyle/>
            <a:p>
              <a:pPr>
                <a:defRPr sz="1800" b="1" i="0" u="none" strike="noStrike" kern="1200" cap="all" baseline="0">
                  <a:solidFill>
                    <a:schemeClr val="lt1">
                      <a:lumMod val="85000"/>
                    </a:schemeClr>
                  </a:solidFill>
                  <a:latin typeface="+mn-lt"/>
                  <a:ea typeface="+mn-ea"/>
                  <a:cs typeface="+mn-cs"/>
                </a:defRPr>
              </a:pPr>
              <a:endParaRPr lang="en-US"/>
            </a:p>
          </c:txPr>
        </c:title>
        <c:numFmt formatCode="&quot;$&quot;#,##0_);[Red]\(&quot;$&quot;#,##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lt1">
                    <a:lumMod val="85000"/>
                  </a:schemeClr>
                </a:solidFill>
                <a:latin typeface="+mn-lt"/>
                <a:ea typeface="+mn-ea"/>
                <a:cs typeface="+mn-cs"/>
              </a:defRPr>
            </a:pPr>
            <a:endParaRPr lang="en-US"/>
          </a:p>
        </c:txPr>
        <c:crossAx val="465934400"/>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00EF-4E6C-A0D2-FC800BDE49CD}"/>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00EF-4E6C-A0D2-FC800BDE49CD}"/>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00EF-4E6C-A0D2-FC800BDE49CD}"/>
              </c:ext>
            </c:extLst>
          </c:dPt>
          <c:dPt>
            <c:idx val="3"/>
            <c:bubble3D val="0"/>
            <c:spPr>
              <a:solidFill>
                <a:srgbClr val="00B050"/>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00EF-4E6C-A0D2-FC800BDE49CD}"/>
              </c:ext>
            </c:extLst>
          </c:dPt>
          <c:dLbls>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Arial" panose="020B0604020202020204" pitchFamily="34" charset="0"/>
                      <a:ea typeface="+mn-ea"/>
                      <a:cs typeface="Arial" panose="020B0604020202020204" pitchFamily="34" charset="0"/>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1-00EF-4E6C-A0D2-FC800BDE49CD}"/>
                </c:ext>
              </c:extLst>
            </c:dLbl>
            <c:dLbl>
              <c:idx val="1"/>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2"/>
                      </a:solidFill>
                      <a:latin typeface="Arial" panose="020B0604020202020204" pitchFamily="34" charset="0"/>
                      <a:ea typeface="+mn-ea"/>
                      <a:cs typeface="Arial" panose="020B0604020202020204" pitchFamily="34" charset="0"/>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00EF-4E6C-A0D2-FC800BDE49CD}"/>
                </c:ext>
              </c:extLst>
            </c:dLbl>
            <c:dLbl>
              <c:idx val="2"/>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3"/>
                      </a:solidFill>
                      <a:latin typeface="Arial" panose="020B0604020202020204" pitchFamily="34" charset="0"/>
                      <a:ea typeface="+mn-ea"/>
                      <a:cs typeface="Arial" panose="020B0604020202020204" pitchFamily="34" charset="0"/>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00EF-4E6C-A0D2-FC800BDE49CD}"/>
                </c:ext>
              </c:extLst>
            </c:dLbl>
            <c:dLbl>
              <c:idx val="3"/>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6">
                          <a:lumMod val="75000"/>
                        </a:schemeClr>
                      </a:solidFill>
                      <a:latin typeface="Arial" panose="020B0604020202020204" pitchFamily="34" charset="0"/>
                      <a:ea typeface="+mn-ea"/>
                      <a:cs typeface="Arial" panose="020B0604020202020204" pitchFamily="34" charset="0"/>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7-00EF-4E6C-A0D2-FC800BDE49CD}"/>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Arial" panose="020B0604020202020204" pitchFamily="34" charset="0"/>
                    <a:ea typeface="+mn-ea"/>
                    <a:cs typeface="Arial" panose="020B0604020202020204" pitchFamily="34" charset="0"/>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Sheet2!$B$3:$B$6</c:f>
              <c:strCache>
                <c:ptCount val="4"/>
                <c:pt idx="0">
                  <c:v>Buffer Pool</c:v>
                </c:pt>
                <c:pt idx="1">
                  <c:v>Locking</c:v>
                </c:pt>
                <c:pt idx="2">
                  <c:v>Recovery</c:v>
                </c:pt>
                <c:pt idx="3">
                  <c:v>Real Work</c:v>
                </c:pt>
              </c:strCache>
            </c:strRef>
          </c:cat>
          <c:val>
            <c:numRef>
              <c:f>Sheet2!$C$3:$C$6</c:f>
              <c:numCache>
                <c:formatCode>0%</c:formatCode>
                <c:ptCount val="4"/>
                <c:pt idx="0">
                  <c:v>0.3</c:v>
                </c:pt>
                <c:pt idx="1">
                  <c:v>0.3</c:v>
                </c:pt>
                <c:pt idx="2">
                  <c:v>0.28000000000000003</c:v>
                </c:pt>
                <c:pt idx="3">
                  <c:v>0.12</c:v>
                </c:pt>
              </c:numCache>
            </c:numRef>
          </c:val>
          <c:extLst>
            <c:ext xmlns:c16="http://schemas.microsoft.com/office/drawing/2014/chart" uri="{C3380CC4-5D6E-409C-BE32-E72D297353CC}">
              <c16:uniqueId val="{00000008-00EF-4E6C-A0D2-FC800BDE49CD}"/>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8654659090995537"/>
          <c:y val="5.1400554097404488E-2"/>
          <c:w val="0.79737082930473269"/>
          <c:h val="0.65433682642353186"/>
        </c:manualLayout>
      </c:layout>
      <c:barChart>
        <c:barDir val="col"/>
        <c:grouping val="stacked"/>
        <c:varyColors val="0"/>
        <c:ser>
          <c:idx val="1"/>
          <c:order val="2"/>
          <c:tx>
            <c:strRef>
              <c:f>'[HW components cost comparison.xlsx]RAM'!$O$29</c:f>
              <c:strCache>
                <c:ptCount val="1"/>
                <c:pt idx="0">
                  <c:v>System</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cat>
            <c:numRef>
              <c:f>'[HW components cost comparison.xlsx]RAM'!$N$30:$N$36</c:f>
              <c:numCache>
                <c:formatCode>General</c:formatCode>
                <c:ptCount val="7"/>
                <c:pt idx="0">
                  <c:v>16</c:v>
                </c:pt>
                <c:pt idx="1">
                  <c:v>64</c:v>
                </c:pt>
                <c:pt idx="2">
                  <c:v>128</c:v>
                </c:pt>
                <c:pt idx="3">
                  <c:v>256</c:v>
                </c:pt>
                <c:pt idx="4">
                  <c:v>512</c:v>
                </c:pt>
                <c:pt idx="5">
                  <c:v>1024</c:v>
                </c:pt>
                <c:pt idx="6">
                  <c:v>2048</c:v>
                </c:pt>
              </c:numCache>
            </c:numRef>
          </c:cat>
          <c:val>
            <c:numRef>
              <c:f>'[HW components cost comparison.xlsx]RAM'!$O$30:$O$36</c:f>
              <c:numCache>
                <c:formatCode>General</c:formatCode>
                <c:ptCount val="7"/>
                <c:pt idx="0">
                  <c:v>1144</c:v>
                </c:pt>
                <c:pt idx="1">
                  <c:v>1144</c:v>
                </c:pt>
                <c:pt idx="2" formatCode="#,##0">
                  <c:v>1540</c:v>
                </c:pt>
                <c:pt idx="3" formatCode="#,##0">
                  <c:v>7751</c:v>
                </c:pt>
                <c:pt idx="4" formatCode="#,##0">
                  <c:v>7751</c:v>
                </c:pt>
                <c:pt idx="5" formatCode="#,##0">
                  <c:v>7751</c:v>
                </c:pt>
                <c:pt idx="6">
                  <c:v>21834</c:v>
                </c:pt>
              </c:numCache>
            </c:numRef>
          </c:val>
          <c:extLst>
            <c:ext xmlns:c16="http://schemas.microsoft.com/office/drawing/2014/chart" uri="{C3380CC4-5D6E-409C-BE32-E72D297353CC}">
              <c16:uniqueId val="{00000000-7DF0-4AFC-9A49-6BC1397D914C}"/>
            </c:ext>
          </c:extLst>
        </c:ser>
        <c:ser>
          <c:idx val="2"/>
          <c:order val="3"/>
          <c:tx>
            <c:strRef>
              <c:f>'[HW components cost comparison.xlsx]RAM'!$P$29</c:f>
              <c:strCache>
                <c:ptCount val="1"/>
                <c:pt idx="0">
                  <c:v>RAM</c:v>
                </c:pt>
              </c:strCache>
            </c:strRef>
          </c:tx>
          <c:spPr>
            <a:solidFill>
              <a:schemeClr val="accent6">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cat>
            <c:numRef>
              <c:f>'[HW components cost comparison.xlsx]RAM'!$N$30:$N$36</c:f>
              <c:numCache>
                <c:formatCode>General</c:formatCode>
                <c:ptCount val="7"/>
                <c:pt idx="0">
                  <c:v>16</c:v>
                </c:pt>
                <c:pt idx="1">
                  <c:v>64</c:v>
                </c:pt>
                <c:pt idx="2">
                  <c:v>128</c:v>
                </c:pt>
                <c:pt idx="3">
                  <c:v>256</c:v>
                </c:pt>
                <c:pt idx="4">
                  <c:v>512</c:v>
                </c:pt>
                <c:pt idx="5">
                  <c:v>1024</c:v>
                </c:pt>
                <c:pt idx="6">
                  <c:v>2048</c:v>
                </c:pt>
              </c:numCache>
            </c:numRef>
          </c:cat>
          <c:val>
            <c:numRef>
              <c:f>'[HW components cost comparison.xlsx]RAM'!$P$30:$P$36</c:f>
              <c:numCache>
                <c:formatCode>General</c:formatCode>
                <c:ptCount val="7"/>
                <c:pt idx="0">
                  <c:v>356</c:v>
                </c:pt>
                <c:pt idx="1">
                  <c:v>1596</c:v>
                </c:pt>
                <c:pt idx="2" formatCode="#,##0">
                  <c:v>3601</c:v>
                </c:pt>
                <c:pt idx="3" formatCode="#,##0">
                  <c:v>19992</c:v>
                </c:pt>
                <c:pt idx="4" formatCode="#,##0">
                  <c:v>39984</c:v>
                </c:pt>
                <c:pt idx="5" formatCode="#,##0">
                  <c:v>84045</c:v>
                </c:pt>
                <c:pt idx="6" formatCode="#,##0">
                  <c:v>158938</c:v>
                </c:pt>
              </c:numCache>
            </c:numRef>
          </c:val>
          <c:extLst>
            <c:ext xmlns:c16="http://schemas.microsoft.com/office/drawing/2014/chart" uri="{C3380CC4-5D6E-409C-BE32-E72D297353CC}">
              <c16:uniqueId val="{00000001-7DF0-4AFC-9A49-6BC1397D914C}"/>
            </c:ext>
          </c:extLst>
        </c:ser>
        <c:dLbls>
          <c:showLegendKey val="0"/>
          <c:showVal val="0"/>
          <c:showCatName val="0"/>
          <c:showSerName val="0"/>
          <c:showPercent val="0"/>
          <c:showBubbleSize val="0"/>
        </c:dLbls>
        <c:gapWidth val="150"/>
        <c:overlap val="100"/>
        <c:axId val="358575632"/>
        <c:axId val="358579552"/>
      </c:barChart>
      <c:lineChart>
        <c:grouping val="standard"/>
        <c:varyColors val="0"/>
        <c:ser>
          <c:idx val="3"/>
          <c:order val="0"/>
          <c:tx>
            <c:strRef>
              <c:f>'[HW components cost comparison.xlsx]RAM'!$R$29</c:f>
              <c:strCache>
                <c:ptCount val="1"/>
                <c:pt idx="0">
                  <c:v>2TB Flash (high)</c:v>
                </c:pt>
              </c:strCache>
            </c:strRef>
          </c:tx>
          <c:spPr>
            <a:ln w="34925" cap="rnd">
              <a:solidFill>
                <a:schemeClr val="accent4"/>
              </a:solidFill>
              <a:round/>
            </a:ln>
            <a:effectLst>
              <a:outerShdw blurRad="57150" dist="19050" dir="5400000" algn="ctr" rotWithShape="0">
                <a:srgbClr val="000000">
                  <a:alpha val="63000"/>
                </a:srgbClr>
              </a:outerShdw>
            </a:effectLst>
          </c:spPr>
          <c:marker>
            <c:symbol val="none"/>
          </c:marker>
          <c:val>
            <c:numRef>
              <c:f>'[HW components cost comparison.xlsx]RAM'!$R$30:$R$36</c:f>
              <c:numCache>
                <c:formatCode>General</c:formatCode>
                <c:ptCount val="7"/>
                <c:pt idx="0">
                  <c:v>10240</c:v>
                </c:pt>
                <c:pt idx="1">
                  <c:v>10240</c:v>
                </c:pt>
                <c:pt idx="2">
                  <c:v>10240</c:v>
                </c:pt>
                <c:pt idx="3">
                  <c:v>10240</c:v>
                </c:pt>
                <c:pt idx="4">
                  <c:v>10240</c:v>
                </c:pt>
                <c:pt idx="5">
                  <c:v>10240</c:v>
                </c:pt>
                <c:pt idx="6">
                  <c:v>10240</c:v>
                </c:pt>
              </c:numCache>
            </c:numRef>
          </c:val>
          <c:smooth val="0"/>
          <c:extLst>
            <c:ext xmlns:c16="http://schemas.microsoft.com/office/drawing/2014/chart" uri="{C3380CC4-5D6E-409C-BE32-E72D297353CC}">
              <c16:uniqueId val="{00000002-7DF0-4AFC-9A49-6BC1397D914C}"/>
            </c:ext>
          </c:extLst>
        </c:ser>
        <c:ser>
          <c:idx val="0"/>
          <c:order val="1"/>
          <c:tx>
            <c:strRef>
              <c:f>'[HW components cost comparison.xlsx]RAM'!$Q$29</c:f>
              <c:strCache>
                <c:ptCount val="1"/>
                <c:pt idx="0">
                  <c:v>2TB Flash (low)</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val>
            <c:numRef>
              <c:f>'[HW components cost comparison.xlsx]RAM'!$Q$30:$Q$36</c:f>
              <c:numCache>
                <c:formatCode>General</c:formatCode>
                <c:ptCount val="7"/>
                <c:pt idx="0">
                  <c:v>4812.8</c:v>
                </c:pt>
                <c:pt idx="1">
                  <c:v>4812.8</c:v>
                </c:pt>
                <c:pt idx="2">
                  <c:v>4812.8</c:v>
                </c:pt>
                <c:pt idx="3">
                  <c:v>4812.8</c:v>
                </c:pt>
                <c:pt idx="4">
                  <c:v>4812.8</c:v>
                </c:pt>
                <c:pt idx="5">
                  <c:v>4812.8</c:v>
                </c:pt>
                <c:pt idx="6">
                  <c:v>4812.8</c:v>
                </c:pt>
              </c:numCache>
            </c:numRef>
          </c:val>
          <c:smooth val="0"/>
          <c:extLst>
            <c:ext xmlns:c16="http://schemas.microsoft.com/office/drawing/2014/chart" uri="{C3380CC4-5D6E-409C-BE32-E72D297353CC}">
              <c16:uniqueId val="{00000003-7DF0-4AFC-9A49-6BC1397D914C}"/>
            </c:ext>
          </c:extLst>
        </c:ser>
        <c:dLbls>
          <c:showLegendKey val="0"/>
          <c:showVal val="0"/>
          <c:showCatName val="0"/>
          <c:showSerName val="0"/>
          <c:showPercent val="0"/>
          <c:showBubbleSize val="0"/>
        </c:dLbls>
        <c:marker val="1"/>
        <c:smooth val="0"/>
        <c:axId val="358575632"/>
        <c:axId val="358579552"/>
      </c:lineChart>
      <c:catAx>
        <c:axId val="358575632"/>
        <c:scaling>
          <c:orientation val="minMax"/>
        </c:scaling>
        <c:delete val="0"/>
        <c:axPos val="b"/>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dirty="0"/>
                  <a:t>System Memory (GB)</a:t>
                </a:r>
              </a:p>
            </c:rich>
          </c:tx>
          <c:layout>
            <c:manualLayout>
              <c:xMode val="edge"/>
              <c:yMode val="edge"/>
              <c:x val="0.43826640047323812"/>
              <c:y val="0.7961536636371380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358579552"/>
        <c:crosses val="autoZero"/>
        <c:auto val="1"/>
        <c:lblAlgn val="ctr"/>
        <c:lblOffset val="0"/>
        <c:noMultiLvlLbl val="0"/>
      </c:catAx>
      <c:valAx>
        <c:axId val="3585795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dirty="0"/>
                  <a:t>Price (1000s of $)</a:t>
                </a:r>
              </a:p>
            </c:rich>
          </c:tx>
          <c:layout>
            <c:manualLayout>
              <c:xMode val="edge"/>
              <c:yMode val="edge"/>
              <c:x val="1.5971424199581908E-2"/>
              <c:y val="0.17797940481467459"/>
            </c:manualLayout>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358575632"/>
        <c:crosses val="autoZero"/>
        <c:crossBetween val="between"/>
        <c:dispUnits>
          <c:builtInUnit val="thousands"/>
        </c:dispUnits>
      </c:valAx>
      <c:spPr>
        <a:noFill/>
        <a:ln>
          <a:noFill/>
        </a:ln>
        <a:effectLst/>
      </c:spPr>
    </c:plotArea>
    <c:legend>
      <c:legendPos val="b"/>
      <c:layout>
        <c:manualLayout>
          <c:xMode val="edge"/>
          <c:yMode val="edge"/>
          <c:x val="0.10293002148920812"/>
          <c:y val="0.8888349634979027"/>
          <c:w val="0.89706997851079184"/>
          <c:h val="7.8480587398498933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9F1602-BC79-4CEF-9C27-DFA2C1F0FF7D}" type="datetimeFigureOut">
              <a:rPr lang="en-US" smtClean="0"/>
              <a:t>9/9/2016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5CF0F1-D5AC-4434-86DE-4CF862D909E1}" type="slidenum">
              <a:rPr lang="en-US" smtClean="0"/>
              <a:t>‹#›</a:t>
            </a:fld>
            <a:endParaRPr lang="en-US" dirty="0"/>
          </a:p>
        </p:txBody>
      </p:sp>
    </p:spTree>
    <p:extLst>
      <p:ext uri="{BB962C8B-B14F-4D97-AF65-F5344CB8AC3E}">
        <p14:creationId xmlns:p14="http://schemas.microsoft.com/office/powerpoint/2010/main" val="2083814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5CF0F1-D5AC-4434-86DE-4CF862D909E1}" type="slidenum">
              <a:rPr lang="en-US" smtClean="0"/>
              <a:t>29</a:t>
            </a:fld>
            <a:endParaRPr lang="en-US" dirty="0"/>
          </a:p>
        </p:txBody>
      </p:sp>
    </p:spTree>
    <p:extLst>
      <p:ext uri="{BB962C8B-B14F-4D97-AF65-F5344CB8AC3E}">
        <p14:creationId xmlns:p14="http://schemas.microsoft.com/office/powerpoint/2010/main" val="802578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8F868-135F-4084-8BEF-D4E1A0373E25}" type="slidenum">
              <a:rPr lang="en-US" smtClean="0">
                <a:solidFill>
                  <a:prstClr val="black"/>
                </a:solidFill>
              </a:rPr>
              <a:pPr/>
              <a:t>64</a:t>
            </a:fld>
            <a:endParaRPr lang="en-US" dirty="0">
              <a:solidFill>
                <a:prstClr val="black"/>
              </a:solidFill>
            </a:endParaRPr>
          </a:p>
        </p:txBody>
      </p:sp>
    </p:spTree>
    <p:extLst>
      <p:ext uri="{BB962C8B-B14F-4D97-AF65-F5344CB8AC3E}">
        <p14:creationId xmlns:p14="http://schemas.microsoft.com/office/powerpoint/2010/main" val="1953879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5CF0F1-D5AC-4434-86DE-4CF862D909E1}" type="slidenum">
              <a:rPr lang="en-US" smtClean="0"/>
              <a:t>75</a:t>
            </a:fld>
            <a:endParaRPr lang="en-US" dirty="0"/>
          </a:p>
        </p:txBody>
      </p:sp>
    </p:spTree>
    <p:extLst>
      <p:ext uri="{BB962C8B-B14F-4D97-AF65-F5344CB8AC3E}">
        <p14:creationId xmlns:p14="http://schemas.microsoft.com/office/powerpoint/2010/main" val="3945203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5CF0F1-D5AC-4434-86DE-4CF862D909E1}" type="slidenum">
              <a:rPr lang="en-US" smtClean="0"/>
              <a:t>77</a:t>
            </a:fld>
            <a:endParaRPr lang="en-US" dirty="0"/>
          </a:p>
        </p:txBody>
      </p:sp>
    </p:spTree>
    <p:extLst>
      <p:ext uri="{BB962C8B-B14F-4D97-AF65-F5344CB8AC3E}">
        <p14:creationId xmlns:p14="http://schemas.microsoft.com/office/powerpoint/2010/main" val="2802187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5CF0F1-D5AC-4434-86DE-4CF862D909E1}" type="slidenum">
              <a:rPr lang="en-US" smtClean="0"/>
              <a:t>78</a:t>
            </a:fld>
            <a:endParaRPr lang="en-US" dirty="0"/>
          </a:p>
        </p:txBody>
      </p:sp>
    </p:spTree>
    <p:extLst>
      <p:ext uri="{BB962C8B-B14F-4D97-AF65-F5344CB8AC3E}">
        <p14:creationId xmlns:p14="http://schemas.microsoft.com/office/powerpoint/2010/main" val="3041726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5CF0F1-D5AC-4434-86DE-4CF862D909E1}" type="slidenum">
              <a:rPr lang="en-US" smtClean="0"/>
              <a:t>79</a:t>
            </a:fld>
            <a:endParaRPr lang="en-US" dirty="0"/>
          </a:p>
        </p:txBody>
      </p:sp>
    </p:spTree>
    <p:extLst>
      <p:ext uri="{BB962C8B-B14F-4D97-AF65-F5344CB8AC3E}">
        <p14:creationId xmlns:p14="http://schemas.microsoft.com/office/powerpoint/2010/main" val="11638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892C9B-8AFC-4DEA-B65C-E2FBD7873D0D}" type="slidenum">
              <a:rPr lang="en-US" smtClean="0"/>
              <a:t>82</a:t>
            </a:fld>
            <a:endParaRPr lang="en-US" dirty="0"/>
          </a:p>
        </p:txBody>
      </p:sp>
    </p:spTree>
    <p:extLst>
      <p:ext uri="{BB962C8B-B14F-4D97-AF65-F5344CB8AC3E}">
        <p14:creationId xmlns:p14="http://schemas.microsoft.com/office/powerpoint/2010/main" val="599219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7A6E53-4D81-419D-A56A-AB5A4C914B4D}"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1937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FFC9E3-7601-4DE9-8438-295985254A7F}"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a:t>
            </a:fld>
            <a:endParaRPr lang="en-US" dirty="0"/>
          </a:p>
        </p:txBody>
      </p:sp>
    </p:spTree>
    <p:extLst>
      <p:ext uri="{BB962C8B-B14F-4D97-AF65-F5344CB8AC3E}">
        <p14:creationId xmlns:p14="http://schemas.microsoft.com/office/powerpoint/2010/main" val="4124640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C1AEEB-4BBA-4E2E-BFC3-486CEC686C9C}"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a:t>
            </a:fld>
            <a:endParaRPr lang="en-US" dirty="0"/>
          </a:p>
        </p:txBody>
      </p:sp>
    </p:spTree>
    <p:extLst>
      <p:ext uri="{BB962C8B-B14F-4D97-AF65-F5344CB8AC3E}">
        <p14:creationId xmlns:p14="http://schemas.microsoft.com/office/powerpoint/2010/main" val="2414705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a:t>
            </a:fld>
            <a:endParaRPr lang="en-US" dirty="0"/>
          </a:p>
        </p:txBody>
      </p:sp>
    </p:spTree>
    <p:extLst>
      <p:ext uri="{BB962C8B-B14F-4D97-AF65-F5344CB8AC3E}">
        <p14:creationId xmlns:p14="http://schemas.microsoft.com/office/powerpoint/2010/main" val="2039553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3B24373-360C-446E-9932-78E2024560AD}"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0665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591005-8714-46F7-8431-EBD157FDB23F}" type="datetime1">
              <a:rPr lang="en-US" smtClean="0"/>
              <a:t>9/9/2016</a:t>
            </a:fld>
            <a:endParaRPr lang="en-US" dirty="0"/>
          </a:p>
        </p:txBody>
      </p:sp>
      <p:sp>
        <p:nvSpPr>
          <p:cNvPr id="6" name="Footer Placeholder 5"/>
          <p:cNvSpPr>
            <a:spLocks noGrp="1"/>
          </p:cNvSpPr>
          <p:nvPr>
            <p:ph type="ftr" sz="quarter" idx="11"/>
          </p:nvPr>
        </p:nvSpPr>
        <p:spPr/>
        <p:txBody>
          <a:bodyPr/>
          <a:lstStyle/>
          <a:p>
            <a:r>
              <a:rPr lang="en-US" dirty="0"/>
              <a:t>MM-DB Tutorial VLDB 2016</a:t>
            </a:r>
          </a:p>
        </p:txBody>
      </p:sp>
      <p:sp>
        <p:nvSpPr>
          <p:cNvPr id="7" name="Slide Number Placeholder 6"/>
          <p:cNvSpPr>
            <a:spLocks noGrp="1"/>
          </p:cNvSpPr>
          <p:nvPr>
            <p:ph type="sldNum" sz="quarter" idx="12"/>
          </p:nvPr>
        </p:nvSpPr>
        <p:spPr/>
        <p:txBody>
          <a:bodyPr/>
          <a:lstStyle/>
          <a:p>
            <a:fld id="{4BCCD29C-D85B-4C5E-9905-B2B81AF4200C}" type="slidenum">
              <a:rPr lang="en-US" smtClean="0"/>
              <a:t>‹#›</a:t>
            </a:fld>
            <a:endParaRPr lang="en-US" dirty="0"/>
          </a:p>
        </p:txBody>
      </p:sp>
    </p:spTree>
    <p:extLst>
      <p:ext uri="{BB962C8B-B14F-4D97-AF65-F5344CB8AC3E}">
        <p14:creationId xmlns:p14="http://schemas.microsoft.com/office/powerpoint/2010/main" val="1415423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F13532-3E54-4E82-9C8F-48221305AEC7}" type="datetime1">
              <a:rPr lang="en-US" smtClean="0"/>
              <a:t>9/9/2016</a:t>
            </a:fld>
            <a:endParaRPr lang="en-US" dirty="0"/>
          </a:p>
        </p:txBody>
      </p:sp>
      <p:sp>
        <p:nvSpPr>
          <p:cNvPr id="8" name="Footer Placeholder 7"/>
          <p:cNvSpPr>
            <a:spLocks noGrp="1"/>
          </p:cNvSpPr>
          <p:nvPr>
            <p:ph type="ftr" sz="quarter" idx="11"/>
          </p:nvPr>
        </p:nvSpPr>
        <p:spPr/>
        <p:txBody>
          <a:bodyPr/>
          <a:lstStyle/>
          <a:p>
            <a:r>
              <a:rPr lang="en-US" dirty="0"/>
              <a:t>MM-DB Tutorial VLDB 2016</a:t>
            </a:r>
          </a:p>
        </p:txBody>
      </p:sp>
      <p:sp>
        <p:nvSpPr>
          <p:cNvPr id="9" name="Slide Number Placeholder 8"/>
          <p:cNvSpPr>
            <a:spLocks noGrp="1"/>
          </p:cNvSpPr>
          <p:nvPr>
            <p:ph type="sldNum" sz="quarter" idx="12"/>
          </p:nvPr>
        </p:nvSpPr>
        <p:spPr/>
        <p:txBody>
          <a:bodyPr/>
          <a:lstStyle/>
          <a:p>
            <a:fld id="{4BCCD29C-D85B-4C5E-9905-B2B81AF4200C}" type="slidenum">
              <a:rPr lang="en-US" smtClean="0"/>
              <a:t>‹#›</a:t>
            </a:fld>
            <a:endParaRPr lang="en-US" dirty="0"/>
          </a:p>
        </p:txBody>
      </p:sp>
    </p:spTree>
    <p:extLst>
      <p:ext uri="{BB962C8B-B14F-4D97-AF65-F5344CB8AC3E}">
        <p14:creationId xmlns:p14="http://schemas.microsoft.com/office/powerpoint/2010/main" val="422232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537205-5225-4F22-AC3B-6655E1B40468}" type="datetime1">
              <a:rPr lang="en-US" smtClean="0"/>
              <a:t>9/9/2016</a:t>
            </a:fld>
            <a:endParaRPr lang="en-US" dirty="0"/>
          </a:p>
        </p:txBody>
      </p:sp>
      <p:sp>
        <p:nvSpPr>
          <p:cNvPr id="4" name="Footer Placeholder 3"/>
          <p:cNvSpPr>
            <a:spLocks noGrp="1"/>
          </p:cNvSpPr>
          <p:nvPr>
            <p:ph type="ftr" sz="quarter" idx="11"/>
          </p:nvPr>
        </p:nvSpPr>
        <p:spPr/>
        <p:txBody>
          <a:bodyPr/>
          <a:lstStyle/>
          <a:p>
            <a:r>
              <a:rPr lang="en-US" dirty="0"/>
              <a:t>MM-DB Tutorial VLDB 2016</a:t>
            </a:r>
          </a:p>
        </p:txBody>
      </p:sp>
      <p:sp>
        <p:nvSpPr>
          <p:cNvPr id="5" name="Slide Number Placeholder 4"/>
          <p:cNvSpPr>
            <a:spLocks noGrp="1"/>
          </p:cNvSpPr>
          <p:nvPr>
            <p:ph type="sldNum" sz="quarter" idx="12"/>
          </p:nvPr>
        </p:nvSpPr>
        <p:spPr/>
        <p:txBody>
          <a:bodyPr/>
          <a:lstStyle/>
          <a:p>
            <a:fld id="{4BCCD29C-D85B-4C5E-9905-B2B81AF4200C}" type="slidenum">
              <a:rPr lang="en-US" smtClean="0"/>
              <a:t>‹#›</a:t>
            </a:fld>
            <a:endParaRPr lang="en-US" dirty="0"/>
          </a:p>
        </p:txBody>
      </p:sp>
    </p:spTree>
    <p:extLst>
      <p:ext uri="{BB962C8B-B14F-4D97-AF65-F5344CB8AC3E}">
        <p14:creationId xmlns:p14="http://schemas.microsoft.com/office/powerpoint/2010/main" val="2786931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9EC24A0-A90E-450E-919F-5697097849BE}" type="datetime1">
              <a:rPr lang="en-US" smtClean="0"/>
              <a:t>9/9/2016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dirty="0"/>
              <a:t>MM-DB Tutorial VLDB 2016</a:t>
            </a:r>
          </a:p>
        </p:txBody>
      </p:sp>
      <p:sp>
        <p:nvSpPr>
          <p:cNvPr id="9" name="Slide Number Placeholder 8"/>
          <p:cNvSpPr>
            <a:spLocks noGrp="1"/>
          </p:cNvSpPr>
          <p:nvPr>
            <p:ph type="sldNum" sz="quarter" idx="12"/>
          </p:nvPr>
        </p:nvSpPr>
        <p:spPr/>
        <p:txBody>
          <a:bodyPr/>
          <a:lstStyle/>
          <a:p>
            <a:fld id="{4BCCD29C-D85B-4C5E-9905-B2B81AF4200C}" type="slidenum">
              <a:rPr lang="en-US" smtClean="0"/>
              <a:t>‹#›</a:t>
            </a:fld>
            <a:endParaRPr lang="en-US" dirty="0"/>
          </a:p>
        </p:txBody>
      </p:sp>
    </p:spTree>
    <p:extLst>
      <p:ext uri="{BB962C8B-B14F-4D97-AF65-F5344CB8AC3E}">
        <p14:creationId xmlns:p14="http://schemas.microsoft.com/office/powerpoint/2010/main" val="1496662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6685801-5C08-4F3B-A80B-415C1B2C170C}" type="datetime1">
              <a:rPr lang="en-US" smtClean="0"/>
              <a:t>9/9/2016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dirty="0"/>
              <a:t>MM-DB Tutorial VLDB 2016</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BCCD29C-D85B-4C5E-9905-B2B81AF4200C}" type="slidenum">
              <a:rPr lang="en-US" smtClean="0"/>
              <a:t>‹#›</a:t>
            </a:fld>
            <a:endParaRPr lang="en-US" dirty="0"/>
          </a:p>
        </p:txBody>
      </p:sp>
    </p:spTree>
    <p:extLst>
      <p:ext uri="{BB962C8B-B14F-4D97-AF65-F5344CB8AC3E}">
        <p14:creationId xmlns:p14="http://schemas.microsoft.com/office/powerpoint/2010/main" val="1043816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A556548-E85D-4FD1-9619-0F0C6A7D18CE}" type="datetime1">
              <a:rPr lang="en-US" smtClean="0"/>
              <a:t>9/9/2016</a:t>
            </a:fld>
            <a:endParaRPr lang="en-US" dirty="0"/>
          </a:p>
        </p:txBody>
      </p:sp>
      <p:sp>
        <p:nvSpPr>
          <p:cNvPr id="6" name="Footer Placeholder 5"/>
          <p:cNvSpPr>
            <a:spLocks noGrp="1"/>
          </p:cNvSpPr>
          <p:nvPr>
            <p:ph type="ftr" sz="quarter" idx="11"/>
          </p:nvPr>
        </p:nvSpPr>
        <p:spPr/>
        <p:txBody>
          <a:bodyPr/>
          <a:lstStyle/>
          <a:p>
            <a:r>
              <a:rPr lang="en-US" dirty="0"/>
              <a:t>MM-DB Tutorial VLDB 2016</a:t>
            </a:r>
          </a:p>
        </p:txBody>
      </p:sp>
      <p:sp>
        <p:nvSpPr>
          <p:cNvPr id="7" name="Slide Number Placeholder 6"/>
          <p:cNvSpPr>
            <a:spLocks noGrp="1"/>
          </p:cNvSpPr>
          <p:nvPr>
            <p:ph type="sldNum" sz="quarter" idx="12"/>
          </p:nvPr>
        </p:nvSpPr>
        <p:spPr/>
        <p:txBody>
          <a:bodyPr/>
          <a:lstStyle/>
          <a:p>
            <a:fld id="{4BCCD29C-D85B-4C5E-9905-B2B81AF4200C}" type="slidenum">
              <a:rPr lang="en-US" smtClean="0"/>
              <a:t>‹#›</a:t>
            </a:fld>
            <a:endParaRPr lang="en-US" dirty="0"/>
          </a:p>
        </p:txBody>
      </p:sp>
    </p:spTree>
    <p:extLst>
      <p:ext uri="{BB962C8B-B14F-4D97-AF65-F5344CB8AC3E}">
        <p14:creationId xmlns:p14="http://schemas.microsoft.com/office/powerpoint/2010/main" val="2512529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72F80F8-4D9C-4384-BFF0-4B7DCA5A0E0B}" type="datetime1">
              <a:rPr lang="en-US" smtClean="0"/>
              <a:t>9/9/2016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a:t>MM-DB Tutorial VLDB 2016</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BCCD29C-D85B-4C5E-9905-B2B81AF4200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2569408"/>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jpeg"/><Relationship Id="rId4" Type="http://schemas.openxmlformats.org/officeDocument/2006/relationships/image" Target="../media/image37.png"/></Relationships>
</file>

<file path=ppt/slides/_rels/slide10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Modern Main-Memory Database Systems</a:t>
            </a:r>
          </a:p>
        </p:txBody>
      </p:sp>
      <p:sp>
        <p:nvSpPr>
          <p:cNvPr id="3" name="Subtitle 2"/>
          <p:cNvSpPr>
            <a:spLocks noGrp="1"/>
          </p:cNvSpPr>
          <p:nvPr>
            <p:ph type="subTitle" idx="1"/>
          </p:nvPr>
        </p:nvSpPr>
        <p:spPr/>
        <p:txBody>
          <a:bodyPr>
            <a:normAutofit/>
          </a:bodyPr>
          <a:lstStyle/>
          <a:p>
            <a:r>
              <a:rPr lang="en-US" sz="3600" dirty="0"/>
              <a:t>Paul Larson | Justin Levandoski</a:t>
            </a:r>
            <a:br>
              <a:rPr lang="en-US" sz="3600" dirty="0"/>
            </a:br>
            <a:r>
              <a:rPr lang="en-US" sz="3600" dirty="0"/>
              <a:t>Microsoft</a:t>
            </a:r>
          </a:p>
        </p:txBody>
      </p:sp>
      <p:sp>
        <p:nvSpPr>
          <p:cNvPr id="4" name="Date Placeholder 3"/>
          <p:cNvSpPr>
            <a:spLocks noGrp="1"/>
          </p:cNvSpPr>
          <p:nvPr>
            <p:ph type="dt" sz="half" idx="10"/>
          </p:nvPr>
        </p:nvSpPr>
        <p:spPr/>
        <p:txBody>
          <a:bodyPr/>
          <a:lstStyle/>
          <a:p>
            <a:fld id="{06FAE959-3F00-4444-A5B8-1C5C9B422E5F}"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1</a:t>
            </a:fld>
            <a:endParaRPr lang="en-US" dirty="0"/>
          </a:p>
        </p:txBody>
      </p:sp>
    </p:spTree>
    <p:extLst>
      <p:ext uri="{BB962C8B-B14F-4D97-AF65-F5344CB8AC3E}">
        <p14:creationId xmlns:p14="http://schemas.microsoft.com/office/powerpoint/2010/main" val="2959961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RAM Sizes</a:t>
            </a:r>
          </a:p>
        </p:txBody>
      </p:sp>
      <p:sp>
        <p:nvSpPr>
          <p:cNvPr id="3" name="Content Placeholder 2"/>
          <p:cNvSpPr>
            <a:spLocks noGrp="1"/>
          </p:cNvSpPr>
          <p:nvPr>
            <p:ph idx="1"/>
          </p:nvPr>
        </p:nvSpPr>
        <p:spPr>
          <a:xfrm>
            <a:off x="1097280" y="1845734"/>
            <a:ext cx="5894898" cy="4023360"/>
          </a:xfrm>
        </p:spPr>
        <p:txBody>
          <a:bodyPr/>
          <a:lstStyle/>
          <a:p>
            <a:endParaRPr lang="en-US" dirty="0"/>
          </a:p>
          <a:p>
            <a:endParaRPr lang="en-US" dirty="0"/>
          </a:p>
          <a:p>
            <a:r>
              <a:rPr lang="en-US" dirty="0"/>
              <a:t>Servers can be configured with up to 12TB of RAM</a:t>
            </a:r>
          </a:p>
          <a:p>
            <a:r>
              <a:rPr lang="en-US" dirty="0"/>
              <a:t>Lenovo System x3950 X6</a:t>
            </a:r>
          </a:p>
          <a:p>
            <a:pPr lvl="1"/>
            <a:r>
              <a:rPr lang="en-US" dirty="0"/>
              <a:t>Non-clustered TPC-H@30,000GB w/ SQL Server</a:t>
            </a:r>
          </a:p>
          <a:p>
            <a:pPr lvl="1"/>
            <a:r>
              <a:rPr lang="en-US" dirty="0"/>
              <a:t>12TB of RAM</a:t>
            </a:r>
          </a:p>
          <a:p>
            <a:pPr lvl="1"/>
            <a:r>
              <a:rPr lang="en-US" dirty="0"/>
              <a:t>144 processor cores</a:t>
            </a:r>
          </a:p>
          <a:p>
            <a:r>
              <a:rPr lang="en-US" dirty="0"/>
              <a:t>This size can accommodate most OLTP databases</a:t>
            </a:r>
          </a:p>
          <a:p>
            <a:endParaRPr lang="en-US" dirty="0"/>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10</a:t>
            </a:fld>
            <a:endParaRPr lang="en-US" dirty="0"/>
          </a:p>
        </p:txBody>
      </p:sp>
      <p:pic>
        <p:nvPicPr>
          <p:cNvPr id="10" name="Picture 9"/>
          <p:cNvPicPr>
            <a:picLocks noChangeAspect="1"/>
          </p:cNvPicPr>
          <p:nvPr/>
        </p:nvPicPr>
        <p:blipFill>
          <a:blip r:embed="rId2"/>
          <a:stretch>
            <a:fillRect/>
          </a:stretch>
        </p:blipFill>
        <p:spPr>
          <a:xfrm>
            <a:off x="6696212" y="2146041"/>
            <a:ext cx="5115414" cy="3723053"/>
          </a:xfrm>
          <a:prstGeom prst="rect">
            <a:avLst/>
          </a:prstGeom>
          <a:ln>
            <a:noFill/>
          </a:ln>
          <a:effectLst>
            <a:outerShdw blurRad="190500" algn="tl" rotWithShape="0">
              <a:srgbClr val="000000">
                <a:alpha val="70000"/>
              </a:srgbClr>
            </a:outerShdw>
          </a:effectLst>
        </p:spPr>
      </p:pic>
      <p:sp>
        <p:nvSpPr>
          <p:cNvPr id="11" name="TextBox 10"/>
          <p:cNvSpPr txBox="1"/>
          <p:nvPr/>
        </p:nvSpPr>
        <p:spPr>
          <a:xfrm>
            <a:off x="0" y="6033859"/>
            <a:ext cx="6084658" cy="261610"/>
          </a:xfrm>
          <a:prstGeom prst="rect">
            <a:avLst/>
          </a:prstGeom>
          <a:noFill/>
        </p:spPr>
        <p:txBody>
          <a:bodyPr wrap="square" rtlCol="0">
            <a:spAutoFit/>
          </a:bodyPr>
          <a:lstStyle/>
          <a:p>
            <a:r>
              <a:rPr lang="en-US" sz="1100" dirty="0">
                <a:solidFill>
                  <a:schemeClr val="tx1">
                    <a:lumMod val="50000"/>
                    <a:lumOff val="50000"/>
                  </a:schemeClr>
                </a:solidFill>
                <a:latin typeface="Arial" panose="020B0604020202020204" pitchFamily="34" charset="0"/>
                <a:cs typeface="Arial" panose="020B0604020202020204" pitchFamily="34" charset="0"/>
              </a:rPr>
              <a:t>https://lenovopress.com/lp0502-x3950-x6-tpch-30tb-benchmark-result-2016-05-02</a:t>
            </a:r>
            <a:endParaRPr lang="en-US" sz="1100" dirty="0">
              <a:solidFill>
                <a:schemeClr val="bg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610120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Cold Data Management Motivation</a:t>
            </a:r>
          </a:p>
        </p:txBody>
      </p:sp>
      <p:sp>
        <p:nvSpPr>
          <p:cNvPr id="3" name="Content Placeholder 2"/>
          <p:cNvSpPr>
            <a:spLocks noGrp="1"/>
          </p:cNvSpPr>
          <p:nvPr>
            <p:ph idx="1"/>
          </p:nvPr>
        </p:nvSpPr>
        <p:spPr>
          <a:xfrm>
            <a:off x="1163782" y="1832506"/>
            <a:ext cx="9991898" cy="664710"/>
          </a:xfrm>
        </p:spPr>
        <p:txBody>
          <a:bodyPr>
            <a:normAutofit/>
          </a:bodyPr>
          <a:lstStyle/>
          <a:p>
            <a:pPr algn="ctr"/>
            <a:r>
              <a:rPr lang="en-US" dirty="0"/>
              <a:t>Infrequently accessed data that has become irrelevant to OLTP workload</a:t>
            </a:r>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100</a:t>
            </a:fld>
            <a:endParaRPr lang="en-US" dirty="0"/>
          </a:p>
        </p:txBody>
      </p:sp>
      <p:pic>
        <p:nvPicPr>
          <p:cNvPr id="7" name="Picture 2" descr="http://johntopley.com/images/posts/2011/04/26/ups_shipping_progres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0647" y="2293436"/>
            <a:ext cx="4921135" cy="371545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8" name="Picture 6" descr="http://openclipart.org/image/800px/svg_to_png/170665/133968652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95590" y="2293436"/>
            <a:ext cx="713596" cy="71359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http://openclipart.org/image/800px/svg_to_png/170672/ho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8657202" y="5285100"/>
            <a:ext cx="768545" cy="768545"/>
          </a:xfrm>
          <a:prstGeom prst="rect">
            <a:avLst/>
          </a:prstGeom>
          <a:noFill/>
          <a:extLst>
            <a:ext uri="{909E8E84-426E-40DD-AFC4-6F175D3DCCD1}">
              <a14:hiddenFill xmlns:a14="http://schemas.microsoft.com/office/drawing/2010/main">
                <a:solidFill>
                  <a:srgbClr val="FFFFFF"/>
                </a:solidFill>
              </a14:hiddenFill>
            </a:ext>
          </a:extLst>
        </p:spPr>
      </p:pic>
      <p:sp>
        <p:nvSpPr>
          <p:cNvPr id="10" name="Right Arrow 2"/>
          <p:cNvSpPr/>
          <p:nvPr/>
        </p:nvSpPr>
        <p:spPr>
          <a:xfrm rot="16200000">
            <a:off x="6995051" y="3929217"/>
            <a:ext cx="3732631" cy="426720"/>
          </a:xfrm>
          <a:prstGeom prst="rightArrow">
            <a:avLst/>
          </a:prstGeom>
          <a:gradFill>
            <a:gsLst>
              <a:gs pos="0">
                <a:srgbClr val="FF0000"/>
              </a:gs>
              <a:gs pos="90000">
                <a:schemeClr val="accent1">
                  <a:lumMod val="45000"/>
                  <a:lumOff val="55000"/>
                </a:schemeClr>
              </a:gs>
              <a:gs pos="88000">
                <a:schemeClr val="accent1">
                  <a:lumMod val="45000"/>
                  <a:lumOff val="55000"/>
                </a:schemeClr>
              </a:gs>
              <a:gs pos="100000">
                <a:schemeClr val="accent1">
                  <a:lumMod val="30000"/>
                  <a:lumOff val="7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http://logo32.com/wp-content/uploads/2012/05/ups-logo.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50119" y="3545439"/>
            <a:ext cx="1264304" cy="1106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0115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Cold Data Management Motivation (2)</a:t>
            </a:r>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101</a:t>
            </a:fld>
            <a:endParaRPr lang="en-US" dirty="0"/>
          </a:p>
        </p:txBody>
      </p:sp>
      <p:graphicFrame>
        <p:nvGraphicFramePr>
          <p:cNvPr id="14" name="Chart 13"/>
          <p:cNvGraphicFramePr>
            <a:graphicFrameLocks/>
          </p:cNvGraphicFramePr>
          <p:nvPr>
            <p:extLst/>
          </p:nvPr>
        </p:nvGraphicFramePr>
        <p:xfrm>
          <a:off x="540813" y="2322101"/>
          <a:ext cx="5444349" cy="3230800"/>
        </p:xfrm>
        <a:graphic>
          <a:graphicData uri="http://schemas.openxmlformats.org/drawingml/2006/chart">
            <c:chart xmlns:c="http://schemas.openxmlformats.org/drawingml/2006/chart" xmlns:r="http://schemas.openxmlformats.org/officeDocument/2006/relationships" r:id="rId2"/>
          </a:graphicData>
        </a:graphic>
      </p:graphicFrame>
      <p:pic>
        <p:nvPicPr>
          <p:cNvPr id="15" name="Picture 14"/>
          <p:cNvPicPr>
            <a:picLocks noChangeAspect="1"/>
          </p:cNvPicPr>
          <p:nvPr/>
        </p:nvPicPr>
        <p:blipFill>
          <a:blip r:embed="rId3"/>
          <a:stretch>
            <a:fillRect/>
          </a:stretch>
        </p:blipFill>
        <p:spPr>
          <a:xfrm>
            <a:off x="6592165" y="1801065"/>
            <a:ext cx="5349592" cy="2551884"/>
          </a:xfrm>
          <a:prstGeom prst="rect">
            <a:avLst/>
          </a:prstGeom>
        </p:spPr>
      </p:pic>
      <p:graphicFrame>
        <p:nvGraphicFramePr>
          <p:cNvPr id="16" name="Table 15"/>
          <p:cNvGraphicFramePr>
            <a:graphicFrameLocks noGrp="1"/>
          </p:cNvGraphicFramePr>
          <p:nvPr>
            <p:extLst/>
          </p:nvPr>
        </p:nvGraphicFramePr>
        <p:xfrm>
          <a:off x="7471458" y="4395310"/>
          <a:ext cx="4000105" cy="1828800"/>
        </p:xfrm>
        <a:graphic>
          <a:graphicData uri="http://schemas.openxmlformats.org/drawingml/2006/table">
            <a:tbl>
              <a:tblPr firstRow="1" bandRow="1">
                <a:effectLst>
                  <a:outerShdw blurRad="50800" dist="38100" dir="2700000" algn="tl" rotWithShape="0">
                    <a:prstClr val="black">
                      <a:alpha val="40000"/>
                    </a:prstClr>
                  </a:outerShdw>
                </a:effectLst>
                <a:tableStyleId>{5202B0CA-FC54-4496-8BCA-5EF66A818D29}</a:tableStyleId>
              </a:tblPr>
              <a:tblGrid>
                <a:gridCol w="1456142">
                  <a:extLst>
                    <a:ext uri="{9D8B030D-6E8A-4147-A177-3AD203B41FA5}">
                      <a16:colId xmlns:a16="http://schemas.microsoft.com/office/drawing/2014/main" val="20000"/>
                    </a:ext>
                  </a:extLst>
                </a:gridCol>
                <a:gridCol w="2543963">
                  <a:extLst>
                    <a:ext uri="{9D8B030D-6E8A-4147-A177-3AD203B41FA5}">
                      <a16:colId xmlns:a16="http://schemas.microsoft.com/office/drawing/2014/main" val="20001"/>
                    </a:ext>
                  </a:extLst>
                </a:gridCol>
              </a:tblGrid>
              <a:tr h="301768">
                <a:tc>
                  <a:txBody>
                    <a:bodyPr/>
                    <a:lstStyle/>
                    <a:p>
                      <a:pPr algn="ctr"/>
                      <a:r>
                        <a:rPr lang="en-US" sz="1800" dirty="0"/>
                        <a:t>Record</a:t>
                      </a:r>
                      <a:r>
                        <a:rPr lang="en-US" sz="1800" baseline="0" dirty="0"/>
                        <a:t> Size</a:t>
                      </a:r>
                      <a:endParaRPr lang="en-US" sz="1800" dirty="0">
                        <a:latin typeface="Segoe UI" panose="020B0502040204020203" pitchFamily="34" charset="0"/>
                        <a:cs typeface="Segoe UI" panose="020B0502040204020203" pitchFamily="34" charset="0"/>
                      </a:endParaRPr>
                    </a:p>
                  </a:txBody>
                  <a:tcPr/>
                </a:tc>
                <a:tc>
                  <a:txBody>
                    <a:bodyPr/>
                    <a:lstStyle/>
                    <a:p>
                      <a:pPr algn="ctr"/>
                      <a:r>
                        <a:rPr lang="en-US" sz="1800" dirty="0"/>
                        <a:t>Store on SSD After</a:t>
                      </a:r>
                      <a:endParaRPr lang="en-US" sz="18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0"/>
                  </a:ext>
                </a:extLst>
              </a:tr>
              <a:tr h="290008">
                <a:tc>
                  <a:txBody>
                    <a:bodyPr/>
                    <a:lstStyle/>
                    <a:p>
                      <a:pPr algn="ctr"/>
                      <a:r>
                        <a:rPr lang="en-US" dirty="0"/>
                        <a:t>200</a:t>
                      </a:r>
                      <a:r>
                        <a:rPr lang="en-US" baseline="0" dirty="0"/>
                        <a:t> Bytes</a:t>
                      </a:r>
                      <a:endParaRPr lang="en-US" dirty="0">
                        <a:latin typeface="Segoe UI" panose="020B0502040204020203" pitchFamily="34" charset="0"/>
                        <a:cs typeface="Segoe UI" panose="020B0502040204020203" pitchFamily="34" charset="0"/>
                      </a:endParaRPr>
                    </a:p>
                  </a:txBody>
                  <a:tcPr/>
                </a:tc>
                <a:tc>
                  <a:txBody>
                    <a:bodyPr/>
                    <a:lstStyle/>
                    <a:p>
                      <a:pPr algn="ctr"/>
                      <a:r>
                        <a:rPr lang="en-US" dirty="0"/>
                        <a:t>60 Minutes</a:t>
                      </a:r>
                      <a:endParaRPr lang="en-US"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1"/>
                  </a:ext>
                </a:extLst>
              </a:tr>
              <a:tr h="290008">
                <a:tc>
                  <a:txBody>
                    <a:bodyPr/>
                    <a:lstStyle/>
                    <a:p>
                      <a:pPr algn="ctr"/>
                      <a:r>
                        <a:rPr lang="en-US" dirty="0"/>
                        <a:t>1 KB</a:t>
                      </a:r>
                      <a:endParaRPr lang="en-US" dirty="0">
                        <a:latin typeface="Segoe UI" panose="020B0502040204020203" pitchFamily="34" charset="0"/>
                        <a:cs typeface="Segoe UI" panose="020B0502040204020203" pitchFamily="34" charset="0"/>
                      </a:endParaRPr>
                    </a:p>
                  </a:txBody>
                  <a:tcPr/>
                </a:tc>
                <a:tc>
                  <a:txBody>
                    <a:bodyPr/>
                    <a:lstStyle/>
                    <a:p>
                      <a:pPr algn="ctr"/>
                      <a:r>
                        <a:rPr lang="en-US" dirty="0"/>
                        <a:t>11.6 Minutes</a:t>
                      </a:r>
                      <a:endParaRPr lang="en-US"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2"/>
                  </a:ext>
                </a:extLst>
              </a:tr>
              <a:tr h="290008">
                <a:tc>
                  <a:txBody>
                    <a:bodyPr/>
                    <a:lstStyle/>
                    <a:p>
                      <a:pPr algn="ctr"/>
                      <a:r>
                        <a:rPr lang="en-US" dirty="0"/>
                        <a:t>2KB</a:t>
                      </a:r>
                      <a:endParaRPr lang="en-US" dirty="0">
                        <a:latin typeface="Segoe UI" panose="020B0502040204020203" pitchFamily="34" charset="0"/>
                        <a:cs typeface="Segoe UI" panose="020B0502040204020203" pitchFamily="34" charset="0"/>
                      </a:endParaRPr>
                    </a:p>
                  </a:txBody>
                  <a:tcPr/>
                </a:tc>
                <a:tc>
                  <a:txBody>
                    <a:bodyPr/>
                    <a:lstStyle/>
                    <a:p>
                      <a:pPr algn="ctr"/>
                      <a:r>
                        <a:rPr lang="en-US" dirty="0"/>
                        <a:t>5.8 Minutes</a:t>
                      </a:r>
                      <a:endParaRPr lang="en-US"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3"/>
                  </a:ext>
                </a:extLst>
              </a:tr>
              <a:tr h="290008">
                <a:tc>
                  <a:txBody>
                    <a:bodyPr/>
                    <a:lstStyle/>
                    <a:p>
                      <a:pPr algn="ctr"/>
                      <a:r>
                        <a:rPr lang="en-US" dirty="0"/>
                        <a:t>4KB</a:t>
                      </a:r>
                      <a:endParaRPr lang="en-US" dirty="0">
                        <a:latin typeface="Segoe UI" panose="020B0502040204020203" pitchFamily="34" charset="0"/>
                        <a:cs typeface="Segoe UI" panose="020B0502040204020203" pitchFamily="34" charset="0"/>
                      </a:endParaRPr>
                    </a:p>
                  </a:txBody>
                  <a:tcPr/>
                </a:tc>
                <a:tc>
                  <a:txBody>
                    <a:bodyPr/>
                    <a:lstStyle/>
                    <a:p>
                      <a:pPr algn="ctr"/>
                      <a:r>
                        <a:rPr lang="en-US" dirty="0"/>
                        <a:t>2.9 Minutes</a:t>
                      </a:r>
                      <a:endParaRPr lang="en-US"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1033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H-Store Anti-Caching</a:t>
            </a:r>
          </a:p>
        </p:txBody>
      </p:sp>
      <p:sp>
        <p:nvSpPr>
          <p:cNvPr id="3" name="Content Placeholder 2"/>
          <p:cNvSpPr>
            <a:spLocks noGrp="1"/>
          </p:cNvSpPr>
          <p:nvPr>
            <p:ph idx="1"/>
          </p:nvPr>
        </p:nvSpPr>
        <p:spPr>
          <a:xfrm>
            <a:off x="1097280" y="1845734"/>
            <a:ext cx="10058400" cy="3942994"/>
          </a:xfrm>
        </p:spPr>
        <p:txBody>
          <a:bodyPr>
            <a:normAutofit fontScale="92500" lnSpcReduction="10000"/>
          </a:bodyPr>
          <a:lstStyle/>
          <a:p>
            <a:r>
              <a:rPr lang="en-US" dirty="0"/>
              <a:t>Architecture</a:t>
            </a:r>
          </a:p>
          <a:p>
            <a:pPr lvl="1"/>
            <a:r>
              <a:rPr lang="en-US" dirty="0"/>
              <a:t>Block table: secondary storage holding migrated tuples</a:t>
            </a:r>
          </a:p>
          <a:p>
            <a:pPr lvl="1"/>
            <a:r>
              <a:rPr lang="en-US" dirty="0"/>
              <a:t>Evicted table: in-memory mapping of evicted tuple to its offset in block table</a:t>
            </a:r>
          </a:p>
          <a:p>
            <a:pPr lvl="1"/>
            <a:r>
              <a:rPr lang="en-US" dirty="0"/>
              <a:t>LRU-chain: per-table chain embedded in the in-memory tuple header (LRU is “coldness” measure)</a:t>
            </a:r>
          </a:p>
          <a:p>
            <a:r>
              <a:rPr lang="en-US" dirty="0"/>
              <a:t>Eviction</a:t>
            </a:r>
          </a:p>
          <a:p>
            <a:pPr lvl="1"/>
            <a:r>
              <a:rPr lang="en-US" dirty="0"/>
              <a:t>Special single-partition transaction sweeps coldest tuples and serializes to blocks</a:t>
            </a:r>
          </a:p>
          <a:p>
            <a:pPr lvl="1"/>
            <a:r>
              <a:rPr lang="en-US" dirty="0"/>
              <a:t>Keys for tuples still exist in indexes, etc. Tuple is marked as “evicted”</a:t>
            </a:r>
          </a:p>
          <a:p>
            <a:r>
              <a:rPr lang="en-US" dirty="0"/>
              <a:t>Transaction execution</a:t>
            </a:r>
          </a:p>
          <a:p>
            <a:pPr lvl="1"/>
            <a:r>
              <a:rPr lang="en-US" dirty="0"/>
              <a:t>Accessing evicted tuple during transaction aborts and restarts transaction</a:t>
            </a:r>
          </a:p>
          <a:p>
            <a:pPr lvl="1"/>
            <a:r>
              <a:rPr lang="en-US" dirty="0"/>
              <a:t>Before restart, transaction goes into a “pre-pass” phase that attempts to identify all evicted tuples and brings them into memory</a:t>
            </a:r>
          </a:p>
          <a:p>
            <a:pPr lvl="1"/>
            <a:r>
              <a:rPr lang="en-US" dirty="0"/>
              <a:t>Data from I/O is staged in cache; a migration thread locks partition and installs tuples in memory and restarts transactions</a:t>
            </a:r>
          </a:p>
          <a:p>
            <a:endParaRPr lang="en-US" dirty="0"/>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102</a:t>
            </a:fld>
            <a:endParaRPr lang="en-US" dirty="0"/>
          </a:p>
        </p:txBody>
      </p:sp>
      <p:sp>
        <p:nvSpPr>
          <p:cNvPr id="7" name="TextBox 6"/>
          <p:cNvSpPr txBox="1"/>
          <p:nvPr/>
        </p:nvSpPr>
        <p:spPr>
          <a:xfrm>
            <a:off x="0" y="5908813"/>
            <a:ext cx="7799754" cy="430887"/>
          </a:xfrm>
          <a:prstGeom prst="rect">
            <a:avLst/>
          </a:prstGeom>
          <a:noFill/>
        </p:spPr>
        <p:txBody>
          <a:bodyPr wrap="square" rtlCol="0">
            <a:spAutoFit/>
          </a:bodyPr>
          <a:lstStyle/>
          <a:p>
            <a:r>
              <a:rPr lang="en-US" sz="1100" dirty="0">
                <a:solidFill>
                  <a:schemeClr val="tx1">
                    <a:lumMod val="50000"/>
                    <a:lumOff val="50000"/>
                  </a:schemeClr>
                </a:solidFill>
                <a:latin typeface="Arial" panose="020B0604020202020204" pitchFamily="34" charset="0"/>
                <a:cs typeface="Arial" panose="020B0604020202020204" pitchFamily="34" charset="0"/>
              </a:rPr>
              <a:t>Anti-Caching: A New Approach to Database Management System Architecture</a:t>
            </a:r>
          </a:p>
          <a:p>
            <a:r>
              <a:rPr lang="en-US" sz="1100" dirty="0">
                <a:solidFill>
                  <a:schemeClr val="bg1">
                    <a:lumMod val="75000"/>
                  </a:schemeClr>
                </a:solidFill>
                <a:latin typeface="Arial" panose="020B0604020202020204" pitchFamily="34" charset="0"/>
                <a:cs typeface="Arial" panose="020B0604020202020204" pitchFamily="34" charset="0"/>
              </a:rPr>
              <a:t>PVLDB 6(14), pp.1942-1953, 2013</a:t>
            </a:r>
          </a:p>
        </p:txBody>
      </p:sp>
    </p:spTree>
    <p:extLst>
      <p:ext uri="{BB962C8B-B14F-4D97-AF65-F5344CB8AC3E}">
        <p14:creationId xmlns:p14="http://schemas.microsoft.com/office/powerpoint/2010/main" val="163760079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p>
            <a:r>
              <a:rPr lang="en-US" dirty="0"/>
              <a:t>Hekaton Siberia</a:t>
            </a:r>
          </a:p>
        </p:txBody>
      </p:sp>
      <p:sp>
        <p:nvSpPr>
          <p:cNvPr id="3" name="Content Placeholder 2"/>
          <p:cNvSpPr>
            <a:spLocks noGrp="1"/>
          </p:cNvSpPr>
          <p:nvPr>
            <p:ph idx="1"/>
          </p:nvPr>
        </p:nvSpPr>
        <p:spPr>
          <a:xfrm>
            <a:off x="1097279" y="1845734"/>
            <a:ext cx="5883845" cy="4023360"/>
          </a:xfrm>
        </p:spPr>
        <p:txBody>
          <a:bodyPr/>
          <a:lstStyle/>
          <a:p>
            <a:r>
              <a:rPr lang="en-US" dirty="0"/>
              <a:t>Hides cold/hot split below Hekaton cursor API</a:t>
            </a:r>
          </a:p>
          <a:p>
            <a:r>
              <a:rPr lang="en-US" dirty="0"/>
              <a:t>Compact filters limit cold data access</a:t>
            </a:r>
          </a:p>
          <a:p>
            <a:r>
              <a:rPr lang="en-US" dirty="0"/>
              <a:t>Non-transactional cold store</a:t>
            </a:r>
          </a:p>
          <a:p>
            <a:r>
              <a:rPr lang="en-US" dirty="0"/>
              <a:t>Transactional consistency for updates spanning cold/hot storage</a:t>
            </a:r>
          </a:p>
          <a:p>
            <a:r>
              <a:rPr lang="en-US" dirty="0"/>
              <a:t>Live migration of data between stores while database is online and active</a:t>
            </a:r>
          </a:p>
          <a:p>
            <a:r>
              <a:rPr lang="en-US" dirty="0"/>
              <a:t>Timestamp updates and validation performed entirely in memory</a:t>
            </a:r>
          </a:p>
          <a:p>
            <a:endParaRPr lang="en-US" dirty="0"/>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z="1400" smtClean="0">
                <a:latin typeface="Arial" panose="020B0604020202020204" pitchFamily="34" charset="0"/>
                <a:cs typeface="Arial" panose="020B0604020202020204" pitchFamily="34" charset="0"/>
              </a:rPr>
              <a:t>103</a:t>
            </a:fld>
            <a:endParaRPr lang="en-US" sz="1400" dirty="0">
              <a:latin typeface="Arial" panose="020B0604020202020204" pitchFamily="34" charset="0"/>
              <a:cs typeface="Arial" panose="020B0604020202020204" pitchFamily="34" charset="0"/>
            </a:endParaRPr>
          </a:p>
        </p:txBody>
      </p:sp>
      <p:sp>
        <p:nvSpPr>
          <p:cNvPr id="7" name="TextBox 6"/>
          <p:cNvSpPr txBox="1"/>
          <p:nvPr/>
        </p:nvSpPr>
        <p:spPr>
          <a:xfrm>
            <a:off x="0" y="5908813"/>
            <a:ext cx="5343525" cy="430887"/>
          </a:xfrm>
          <a:prstGeom prst="rect">
            <a:avLst/>
          </a:prstGeom>
          <a:noFill/>
        </p:spPr>
        <p:txBody>
          <a:bodyPr wrap="square" rtlCol="0">
            <a:spAutoFit/>
          </a:bodyPr>
          <a:lstStyle/>
          <a:p>
            <a:r>
              <a:rPr lang="en-US" sz="1100" dirty="0">
                <a:solidFill>
                  <a:schemeClr val="tx1">
                    <a:lumMod val="50000"/>
                    <a:lumOff val="50000"/>
                  </a:schemeClr>
                </a:solidFill>
                <a:latin typeface="Arial" panose="020B0604020202020204" pitchFamily="34" charset="0"/>
                <a:cs typeface="Arial" panose="020B0604020202020204" pitchFamily="34" charset="0"/>
              </a:rPr>
              <a:t>Trekking Through Siberia: Managing Cold Data in a Memory-Optimized Database</a:t>
            </a:r>
          </a:p>
          <a:p>
            <a:r>
              <a:rPr lang="en-US" sz="1100" dirty="0">
                <a:solidFill>
                  <a:schemeClr val="bg1">
                    <a:lumMod val="75000"/>
                  </a:schemeClr>
                </a:solidFill>
                <a:latin typeface="Arial" panose="020B0604020202020204" pitchFamily="34" charset="0"/>
                <a:cs typeface="Arial" panose="020B0604020202020204" pitchFamily="34" charset="0"/>
              </a:rPr>
              <a:t>PVLDB 7(11), pp.931-942, 2014</a:t>
            </a:r>
          </a:p>
        </p:txBody>
      </p:sp>
      <p:sp>
        <p:nvSpPr>
          <p:cNvPr id="35" name="Rectangle 34"/>
          <p:cNvSpPr/>
          <p:nvPr/>
        </p:nvSpPr>
        <p:spPr>
          <a:xfrm>
            <a:off x="8729432" y="1906371"/>
            <a:ext cx="1619451" cy="3810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Hekaton Index Cursor</a:t>
            </a:r>
          </a:p>
        </p:txBody>
      </p:sp>
      <p:sp>
        <p:nvSpPr>
          <p:cNvPr id="36" name="Rectangle 35"/>
          <p:cNvSpPr/>
          <p:nvPr/>
        </p:nvSpPr>
        <p:spPr>
          <a:xfrm>
            <a:off x="10061575" y="2365154"/>
            <a:ext cx="1187814"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Cold record cache</a:t>
            </a:r>
          </a:p>
        </p:txBody>
      </p:sp>
      <p:sp>
        <p:nvSpPr>
          <p:cNvPr id="37" name="Rectangle 36"/>
          <p:cNvSpPr/>
          <p:nvPr/>
        </p:nvSpPr>
        <p:spPr>
          <a:xfrm>
            <a:off x="8534565" y="3259285"/>
            <a:ext cx="2006367" cy="3810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Hekaton Scanner</a:t>
            </a:r>
          </a:p>
        </p:txBody>
      </p:sp>
      <p:sp>
        <p:nvSpPr>
          <p:cNvPr id="38" name="Rectangle 37"/>
          <p:cNvSpPr/>
          <p:nvPr/>
        </p:nvSpPr>
        <p:spPr>
          <a:xfrm>
            <a:off x="7245432" y="3896605"/>
            <a:ext cx="1847013" cy="50297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Hekaton In-Memory Scanner</a:t>
            </a:r>
          </a:p>
        </p:txBody>
      </p:sp>
      <p:sp>
        <p:nvSpPr>
          <p:cNvPr id="39" name="Rounded Rectangle 7"/>
          <p:cNvSpPr/>
          <p:nvPr/>
        </p:nvSpPr>
        <p:spPr>
          <a:xfrm>
            <a:off x="7165543" y="5014459"/>
            <a:ext cx="2019300" cy="8382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Memory</a:t>
            </a:r>
          </a:p>
          <a:p>
            <a:pPr algn="ctr"/>
            <a:r>
              <a:rPr lang="en-US" sz="1400" dirty="0">
                <a:solidFill>
                  <a:schemeClr val="tx1"/>
                </a:solidFill>
                <a:latin typeface="Arial" panose="020B0604020202020204" pitchFamily="34" charset="0"/>
                <a:cs typeface="Arial" panose="020B0604020202020204" pitchFamily="34" charset="0"/>
              </a:rPr>
              <a:t>(hot storage)</a:t>
            </a:r>
          </a:p>
        </p:txBody>
      </p:sp>
      <p:sp>
        <p:nvSpPr>
          <p:cNvPr id="40" name="Rectangle 39"/>
          <p:cNvSpPr/>
          <p:nvPr/>
        </p:nvSpPr>
        <p:spPr>
          <a:xfrm>
            <a:off x="10167636" y="4641279"/>
            <a:ext cx="1600200" cy="232883"/>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Access filters</a:t>
            </a:r>
          </a:p>
        </p:txBody>
      </p:sp>
      <p:sp>
        <p:nvSpPr>
          <p:cNvPr id="42" name="Flowchart: Magnetic Disk 41"/>
          <p:cNvSpPr/>
          <p:nvPr/>
        </p:nvSpPr>
        <p:spPr>
          <a:xfrm>
            <a:off x="7302021" y="2289546"/>
            <a:ext cx="1391531" cy="645578"/>
          </a:xfrm>
          <a:prstGeom prst="flowChartMagneticDisk">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Access log</a:t>
            </a:r>
          </a:p>
        </p:txBody>
      </p:sp>
      <p:sp>
        <p:nvSpPr>
          <p:cNvPr id="43" name="Flowchart: Magnetic Disk 42"/>
          <p:cNvSpPr/>
          <p:nvPr/>
        </p:nvSpPr>
        <p:spPr>
          <a:xfrm>
            <a:off x="10167636" y="4907469"/>
            <a:ext cx="1699600" cy="1040774"/>
          </a:xfrm>
          <a:prstGeom prst="flowChartMagneticDisk">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Siberia </a:t>
            </a:r>
          </a:p>
          <a:p>
            <a:pPr algn="ctr"/>
            <a:r>
              <a:rPr lang="en-US" sz="1400" dirty="0">
                <a:solidFill>
                  <a:schemeClr val="bg1"/>
                </a:solidFill>
                <a:latin typeface="Arial" panose="020B0604020202020204" pitchFamily="34" charset="0"/>
                <a:cs typeface="Arial" panose="020B0604020202020204" pitchFamily="34" charset="0"/>
              </a:rPr>
              <a:t>(cold storage)</a:t>
            </a:r>
          </a:p>
        </p:txBody>
      </p:sp>
      <p:sp>
        <p:nvSpPr>
          <p:cNvPr id="45" name="Left-Right Arrow 23"/>
          <p:cNvSpPr/>
          <p:nvPr/>
        </p:nvSpPr>
        <p:spPr>
          <a:xfrm>
            <a:off x="9409638" y="5293096"/>
            <a:ext cx="551989" cy="228600"/>
          </a:xfrm>
          <a:prstGeom prst="leftRightArrow">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1400" dirty="0">
              <a:latin typeface="Arial" panose="020B0604020202020204" pitchFamily="34" charset="0"/>
              <a:cs typeface="Arial" panose="020B0604020202020204" pitchFamily="34" charset="0"/>
            </a:endParaRPr>
          </a:p>
        </p:txBody>
      </p:sp>
      <p:sp>
        <p:nvSpPr>
          <p:cNvPr id="46" name="TextBox 45"/>
          <p:cNvSpPr txBox="1"/>
          <p:nvPr/>
        </p:nvSpPr>
        <p:spPr>
          <a:xfrm>
            <a:off x="9248191" y="5488297"/>
            <a:ext cx="939245"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Migration</a:t>
            </a:r>
          </a:p>
        </p:txBody>
      </p:sp>
      <p:cxnSp>
        <p:nvCxnSpPr>
          <p:cNvPr id="47" name="Straight Arrow Connector 46"/>
          <p:cNvCxnSpPr>
            <a:cxnSpLocks/>
            <a:stCxn id="35" idx="2"/>
            <a:endCxn id="37" idx="0"/>
          </p:cNvCxnSpPr>
          <p:nvPr/>
        </p:nvCxnSpPr>
        <p:spPr>
          <a:xfrm flipH="1">
            <a:off x="9537749" y="2287371"/>
            <a:ext cx="1409" cy="971914"/>
          </a:xfrm>
          <a:prstGeom prst="straightConnector1">
            <a:avLst/>
          </a:prstGeom>
          <a:ln w="444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p:cNvCxnSpPr>
          <p:nvPr/>
        </p:nvCxnSpPr>
        <p:spPr>
          <a:xfrm flipV="1">
            <a:off x="9539157" y="2607860"/>
            <a:ext cx="522418" cy="509"/>
          </a:xfrm>
          <a:prstGeom prst="straightConnector1">
            <a:avLst/>
          </a:prstGeom>
          <a:ln w="444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cxnSpLocks/>
          </p:cNvCxnSpPr>
          <p:nvPr/>
        </p:nvCxnSpPr>
        <p:spPr>
          <a:xfrm flipH="1">
            <a:off x="8695638" y="2615592"/>
            <a:ext cx="813948" cy="3669"/>
          </a:xfrm>
          <a:prstGeom prst="straightConnector1">
            <a:avLst/>
          </a:prstGeom>
          <a:ln w="44450">
            <a:solidFill>
              <a:schemeClr val="tx1">
                <a:lumMod val="75000"/>
                <a:lumOff val="2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cxnSpLocks/>
            <a:stCxn id="37" idx="2"/>
            <a:endCxn id="38" idx="0"/>
          </p:cNvCxnSpPr>
          <p:nvPr/>
        </p:nvCxnSpPr>
        <p:spPr>
          <a:xfrm flipH="1">
            <a:off x="8168939" y="3640285"/>
            <a:ext cx="1368810" cy="256320"/>
          </a:xfrm>
          <a:prstGeom prst="straightConnector1">
            <a:avLst/>
          </a:prstGeom>
          <a:ln w="444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cxnSpLocks/>
            <a:stCxn id="37" idx="2"/>
            <a:endCxn id="52" idx="0"/>
          </p:cNvCxnSpPr>
          <p:nvPr/>
        </p:nvCxnSpPr>
        <p:spPr>
          <a:xfrm>
            <a:off x="9537749" y="3640285"/>
            <a:ext cx="1429988" cy="234255"/>
          </a:xfrm>
          <a:prstGeom prst="straightConnector1">
            <a:avLst/>
          </a:prstGeom>
          <a:ln w="444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0094738" y="3874540"/>
            <a:ext cx="1745997" cy="50297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Siberia Cold Index Scanner</a:t>
            </a:r>
          </a:p>
        </p:txBody>
      </p:sp>
      <p:cxnSp>
        <p:nvCxnSpPr>
          <p:cNvPr id="53" name="Straight Arrow Connector 52"/>
          <p:cNvCxnSpPr>
            <a:cxnSpLocks/>
            <a:stCxn id="52" idx="2"/>
          </p:cNvCxnSpPr>
          <p:nvPr/>
        </p:nvCxnSpPr>
        <p:spPr>
          <a:xfrm flipH="1">
            <a:off x="10967736" y="4377518"/>
            <a:ext cx="1" cy="234255"/>
          </a:xfrm>
          <a:prstGeom prst="straightConnector1">
            <a:avLst/>
          </a:prstGeom>
          <a:ln w="444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cxnSpLocks/>
            <a:stCxn id="38" idx="2"/>
            <a:endCxn id="39" idx="0"/>
          </p:cNvCxnSpPr>
          <p:nvPr/>
        </p:nvCxnSpPr>
        <p:spPr>
          <a:xfrm>
            <a:off x="8168939" y="4399583"/>
            <a:ext cx="6254" cy="614876"/>
          </a:xfrm>
          <a:prstGeom prst="straightConnector1">
            <a:avLst/>
          </a:prstGeom>
          <a:ln w="444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412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animBg="1"/>
      <p:bldP spid="39" grpId="0" animBg="1"/>
      <p:bldP spid="40" grpId="0" animBg="1"/>
      <p:bldP spid="42" grpId="0" animBg="1"/>
      <p:bldP spid="43" grpId="0" animBg="1"/>
      <p:bldP spid="45" grpId="0" animBg="1"/>
      <p:bldP spid="46" grpId="0"/>
      <p:bldP spid="52"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Siberia Cold Data Classification</a:t>
            </a:r>
          </a:p>
        </p:txBody>
      </p:sp>
      <p:sp>
        <p:nvSpPr>
          <p:cNvPr id="3" name="Content Placeholder 2"/>
          <p:cNvSpPr>
            <a:spLocks noGrp="1"/>
          </p:cNvSpPr>
          <p:nvPr>
            <p:ph idx="1"/>
          </p:nvPr>
        </p:nvSpPr>
        <p:spPr>
          <a:xfrm>
            <a:off x="1097279" y="1845734"/>
            <a:ext cx="5884247" cy="4023360"/>
          </a:xfrm>
        </p:spPr>
        <p:txBody>
          <a:bodyPr/>
          <a:lstStyle/>
          <a:p>
            <a:r>
              <a:rPr lang="en-US" dirty="0"/>
              <a:t>Traditional caching classification techniques are too heavyweight for main-memory database systems</a:t>
            </a:r>
          </a:p>
          <a:p>
            <a:pPr lvl="1"/>
            <a:r>
              <a:rPr lang="en-US" dirty="0"/>
              <a:t>Updating LRU-K chains, etc.</a:t>
            </a:r>
          </a:p>
          <a:p>
            <a:r>
              <a:rPr lang="en-US" dirty="0"/>
              <a:t>Log record accesses and use exponential smoothing to “score” records “hotness”</a:t>
            </a:r>
          </a:p>
          <a:p>
            <a:r>
              <a:rPr lang="en-US" dirty="0"/>
              <a:t>Avoids reading entire log by scanning log in reverse</a:t>
            </a:r>
          </a:p>
          <a:p>
            <a:r>
              <a:rPr lang="en-US" dirty="0"/>
              <a:t>While reading in reverse, calculate upper and lower bounds for record’s final score</a:t>
            </a:r>
          </a:p>
          <a:p>
            <a:r>
              <a:rPr lang="en-US" dirty="0"/>
              <a:t>Filter and stop once K records are found as the hot set</a:t>
            </a:r>
          </a:p>
          <a:p>
            <a:r>
              <a:rPr lang="en-US" dirty="0"/>
              <a:t>Cold records are migrated to cold storage</a:t>
            </a:r>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104</a:t>
            </a:fld>
            <a:endParaRPr lang="en-US" dirty="0"/>
          </a:p>
        </p:txBody>
      </p:sp>
      <p:sp>
        <p:nvSpPr>
          <p:cNvPr id="7" name="Rectangle 6"/>
          <p:cNvSpPr/>
          <p:nvPr/>
        </p:nvSpPr>
        <p:spPr>
          <a:xfrm>
            <a:off x="7583506" y="4234665"/>
            <a:ext cx="4301490" cy="14097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8" name="Rectangle 7"/>
          <p:cNvSpPr/>
          <p:nvPr/>
        </p:nvSpPr>
        <p:spPr>
          <a:xfrm>
            <a:off x="7520641" y="2188635"/>
            <a:ext cx="4301490" cy="181561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cxnSp>
        <p:nvCxnSpPr>
          <p:cNvPr id="9" name="Straight Connector 8"/>
          <p:cNvCxnSpPr/>
          <p:nvPr/>
        </p:nvCxnSpPr>
        <p:spPr>
          <a:xfrm flipH="1">
            <a:off x="8903671" y="2322045"/>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9132271" y="2322045"/>
            <a:ext cx="0" cy="5486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8903671" y="2870685"/>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493971" y="2188635"/>
            <a:ext cx="1150620" cy="400110"/>
          </a:xfrm>
          <a:prstGeom prst="rect">
            <a:avLst/>
          </a:prstGeom>
          <a:noFill/>
        </p:spPr>
        <p:txBody>
          <a:bodyPr wrap="square" rtlCol="0">
            <a:spAutoFit/>
          </a:bodyPr>
          <a:lstStyle/>
          <a:p>
            <a:r>
              <a:rPr lang="en-US" sz="2000" b="1" dirty="0"/>
              <a:t>Time t</a:t>
            </a:r>
            <a:r>
              <a:rPr lang="en-US" sz="2000" b="1" baseline="-25000" dirty="0"/>
              <a:t>n</a:t>
            </a:r>
            <a:r>
              <a:rPr lang="en-US" sz="2000" b="1" dirty="0"/>
              <a:t>:</a:t>
            </a:r>
          </a:p>
        </p:txBody>
      </p:sp>
      <p:cxnSp>
        <p:nvCxnSpPr>
          <p:cNvPr id="13" name="Straight Connector 12"/>
          <p:cNvCxnSpPr/>
          <p:nvPr/>
        </p:nvCxnSpPr>
        <p:spPr>
          <a:xfrm flipH="1">
            <a:off x="9505651" y="2474445"/>
            <a:ext cx="457200" cy="0"/>
          </a:xfrm>
          <a:prstGeom prst="line">
            <a:avLst/>
          </a:prstGeom>
          <a:ln w="381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9734251" y="2474445"/>
            <a:ext cx="0" cy="647700"/>
          </a:xfrm>
          <a:prstGeom prst="line">
            <a:avLst/>
          </a:prstGeom>
          <a:ln w="381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9505651" y="3122145"/>
            <a:ext cx="457200" cy="0"/>
          </a:xfrm>
          <a:prstGeom prst="line">
            <a:avLst/>
          </a:prstGeom>
          <a:ln w="381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10069531" y="2588745"/>
            <a:ext cx="4572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10298131" y="2588745"/>
            <a:ext cx="0" cy="32766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10069531" y="2916405"/>
            <a:ext cx="4572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10602931" y="2733525"/>
            <a:ext cx="45720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10831531" y="2748765"/>
            <a:ext cx="0" cy="54864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10602931" y="3305025"/>
            <a:ext cx="45720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11136331" y="2954505"/>
            <a:ext cx="457200"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11364931" y="2954505"/>
            <a:ext cx="0" cy="54864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11136331" y="3503145"/>
            <a:ext cx="457200"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8644591" y="3122145"/>
            <a:ext cx="3101340" cy="0"/>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520641" y="4234665"/>
            <a:ext cx="1367790" cy="400110"/>
          </a:xfrm>
          <a:prstGeom prst="rect">
            <a:avLst/>
          </a:prstGeom>
          <a:noFill/>
        </p:spPr>
        <p:txBody>
          <a:bodyPr wrap="square" rtlCol="0">
            <a:spAutoFit/>
          </a:bodyPr>
          <a:lstStyle/>
          <a:p>
            <a:r>
              <a:rPr lang="en-US" sz="2000" b="1" dirty="0"/>
              <a:t>Time t</a:t>
            </a:r>
            <a:r>
              <a:rPr lang="en-US" sz="2000" b="1" baseline="-25000" dirty="0"/>
              <a:t>n-4</a:t>
            </a:r>
            <a:r>
              <a:rPr lang="en-US" sz="2000" b="1" dirty="0"/>
              <a:t>:</a:t>
            </a:r>
          </a:p>
        </p:txBody>
      </p:sp>
      <p:cxnSp>
        <p:nvCxnSpPr>
          <p:cNvPr id="27" name="Straight Connector 26"/>
          <p:cNvCxnSpPr/>
          <p:nvPr/>
        </p:nvCxnSpPr>
        <p:spPr>
          <a:xfrm flipH="1">
            <a:off x="8469331" y="3228825"/>
            <a:ext cx="457200" cy="0"/>
          </a:xfrm>
          <a:prstGeom prst="line">
            <a:avLst/>
          </a:prstGeom>
          <a:ln w="38100">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8697931" y="3228825"/>
            <a:ext cx="0" cy="548640"/>
          </a:xfrm>
          <a:prstGeom prst="line">
            <a:avLst/>
          </a:prstGeom>
          <a:ln w="38100">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8469331" y="3777465"/>
            <a:ext cx="457200" cy="0"/>
          </a:xfrm>
          <a:prstGeom prst="line">
            <a:avLst/>
          </a:prstGeom>
          <a:ln w="38100">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30" name="Curved Connector 54"/>
          <p:cNvCxnSpPr/>
          <p:nvPr/>
        </p:nvCxnSpPr>
        <p:spPr>
          <a:xfrm flipV="1">
            <a:off x="8316931" y="3503145"/>
            <a:ext cx="381000" cy="45720"/>
          </a:xfrm>
          <a:prstGeom prst="curvedConnector3">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735906" y="3404085"/>
            <a:ext cx="798195" cy="600164"/>
          </a:xfrm>
          <a:prstGeom prst="rect">
            <a:avLst/>
          </a:prstGeom>
          <a:noFill/>
        </p:spPr>
        <p:txBody>
          <a:bodyPr wrap="square" rtlCol="0">
            <a:spAutoFit/>
          </a:bodyPr>
          <a:lstStyle/>
          <a:p>
            <a:r>
              <a:rPr lang="en-US" sz="1100" b="1" dirty="0">
                <a:solidFill>
                  <a:srgbClr val="FF0000"/>
                </a:solidFill>
              </a:rPr>
              <a:t>below threshold,</a:t>
            </a:r>
          </a:p>
          <a:p>
            <a:r>
              <a:rPr lang="en-US" sz="1100" b="1" dirty="0">
                <a:solidFill>
                  <a:srgbClr val="FF0000"/>
                </a:solidFill>
              </a:rPr>
              <a:t>disregard</a:t>
            </a:r>
          </a:p>
        </p:txBody>
      </p:sp>
      <p:cxnSp>
        <p:nvCxnSpPr>
          <p:cNvPr id="32" name="Straight Connector 31"/>
          <p:cNvCxnSpPr/>
          <p:nvPr/>
        </p:nvCxnSpPr>
        <p:spPr>
          <a:xfrm flipH="1">
            <a:off x="8863666" y="4463325"/>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9092266" y="4463325"/>
            <a:ext cx="0" cy="1714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8863666" y="4653825"/>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9465646" y="4349025"/>
            <a:ext cx="457200" cy="0"/>
          </a:xfrm>
          <a:prstGeom prst="line">
            <a:avLst/>
          </a:prstGeom>
          <a:ln w="381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9694246" y="4349025"/>
            <a:ext cx="0" cy="200025"/>
          </a:xfrm>
          <a:prstGeom prst="line">
            <a:avLst/>
          </a:prstGeom>
          <a:ln w="381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9465646" y="4549050"/>
            <a:ext cx="457200" cy="0"/>
          </a:xfrm>
          <a:prstGeom prst="line">
            <a:avLst/>
          </a:prstGeom>
          <a:ln w="381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10029526" y="4463325"/>
            <a:ext cx="4572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10258126" y="4463325"/>
            <a:ext cx="0" cy="32766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10029526" y="4790985"/>
            <a:ext cx="4572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10572451" y="4989105"/>
            <a:ext cx="45720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10801051" y="5004345"/>
            <a:ext cx="0" cy="8382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10562926" y="5103405"/>
            <a:ext cx="45720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11096326" y="5103405"/>
            <a:ext cx="457200"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11324926" y="5103405"/>
            <a:ext cx="0" cy="27432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11096326" y="5377725"/>
            <a:ext cx="457200"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8697931" y="4790985"/>
            <a:ext cx="3048000" cy="0"/>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48" name="Curved Connector 86"/>
          <p:cNvCxnSpPr/>
          <p:nvPr/>
        </p:nvCxnSpPr>
        <p:spPr>
          <a:xfrm>
            <a:off x="10113346" y="5160317"/>
            <a:ext cx="413385" cy="80248"/>
          </a:xfrm>
          <a:prstGeom prst="curvedConnector3">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9688531" y="4882425"/>
            <a:ext cx="685800" cy="430887"/>
          </a:xfrm>
          <a:prstGeom prst="rect">
            <a:avLst/>
          </a:prstGeom>
          <a:noFill/>
        </p:spPr>
        <p:txBody>
          <a:bodyPr wrap="square" rtlCol="0">
            <a:spAutoFit/>
          </a:bodyPr>
          <a:lstStyle/>
          <a:p>
            <a:r>
              <a:rPr lang="en-US" sz="1100" b="1" dirty="0">
                <a:solidFill>
                  <a:srgbClr val="FF0000"/>
                </a:solidFill>
              </a:rPr>
              <a:t>thrown</a:t>
            </a:r>
          </a:p>
          <a:p>
            <a:r>
              <a:rPr lang="en-US" sz="1100" b="1" dirty="0">
                <a:solidFill>
                  <a:srgbClr val="FF0000"/>
                </a:solidFill>
              </a:rPr>
              <a:t>out</a:t>
            </a:r>
          </a:p>
        </p:txBody>
      </p:sp>
      <p:sp>
        <p:nvSpPr>
          <p:cNvPr id="50" name="Rectangle 49"/>
          <p:cNvSpPr/>
          <p:nvPr/>
        </p:nvSpPr>
        <p:spPr>
          <a:xfrm>
            <a:off x="10524826" y="4863732"/>
            <a:ext cx="1144905" cy="62829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51" name="TextBox 50"/>
          <p:cNvSpPr txBox="1"/>
          <p:nvPr/>
        </p:nvSpPr>
        <p:spPr>
          <a:xfrm>
            <a:off x="7920691" y="1643865"/>
            <a:ext cx="3672840" cy="461665"/>
          </a:xfrm>
          <a:prstGeom prst="rect">
            <a:avLst/>
          </a:prstGeom>
          <a:noFill/>
        </p:spPr>
        <p:txBody>
          <a:bodyPr wrap="square" rtlCol="0">
            <a:spAutoFit/>
          </a:bodyPr>
          <a:lstStyle/>
          <a:p>
            <a:pPr algn="ctr"/>
            <a:r>
              <a:rPr lang="en-US" sz="2400" b="1" dirty="0"/>
              <a:t>Example for K=3</a:t>
            </a:r>
          </a:p>
        </p:txBody>
      </p:sp>
      <p:sp>
        <p:nvSpPr>
          <p:cNvPr id="52" name="TextBox 51"/>
          <p:cNvSpPr txBox="1"/>
          <p:nvPr/>
        </p:nvSpPr>
        <p:spPr>
          <a:xfrm>
            <a:off x="7551121" y="2974835"/>
            <a:ext cx="1263015" cy="261610"/>
          </a:xfrm>
          <a:prstGeom prst="rect">
            <a:avLst/>
          </a:prstGeom>
          <a:noFill/>
        </p:spPr>
        <p:txBody>
          <a:bodyPr wrap="square" rtlCol="0">
            <a:spAutoFit/>
          </a:bodyPr>
          <a:lstStyle/>
          <a:p>
            <a:r>
              <a:rPr lang="en-US" sz="1100" b="1" dirty="0">
                <a:solidFill>
                  <a:srgbClr val="FF0000"/>
                </a:solidFill>
              </a:rPr>
              <a:t>K</a:t>
            </a:r>
            <a:r>
              <a:rPr lang="en-US" sz="1100" b="1" baseline="30000" dirty="0">
                <a:solidFill>
                  <a:srgbClr val="FF0000"/>
                </a:solidFill>
              </a:rPr>
              <a:t>th </a:t>
            </a:r>
            <a:r>
              <a:rPr lang="en-US" sz="1100" b="1" dirty="0">
                <a:solidFill>
                  <a:srgbClr val="FF0000"/>
                </a:solidFill>
              </a:rPr>
              <a:t>lower bound</a:t>
            </a:r>
          </a:p>
        </p:txBody>
      </p:sp>
      <p:sp>
        <p:nvSpPr>
          <p:cNvPr id="53" name="TextBox 52"/>
          <p:cNvSpPr txBox="1"/>
          <p:nvPr/>
        </p:nvSpPr>
        <p:spPr>
          <a:xfrm>
            <a:off x="7669231" y="4651235"/>
            <a:ext cx="1263015" cy="261610"/>
          </a:xfrm>
          <a:prstGeom prst="rect">
            <a:avLst/>
          </a:prstGeom>
          <a:noFill/>
        </p:spPr>
        <p:txBody>
          <a:bodyPr wrap="square" rtlCol="0">
            <a:spAutoFit/>
          </a:bodyPr>
          <a:lstStyle/>
          <a:p>
            <a:r>
              <a:rPr lang="en-US" sz="1100" b="1" dirty="0">
                <a:solidFill>
                  <a:srgbClr val="FF0000"/>
                </a:solidFill>
              </a:rPr>
              <a:t>K</a:t>
            </a:r>
            <a:r>
              <a:rPr lang="en-US" sz="1100" b="1" baseline="30000" dirty="0">
                <a:solidFill>
                  <a:srgbClr val="FF0000"/>
                </a:solidFill>
              </a:rPr>
              <a:t>th </a:t>
            </a:r>
            <a:r>
              <a:rPr lang="en-US" sz="1100" b="1" dirty="0">
                <a:solidFill>
                  <a:srgbClr val="FF0000"/>
                </a:solidFill>
              </a:rPr>
              <a:t>lower bound</a:t>
            </a:r>
          </a:p>
        </p:txBody>
      </p:sp>
      <p:sp>
        <p:nvSpPr>
          <p:cNvPr id="54" name="TextBox 53"/>
          <p:cNvSpPr txBox="1"/>
          <p:nvPr/>
        </p:nvSpPr>
        <p:spPr>
          <a:xfrm>
            <a:off x="0" y="5908813"/>
            <a:ext cx="5343525" cy="430887"/>
          </a:xfrm>
          <a:prstGeom prst="rect">
            <a:avLst/>
          </a:prstGeom>
          <a:noFill/>
        </p:spPr>
        <p:txBody>
          <a:bodyPr wrap="square" rtlCol="0">
            <a:spAutoFit/>
          </a:bodyPr>
          <a:lstStyle/>
          <a:p>
            <a:r>
              <a:rPr lang="en-US" sz="1100" dirty="0">
                <a:solidFill>
                  <a:schemeClr val="tx1">
                    <a:lumMod val="50000"/>
                    <a:lumOff val="50000"/>
                  </a:schemeClr>
                </a:solidFill>
                <a:latin typeface="Arial" panose="020B0604020202020204" pitchFamily="34" charset="0"/>
                <a:cs typeface="Arial" panose="020B0604020202020204" pitchFamily="34" charset="0"/>
              </a:rPr>
              <a:t>Identifying Hot and Cold Data in Main-Memory Databases</a:t>
            </a:r>
          </a:p>
          <a:p>
            <a:r>
              <a:rPr lang="en-US" sz="1100" dirty="0">
                <a:solidFill>
                  <a:schemeClr val="bg1">
                    <a:lumMod val="75000"/>
                  </a:schemeClr>
                </a:solidFill>
                <a:latin typeface="Arial" panose="020B0604020202020204" pitchFamily="34" charset="0"/>
                <a:cs typeface="Arial" panose="020B0604020202020204" pitchFamily="34" charset="0"/>
              </a:rPr>
              <a:t>ICDE, pp. 26-37, 2011</a:t>
            </a:r>
          </a:p>
        </p:txBody>
      </p:sp>
    </p:spTree>
    <p:extLst>
      <p:ext uri="{BB962C8B-B14F-4D97-AF65-F5344CB8AC3E}">
        <p14:creationId xmlns:p14="http://schemas.microsoft.com/office/powerpoint/2010/main" val="295481379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 Compaction</a:t>
            </a:r>
          </a:p>
        </p:txBody>
      </p:sp>
      <p:sp>
        <p:nvSpPr>
          <p:cNvPr id="3" name="Content Placeholder 2"/>
          <p:cNvSpPr>
            <a:spLocks noGrp="1"/>
          </p:cNvSpPr>
          <p:nvPr>
            <p:ph idx="1"/>
          </p:nvPr>
        </p:nvSpPr>
        <p:spPr>
          <a:xfrm>
            <a:off x="1102417" y="1845734"/>
            <a:ext cx="5832639" cy="4023360"/>
          </a:xfrm>
        </p:spPr>
        <p:txBody>
          <a:bodyPr/>
          <a:lstStyle/>
          <a:p>
            <a:r>
              <a:rPr lang="en-US" dirty="0"/>
              <a:t>Performs hot/cold classification at virtual memory page level</a:t>
            </a:r>
          </a:p>
          <a:p>
            <a:r>
              <a:rPr lang="en-US" dirty="0"/>
              <a:t>Piggyback’s on CPU memory management unit setting dirty page flags</a:t>
            </a:r>
          </a:p>
          <a:p>
            <a:pPr lvl="1"/>
            <a:r>
              <a:rPr lang="en-US" dirty="0"/>
              <a:t>HyPer pins pages in memory</a:t>
            </a:r>
          </a:p>
          <a:p>
            <a:pPr lvl="1"/>
            <a:r>
              <a:rPr lang="en-US" dirty="0"/>
              <a:t>Read and reset dirty page flags for classification purposes</a:t>
            </a:r>
          </a:p>
          <a:p>
            <a:r>
              <a:rPr lang="en-US" dirty="0"/>
              <a:t>Cold data compacted and transferred to huge pages</a:t>
            </a:r>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105</a:t>
            </a:fld>
            <a:endParaRPr lang="en-US" dirty="0"/>
          </a:p>
        </p:txBody>
      </p:sp>
      <p:pic>
        <p:nvPicPr>
          <p:cNvPr id="8" name="Picture 7"/>
          <p:cNvPicPr>
            <a:picLocks noChangeAspect="1"/>
          </p:cNvPicPr>
          <p:nvPr/>
        </p:nvPicPr>
        <p:blipFill>
          <a:blip r:embed="rId2"/>
          <a:stretch>
            <a:fillRect/>
          </a:stretch>
        </p:blipFill>
        <p:spPr>
          <a:xfrm>
            <a:off x="7013093" y="1898650"/>
            <a:ext cx="4778663" cy="4070350"/>
          </a:xfrm>
          <a:prstGeom prst="rect">
            <a:avLst/>
          </a:prstGeom>
        </p:spPr>
      </p:pic>
      <p:sp>
        <p:nvSpPr>
          <p:cNvPr id="9" name="TextBox 8"/>
          <p:cNvSpPr txBox="1"/>
          <p:nvPr/>
        </p:nvSpPr>
        <p:spPr>
          <a:xfrm>
            <a:off x="0" y="5908813"/>
            <a:ext cx="5343525" cy="430887"/>
          </a:xfrm>
          <a:prstGeom prst="rect">
            <a:avLst/>
          </a:prstGeom>
          <a:noFill/>
        </p:spPr>
        <p:txBody>
          <a:bodyPr wrap="square" rtlCol="0">
            <a:spAutoFit/>
          </a:bodyPr>
          <a:lstStyle/>
          <a:p>
            <a:r>
              <a:rPr lang="en-US" sz="1100" dirty="0">
                <a:solidFill>
                  <a:schemeClr val="tx1">
                    <a:lumMod val="50000"/>
                    <a:lumOff val="50000"/>
                  </a:schemeClr>
                </a:solidFill>
                <a:latin typeface="Arial" panose="020B0604020202020204" pitchFamily="34" charset="0"/>
                <a:cs typeface="Arial" panose="020B0604020202020204" pitchFamily="34" charset="0"/>
              </a:rPr>
              <a:t>Compacting Transactional Data in Hybrid OLTP &amp; OLAP Databases</a:t>
            </a:r>
          </a:p>
          <a:p>
            <a:r>
              <a:rPr lang="en-US" sz="1100" dirty="0">
                <a:solidFill>
                  <a:schemeClr val="bg1">
                    <a:lumMod val="75000"/>
                  </a:schemeClr>
                </a:solidFill>
                <a:latin typeface="Arial" panose="020B0604020202020204" pitchFamily="34" charset="0"/>
                <a:cs typeface="Arial" panose="020B0604020202020204" pitchFamily="34" charset="0"/>
              </a:rPr>
              <a:t>PVLDB 5(11): 1424-1435, 2012</a:t>
            </a:r>
          </a:p>
        </p:txBody>
      </p:sp>
    </p:spTree>
    <p:extLst>
      <p:ext uri="{BB962C8B-B14F-4D97-AF65-F5344CB8AC3E}">
        <p14:creationId xmlns:p14="http://schemas.microsoft.com/office/powerpoint/2010/main" val="214533548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Fast Networks</a:t>
            </a:r>
          </a:p>
        </p:txBody>
      </p:sp>
      <p:sp>
        <p:nvSpPr>
          <p:cNvPr id="4" name="Date Placeholder 3"/>
          <p:cNvSpPr>
            <a:spLocks noGrp="1"/>
          </p:cNvSpPr>
          <p:nvPr>
            <p:ph type="dt" sz="half" idx="10"/>
          </p:nvPr>
        </p:nvSpPr>
        <p:spPr/>
        <p:txBody>
          <a:bodyPr/>
          <a:lstStyle/>
          <a:p>
            <a:fld id="{AF7A6E53-4D81-419D-A56A-AB5A4C914B4D}"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106</a:t>
            </a:fld>
            <a:endParaRPr lang="en-US" dirty="0"/>
          </a:p>
        </p:txBody>
      </p:sp>
    </p:spTree>
    <p:extLst>
      <p:ext uri="{BB962C8B-B14F-4D97-AF65-F5344CB8AC3E}">
        <p14:creationId xmlns:p14="http://schemas.microsoft.com/office/powerpoint/2010/main" val="93032824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p>
            <a:r>
              <a:rPr lang="en-US" dirty="0"/>
              <a:t>Modern High Performance Network Characteristics</a:t>
            </a:r>
          </a:p>
        </p:txBody>
      </p:sp>
      <p:sp>
        <p:nvSpPr>
          <p:cNvPr id="3" name="Content Placeholder 2"/>
          <p:cNvSpPr>
            <a:spLocks noGrp="1"/>
          </p:cNvSpPr>
          <p:nvPr>
            <p:ph idx="1"/>
          </p:nvPr>
        </p:nvSpPr>
        <p:spPr>
          <a:xfrm>
            <a:off x="1097279" y="1845734"/>
            <a:ext cx="5883845" cy="4023360"/>
          </a:xfrm>
        </p:spPr>
        <p:txBody>
          <a:bodyPr>
            <a:normAutofit lnSpcReduction="10000"/>
          </a:bodyPr>
          <a:lstStyle/>
          <a:p>
            <a:r>
              <a:rPr lang="en-US" dirty="0"/>
              <a:t>Remote Direct Memory Access (RDMA)</a:t>
            </a:r>
          </a:p>
          <a:p>
            <a:pPr lvl="1"/>
            <a:r>
              <a:rPr lang="en-US" dirty="0"/>
              <a:t>Once expensive high-bandwidth network only used in high-performance computing</a:t>
            </a:r>
          </a:p>
          <a:p>
            <a:pPr lvl="1"/>
            <a:r>
              <a:rPr lang="en-US" dirty="0"/>
              <a:t>Currently becoming cost-competitive</a:t>
            </a:r>
          </a:p>
          <a:p>
            <a:pPr lvl="1"/>
            <a:r>
              <a:rPr lang="en-US" dirty="0"/>
              <a:t>Bandwidth/latency characteristics improving</a:t>
            </a:r>
          </a:p>
          <a:p>
            <a:pPr lvl="1"/>
            <a:r>
              <a:rPr lang="en-US" dirty="0"/>
              <a:t>Four dual-port FDR 4x NICs provide roughly the same aggregate bandwidth as DDR-31600 four-way memory channel</a:t>
            </a:r>
          </a:p>
          <a:p>
            <a:pPr lvl="1"/>
            <a:r>
              <a:rPr lang="en-US" dirty="0"/>
              <a:t>Kernel and CPU bypass: read and write memory directly</a:t>
            </a:r>
          </a:p>
          <a:p>
            <a:r>
              <a:rPr lang="en-US" dirty="0"/>
              <a:t>Data Direct I/O</a:t>
            </a:r>
          </a:p>
          <a:p>
            <a:pPr lvl="1"/>
            <a:r>
              <a:rPr lang="en-US" dirty="0"/>
              <a:t>First released in Intel Sandy-Bridge series</a:t>
            </a:r>
          </a:p>
          <a:p>
            <a:pPr lvl="1"/>
            <a:r>
              <a:rPr lang="en-US" dirty="0"/>
              <a:t>DMA execution places data directly into CPU L3 cache (if target address is cache-resident)</a:t>
            </a:r>
          </a:p>
          <a:p>
            <a:endParaRPr lang="en-US" dirty="0"/>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z="1400" smtClean="0">
                <a:latin typeface="Arial" panose="020B0604020202020204" pitchFamily="34" charset="0"/>
                <a:cs typeface="Arial" panose="020B0604020202020204" pitchFamily="34" charset="0"/>
              </a:rPr>
              <a:t>107</a:t>
            </a:fld>
            <a:endParaRPr lang="en-US" sz="1400" dirty="0">
              <a:latin typeface="Arial" panose="020B0604020202020204" pitchFamily="34" charset="0"/>
              <a:cs typeface="Arial" panose="020B0604020202020204" pitchFamily="34" charset="0"/>
            </a:endParaRPr>
          </a:p>
        </p:txBody>
      </p:sp>
      <p:sp>
        <p:nvSpPr>
          <p:cNvPr id="7" name="TextBox 6"/>
          <p:cNvSpPr txBox="1"/>
          <p:nvPr/>
        </p:nvSpPr>
        <p:spPr>
          <a:xfrm>
            <a:off x="0" y="5908813"/>
            <a:ext cx="5343525" cy="430887"/>
          </a:xfrm>
          <a:prstGeom prst="rect">
            <a:avLst/>
          </a:prstGeom>
          <a:noFill/>
        </p:spPr>
        <p:txBody>
          <a:bodyPr wrap="square" rtlCol="0">
            <a:spAutoFit/>
          </a:bodyPr>
          <a:lstStyle/>
          <a:p>
            <a:r>
              <a:rPr lang="en-US" sz="1100" dirty="0">
                <a:solidFill>
                  <a:schemeClr val="tx1">
                    <a:lumMod val="50000"/>
                    <a:lumOff val="50000"/>
                  </a:schemeClr>
                </a:solidFill>
                <a:latin typeface="Arial" panose="020B0604020202020204" pitchFamily="34" charset="0"/>
                <a:cs typeface="Arial" panose="020B0604020202020204" pitchFamily="34" charset="0"/>
              </a:rPr>
              <a:t>High-Speed Query Processing over High-Speed Networks</a:t>
            </a:r>
          </a:p>
          <a:p>
            <a:r>
              <a:rPr lang="en-US" sz="1100" dirty="0">
                <a:solidFill>
                  <a:schemeClr val="bg1">
                    <a:lumMod val="75000"/>
                  </a:schemeClr>
                </a:solidFill>
                <a:latin typeface="Arial" panose="020B0604020202020204" pitchFamily="34" charset="0"/>
                <a:cs typeface="Arial" panose="020B0604020202020204" pitchFamily="34" charset="0"/>
              </a:rPr>
              <a:t>PVLDB 9(4), pp. 228-239, 2015</a:t>
            </a:r>
          </a:p>
        </p:txBody>
      </p:sp>
      <p:graphicFrame>
        <p:nvGraphicFramePr>
          <p:cNvPr id="26" name="Table 25"/>
          <p:cNvGraphicFramePr>
            <a:graphicFrameLocks noGrp="1"/>
          </p:cNvGraphicFramePr>
          <p:nvPr>
            <p:extLst>
              <p:ext uri="{D42A27DB-BD31-4B8C-83A1-F6EECF244321}">
                <p14:modId xmlns:p14="http://schemas.microsoft.com/office/powerpoint/2010/main" val="3074019872"/>
              </p:ext>
            </p:extLst>
          </p:nvPr>
        </p:nvGraphicFramePr>
        <p:xfrm>
          <a:off x="7590332" y="2622974"/>
          <a:ext cx="4240224" cy="2468880"/>
        </p:xfrm>
        <a:graphic>
          <a:graphicData uri="http://schemas.openxmlformats.org/drawingml/2006/table">
            <a:tbl>
              <a:tblPr firstRow="1" bandRow="1">
                <a:effectLst>
                  <a:outerShdw blurRad="50800" dist="38100" dir="2700000" algn="tl" rotWithShape="0">
                    <a:prstClr val="black">
                      <a:alpha val="40000"/>
                    </a:prstClr>
                  </a:outerShdw>
                </a:effectLst>
                <a:tableStyleId>{5202B0CA-FC54-4496-8BCA-5EF66A818D29}</a:tableStyleId>
              </a:tblPr>
              <a:tblGrid>
                <a:gridCol w="1427978">
                  <a:extLst>
                    <a:ext uri="{9D8B030D-6E8A-4147-A177-3AD203B41FA5}">
                      <a16:colId xmlns:a16="http://schemas.microsoft.com/office/drawing/2014/main" val="20000"/>
                    </a:ext>
                  </a:extLst>
                </a:gridCol>
                <a:gridCol w="1034557">
                  <a:extLst>
                    <a:ext uri="{9D8B030D-6E8A-4147-A177-3AD203B41FA5}">
                      <a16:colId xmlns:a16="http://schemas.microsoft.com/office/drawing/2014/main" val="20001"/>
                    </a:ext>
                  </a:extLst>
                </a:gridCol>
                <a:gridCol w="1777689">
                  <a:extLst>
                    <a:ext uri="{9D8B030D-6E8A-4147-A177-3AD203B41FA5}">
                      <a16:colId xmlns:a16="http://schemas.microsoft.com/office/drawing/2014/main" val="501488676"/>
                    </a:ext>
                  </a:extLst>
                </a:gridCol>
              </a:tblGrid>
              <a:tr h="301768">
                <a:tc>
                  <a:txBody>
                    <a:bodyPr/>
                    <a:lstStyle/>
                    <a:p>
                      <a:pPr algn="ctr"/>
                      <a:r>
                        <a:rPr lang="en-US" sz="1800" dirty="0">
                          <a:latin typeface="Segoe UI" panose="020B0502040204020203" pitchFamily="34" charset="0"/>
                          <a:cs typeface="Segoe UI" panose="020B0502040204020203" pitchFamily="34" charset="0"/>
                        </a:rPr>
                        <a:t>Infiniband Type</a:t>
                      </a:r>
                    </a:p>
                  </a:txBody>
                  <a:tcPr/>
                </a:tc>
                <a:tc>
                  <a:txBody>
                    <a:bodyPr/>
                    <a:lstStyle/>
                    <a:p>
                      <a:pPr algn="ctr"/>
                      <a:r>
                        <a:rPr lang="en-US" sz="1800" dirty="0"/>
                        <a:t>Latency (us)</a:t>
                      </a:r>
                      <a:endParaRPr lang="en-US" sz="1800" dirty="0">
                        <a:latin typeface="Segoe UI" panose="020B0502040204020203" pitchFamily="34" charset="0"/>
                        <a:cs typeface="Segoe UI" panose="020B0502040204020203" pitchFamily="34" charset="0"/>
                      </a:endParaRPr>
                    </a:p>
                  </a:txBody>
                  <a:tcPr/>
                </a:tc>
                <a:tc>
                  <a:txBody>
                    <a:bodyPr/>
                    <a:lstStyle/>
                    <a:p>
                      <a:pPr algn="ctr"/>
                      <a:r>
                        <a:rPr lang="en-US" sz="1800" dirty="0">
                          <a:latin typeface="Segoe UI" panose="020B0502040204020203" pitchFamily="34" charset="0"/>
                          <a:cs typeface="Segoe UI" panose="020B0502040204020203" pitchFamily="34" charset="0"/>
                        </a:rPr>
                        <a:t>Throughput</a:t>
                      </a:r>
                    </a:p>
                    <a:p>
                      <a:pPr algn="ctr"/>
                      <a:r>
                        <a:rPr lang="en-US" sz="1800" dirty="0">
                          <a:latin typeface="Segoe UI" panose="020B0502040204020203" pitchFamily="34" charset="0"/>
                          <a:cs typeface="Segoe UI" panose="020B0502040204020203" pitchFamily="34" charset="0"/>
                        </a:rPr>
                        <a:t>(GB/s)</a:t>
                      </a:r>
                    </a:p>
                  </a:txBody>
                  <a:tcPr/>
                </a:tc>
                <a:extLst>
                  <a:ext uri="{0D108BD9-81ED-4DB2-BD59-A6C34878D82A}">
                    <a16:rowId xmlns:a16="http://schemas.microsoft.com/office/drawing/2014/main" val="10000"/>
                  </a:ext>
                </a:extLst>
              </a:tr>
              <a:tr h="290008">
                <a:tc>
                  <a:txBody>
                    <a:bodyPr/>
                    <a:lstStyle/>
                    <a:p>
                      <a:pPr algn="ctr"/>
                      <a:r>
                        <a:rPr lang="en-US" dirty="0">
                          <a:latin typeface="Segoe UI" panose="020B0502040204020203" pitchFamily="34" charset="0"/>
                          <a:cs typeface="Segoe UI" panose="020B0502040204020203" pitchFamily="34" charset="0"/>
                        </a:rPr>
                        <a:t>SDR (2003)</a:t>
                      </a:r>
                    </a:p>
                  </a:txBody>
                  <a:tcPr/>
                </a:tc>
                <a:tc>
                  <a:txBody>
                    <a:bodyPr/>
                    <a:lstStyle/>
                    <a:p>
                      <a:pPr algn="ctr"/>
                      <a:r>
                        <a:rPr lang="en-US" dirty="0"/>
                        <a:t>5</a:t>
                      </a:r>
                      <a:endParaRPr lang="en-US" dirty="0">
                        <a:latin typeface="Segoe UI" panose="020B0502040204020203" pitchFamily="34" charset="0"/>
                        <a:cs typeface="Segoe UI" panose="020B0502040204020203" pitchFamily="34" charset="0"/>
                      </a:endParaRPr>
                    </a:p>
                  </a:txBody>
                  <a:tcPr/>
                </a:tc>
                <a:tc>
                  <a:txBody>
                    <a:bodyPr/>
                    <a:lstStyle/>
                    <a:p>
                      <a:pPr algn="ctr"/>
                      <a:r>
                        <a:rPr lang="en-US" dirty="0">
                          <a:latin typeface="Segoe UI" panose="020B0502040204020203" pitchFamily="34" charset="0"/>
                          <a:cs typeface="Segoe UI" panose="020B0502040204020203" pitchFamily="34" charset="0"/>
                        </a:rPr>
                        <a:t>1</a:t>
                      </a:r>
                    </a:p>
                  </a:txBody>
                  <a:tcPr/>
                </a:tc>
                <a:extLst>
                  <a:ext uri="{0D108BD9-81ED-4DB2-BD59-A6C34878D82A}">
                    <a16:rowId xmlns:a16="http://schemas.microsoft.com/office/drawing/2014/main" val="10001"/>
                  </a:ext>
                </a:extLst>
              </a:tr>
              <a:tr h="290008">
                <a:tc>
                  <a:txBody>
                    <a:bodyPr/>
                    <a:lstStyle/>
                    <a:p>
                      <a:pPr algn="ctr"/>
                      <a:r>
                        <a:rPr lang="en-US" dirty="0"/>
                        <a:t>DDR (2005)</a:t>
                      </a:r>
                      <a:endParaRPr lang="en-US" dirty="0">
                        <a:latin typeface="Segoe UI" panose="020B0502040204020203" pitchFamily="34" charset="0"/>
                        <a:cs typeface="Segoe UI" panose="020B0502040204020203" pitchFamily="34" charset="0"/>
                      </a:endParaRPr>
                    </a:p>
                  </a:txBody>
                  <a:tcPr/>
                </a:tc>
                <a:tc>
                  <a:txBody>
                    <a:bodyPr/>
                    <a:lstStyle/>
                    <a:p>
                      <a:pPr algn="ctr"/>
                      <a:r>
                        <a:rPr lang="en-US" dirty="0"/>
                        <a:t>2.5</a:t>
                      </a:r>
                      <a:endParaRPr lang="en-US" dirty="0">
                        <a:latin typeface="Segoe UI" panose="020B0502040204020203" pitchFamily="34" charset="0"/>
                        <a:cs typeface="Segoe UI" panose="020B0502040204020203" pitchFamily="34" charset="0"/>
                      </a:endParaRPr>
                    </a:p>
                  </a:txBody>
                  <a:tcPr/>
                </a:tc>
                <a:tc>
                  <a:txBody>
                    <a:bodyPr/>
                    <a:lstStyle/>
                    <a:p>
                      <a:pPr algn="ctr"/>
                      <a:r>
                        <a:rPr lang="en-US" dirty="0">
                          <a:latin typeface="Segoe UI" panose="020B0502040204020203" pitchFamily="34" charset="0"/>
                          <a:cs typeface="Segoe UI" panose="020B0502040204020203" pitchFamily="34" charset="0"/>
                        </a:rPr>
                        <a:t>2</a:t>
                      </a:r>
                    </a:p>
                  </a:txBody>
                  <a:tcPr/>
                </a:tc>
                <a:extLst>
                  <a:ext uri="{0D108BD9-81ED-4DB2-BD59-A6C34878D82A}">
                    <a16:rowId xmlns:a16="http://schemas.microsoft.com/office/drawing/2014/main" val="10002"/>
                  </a:ext>
                </a:extLst>
              </a:tr>
              <a:tr h="290008">
                <a:tc>
                  <a:txBody>
                    <a:bodyPr/>
                    <a:lstStyle/>
                    <a:p>
                      <a:pPr algn="ctr"/>
                      <a:r>
                        <a:rPr lang="en-US" dirty="0">
                          <a:latin typeface="Segoe UI" panose="020B0502040204020203" pitchFamily="34" charset="0"/>
                          <a:cs typeface="Segoe UI" panose="020B0502040204020203" pitchFamily="34" charset="0"/>
                        </a:rPr>
                        <a:t>QDR (2007)</a:t>
                      </a:r>
                    </a:p>
                  </a:txBody>
                  <a:tcPr/>
                </a:tc>
                <a:tc>
                  <a:txBody>
                    <a:bodyPr/>
                    <a:lstStyle/>
                    <a:p>
                      <a:pPr algn="ctr"/>
                      <a:r>
                        <a:rPr lang="en-US" dirty="0"/>
                        <a:t>1.3</a:t>
                      </a:r>
                      <a:endParaRPr lang="en-US" dirty="0">
                        <a:latin typeface="Segoe UI" panose="020B0502040204020203" pitchFamily="34" charset="0"/>
                        <a:cs typeface="Segoe UI" panose="020B0502040204020203" pitchFamily="34" charset="0"/>
                      </a:endParaRPr>
                    </a:p>
                  </a:txBody>
                  <a:tcPr/>
                </a:tc>
                <a:tc>
                  <a:txBody>
                    <a:bodyPr/>
                    <a:lstStyle/>
                    <a:p>
                      <a:pPr algn="ctr"/>
                      <a:r>
                        <a:rPr lang="en-US" dirty="0">
                          <a:latin typeface="Segoe UI" panose="020B0502040204020203" pitchFamily="34" charset="0"/>
                          <a:cs typeface="Segoe UI" panose="020B0502040204020203" pitchFamily="34" charset="0"/>
                        </a:rPr>
                        <a:t>4</a:t>
                      </a:r>
                    </a:p>
                  </a:txBody>
                  <a:tcPr/>
                </a:tc>
                <a:extLst>
                  <a:ext uri="{0D108BD9-81ED-4DB2-BD59-A6C34878D82A}">
                    <a16:rowId xmlns:a16="http://schemas.microsoft.com/office/drawing/2014/main" val="10003"/>
                  </a:ext>
                </a:extLst>
              </a:tr>
              <a:tr h="290008">
                <a:tc>
                  <a:txBody>
                    <a:bodyPr/>
                    <a:lstStyle/>
                    <a:p>
                      <a:pPr algn="ctr"/>
                      <a:r>
                        <a:rPr lang="en-US" dirty="0">
                          <a:latin typeface="Segoe UI" panose="020B0502040204020203" pitchFamily="34" charset="0"/>
                          <a:cs typeface="Segoe UI" panose="020B0502040204020203" pitchFamily="34" charset="0"/>
                        </a:rPr>
                        <a:t>FDR (2011)</a:t>
                      </a:r>
                    </a:p>
                  </a:txBody>
                  <a:tcPr/>
                </a:tc>
                <a:tc>
                  <a:txBody>
                    <a:bodyPr/>
                    <a:lstStyle/>
                    <a:p>
                      <a:pPr algn="ctr"/>
                      <a:r>
                        <a:rPr lang="en-US" dirty="0"/>
                        <a:t>0.7</a:t>
                      </a:r>
                      <a:endParaRPr lang="en-US" dirty="0">
                        <a:latin typeface="Segoe UI" panose="020B0502040204020203" pitchFamily="34" charset="0"/>
                        <a:cs typeface="Segoe UI" panose="020B0502040204020203" pitchFamily="34" charset="0"/>
                      </a:endParaRPr>
                    </a:p>
                  </a:txBody>
                  <a:tcPr/>
                </a:tc>
                <a:tc>
                  <a:txBody>
                    <a:bodyPr/>
                    <a:lstStyle/>
                    <a:p>
                      <a:pPr algn="ctr"/>
                      <a:r>
                        <a:rPr lang="en-US" dirty="0">
                          <a:latin typeface="Segoe UI" panose="020B0502040204020203" pitchFamily="34" charset="0"/>
                          <a:cs typeface="Segoe UI" panose="020B0502040204020203" pitchFamily="34" charset="0"/>
                        </a:rPr>
                        <a:t>6.8</a:t>
                      </a:r>
                    </a:p>
                  </a:txBody>
                  <a:tcPr/>
                </a:tc>
                <a:extLst>
                  <a:ext uri="{0D108BD9-81ED-4DB2-BD59-A6C34878D82A}">
                    <a16:rowId xmlns:a16="http://schemas.microsoft.com/office/drawing/2014/main" val="10004"/>
                  </a:ext>
                </a:extLst>
              </a:tr>
              <a:tr h="290008">
                <a:tc>
                  <a:txBody>
                    <a:bodyPr/>
                    <a:lstStyle/>
                    <a:p>
                      <a:pPr algn="ctr"/>
                      <a:r>
                        <a:rPr lang="en-US" dirty="0">
                          <a:latin typeface="Segoe UI" panose="020B0502040204020203" pitchFamily="34" charset="0"/>
                          <a:cs typeface="Segoe UI" panose="020B0502040204020203" pitchFamily="34" charset="0"/>
                        </a:rPr>
                        <a:t>EDR (2014)</a:t>
                      </a:r>
                    </a:p>
                  </a:txBody>
                  <a:tcPr/>
                </a:tc>
                <a:tc>
                  <a:txBody>
                    <a:bodyPr/>
                    <a:lstStyle/>
                    <a:p>
                      <a:pPr algn="ctr"/>
                      <a:r>
                        <a:rPr lang="en-US" dirty="0">
                          <a:latin typeface="Segoe UI" panose="020B0502040204020203" pitchFamily="34" charset="0"/>
                          <a:cs typeface="Segoe UI" panose="020B0502040204020203" pitchFamily="34" charset="0"/>
                        </a:rPr>
                        <a:t>0.5</a:t>
                      </a:r>
                    </a:p>
                  </a:txBody>
                  <a:tcPr/>
                </a:tc>
                <a:tc>
                  <a:txBody>
                    <a:bodyPr/>
                    <a:lstStyle/>
                    <a:p>
                      <a:pPr algn="ctr"/>
                      <a:r>
                        <a:rPr lang="en-US" dirty="0">
                          <a:latin typeface="Segoe UI" panose="020B0502040204020203" pitchFamily="34" charset="0"/>
                          <a:cs typeface="Segoe UI" panose="020B0502040204020203" pitchFamily="34" charset="0"/>
                        </a:rPr>
                        <a:t>12.1</a:t>
                      </a:r>
                    </a:p>
                  </a:txBody>
                  <a:tcPr/>
                </a:tc>
                <a:extLst>
                  <a:ext uri="{0D108BD9-81ED-4DB2-BD59-A6C34878D82A}">
                    <a16:rowId xmlns:a16="http://schemas.microsoft.com/office/drawing/2014/main" val="2457094656"/>
                  </a:ext>
                </a:extLst>
              </a:tr>
            </a:tbl>
          </a:graphicData>
        </a:graphic>
      </p:graphicFrame>
    </p:spTree>
    <p:extLst>
      <p:ext uri="{BB962C8B-B14F-4D97-AF65-F5344CB8AC3E}">
        <p14:creationId xmlns:p14="http://schemas.microsoft.com/office/powerpoint/2010/main" val="235560972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p>
            <a:r>
              <a:rPr lang="en-US" dirty="0"/>
              <a:t>HyPer: Morsels + Decoupled Exchange Operators</a:t>
            </a:r>
          </a:p>
        </p:txBody>
      </p:sp>
      <p:sp>
        <p:nvSpPr>
          <p:cNvPr id="3" name="Content Placeholder 2"/>
          <p:cNvSpPr>
            <a:spLocks noGrp="1"/>
          </p:cNvSpPr>
          <p:nvPr>
            <p:ph idx="1"/>
          </p:nvPr>
        </p:nvSpPr>
        <p:spPr>
          <a:xfrm>
            <a:off x="501162" y="1845734"/>
            <a:ext cx="10711321" cy="2480081"/>
          </a:xfrm>
        </p:spPr>
        <p:txBody>
          <a:bodyPr>
            <a:normAutofit fontScale="92500" lnSpcReduction="20000"/>
          </a:bodyPr>
          <a:lstStyle/>
          <a:p>
            <a:r>
              <a:rPr lang="en-US" dirty="0"/>
              <a:t>NUMA nodes connected by QPI </a:t>
            </a:r>
          </a:p>
          <a:p>
            <a:pPr lvl="1"/>
            <a:r>
              <a:rPr lang="en-US" dirty="0"/>
              <a:t>Uses “morsel-driven” parallelism: break work into fixed-size morsels and partition/dispatch for NUMA locality</a:t>
            </a:r>
          </a:p>
          <a:p>
            <a:r>
              <a:rPr lang="en-US" dirty="0"/>
              <a:t>Machines connected by RDMA: avoid broadcast overhead of traditional exchange operators</a:t>
            </a:r>
          </a:p>
          <a:p>
            <a:pPr lvl="1"/>
            <a:r>
              <a:rPr lang="en-US" dirty="0"/>
              <a:t>Communication multiplexer</a:t>
            </a:r>
          </a:p>
          <a:p>
            <a:pPr lvl="2"/>
            <a:r>
              <a:rPr lang="en-US" dirty="0"/>
              <a:t>Manages NUMA-aware message pools, round-robin network scheduling</a:t>
            </a:r>
          </a:p>
          <a:p>
            <a:pPr lvl="2"/>
            <a:r>
              <a:rPr lang="en-US" dirty="0"/>
              <a:t>Receives local work and signals waiting exchange operators, stealing work from other NUMA queues to balance load </a:t>
            </a:r>
          </a:p>
          <a:p>
            <a:pPr lvl="1"/>
            <a:r>
              <a:rPr lang="en-US" dirty="0"/>
              <a:t>Decoupled broadcast exchange operators</a:t>
            </a:r>
          </a:p>
          <a:p>
            <a:pPr lvl="2"/>
            <a:r>
              <a:rPr lang="en-US" dirty="0"/>
              <a:t>Partition tuples and serialize messages that are sent to communication multiplexer</a:t>
            </a:r>
          </a:p>
          <a:p>
            <a:pPr lvl="2"/>
            <a:r>
              <a:rPr lang="en-US" dirty="0"/>
              <a:t>Received from multiplexer at destination, deserialized, and pushed through pipeline</a:t>
            </a:r>
          </a:p>
          <a:p>
            <a:pPr lvl="1"/>
            <a:endParaRPr lang="en-US" dirty="0"/>
          </a:p>
          <a:p>
            <a:endParaRPr lang="en-US" dirty="0"/>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z="1400" smtClean="0">
                <a:latin typeface="Arial" panose="020B0604020202020204" pitchFamily="34" charset="0"/>
                <a:cs typeface="Arial" panose="020B0604020202020204" pitchFamily="34" charset="0"/>
              </a:rPr>
              <a:t>108</a:t>
            </a:fld>
            <a:endParaRPr lang="en-US" sz="1400" dirty="0">
              <a:latin typeface="Arial" panose="020B0604020202020204" pitchFamily="34" charset="0"/>
              <a:cs typeface="Arial" panose="020B0604020202020204" pitchFamily="34" charset="0"/>
            </a:endParaRPr>
          </a:p>
        </p:txBody>
      </p:sp>
      <p:sp>
        <p:nvSpPr>
          <p:cNvPr id="7" name="TextBox 6"/>
          <p:cNvSpPr txBox="1"/>
          <p:nvPr/>
        </p:nvSpPr>
        <p:spPr>
          <a:xfrm>
            <a:off x="0" y="5908813"/>
            <a:ext cx="5343525" cy="430887"/>
          </a:xfrm>
          <a:prstGeom prst="rect">
            <a:avLst/>
          </a:prstGeom>
          <a:noFill/>
        </p:spPr>
        <p:txBody>
          <a:bodyPr wrap="square" rtlCol="0">
            <a:spAutoFit/>
          </a:bodyPr>
          <a:lstStyle/>
          <a:p>
            <a:r>
              <a:rPr lang="en-US" sz="1100" dirty="0">
                <a:solidFill>
                  <a:schemeClr val="tx1">
                    <a:lumMod val="50000"/>
                    <a:lumOff val="50000"/>
                  </a:schemeClr>
                </a:solidFill>
                <a:latin typeface="Arial" panose="020B0604020202020204" pitchFamily="34" charset="0"/>
                <a:cs typeface="Arial" panose="020B0604020202020204" pitchFamily="34" charset="0"/>
              </a:rPr>
              <a:t>High-Speed Query Processing over High-Speed Networks</a:t>
            </a:r>
          </a:p>
          <a:p>
            <a:r>
              <a:rPr lang="en-US" sz="1100" dirty="0">
                <a:solidFill>
                  <a:schemeClr val="bg1">
                    <a:lumMod val="75000"/>
                  </a:schemeClr>
                </a:solidFill>
                <a:latin typeface="Arial" panose="020B0604020202020204" pitchFamily="34" charset="0"/>
                <a:cs typeface="Arial" panose="020B0604020202020204" pitchFamily="34" charset="0"/>
              </a:rPr>
              <a:t>PVLDB 9(4), pp. 228-239, 2015</a:t>
            </a:r>
          </a:p>
        </p:txBody>
      </p:sp>
      <p:sp>
        <p:nvSpPr>
          <p:cNvPr id="9" name="TextBox 8"/>
          <p:cNvSpPr txBox="1"/>
          <p:nvPr/>
        </p:nvSpPr>
        <p:spPr>
          <a:xfrm>
            <a:off x="5688623" y="5908812"/>
            <a:ext cx="6503378" cy="430887"/>
          </a:xfrm>
          <a:prstGeom prst="rect">
            <a:avLst/>
          </a:prstGeom>
          <a:noFill/>
        </p:spPr>
        <p:txBody>
          <a:bodyPr wrap="square" rtlCol="0">
            <a:spAutoFit/>
          </a:bodyPr>
          <a:lstStyle/>
          <a:p>
            <a:pPr algn="r"/>
            <a:r>
              <a:rPr lang="en-US" sz="1100" dirty="0">
                <a:solidFill>
                  <a:schemeClr val="tx1">
                    <a:lumMod val="50000"/>
                    <a:lumOff val="50000"/>
                  </a:schemeClr>
                </a:solidFill>
                <a:latin typeface="Arial" panose="020B0604020202020204" pitchFamily="34" charset="0"/>
                <a:cs typeface="Arial" panose="020B0604020202020204" pitchFamily="34" charset="0"/>
              </a:rPr>
              <a:t>Morsel-Driven Parallelism: A NUMA-Aware Query Evaluation Framework for the Many-Core Age</a:t>
            </a:r>
          </a:p>
          <a:p>
            <a:pPr algn="r"/>
            <a:r>
              <a:rPr lang="en-US" sz="1100" dirty="0">
                <a:solidFill>
                  <a:schemeClr val="bg1">
                    <a:lumMod val="75000"/>
                  </a:schemeClr>
                </a:solidFill>
                <a:latin typeface="Arial" panose="020B0604020202020204" pitchFamily="34" charset="0"/>
                <a:cs typeface="Arial" panose="020B0604020202020204" pitchFamily="34" charset="0"/>
              </a:rPr>
              <a:t>SIGMOD 2014</a:t>
            </a:r>
          </a:p>
        </p:txBody>
      </p:sp>
      <p:pic>
        <p:nvPicPr>
          <p:cNvPr id="8" name="Picture 7"/>
          <p:cNvPicPr>
            <a:picLocks noChangeAspect="1"/>
          </p:cNvPicPr>
          <p:nvPr/>
        </p:nvPicPr>
        <p:blipFill>
          <a:blip r:embed="rId2"/>
          <a:stretch>
            <a:fillRect/>
          </a:stretch>
        </p:blipFill>
        <p:spPr>
          <a:xfrm>
            <a:off x="2139142" y="4085044"/>
            <a:ext cx="7435360" cy="1823768"/>
          </a:xfrm>
          <a:prstGeom prst="rect">
            <a:avLst/>
          </a:prstGeom>
        </p:spPr>
      </p:pic>
    </p:spTree>
    <p:extLst>
      <p:ext uri="{BB962C8B-B14F-4D97-AF65-F5344CB8AC3E}">
        <p14:creationId xmlns:p14="http://schemas.microsoft.com/office/powerpoint/2010/main" val="169508347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p>
            <a:r>
              <a:rPr lang="en-US" dirty="0"/>
              <a:t>DBMS Redesign for Fast Networks</a:t>
            </a:r>
          </a:p>
        </p:txBody>
      </p:sp>
      <p:sp>
        <p:nvSpPr>
          <p:cNvPr id="3" name="Content Placeholder 2"/>
          <p:cNvSpPr>
            <a:spLocks noGrp="1"/>
          </p:cNvSpPr>
          <p:nvPr>
            <p:ph idx="1"/>
          </p:nvPr>
        </p:nvSpPr>
        <p:spPr>
          <a:xfrm>
            <a:off x="213224" y="1845734"/>
            <a:ext cx="7196294" cy="4063079"/>
          </a:xfrm>
        </p:spPr>
        <p:txBody>
          <a:bodyPr>
            <a:normAutofit/>
          </a:bodyPr>
          <a:lstStyle/>
          <a:p>
            <a:r>
              <a:rPr lang="en-US" dirty="0"/>
              <a:t>Experiment with FDR 4x Infiniband network</a:t>
            </a:r>
          </a:p>
          <a:p>
            <a:pPr lvl="1"/>
            <a:r>
              <a:rPr lang="en-US" dirty="0"/>
              <a:t>Aggregate bandwidth over RDMA is in the ballpark of CPU memory controllers</a:t>
            </a:r>
          </a:p>
          <a:p>
            <a:r>
              <a:rPr lang="en-US" dirty="0"/>
              <a:t>Survey three candidate architectures</a:t>
            </a:r>
          </a:p>
          <a:p>
            <a:pPr lvl="1"/>
            <a:r>
              <a:rPr lang="en-US" dirty="0"/>
              <a:t>Shared nothing IPoIB: cannot take full advantage of RDMA</a:t>
            </a:r>
          </a:p>
          <a:p>
            <a:pPr lvl="1"/>
            <a:r>
              <a:rPr lang="en-US" dirty="0"/>
              <a:t>Distributed shared memory: cache coherencency is difficult</a:t>
            </a:r>
          </a:p>
          <a:p>
            <a:pPr lvl="1"/>
            <a:r>
              <a:rPr lang="en-US" dirty="0"/>
              <a:t>Favor network-attached memory: compute and storage nodes (memory pool)</a:t>
            </a:r>
          </a:p>
          <a:p>
            <a:r>
              <a:rPr lang="en-US" dirty="0"/>
              <a:t>Initial techniques for both OLTP and OLAP</a:t>
            </a:r>
          </a:p>
          <a:p>
            <a:pPr lvl="1"/>
            <a:r>
              <a:rPr lang="en-US" dirty="0"/>
              <a:t>New snapshot isolation approach with RDMA-specific optimizations</a:t>
            </a:r>
          </a:p>
          <a:p>
            <a:pPr lvl="1"/>
            <a:r>
              <a:rPr lang="en-US" dirty="0"/>
              <a:t>RDMA join and aggregation optimizations for OLAP</a:t>
            </a:r>
          </a:p>
          <a:p>
            <a:pPr lvl="2"/>
            <a:endParaRPr lang="en-US" dirty="0"/>
          </a:p>
          <a:p>
            <a:endParaRPr lang="en-US" dirty="0"/>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z="1400" smtClean="0">
                <a:latin typeface="Arial" panose="020B0604020202020204" pitchFamily="34" charset="0"/>
                <a:cs typeface="Arial" panose="020B0604020202020204" pitchFamily="34" charset="0"/>
              </a:rPr>
              <a:t>109</a:t>
            </a:fld>
            <a:endParaRPr lang="en-US" sz="1400" dirty="0">
              <a:latin typeface="Arial" panose="020B0604020202020204" pitchFamily="34" charset="0"/>
              <a:cs typeface="Arial" panose="020B0604020202020204" pitchFamily="34" charset="0"/>
            </a:endParaRPr>
          </a:p>
        </p:txBody>
      </p:sp>
      <p:sp>
        <p:nvSpPr>
          <p:cNvPr id="7" name="TextBox 6"/>
          <p:cNvSpPr txBox="1"/>
          <p:nvPr/>
        </p:nvSpPr>
        <p:spPr>
          <a:xfrm>
            <a:off x="0" y="5908813"/>
            <a:ext cx="5343525" cy="430887"/>
          </a:xfrm>
          <a:prstGeom prst="rect">
            <a:avLst/>
          </a:prstGeom>
          <a:noFill/>
        </p:spPr>
        <p:txBody>
          <a:bodyPr wrap="square" rtlCol="0">
            <a:spAutoFit/>
          </a:bodyPr>
          <a:lstStyle/>
          <a:p>
            <a:r>
              <a:rPr lang="en-US" sz="1100" dirty="0">
                <a:solidFill>
                  <a:schemeClr val="tx1">
                    <a:lumMod val="50000"/>
                    <a:lumOff val="50000"/>
                  </a:schemeClr>
                </a:solidFill>
                <a:latin typeface="Arial" panose="020B0604020202020204" pitchFamily="34" charset="0"/>
                <a:cs typeface="Arial" panose="020B0604020202020204" pitchFamily="34" charset="0"/>
              </a:rPr>
              <a:t>The End of Slow Networks: It’s Time for a Redesign</a:t>
            </a:r>
          </a:p>
          <a:p>
            <a:r>
              <a:rPr lang="en-US" sz="1100" dirty="0">
                <a:solidFill>
                  <a:schemeClr val="bg1">
                    <a:lumMod val="75000"/>
                  </a:schemeClr>
                </a:solidFill>
                <a:latin typeface="Arial" panose="020B0604020202020204" pitchFamily="34" charset="0"/>
                <a:cs typeface="Arial" panose="020B0604020202020204" pitchFamily="34" charset="0"/>
              </a:rPr>
              <a:t>PVLDB 9(7), pp. 528-539, 2016</a:t>
            </a:r>
          </a:p>
        </p:txBody>
      </p:sp>
      <p:pic>
        <p:nvPicPr>
          <p:cNvPr id="10" name="Picture 9"/>
          <p:cNvPicPr>
            <a:picLocks noChangeAspect="1"/>
          </p:cNvPicPr>
          <p:nvPr/>
        </p:nvPicPr>
        <p:blipFill>
          <a:blip r:embed="rId2"/>
          <a:stretch>
            <a:fillRect/>
          </a:stretch>
        </p:blipFill>
        <p:spPr>
          <a:xfrm>
            <a:off x="7228881" y="2226722"/>
            <a:ext cx="4898109" cy="1782570"/>
          </a:xfrm>
          <a:prstGeom prst="rect">
            <a:avLst/>
          </a:prstGeom>
        </p:spPr>
      </p:pic>
      <p:sp>
        <p:nvSpPr>
          <p:cNvPr id="11" name="TextBox 10"/>
          <p:cNvSpPr txBox="1"/>
          <p:nvPr/>
        </p:nvSpPr>
        <p:spPr>
          <a:xfrm>
            <a:off x="8036170" y="4129377"/>
            <a:ext cx="1201698"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Specification</a:t>
            </a:r>
          </a:p>
        </p:txBody>
      </p:sp>
      <p:sp>
        <p:nvSpPr>
          <p:cNvPr id="12" name="TextBox 11"/>
          <p:cNvSpPr txBox="1"/>
          <p:nvPr/>
        </p:nvSpPr>
        <p:spPr>
          <a:xfrm>
            <a:off x="10611634" y="4129377"/>
            <a:ext cx="1201698"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Measured</a:t>
            </a:r>
          </a:p>
        </p:txBody>
      </p:sp>
      <p:sp>
        <p:nvSpPr>
          <p:cNvPr id="13" name="TextBox 12"/>
          <p:cNvSpPr txBox="1"/>
          <p:nvPr/>
        </p:nvSpPr>
        <p:spPr>
          <a:xfrm>
            <a:off x="8417943" y="1918945"/>
            <a:ext cx="3082395"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Experiment on Dual Socket Machine</a:t>
            </a:r>
          </a:p>
        </p:txBody>
      </p:sp>
    </p:spTree>
    <p:extLst>
      <p:ext uri="{BB962C8B-B14F-4D97-AF65-F5344CB8AC3E}">
        <p14:creationId xmlns:p14="http://schemas.microsoft.com/office/powerpoint/2010/main" val="231459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76665"/>
            <a:ext cx="10058400" cy="1450757"/>
          </a:xfrm>
        </p:spPr>
        <p:txBody>
          <a:bodyPr/>
          <a:lstStyle/>
          <a:p>
            <a:r>
              <a:rPr lang="en-US" dirty="0"/>
              <a:t>Multi-Core CPUs</a:t>
            </a:r>
          </a:p>
        </p:txBody>
      </p:sp>
      <p:sp>
        <p:nvSpPr>
          <p:cNvPr id="3" name="Content Placeholder 2"/>
          <p:cNvSpPr>
            <a:spLocks noGrp="1"/>
          </p:cNvSpPr>
          <p:nvPr>
            <p:ph idx="1"/>
          </p:nvPr>
        </p:nvSpPr>
        <p:spPr>
          <a:xfrm>
            <a:off x="1097280" y="1845734"/>
            <a:ext cx="6210105" cy="4023360"/>
          </a:xfrm>
        </p:spPr>
        <p:txBody>
          <a:bodyPr vert="horz" lIns="0" tIns="45720" rIns="0" bIns="45720" rtlCol="0" anchor="t">
            <a:normAutofit fontScale="92500" lnSpcReduction="10000"/>
          </a:bodyPr>
          <a:lstStyle/>
          <a:p>
            <a:r>
              <a:rPr lang="en-US" dirty="0"/>
              <a:t>Staggering amount of raw parallelism in modern CPUs</a:t>
            </a:r>
            <a:endParaRPr lang="en-US" dirty="0">
              <a:solidFill>
                <a:schemeClr val="tx1"/>
              </a:solidFill>
            </a:endParaRPr>
          </a:p>
          <a:p>
            <a:r>
              <a:rPr lang="en-US" dirty="0"/>
              <a:t>Multi-core CPUs</a:t>
            </a:r>
            <a:endParaRPr lang="en-US" dirty="0">
              <a:solidFill>
                <a:schemeClr val="tx1"/>
              </a:solidFill>
            </a:endParaRPr>
          </a:p>
          <a:p>
            <a:pPr lvl="1"/>
            <a:r>
              <a:rPr lang="en-US" dirty="0"/>
              <a:t>Clock speeds have stopped increasing; each generation of CPU increases parallelism on a chip</a:t>
            </a:r>
            <a:endParaRPr lang="en-US" dirty="0">
              <a:solidFill>
                <a:schemeClr val="tx1"/>
              </a:solidFill>
            </a:endParaRPr>
          </a:p>
          <a:p>
            <a:pPr lvl="1"/>
            <a:r>
              <a:rPr lang="en-US" dirty="0"/>
              <a:t>Intel Xeon E5-2699 v3 supplies 18 cores (36 hardware threads)</a:t>
            </a:r>
            <a:endParaRPr lang="en-US" dirty="0">
              <a:solidFill>
                <a:schemeClr val="tx1"/>
              </a:solidFill>
            </a:endParaRPr>
          </a:p>
          <a:p>
            <a:pPr lvl="1"/>
            <a:r>
              <a:rPr lang="en-US" dirty="0">
                <a:solidFill>
                  <a:srgbClr val="404040"/>
                </a:solidFill>
              </a:rPr>
              <a:t>AMD's upcoming Zen chip is rumored to go up to 32 cores</a:t>
            </a:r>
            <a:endParaRPr lang="en-US" dirty="0">
              <a:solidFill>
                <a:schemeClr val="tx1"/>
              </a:solidFill>
            </a:endParaRPr>
          </a:p>
          <a:p>
            <a:r>
              <a:rPr lang="en-US" dirty="0"/>
              <a:t>Multi-socket machines</a:t>
            </a:r>
            <a:endParaRPr lang="en-US" dirty="0">
              <a:solidFill>
                <a:schemeClr val="tx1"/>
              </a:solidFill>
            </a:endParaRPr>
          </a:p>
          <a:p>
            <a:pPr lvl="1"/>
            <a:r>
              <a:rPr lang="en-US" dirty="0"/>
              <a:t>Multiple multi-core CPUs within a single machine adds even more parallelism</a:t>
            </a:r>
            <a:endParaRPr lang="en-US" dirty="0">
              <a:solidFill>
                <a:schemeClr val="tx1"/>
              </a:solidFill>
            </a:endParaRPr>
          </a:p>
          <a:p>
            <a:pPr lvl="1"/>
            <a:r>
              <a:rPr lang="en-US" dirty="0"/>
              <a:t>These machines display NUMA behavior</a:t>
            </a:r>
            <a:endParaRPr lang="en-US" dirty="0">
              <a:solidFill>
                <a:schemeClr val="tx1"/>
              </a:solidFill>
            </a:endParaRPr>
          </a:p>
          <a:p>
            <a:pPr lvl="2"/>
            <a:r>
              <a:rPr lang="en-US" dirty="0"/>
              <a:t>Separate memory/cache for each processor</a:t>
            </a:r>
            <a:endParaRPr lang="en-US" dirty="0">
              <a:solidFill>
                <a:schemeClr val="tx1"/>
              </a:solidFill>
            </a:endParaRPr>
          </a:p>
          <a:p>
            <a:pPr lvl="2"/>
            <a:r>
              <a:rPr lang="en-US" dirty="0"/>
              <a:t>Processor can access memory from another processor through interconnect (e.g., Intel QPI)</a:t>
            </a:r>
            <a:endParaRPr lang="en-US" dirty="0">
              <a:solidFill>
                <a:schemeClr val="tx1"/>
              </a:solidFill>
            </a:endParaRPr>
          </a:p>
          <a:p>
            <a:pPr lvl="2"/>
            <a:r>
              <a:rPr lang="en-US" dirty="0"/>
              <a:t>Memory access is </a:t>
            </a:r>
            <a:r>
              <a:rPr lang="en-US" i="1" dirty="0"/>
              <a:t>n</a:t>
            </a:r>
            <a:r>
              <a:rPr lang="en-US" dirty="0"/>
              <a:t>on-</a:t>
            </a:r>
            <a:r>
              <a:rPr lang="en-US" i="1" dirty="0"/>
              <a:t>u</a:t>
            </a:r>
            <a:r>
              <a:rPr lang="en-US" dirty="0"/>
              <a:t>niform: accessing local memory is faster than accessing remote memory</a:t>
            </a:r>
            <a:endParaRPr lang="en-US" dirty="0">
              <a:solidFill>
                <a:schemeClr val="tx1"/>
              </a:solidFill>
            </a:endParaRPr>
          </a:p>
          <a:p>
            <a:endParaRPr lang="en-US" dirty="0">
              <a:solidFill>
                <a:schemeClr val="tx1"/>
              </a:solidFill>
            </a:endParaRPr>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11</a:t>
            </a:fld>
            <a:endParaRPr lang="en-US" dirty="0"/>
          </a:p>
        </p:txBody>
      </p:sp>
      <p:pic>
        <p:nvPicPr>
          <p:cNvPr id="8" name="Picture 7"/>
          <p:cNvPicPr>
            <a:picLocks noChangeAspect="1"/>
          </p:cNvPicPr>
          <p:nvPr/>
        </p:nvPicPr>
        <p:blipFill>
          <a:blip r:embed="rId2"/>
          <a:stretch>
            <a:fillRect/>
          </a:stretch>
        </p:blipFill>
        <p:spPr>
          <a:xfrm>
            <a:off x="7502915" y="2942012"/>
            <a:ext cx="4689086" cy="1601597"/>
          </a:xfrm>
          <a:prstGeom prst="rect">
            <a:avLst/>
          </a:prstGeom>
        </p:spPr>
      </p:pic>
    </p:spTree>
    <p:extLst>
      <p:ext uri="{BB962C8B-B14F-4D97-AF65-F5344CB8AC3E}">
        <p14:creationId xmlns:p14="http://schemas.microsoft.com/office/powerpoint/2010/main" val="104681040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Other Systems</a:t>
            </a:r>
          </a:p>
        </p:txBody>
      </p:sp>
      <p:sp>
        <p:nvSpPr>
          <p:cNvPr id="3" name="Subtitle 2"/>
          <p:cNvSpPr>
            <a:spLocks noGrp="1"/>
          </p:cNvSpPr>
          <p:nvPr>
            <p:ph type="subTitle" idx="1"/>
          </p:nvPr>
        </p:nvSpPr>
        <p:spPr/>
        <p:txBody>
          <a:bodyPr/>
          <a:lstStyle/>
          <a:p>
            <a:endParaRPr lang="en-US" dirty="0"/>
          </a:p>
        </p:txBody>
      </p:sp>
      <p:sp>
        <p:nvSpPr>
          <p:cNvPr id="4" name="Date Placeholder 3"/>
          <p:cNvSpPr>
            <a:spLocks noGrp="1"/>
          </p:cNvSpPr>
          <p:nvPr>
            <p:ph type="dt" sz="half" idx="10"/>
          </p:nvPr>
        </p:nvSpPr>
        <p:spPr/>
        <p:txBody>
          <a:bodyPr/>
          <a:lstStyle/>
          <a:p>
            <a:fld id="{AF7A6E53-4D81-419D-A56A-AB5A4C914B4D}"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110</a:t>
            </a:fld>
            <a:endParaRPr lang="en-US" dirty="0"/>
          </a:p>
        </p:txBody>
      </p:sp>
    </p:spTree>
    <p:extLst>
      <p:ext uri="{BB962C8B-B14F-4D97-AF65-F5344CB8AC3E}">
        <p14:creationId xmlns:p14="http://schemas.microsoft.com/office/powerpoint/2010/main" val="376758317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solidDB</a:t>
            </a:r>
          </a:p>
        </p:txBody>
      </p:sp>
      <p:sp>
        <p:nvSpPr>
          <p:cNvPr id="3" name="Content Placeholder 2"/>
          <p:cNvSpPr>
            <a:spLocks noGrp="1"/>
          </p:cNvSpPr>
          <p:nvPr>
            <p:ph idx="1"/>
          </p:nvPr>
        </p:nvSpPr>
        <p:spPr/>
        <p:txBody>
          <a:bodyPr/>
          <a:lstStyle/>
          <a:p>
            <a:r>
              <a:rPr lang="en-US" dirty="0"/>
              <a:t>Founded 1992 in Helsinki, Finland, bough by IBM in 2007, sold to UNICOM in 2014</a:t>
            </a:r>
          </a:p>
          <a:p>
            <a:r>
              <a:rPr lang="en-US" dirty="0"/>
              <a:t>Hybrid database system: both disk-based and main-memory optimized engine</a:t>
            </a:r>
          </a:p>
          <a:p>
            <a:r>
              <a:rPr lang="en-US" dirty="0"/>
              <a:t>Indexing using Vtrie (variable-length trie)</a:t>
            </a:r>
          </a:p>
          <a:p>
            <a:r>
              <a:rPr lang="en-US" dirty="0"/>
              <a:t>Uses pessimistic locking</a:t>
            </a:r>
          </a:p>
          <a:p>
            <a:r>
              <a:rPr lang="en-US" dirty="0"/>
              <a:t>Snapshot consistent checkpoints for recovery</a:t>
            </a:r>
          </a:p>
          <a:p>
            <a:endParaRPr lang="en-US" dirty="0"/>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111</a:t>
            </a:fld>
            <a:endParaRPr lang="en-US" dirty="0"/>
          </a:p>
        </p:txBody>
      </p:sp>
      <p:sp>
        <p:nvSpPr>
          <p:cNvPr id="7" name="TextBox 6"/>
          <p:cNvSpPr txBox="1"/>
          <p:nvPr/>
        </p:nvSpPr>
        <p:spPr>
          <a:xfrm>
            <a:off x="0" y="5908813"/>
            <a:ext cx="7799754" cy="430887"/>
          </a:xfrm>
          <a:prstGeom prst="rect">
            <a:avLst/>
          </a:prstGeom>
          <a:noFill/>
        </p:spPr>
        <p:txBody>
          <a:bodyPr wrap="square" rtlCol="0">
            <a:spAutoFit/>
          </a:bodyPr>
          <a:lstStyle/>
          <a:p>
            <a:r>
              <a:rPr lang="en-US" sz="1100" dirty="0">
                <a:solidFill>
                  <a:schemeClr val="tx1">
                    <a:lumMod val="50000"/>
                    <a:lumOff val="50000"/>
                  </a:schemeClr>
                </a:solidFill>
                <a:latin typeface="Arial" panose="020B0604020202020204" pitchFamily="34" charset="0"/>
                <a:cs typeface="Arial" panose="020B0604020202020204" pitchFamily="34" charset="0"/>
              </a:rPr>
              <a:t>IBM solidDB: In-Memory Database Optimized for Extreme Speed and Availability</a:t>
            </a:r>
          </a:p>
          <a:p>
            <a:r>
              <a:rPr lang="en-US" sz="1100" dirty="0">
                <a:solidFill>
                  <a:schemeClr val="bg1">
                    <a:lumMod val="75000"/>
                  </a:schemeClr>
                </a:solidFill>
                <a:latin typeface="Arial" panose="020B0604020202020204" pitchFamily="34" charset="0"/>
                <a:cs typeface="Arial" panose="020B0604020202020204" pitchFamily="34" charset="0"/>
              </a:rPr>
              <a:t>IEEE Data Eng. Bull. 36(2): 14-20 (2013)</a:t>
            </a:r>
          </a:p>
        </p:txBody>
      </p:sp>
    </p:spTree>
    <p:extLst>
      <p:ext uri="{BB962C8B-B14F-4D97-AF65-F5344CB8AC3E}">
        <p14:creationId xmlns:p14="http://schemas.microsoft.com/office/powerpoint/2010/main" val="226081557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Oracle TimesTen</a:t>
            </a:r>
          </a:p>
        </p:txBody>
      </p:sp>
      <p:sp>
        <p:nvSpPr>
          <p:cNvPr id="3" name="Content Placeholder 2"/>
          <p:cNvSpPr>
            <a:spLocks noGrp="1"/>
          </p:cNvSpPr>
          <p:nvPr>
            <p:ph idx="1"/>
          </p:nvPr>
        </p:nvSpPr>
        <p:spPr/>
        <p:txBody>
          <a:bodyPr/>
          <a:lstStyle/>
          <a:p>
            <a:r>
              <a:rPr lang="en-US" dirty="0"/>
              <a:t>Began as research project at HP Labs named Smallbase</a:t>
            </a:r>
          </a:p>
          <a:p>
            <a:pPr lvl="1"/>
            <a:r>
              <a:rPr lang="en-US" dirty="0"/>
              <a:t>Spun off into separate company in mid 1990s and acquired later by Oracle in 2005</a:t>
            </a:r>
          </a:p>
          <a:p>
            <a:r>
              <a:rPr lang="en-US" dirty="0"/>
              <a:t>Flexible engine deployment</a:t>
            </a:r>
          </a:p>
          <a:p>
            <a:pPr lvl="1"/>
            <a:r>
              <a:rPr lang="en-US" dirty="0"/>
              <a:t>Standalone DBMS engine</a:t>
            </a:r>
          </a:p>
          <a:p>
            <a:pPr lvl="1"/>
            <a:r>
              <a:rPr lang="en-US" dirty="0"/>
              <a:t>Transactional cache on top of Oracle RDBMS</a:t>
            </a:r>
          </a:p>
          <a:p>
            <a:pPr lvl="1"/>
            <a:r>
              <a:rPr lang="en-US" dirty="0"/>
              <a:t>In-memory repository for BI workloads</a:t>
            </a:r>
          </a:p>
          <a:p>
            <a:r>
              <a:rPr lang="en-US" dirty="0"/>
              <a:t>Concurrency control through locking</a:t>
            </a:r>
          </a:p>
          <a:p>
            <a:r>
              <a:rPr lang="en-US" dirty="0"/>
              <a:t>Row-level latching to handle write-write conflicts</a:t>
            </a:r>
          </a:p>
          <a:p>
            <a:r>
              <a:rPr lang="en-US" dirty="0"/>
              <a:t>Uses write-ahead logging and checkpointing for durability</a:t>
            </a:r>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112</a:t>
            </a:fld>
            <a:endParaRPr lang="en-US" dirty="0"/>
          </a:p>
        </p:txBody>
      </p:sp>
      <p:sp>
        <p:nvSpPr>
          <p:cNvPr id="7" name="TextBox 6"/>
          <p:cNvSpPr txBox="1"/>
          <p:nvPr/>
        </p:nvSpPr>
        <p:spPr>
          <a:xfrm>
            <a:off x="0" y="5908813"/>
            <a:ext cx="7799754" cy="430887"/>
          </a:xfrm>
          <a:prstGeom prst="rect">
            <a:avLst/>
          </a:prstGeom>
          <a:noFill/>
        </p:spPr>
        <p:txBody>
          <a:bodyPr wrap="square" rtlCol="0">
            <a:spAutoFit/>
          </a:bodyPr>
          <a:lstStyle/>
          <a:p>
            <a:r>
              <a:rPr lang="en-US" sz="1100" dirty="0">
                <a:solidFill>
                  <a:schemeClr val="tx1">
                    <a:lumMod val="50000"/>
                    <a:lumOff val="50000"/>
                  </a:schemeClr>
                </a:solidFill>
                <a:latin typeface="Arial" panose="020B0604020202020204" pitchFamily="34" charset="0"/>
                <a:cs typeface="Arial" panose="020B0604020202020204" pitchFamily="34" charset="0"/>
              </a:rPr>
              <a:t>Oracle TimesTen: An In-Memory Database for Enterprise Applications</a:t>
            </a:r>
          </a:p>
          <a:p>
            <a:r>
              <a:rPr lang="en-US" sz="1100" dirty="0">
                <a:solidFill>
                  <a:schemeClr val="bg1">
                    <a:lumMod val="75000"/>
                  </a:schemeClr>
                </a:solidFill>
                <a:latin typeface="Arial" panose="020B0604020202020204" pitchFamily="34" charset="0"/>
                <a:cs typeface="Arial" panose="020B0604020202020204" pitchFamily="34" charset="0"/>
              </a:rPr>
              <a:t>IEEE Data Eng. Bull. 36(2): 6-13 (2013)</a:t>
            </a:r>
          </a:p>
        </p:txBody>
      </p:sp>
    </p:spTree>
    <p:extLst>
      <p:ext uri="{BB962C8B-B14F-4D97-AF65-F5344CB8AC3E}">
        <p14:creationId xmlns:p14="http://schemas.microsoft.com/office/powerpoint/2010/main" val="218600390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Altibase</a:t>
            </a:r>
          </a:p>
        </p:txBody>
      </p:sp>
      <p:sp>
        <p:nvSpPr>
          <p:cNvPr id="3" name="Content Placeholder 2"/>
          <p:cNvSpPr>
            <a:spLocks noGrp="1"/>
          </p:cNvSpPr>
          <p:nvPr>
            <p:ph idx="1"/>
          </p:nvPr>
        </p:nvSpPr>
        <p:spPr/>
        <p:txBody>
          <a:bodyPr/>
          <a:lstStyle/>
          <a:p>
            <a:r>
              <a:rPr lang="en-US" dirty="0"/>
              <a:t>Founded in 1999 in South Korea</a:t>
            </a:r>
          </a:p>
          <a:p>
            <a:pPr lvl="1"/>
            <a:r>
              <a:rPr lang="en-US" dirty="0"/>
              <a:t>Large customer base spanning telecom, financial, and manufacturing companies</a:t>
            </a:r>
          </a:p>
          <a:p>
            <a:r>
              <a:rPr lang="en-US" dirty="0"/>
              <a:t>Stores records on pages</a:t>
            </a:r>
          </a:p>
          <a:p>
            <a:pPr lvl="1"/>
            <a:r>
              <a:rPr lang="en-US" dirty="0"/>
              <a:t>Checkpoints written at page granularity</a:t>
            </a:r>
          </a:p>
          <a:p>
            <a:pPr lvl="1"/>
            <a:r>
              <a:rPr lang="en-US" dirty="0"/>
              <a:t>Compatibility with disk-based engine</a:t>
            </a:r>
          </a:p>
          <a:p>
            <a:r>
              <a:rPr lang="en-US" dirty="0"/>
              <a:t>Multi-versioned concurrency control</a:t>
            </a:r>
          </a:p>
          <a:p>
            <a:r>
              <a:rPr lang="en-US" dirty="0"/>
              <a:t>Uses write-ahead logging and checkpointing for durability/recovery</a:t>
            </a:r>
          </a:p>
          <a:p>
            <a:pPr lvl="1"/>
            <a:r>
              <a:rPr lang="en-US" dirty="0"/>
              <a:t>Latch-free checkpointing process when writing page data to checkpoint file</a:t>
            </a:r>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113</a:t>
            </a:fld>
            <a:endParaRPr lang="en-US" dirty="0"/>
          </a:p>
        </p:txBody>
      </p:sp>
    </p:spTree>
    <p:extLst>
      <p:ext uri="{BB962C8B-B14F-4D97-AF65-F5344CB8AC3E}">
        <p14:creationId xmlns:p14="http://schemas.microsoft.com/office/powerpoint/2010/main" val="153848419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MemSQL</a:t>
            </a:r>
          </a:p>
        </p:txBody>
      </p:sp>
      <p:sp>
        <p:nvSpPr>
          <p:cNvPr id="3" name="Content Placeholder 2"/>
          <p:cNvSpPr>
            <a:spLocks noGrp="1"/>
          </p:cNvSpPr>
          <p:nvPr>
            <p:ph idx="1"/>
          </p:nvPr>
        </p:nvSpPr>
        <p:spPr/>
        <p:txBody>
          <a:bodyPr/>
          <a:lstStyle/>
          <a:p>
            <a:r>
              <a:rPr lang="en-US" dirty="0"/>
              <a:t>Hybrid database aimed at high-performance transactions and analytics</a:t>
            </a:r>
          </a:p>
          <a:p>
            <a:r>
              <a:rPr lang="en-US" dirty="0"/>
              <a:t>Designed to scale out on commodity hardware</a:t>
            </a:r>
          </a:p>
          <a:p>
            <a:pPr lvl="1"/>
            <a:r>
              <a:rPr lang="en-US" dirty="0"/>
              <a:t>Aggregator node interface for query routing</a:t>
            </a:r>
          </a:p>
          <a:p>
            <a:pPr lvl="1"/>
            <a:r>
              <a:rPr lang="en-US" dirty="0"/>
              <a:t>Leaf nodes provide in-memory storage and query processing</a:t>
            </a:r>
          </a:p>
          <a:p>
            <a:r>
              <a:rPr lang="en-US" dirty="0"/>
              <a:t>Latch-free skiplists for indexing</a:t>
            </a:r>
          </a:p>
          <a:p>
            <a:r>
              <a:rPr lang="en-US" dirty="0"/>
              <a:t>Multi-version concurrency control</a:t>
            </a:r>
          </a:p>
          <a:p>
            <a:r>
              <a:rPr lang="en-US" dirty="0"/>
              <a:t>Row locks for read committed and snapshot isolation concurrency control</a:t>
            </a:r>
          </a:p>
          <a:p>
            <a:r>
              <a:rPr lang="en-US" dirty="0"/>
              <a:t>Durability through flushing redo-only transaction log</a:t>
            </a:r>
          </a:p>
          <a:p>
            <a:r>
              <a:rPr lang="en-US" dirty="0"/>
              <a:t>Query compilation using LLVM using MemSQL Programming Language (MPL)</a:t>
            </a:r>
          </a:p>
          <a:p>
            <a:pPr lvl="1"/>
            <a:endParaRPr lang="en-US" dirty="0"/>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114</a:t>
            </a:fld>
            <a:endParaRPr lang="en-US" dirty="0"/>
          </a:p>
        </p:txBody>
      </p:sp>
      <p:sp>
        <p:nvSpPr>
          <p:cNvPr id="7" name="TextBox 6"/>
          <p:cNvSpPr txBox="1"/>
          <p:nvPr/>
        </p:nvSpPr>
        <p:spPr>
          <a:xfrm>
            <a:off x="0" y="5908813"/>
            <a:ext cx="7799754" cy="430887"/>
          </a:xfrm>
          <a:prstGeom prst="rect">
            <a:avLst/>
          </a:prstGeom>
          <a:noFill/>
        </p:spPr>
        <p:txBody>
          <a:bodyPr wrap="square" rtlCol="0">
            <a:spAutoFit/>
          </a:bodyPr>
          <a:lstStyle/>
          <a:p>
            <a:r>
              <a:rPr lang="en-US" sz="1100" dirty="0">
                <a:solidFill>
                  <a:schemeClr val="tx1">
                    <a:lumMod val="50000"/>
                    <a:lumOff val="50000"/>
                  </a:schemeClr>
                </a:solidFill>
                <a:latin typeface="Arial" panose="020B0604020202020204" pitchFamily="34" charset="0"/>
                <a:cs typeface="Arial" panose="020B0604020202020204" pitchFamily="34" charset="0"/>
              </a:rPr>
              <a:t>MemSQL FAQ</a:t>
            </a:r>
          </a:p>
          <a:p>
            <a:r>
              <a:rPr lang="en-US" sz="1100" dirty="0">
                <a:solidFill>
                  <a:schemeClr val="bg1">
                    <a:lumMod val="75000"/>
                  </a:schemeClr>
                </a:solidFill>
                <a:latin typeface="Arial" panose="020B0604020202020204" pitchFamily="34" charset="0"/>
                <a:cs typeface="Arial" panose="020B0604020202020204" pitchFamily="34" charset="0"/>
              </a:rPr>
              <a:t>https://docs.memsql.com/docs/memsql-faq</a:t>
            </a:r>
          </a:p>
        </p:txBody>
      </p:sp>
    </p:spTree>
    <p:extLst>
      <p:ext uri="{BB962C8B-B14F-4D97-AF65-F5344CB8AC3E}">
        <p14:creationId xmlns:p14="http://schemas.microsoft.com/office/powerpoint/2010/main" val="31131164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Silo</a:t>
            </a:r>
          </a:p>
        </p:txBody>
      </p:sp>
      <p:sp>
        <p:nvSpPr>
          <p:cNvPr id="3" name="Content Placeholder 2"/>
          <p:cNvSpPr>
            <a:spLocks noGrp="1"/>
          </p:cNvSpPr>
          <p:nvPr>
            <p:ph idx="1"/>
          </p:nvPr>
        </p:nvSpPr>
        <p:spPr/>
        <p:txBody>
          <a:bodyPr/>
          <a:lstStyle/>
          <a:p>
            <a:r>
              <a:rPr lang="en-US" dirty="0"/>
              <a:t>High-performance main-memory database system built on top of the MassTree</a:t>
            </a:r>
          </a:p>
          <a:p>
            <a:r>
              <a:rPr lang="en-US" dirty="0"/>
              <a:t>Reduces atomic writes to hotspots</a:t>
            </a:r>
          </a:p>
          <a:p>
            <a:pPr lvl="1"/>
            <a:r>
              <a:rPr lang="en-US" dirty="0"/>
              <a:t>Key to performance on multi-core, multi-socket machines</a:t>
            </a:r>
          </a:p>
          <a:p>
            <a:pPr lvl="1"/>
            <a:r>
              <a:rPr lang="en-US" dirty="0"/>
              <a:t>Unique timestamp generation (classic example of a hotspot)</a:t>
            </a:r>
          </a:p>
          <a:p>
            <a:pPr lvl="2"/>
            <a:r>
              <a:rPr lang="en-US" dirty="0"/>
              <a:t>Use epoch-based approach: global epoch E (incremented every so often) occupies high-order bits of each transaction</a:t>
            </a:r>
          </a:p>
          <a:p>
            <a:r>
              <a:rPr lang="en-US" dirty="0"/>
              <a:t>Serializable concurrency through tracking read sets and installing at commit time</a:t>
            </a:r>
          </a:p>
          <a:p>
            <a:pPr lvl="1"/>
            <a:r>
              <a:rPr lang="en-US" dirty="0"/>
              <a:t>Phantom protection through versioning and tracking range index leaf nodes</a:t>
            </a:r>
          </a:p>
          <a:p>
            <a:r>
              <a:rPr lang="en-US" dirty="0"/>
              <a:t>Exploits multi-core parallelism throughout durability and recovery design</a:t>
            </a:r>
          </a:p>
          <a:p>
            <a:pPr lvl="1"/>
            <a:r>
              <a:rPr lang="en-US" dirty="0"/>
              <a:t>Redo-only logging in parallel across multiple disks</a:t>
            </a:r>
          </a:p>
          <a:p>
            <a:pPr lvl="1"/>
            <a:r>
              <a:rPr lang="en-US" dirty="0"/>
              <a:t>Parallel checkpointing</a:t>
            </a:r>
          </a:p>
          <a:p>
            <a:endParaRPr lang="en-US" dirty="0"/>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115</a:t>
            </a:fld>
            <a:endParaRPr lang="en-US" dirty="0"/>
          </a:p>
        </p:txBody>
      </p:sp>
      <p:sp>
        <p:nvSpPr>
          <p:cNvPr id="7" name="TextBox 6"/>
          <p:cNvSpPr txBox="1"/>
          <p:nvPr/>
        </p:nvSpPr>
        <p:spPr>
          <a:xfrm>
            <a:off x="0" y="5908813"/>
            <a:ext cx="7799754" cy="430887"/>
          </a:xfrm>
          <a:prstGeom prst="rect">
            <a:avLst/>
          </a:prstGeom>
          <a:noFill/>
        </p:spPr>
        <p:txBody>
          <a:bodyPr wrap="square" rtlCol="0">
            <a:spAutoFit/>
          </a:bodyPr>
          <a:lstStyle/>
          <a:p>
            <a:r>
              <a:rPr lang="en-US" sz="1100" dirty="0">
                <a:solidFill>
                  <a:schemeClr val="tx1">
                    <a:lumMod val="50000"/>
                    <a:lumOff val="50000"/>
                  </a:schemeClr>
                </a:solidFill>
                <a:latin typeface="Arial" panose="020B0604020202020204" pitchFamily="34" charset="0"/>
                <a:cs typeface="Arial" panose="020B0604020202020204" pitchFamily="34" charset="0"/>
              </a:rPr>
              <a:t>Speedy Transactions in Multicore In-Memory Databases</a:t>
            </a:r>
          </a:p>
          <a:p>
            <a:r>
              <a:rPr lang="en-US" sz="1100" dirty="0">
                <a:solidFill>
                  <a:schemeClr val="bg1">
                    <a:lumMod val="75000"/>
                  </a:schemeClr>
                </a:solidFill>
                <a:latin typeface="Arial" panose="020B0604020202020204" pitchFamily="34" charset="0"/>
                <a:cs typeface="Arial" panose="020B0604020202020204" pitchFamily="34" charset="0"/>
              </a:rPr>
              <a:t>SOSP, pp.18-32, 2013</a:t>
            </a:r>
          </a:p>
        </p:txBody>
      </p:sp>
    </p:spTree>
    <p:extLst>
      <p:ext uri="{BB962C8B-B14F-4D97-AF65-F5344CB8AC3E}">
        <p14:creationId xmlns:p14="http://schemas.microsoft.com/office/powerpoint/2010/main" val="324932805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a:t>
            </a:r>
          </a:p>
        </p:txBody>
      </p:sp>
      <p:sp>
        <p:nvSpPr>
          <p:cNvPr id="3" name="Text Placeholder 2"/>
          <p:cNvSpPr>
            <a:spLocks noGrp="1"/>
          </p:cNvSpPr>
          <p:nvPr>
            <p:ph type="body" idx="1"/>
          </p:nvPr>
        </p:nvSpPr>
        <p:spPr/>
        <p:txBody>
          <a:bodyPr/>
          <a:lstStyle/>
          <a:p>
            <a:r>
              <a:rPr lang="en-US" dirty="0"/>
              <a:t>A brief survey of main-memory database research prior to the modern era</a:t>
            </a:r>
          </a:p>
        </p:txBody>
      </p:sp>
      <p:sp>
        <p:nvSpPr>
          <p:cNvPr id="4" name="Date Placeholder 3"/>
          <p:cNvSpPr>
            <a:spLocks noGrp="1"/>
          </p:cNvSpPr>
          <p:nvPr>
            <p:ph type="dt" sz="half" idx="10"/>
          </p:nvPr>
        </p:nvSpPr>
        <p:spPr/>
        <p:txBody>
          <a:bodyPr/>
          <a:lstStyle/>
          <a:p>
            <a:fld id="{63B24373-360C-446E-9932-78E2024560AD}"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116</a:t>
            </a:fld>
            <a:endParaRPr lang="en-US" dirty="0"/>
          </a:p>
        </p:txBody>
      </p:sp>
    </p:spTree>
    <p:extLst>
      <p:ext uri="{BB962C8B-B14F-4D97-AF65-F5344CB8AC3E}">
        <p14:creationId xmlns:p14="http://schemas.microsoft.com/office/powerpoint/2010/main" val="332526919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Early Years: 1984-1994</a:t>
            </a:r>
          </a:p>
        </p:txBody>
      </p:sp>
      <p:sp>
        <p:nvSpPr>
          <p:cNvPr id="3" name="Content Placeholder 2"/>
          <p:cNvSpPr>
            <a:spLocks noGrp="1"/>
          </p:cNvSpPr>
          <p:nvPr>
            <p:ph idx="1"/>
          </p:nvPr>
        </p:nvSpPr>
        <p:spPr/>
        <p:txBody>
          <a:bodyPr/>
          <a:lstStyle/>
          <a:p>
            <a:r>
              <a:rPr lang="en-US" dirty="0"/>
              <a:t>1976: IMS Fastpath [45] (published 1985) main-memory resident database optimizations</a:t>
            </a:r>
          </a:p>
          <a:p>
            <a:pPr lvl="1"/>
            <a:r>
              <a:rPr lang="en-US" dirty="0"/>
              <a:t>Fine-grained record-level locking</a:t>
            </a:r>
          </a:p>
          <a:p>
            <a:pPr lvl="1"/>
            <a:r>
              <a:rPr lang="en-US" dirty="0"/>
              <a:t>Install record updates at commit time</a:t>
            </a:r>
          </a:p>
          <a:p>
            <a:pPr lvl="1"/>
            <a:r>
              <a:rPr lang="en-US" dirty="0"/>
              <a:t>Group commit</a:t>
            </a:r>
          </a:p>
          <a:p>
            <a:r>
              <a:rPr lang="en-US" dirty="0"/>
              <a:t>1984: DeWitt, Katz, Olken, Shapiro, Stonebraker, Wood [32]</a:t>
            </a:r>
          </a:p>
          <a:p>
            <a:pPr lvl="1"/>
            <a:r>
              <a:rPr lang="en-US" dirty="0"/>
              <a:t>Assume database fit in main-memory buffer pool</a:t>
            </a:r>
          </a:p>
          <a:p>
            <a:pPr lvl="1"/>
            <a:r>
              <a:rPr lang="en-US" dirty="0"/>
              <a:t>Access method optimizations, join techniques, group/fast commit, parallel log and checkpoint I/O</a:t>
            </a:r>
          </a:p>
          <a:p>
            <a:r>
              <a:rPr lang="en-US" dirty="0"/>
              <a:t>1986: MM-DBMS from University of Wisconsin [83, 84, 85] </a:t>
            </a:r>
          </a:p>
          <a:p>
            <a:pPr lvl="1"/>
            <a:r>
              <a:rPr lang="en-US" dirty="0"/>
              <a:t>Use of pointers for direct record access (no buffer pool)</a:t>
            </a:r>
          </a:p>
          <a:p>
            <a:pPr lvl="1"/>
            <a:r>
              <a:rPr lang="en-US" dirty="0"/>
              <a:t>T-Trees: memory optimized indexing</a:t>
            </a:r>
          </a:p>
          <a:p>
            <a:pPr lvl="1"/>
            <a:r>
              <a:rPr lang="en-US" dirty="0"/>
              <a:t>Partitioned recovery method: main processor and recovery processor</a:t>
            </a:r>
          </a:p>
          <a:p>
            <a:pPr lvl="1"/>
            <a:endParaRPr lang="en-US" dirty="0"/>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117</a:t>
            </a:fld>
            <a:endParaRPr lang="en-US" dirty="0"/>
          </a:p>
        </p:txBody>
      </p:sp>
    </p:spTree>
    <p:extLst>
      <p:ext uri="{BB962C8B-B14F-4D97-AF65-F5344CB8AC3E}">
        <p14:creationId xmlns:p14="http://schemas.microsoft.com/office/powerpoint/2010/main" val="315485271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Early Years: 1984-1994 (2)</a:t>
            </a:r>
          </a:p>
        </p:txBody>
      </p:sp>
      <p:sp>
        <p:nvSpPr>
          <p:cNvPr id="3" name="Content Placeholder 2"/>
          <p:cNvSpPr>
            <a:spLocks noGrp="1"/>
          </p:cNvSpPr>
          <p:nvPr>
            <p:ph idx="1"/>
          </p:nvPr>
        </p:nvSpPr>
        <p:spPr>
          <a:xfrm>
            <a:off x="1097280" y="1845734"/>
            <a:ext cx="10058400" cy="4376162"/>
          </a:xfrm>
        </p:spPr>
        <p:txBody>
          <a:bodyPr>
            <a:normAutofit lnSpcReduction="10000"/>
          </a:bodyPr>
          <a:lstStyle/>
          <a:p>
            <a:r>
              <a:rPr lang="en-US" dirty="0"/>
              <a:t>1987: MARS from SMU and System M from Princeton [36, 51]</a:t>
            </a:r>
          </a:p>
          <a:p>
            <a:pPr lvl="1"/>
            <a:r>
              <a:rPr lang="en-US" dirty="0"/>
              <a:t>Partitioned into database processor and recovery processor: lazy copy of volatile updates to storage</a:t>
            </a:r>
          </a:p>
          <a:p>
            <a:pPr lvl="1"/>
            <a:r>
              <a:rPr lang="en-US" dirty="0"/>
              <a:t>Showed benefits of avoiding undo logging in main-memory systems</a:t>
            </a:r>
          </a:p>
          <a:p>
            <a:r>
              <a:rPr lang="en-US" dirty="0"/>
              <a:t>1987: IBM Office by Example [17]</a:t>
            </a:r>
          </a:p>
          <a:p>
            <a:pPr lvl="1"/>
            <a:r>
              <a:rPr lang="en-US" dirty="0"/>
              <a:t>Main-memory optimizations for read-mostly data: inverted indexes using memory pointers</a:t>
            </a:r>
          </a:p>
          <a:p>
            <a:r>
              <a:rPr lang="en-US" dirty="0"/>
              <a:t>1988: TPK from University of Wisconsin [91]</a:t>
            </a:r>
          </a:p>
          <a:p>
            <a:pPr lvl="1"/>
            <a:r>
              <a:rPr lang="en-US" dirty="0"/>
              <a:t>Executed transactions serially using collection of specialized threads (input, output, execution, recovery)</a:t>
            </a:r>
          </a:p>
          <a:p>
            <a:r>
              <a:rPr lang="en-US" dirty="0"/>
              <a:t>1988: PRISMA [9, 10]</a:t>
            </a:r>
          </a:p>
          <a:p>
            <a:pPr lvl="1"/>
            <a:r>
              <a:rPr lang="en-US" dirty="0"/>
              <a:t>Two-phase locking and two-phase commit over partitioned main-memory database</a:t>
            </a:r>
          </a:p>
          <a:p>
            <a:r>
              <a:rPr lang="en-US" dirty="0"/>
              <a:t>1991: IBM Starburst Memory Resident Storage Component</a:t>
            </a:r>
          </a:p>
          <a:p>
            <a:pPr lvl="1"/>
            <a:r>
              <a:rPr lang="en-US" dirty="0"/>
              <a:t>Used many techniques from MM-DBMS</a:t>
            </a:r>
          </a:p>
          <a:p>
            <a:pPr lvl="1"/>
            <a:r>
              <a:rPr lang="en-US" dirty="0"/>
              <a:t>Concurrency: single latch to protect table and indexes (serial execution), direct addressing of lock data</a:t>
            </a:r>
          </a:p>
          <a:p>
            <a:pPr lvl="1"/>
            <a:endParaRPr lang="en-US" dirty="0"/>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118</a:t>
            </a:fld>
            <a:endParaRPr lang="en-US" dirty="0"/>
          </a:p>
        </p:txBody>
      </p:sp>
    </p:spTree>
    <p:extLst>
      <p:ext uri="{BB962C8B-B14F-4D97-AF65-F5344CB8AC3E}">
        <p14:creationId xmlns:p14="http://schemas.microsoft.com/office/powerpoint/2010/main" val="330902940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Millennium: 1994-2005</a:t>
            </a:r>
          </a:p>
        </p:txBody>
      </p:sp>
      <p:sp>
        <p:nvSpPr>
          <p:cNvPr id="3" name="Content Placeholder 2"/>
          <p:cNvSpPr>
            <a:spLocks noGrp="1"/>
          </p:cNvSpPr>
          <p:nvPr>
            <p:ph idx="1"/>
          </p:nvPr>
        </p:nvSpPr>
        <p:spPr>
          <a:xfrm>
            <a:off x="1097280" y="1845734"/>
            <a:ext cx="10058400" cy="4376162"/>
          </a:xfrm>
        </p:spPr>
        <p:txBody>
          <a:bodyPr>
            <a:normAutofit/>
          </a:bodyPr>
          <a:lstStyle/>
          <a:p>
            <a:r>
              <a:rPr lang="en-US" dirty="0"/>
              <a:t>1994: Dali from Bell Labs [19, 63] (later DataBlitz[14])</a:t>
            </a:r>
          </a:p>
          <a:p>
            <a:pPr lvl="1"/>
            <a:r>
              <a:rPr lang="en-US" dirty="0"/>
              <a:t>Gave </a:t>
            </a:r>
            <a:r>
              <a:rPr lang="en-US" i="1" dirty="0"/>
              <a:t>applications</a:t>
            </a:r>
            <a:r>
              <a:rPr lang="en-US" dirty="0"/>
              <a:t> direct shared access to main-memory records</a:t>
            </a:r>
          </a:p>
          <a:p>
            <a:pPr lvl="1"/>
            <a:r>
              <a:rPr lang="en-US" dirty="0"/>
              <a:t>Data replication (fast failover), redo-only logging (reduce I/O), fuzzy action-consistent checkpoint scheme (reduce lock contention)</a:t>
            </a:r>
          </a:p>
          <a:p>
            <a:r>
              <a:rPr lang="en-US" dirty="0"/>
              <a:t>ClustRa Distributed Main-Memory DBMS [62]</a:t>
            </a:r>
          </a:p>
          <a:p>
            <a:pPr lvl="1"/>
            <a:r>
              <a:rPr lang="en-US" dirty="0"/>
              <a:t>High performance and availability using fully replicated main-memory DBMS at each node (2-safe)</a:t>
            </a:r>
          </a:p>
          <a:p>
            <a:pPr lvl="1"/>
            <a:r>
              <a:rPr lang="en-US" dirty="0"/>
              <a:t>Targeted telecom workloads</a:t>
            </a:r>
          </a:p>
          <a:p>
            <a:r>
              <a:rPr lang="en-US" dirty="0"/>
              <a:t>System K from NYU[164]</a:t>
            </a:r>
          </a:p>
          <a:p>
            <a:pPr lvl="1"/>
            <a:r>
              <a:rPr lang="en-US" dirty="0"/>
              <a:t>In-memory partitions assigned to CPU cores (no distribution across machines)</a:t>
            </a:r>
          </a:p>
          <a:p>
            <a:pPr lvl="1"/>
            <a:r>
              <a:rPr lang="en-US" dirty="0"/>
              <a:t>Transactions run serial within partition with logical logging</a:t>
            </a:r>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119</a:t>
            </a:fld>
            <a:endParaRPr lang="en-US" dirty="0"/>
          </a:p>
        </p:txBody>
      </p:sp>
    </p:spTree>
    <p:extLst>
      <p:ext uri="{BB962C8B-B14F-4D97-AF65-F5344CB8AC3E}">
        <p14:creationId xmlns:p14="http://schemas.microsoft.com/office/powerpoint/2010/main" val="3625143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Main-Memory Optimizations</a:t>
            </a:r>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12</a:t>
            </a:fld>
            <a:endParaRPr lang="en-US" dirty="0"/>
          </a:p>
        </p:txBody>
      </p:sp>
      <p:graphicFrame>
        <p:nvGraphicFramePr>
          <p:cNvPr id="7" name="Chart 6">
            <a:extLst>
              <a:ext uri="{FF2B5EF4-FFF2-40B4-BE49-F238E27FC236}">
                <a16:creationId xmlns:a16="http://schemas.microsoft.com/office/drawing/2014/main" id="{40375218-3678-4BB7-9BD8-776B0A92FE97}"/>
              </a:ext>
            </a:extLst>
          </p:cNvPr>
          <p:cNvGraphicFramePr>
            <a:graphicFrameLocks/>
          </p:cNvGraphicFramePr>
          <p:nvPr>
            <p:extLst>
              <p:ext uri="{D42A27DB-BD31-4B8C-83A1-F6EECF244321}">
                <p14:modId xmlns:p14="http://schemas.microsoft.com/office/powerpoint/2010/main" val="1811718887"/>
              </p:ext>
            </p:extLst>
          </p:nvPr>
        </p:nvGraphicFramePr>
        <p:xfrm>
          <a:off x="6807289" y="2127719"/>
          <a:ext cx="5761383" cy="3627783"/>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34788" y="5908813"/>
            <a:ext cx="4099890" cy="430887"/>
          </a:xfrm>
          <a:prstGeom prst="rect">
            <a:avLst/>
          </a:prstGeom>
          <a:noFill/>
        </p:spPr>
        <p:txBody>
          <a:bodyPr wrap="square" rtlCol="0">
            <a:spAutoFit/>
          </a:bodyPr>
          <a:lstStyle/>
          <a:p>
            <a:r>
              <a:rPr lang="en-US" sz="1100" dirty="0">
                <a:solidFill>
                  <a:schemeClr val="tx1">
                    <a:lumMod val="50000"/>
                    <a:lumOff val="50000"/>
                  </a:schemeClr>
                </a:solidFill>
                <a:latin typeface="Arial" panose="020B0604020202020204" pitchFamily="34" charset="0"/>
                <a:cs typeface="Arial" panose="020B0604020202020204" pitchFamily="34" charset="0"/>
              </a:rPr>
              <a:t>OLTP Through the Looking Glass, and What we Found There</a:t>
            </a:r>
          </a:p>
          <a:p>
            <a:r>
              <a:rPr lang="en-US" sz="1100" dirty="0">
                <a:solidFill>
                  <a:schemeClr val="bg1">
                    <a:lumMod val="75000"/>
                  </a:schemeClr>
                </a:solidFill>
                <a:latin typeface="Arial" panose="020B0604020202020204" pitchFamily="34" charset="0"/>
                <a:cs typeface="Arial" panose="020B0604020202020204" pitchFamily="34" charset="0"/>
              </a:rPr>
              <a:t>SIGMOD, pp. 981-992, 2008</a:t>
            </a:r>
          </a:p>
        </p:txBody>
      </p:sp>
      <p:sp>
        <p:nvSpPr>
          <p:cNvPr id="8" name="Content Placeholder 2"/>
          <p:cNvSpPr>
            <a:spLocks noGrp="1"/>
          </p:cNvSpPr>
          <p:nvPr>
            <p:ph idx="1"/>
          </p:nvPr>
        </p:nvSpPr>
        <p:spPr>
          <a:xfrm>
            <a:off x="830152" y="1825411"/>
            <a:ext cx="6210105" cy="4023360"/>
          </a:xfrm>
        </p:spPr>
        <p:txBody>
          <a:bodyPr vert="horz" lIns="0" tIns="45720" rIns="0" bIns="45720" rtlCol="0" anchor="t">
            <a:normAutofit fontScale="92500" lnSpcReduction="10000"/>
          </a:bodyPr>
          <a:lstStyle/>
          <a:p>
            <a:r>
              <a:rPr lang="en-US" dirty="0"/>
              <a:t>Where are the optimization opportunities in main-memory database systems?</a:t>
            </a:r>
            <a:endParaRPr lang="en-US" dirty="0">
              <a:solidFill>
                <a:schemeClr val="tx1"/>
              </a:solidFill>
            </a:endParaRPr>
          </a:p>
          <a:p>
            <a:r>
              <a:rPr lang="en-US" dirty="0"/>
              <a:t>Remove overheads of</a:t>
            </a:r>
            <a:endParaRPr lang="en-US" dirty="0">
              <a:solidFill>
                <a:schemeClr val="tx1"/>
              </a:solidFill>
            </a:endParaRPr>
          </a:p>
          <a:p>
            <a:pPr lvl="1"/>
            <a:r>
              <a:rPr lang="en-US" dirty="0"/>
              <a:t>Buffer pool</a:t>
            </a:r>
            <a:endParaRPr lang="en-US" dirty="0">
              <a:solidFill>
                <a:schemeClr val="tx1"/>
              </a:solidFill>
            </a:endParaRPr>
          </a:p>
          <a:p>
            <a:pPr lvl="1"/>
            <a:r>
              <a:rPr lang="en-US" dirty="0"/>
              <a:t>Lock manager</a:t>
            </a:r>
            <a:endParaRPr lang="en-US" dirty="0">
              <a:solidFill>
                <a:schemeClr val="tx1"/>
              </a:solidFill>
            </a:endParaRPr>
          </a:p>
          <a:p>
            <a:r>
              <a:rPr lang="en-US" dirty="0"/>
              <a:t>Making progress in eliminating runtime recovery overhead</a:t>
            </a:r>
            <a:endParaRPr lang="en-US" dirty="0">
              <a:solidFill>
                <a:schemeClr val="tx1"/>
              </a:solidFill>
            </a:endParaRPr>
          </a:p>
          <a:p>
            <a:pPr lvl="1"/>
            <a:r>
              <a:rPr lang="en-US" dirty="0">
                <a:solidFill>
                  <a:schemeClr val="tx1"/>
                </a:solidFill>
              </a:rPr>
              <a:t>Records live in memory, but still need to log to Disk/SSD</a:t>
            </a:r>
          </a:p>
          <a:p>
            <a:pPr lvl="1"/>
            <a:r>
              <a:rPr lang="en-US" dirty="0"/>
              <a:t>NVRAM will help greatly (more later)</a:t>
            </a:r>
          </a:p>
          <a:p>
            <a:r>
              <a:rPr lang="en-US" dirty="0">
                <a:solidFill>
                  <a:schemeClr val="tx1"/>
                </a:solidFill>
              </a:rPr>
              <a:t>Aggressive compilation</a:t>
            </a:r>
          </a:p>
          <a:p>
            <a:pPr lvl="1"/>
            <a:r>
              <a:rPr lang="en-US" dirty="0">
                <a:solidFill>
                  <a:schemeClr val="tx1"/>
                </a:solidFill>
              </a:rPr>
              <a:t>All transactions/queries compiled to byte code; no interpretation</a:t>
            </a:r>
          </a:p>
          <a:p>
            <a:r>
              <a:rPr lang="en-US" dirty="0">
                <a:solidFill>
                  <a:schemeClr val="tx1"/>
                </a:solidFill>
              </a:rPr>
              <a:t>Scalable high-performance indexing methods</a:t>
            </a:r>
          </a:p>
          <a:p>
            <a:pPr lvl="1"/>
            <a:r>
              <a:rPr lang="en-US" dirty="0">
                <a:solidFill>
                  <a:schemeClr val="tx1"/>
                </a:solidFill>
              </a:rPr>
              <a:t>Latch-freedom coupled with memory-optimized layout</a:t>
            </a:r>
          </a:p>
        </p:txBody>
      </p:sp>
    </p:spTree>
    <p:extLst>
      <p:ext uri="{BB962C8B-B14F-4D97-AF65-F5344CB8AC3E}">
        <p14:creationId xmlns:p14="http://schemas.microsoft.com/office/powerpoint/2010/main" val="173882103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Millennium: 1994-2005 (2)</a:t>
            </a:r>
          </a:p>
        </p:txBody>
      </p:sp>
      <p:sp>
        <p:nvSpPr>
          <p:cNvPr id="3" name="Content Placeholder 2"/>
          <p:cNvSpPr>
            <a:spLocks noGrp="1"/>
          </p:cNvSpPr>
          <p:nvPr>
            <p:ph idx="1"/>
          </p:nvPr>
        </p:nvSpPr>
        <p:spPr>
          <a:xfrm>
            <a:off x="1097280" y="1845734"/>
            <a:ext cx="10058400" cy="4376162"/>
          </a:xfrm>
        </p:spPr>
        <p:txBody>
          <a:bodyPr>
            <a:normAutofit/>
          </a:bodyPr>
          <a:lstStyle/>
          <a:p>
            <a:r>
              <a:rPr lang="en-US" dirty="0"/>
              <a:t>HP Smallbase and TimesTen [152, 153, 154]</a:t>
            </a:r>
          </a:p>
          <a:p>
            <a:pPr lvl="1"/>
            <a:r>
              <a:rPr lang="en-US" dirty="0"/>
              <a:t>Unique architectural design: used as both server and linkable library</a:t>
            </a:r>
          </a:p>
          <a:p>
            <a:pPr lvl="1"/>
            <a:r>
              <a:rPr lang="en-US" dirty="0"/>
              <a:t>Fully ACID-compliant, with ability to relax for performance and use elsewhere (e.g., mid-tier cache)</a:t>
            </a:r>
          </a:p>
          <a:p>
            <a:pPr lvl="1"/>
            <a:r>
              <a:rPr lang="en-US" dirty="0"/>
              <a:t>Used T-Trees initially, multi-versioning, along with other main-memory optimizations</a:t>
            </a:r>
          </a:p>
          <a:p>
            <a:r>
              <a:rPr lang="en-US" dirty="0"/>
              <a:t>P*Time[23]</a:t>
            </a:r>
          </a:p>
          <a:p>
            <a:pPr lvl="1"/>
            <a:r>
              <a:rPr lang="en-US" dirty="0"/>
              <a:t>Light-weight OLTP database optimized for CPU cache consciousness</a:t>
            </a:r>
          </a:p>
          <a:p>
            <a:pPr lvl="1"/>
            <a:r>
              <a:rPr lang="en-US" dirty="0"/>
              <a:t>Use of lock-free index read protocol (OLFIT)</a:t>
            </a:r>
          </a:p>
          <a:p>
            <a:pPr lvl="1"/>
            <a:r>
              <a:rPr lang="en-US" dirty="0"/>
              <a:t>Fine-grained parallel logging</a:t>
            </a:r>
          </a:p>
          <a:p>
            <a:pPr lvl="1"/>
            <a:r>
              <a:rPr lang="en-US" dirty="0"/>
              <a:t>Eventually became the main-memory OLTP engine in SAP HANA </a:t>
            </a:r>
          </a:p>
          <a:p>
            <a:pPr lvl="1"/>
            <a:endParaRPr lang="en-US" dirty="0"/>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120</a:t>
            </a:fld>
            <a:endParaRPr lang="en-US" dirty="0"/>
          </a:p>
        </p:txBody>
      </p:sp>
    </p:spTree>
    <p:extLst>
      <p:ext uri="{BB962C8B-B14F-4D97-AF65-F5344CB8AC3E}">
        <p14:creationId xmlns:p14="http://schemas.microsoft.com/office/powerpoint/2010/main" val="186730258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Graveyard</a:t>
            </a:r>
          </a:p>
        </p:txBody>
      </p:sp>
      <p:sp>
        <p:nvSpPr>
          <p:cNvPr id="3" name="Subtitle 2"/>
          <p:cNvSpPr>
            <a:spLocks noGrp="1"/>
          </p:cNvSpPr>
          <p:nvPr>
            <p:ph type="subTitle" idx="1"/>
          </p:nvPr>
        </p:nvSpPr>
        <p:spPr/>
        <p:txBody>
          <a:bodyPr/>
          <a:lstStyle/>
          <a:p>
            <a:r>
              <a:rPr lang="en-US" dirty="0"/>
              <a:t>Extra slides</a:t>
            </a:r>
          </a:p>
        </p:txBody>
      </p:sp>
      <p:sp>
        <p:nvSpPr>
          <p:cNvPr id="4" name="Date Placeholder 3"/>
          <p:cNvSpPr>
            <a:spLocks noGrp="1"/>
          </p:cNvSpPr>
          <p:nvPr>
            <p:ph type="dt" sz="half" idx="10"/>
          </p:nvPr>
        </p:nvSpPr>
        <p:spPr/>
        <p:txBody>
          <a:bodyPr/>
          <a:lstStyle/>
          <a:p>
            <a:fld id="{AF7A6E53-4D81-419D-A56A-AB5A4C914B4D}"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121</a:t>
            </a:fld>
            <a:endParaRPr lang="en-US" dirty="0"/>
          </a:p>
        </p:txBody>
      </p:sp>
    </p:spTree>
    <p:extLst>
      <p:ext uri="{BB962C8B-B14F-4D97-AF65-F5344CB8AC3E}">
        <p14:creationId xmlns:p14="http://schemas.microsoft.com/office/powerpoint/2010/main" val="52912841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8118550" y="1845734"/>
            <a:ext cx="3563816" cy="60591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p:txBody>
          <a:bodyPr/>
          <a:lstStyle/>
          <a:p>
            <a:r>
              <a:rPr lang="en-US" dirty="0"/>
              <a:t>Index Page Layout</a:t>
            </a:r>
          </a:p>
        </p:txBody>
      </p:sp>
      <p:sp>
        <p:nvSpPr>
          <p:cNvPr id="3" name="Content Placeholder 2"/>
          <p:cNvSpPr>
            <a:spLocks noGrp="1"/>
          </p:cNvSpPr>
          <p:nvPr>
            <p:ph idx="1"/>
          </p:nvPr>
        </p:nvSpPr>
        <p:spPr>
          <a:xfrm>
            <a:off x="1097280" y="1845734"/>
            <a:ext cx="6713220" cy="3414020"/>
          </a:xfrm>
        </p:spPr>
        <p:txBody>
          <a:bodyPr>
            <a:normAutofit/>
          </a:bodyPr>
          <a:lstStyle/>
          <a:p>
            <a:r>
              <a:rPr lang="en-US" dirty="0"/>
              <a:t>Index page layout (especially B+-trees) has been an important topic since inception; there could be a whole tutorial on it</a:t>
            </a:r>
          </a:p>
          <a:p>
            <a:r>
              <a:rPr lang="en-US" dirty="0"/>
              <a:t>Much of this work still applies today</a:t>
            </a:r>
          </a:p>
          <a:p>
            <a:pPr lvl="1"/>
            <a:r>
              <a:rPr lang="en-US" dirty="0"/>
              <a:t>Prefix/tail compression for space savings within a node</a:t>
            </a:r>
          </a:p>
          <a:p>
            <a:pPr lvl="1"/>
            <a:r>
              <a:rPr lang="en-US" dirty="0"/>
              <a:t>Increase chance of fixed-length comparison when searching a page</a:t>
            </a:r>
          </a:p>
          <a:p>
            <a:r>
              <a:rPr lang="en-US" dirty="0"/>
              <a:t>This tutorial will focus elsewhere, for instance:</a:t>
            </a:r>
          </a:p>
          <a:p>
            <a:pPr lvl="1"/>
            <a:r>
              <a:rPr lang="en-US" dirty="0"/>
              <a:t>Different data structure designs for cache efficiency</a:t>
            </a:r>
          </a:p>
          <a:p>
            <a:pPr lvl="1"/>
            <a:r>
              <a:rPr lang="en-US" dirty="0"/>
              <a:t>Thread-level concurrency</a:t>
            </a:r>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122</a:t>
            </a:fld>
            <a:endParaRPr lang="en-US" dirty="0"/>
          </a:p>
        </p:txBody>
      </p:sp>
      <p:sp>
        <p:nvSpPr>
          <p:cNvPr id="7" name="Rectangle 6"/>
          <p:cNvSpPr/>
          <p:nvPr/>
        </p:nvSpPr>
        <p:spPr>
          <a:xfrm>
            <a:off x="8176360" y="2078743"/>
            <a:ext cx="1145759" cy="2868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bigbird</a:t>
            </a:r>
          </a:p>
        </p:txBody>
      </p:sp>
      <p:sp>
        <p:nvSpPr>
          <p:cNvPr id="8" name="Rectangle 7"/>
          <p:cNvSpPr/>
          <p:nvPr/>
        </p:nvSpPr>
        <p:spPr>
          <a:xfrm>
            <a:off x="9322119" y="2078743"/>
            <a:ext cx="1145759" cy="2868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bigcat</a:t>
            </a:r>
          </a:p>
        </p:txBody>
      </p:sp>
      <p:sp>
        <p:nvSpPr>
          <p:cNvPr id="9" name="Rectangle 8"/>
          <p:cNvSpPr/>
          <p:nvPr/>
        </p:nvSpPr>
        <p:spPr>
          <a:xfrm>
            <a:off x="10467878" y="2078743"/>
            <a:ext cx="1145759" cy="2868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bigdog</a:t>
            </a:r>
          </a:p>
        </p:txBody>
      </p:sp>
      <p:sp>
        <p:nvSpPr>
          <p:cNvPr id="11" name="TextBox 10"/>
          <p:cNvSpPr txBox="1"/>
          <p:nvPr/>
        </p:nvSpPr>
        <p:spPr>
          <a:xfrm>
            <a:off x="8118549" y="1808330"/>
            <a:ext cx="1392753" cy="292388"/>
          </a:xfrm>
          <a:prstGeom prst="rect">
            <a:avLst/>
          </a:prstGeom>
          <a:noFill/>
        </p:spPr>
        <p:txBody>
          <a:bodyPr wrap="square" rtlCol="0">
            <a:spAutoFit/>
          </a:bodyPr>
          <a:lstStyle/>
          <a:p>
            <a:r>
              <a:rPr lang="en-US" sz="1300" dirty="0">
                <a:latin typeface="Arial" panose="020B0604020202020204" pitchFamily="34" charset="0"/>
                <a:cs typeface="Arial" panose="020B0604020202020204" pitchFamily="34" charset="0"/>
              </a:rPr>
              <a:t>Keys</a:t>
            </a:r>
          </a:p>
        </p:txBody>
      </p:sp>
      <p:sp>
        <p:nvSpPr>
          <p:cNvPr id="12" name="Arrow: Down 11"/>
          <p:cNvSpPr/>
          <p:nvPr/>
        </p:nvSpPr>
        <p:spPr>
          <a:xfrm>
            <a:off x="9681627" y="2521642"/>
            <a:ext cx="422031" cy="461251"/>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3" name="TextBox 12"/>
          <p:cNvSpPr txBox="1"/>
          <p:nvPr/>
        </p:nvSpPr>
        <p:spPr>
          <a:xfrm>
            <a:off x="9954287" y="2499986"/>
            <a:ext cx="1800053"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Prefix Compression</a:t>
            </a:r>
          </a:p>
        </p:txBody>
      </p:sp>
      <p:sp>
        <p:nvSpPr>
          <p:cNvPr id="14" name="Rectangle 13"/>
          <p:cNvSpPr/>
          <p:nvPr/>
        </p:nvSpPr>
        <p:spPr>
          <a:xfrm>
            <a:off x="8118549" y="3048501"/>
            <a:ext cx="3563816" cy="6462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5" name="Rectangle 14"/>
          <p:cNvSpPr/>
          <p:nvPr/>
        </p:nvSpPr>
        <p:spPr>
          <a:xfrm>
            <a:off x="8176359" y="3321827"/>
            <a:ext cx="1145759" cy="2868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bird</a:t>
            </a:r>
          </a:p>
        </p:txBody>
      </p:sp>
      <p:sp>
        <p:nvSpPr>
          <p:cNvPr id="16" name="Rectangle 15"/>
          <p:cNvSpPr/>
          <p:nvPr/>
        </p:nvSpPr>
        <p:spPr>
          <a:xfrm>
            <a:off x="9322118" y="3321827"/>
            <a:ext cx="1145759" cy="2868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a:t>
            </a:r>
          </a:p>
        </p:txBody>
      </p:sp>
      <p:sp>
        <p:nvSpPr>
          <p:cNvPr id="17" name="Rectangle 16"/>
          <p:cNvSpPr/>
          <p:nvPr/>
        </p:nvSpPr>
        <p:spPr>
          <a:xfrm>
            <a:off x="10467877" y="3321827"/>
            <a:ext cx="1145759" cy="2868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dog</a:t>
            </a:r>
          </a:p>
        </p:txBody>
      </p:sp>
      <p:sp>
        <p:nvSpPr>
          <p:cNvPr id="18" name="TextBox 17"/>
          <p:cNvSpPr txBox="1"/>
          <p:nvPr/>
        </p:nvSpPr>
        <p:spPr>
          <a:xfrm>
            <a:off x="8118548" y="3043599"/>
            <a:ext cx="1392753" cy="292388"/>
          </a:xfrm>
          <a:prstGeom prst="rect">
            <a:avLst/>
          </a:prstGeom>
          <a:noFill/>
        </p:spPr>
        <p:txBody>
          <a:bodyPr wrap="square" rtlCol="0">
            <a:spAutoFit/>
          </a:bodyPr>
          <a:lstStyle/>
          <a:p>
            <a:r>
              <a:rPr lang="en-US" sz="1300" dirty="0">
                <a:latin typeface="Arial" panose="020B0604020202020204" pitchFamily="34" charset="0"/>
                <a:cs typeface="Arial" panose="020B0604020202020204" pitchFamily="34" charset="0"/>
              </a:rPr>
              <a:t>Keys</a:t>
            </a:r>
          </a:p>
        </p:txBody>
      </p:sp>
      <p:sp>
        <p:nvSpPr>
          <p:cNvPr id="19" name="Rectangle 18"/>
          <p:cNvSpPr/>
          <p:nvPr/>
        </p:nvSpPr>
        <p:spPr>
          <a:xfrm>
            <a:off x="8110734" y="4502411"/>
            <a:ext cx="3563816" cy="122686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0" name="TextBox 19"/>
          <p:cNvSpPr txBox="1"/>
          <p:nvPr/>
        </p:nvSpPr>
        <p:spPr>
          <a:xfrm>
            <a:off x="8085652" y="4502411"/>
            <a:ext cx="2061588" cy="292388"/>
          </a:xfrm>
          <a:prstGeom prst="rect">
            <a:avLst/>
          </a:prstGeom>
          <a:noFill/>
        </p:spPr>
        <p:txBody>
          <a:bodyPr wrap="square" rtlCol="0">
            <a:spAutoFit/>
          </a:bodyPr>
          <a:lstStyle/>
          <a:p>
            <a:r>
              <a:rPr lang="en-US" sz="1300" dirty="0">
                <a:latin typeface="Arial" panose="020B0604020202020204" pitchFamily="34" charset="0"/>
                <a:cs typeface="Arial" panose="020B0604020202020204" pitchFamily="34" charset="0"/>
              </a:rPr>
              <a:t>Fixed Length Key Prefix</a:t>
            </a:r>
          </a:p>
        </p:txBody>
      </p:sp>
      <p:sp>
        <p:nvSpPr>
          <p:cNvPr id="21" name="TextBox 20"/>
          <p:cNvSpPr txBox="1"/>
          <p:nvPr/>
        </p:nvSpPr>
        <p:spPr>
          <a:xfrm>
            <a:off x="8085652" y="5103778"/>
            <a:ext cx="2061588" cy="292388"/>
          </a:xfrm>
          <a:prstGeom prst="rect">
            <a:avLst/>
          </a:prstGeom>
          <a:noFill/>
        </p:spPr>
        <p:txBody>
          <a:bodyPr wrap="square" rtlCol="0">
            <a:spAutoFit/>
          </a:bodyPr>
          <a:lstStyle/>
          <a:p>
            <a:r>
              <a:rPr lang="en-US" sz="1300" dirty="0">
                <a:latin typeface="Arial" panose="020B0604020202020204" pitchFamily="34" charset="0"/>
                <a:cs typeface="Arial" panose="020B0604020202020204" pitchFamily="34" charset="0"/>
              </a:rPr>
              <a:t>Key Suffixes</a:t>
            </a:r>
          </a:p>
        </p:txBody>
      </p:sp>
      <p:sp>
        <p:nvSpPr>
          <p:cNvPr id="22" name="Rectangle 21"/>
          <p:cNvSpPr/>
          <p:nvPr/>
        </p:nvSpPr>
        <p:spPr>
          <a:xfrm>
            <a:off x="8174753" y="4775551"/>
            <a:ext cx="1145759" cy="2868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bi</a:t>
            </a:r>
          </a:p>
        </p:txBody>
      </p:sp>
      <p:sp>
        <p:nvSpPr>
          <p:cNvPr id="23" name="Rectangle 22"/>
          <p:cNvSpPr/>
          <p:nvPr/>
        </p:nvSpPr>
        <p:spPr>
          <a:xfrm>
            <a:off x="9320512" y="4775551"/>
            <a:ext cx="1145759" cy="2868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a:t>
            </a:r>
          </a:p>
        </p:txBody>
      </p:sp>
      <p:sp>
        <p:nvSpPr>
          <p:cNvPr id="24" name="Rectangle 23"/>
          <p:cNvSpPr/>
          <p:nvPr/>
        </p:nvSpPr>
        <p:spPr>
          <a:xfrm>
            <a:off x="10466271" y="4775551"/>
            <a:ext cx="1145759" cy="2868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do</a:t>
            </a:r>
          </a:p>
        </p:txBody>
      </p:sp>
      <p:sp>
        <p:nvSpPr>
          <p:cNvPr id="25" name="Rectangle 24"/>
          <p:cNvSpPr/>
          <p:nvPr/>
        </p:nvSpPr>
        <p:spPr>
          <a:xfrm>
            <a:off x="8168545" y="5380866"/>
            <a:ext cx="1145759" cy="2868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rd</a:t>
            </a:r>
          </a:p>
        </p:txBody>
      </p:sp>
      <p:sp>
        <p:nvSpPr>
          <p:cNvPr id="26" name="Rectangle 25"/>
          <p:cNvSpPr/>
          <p:nvPr/>
        </p:nvSpPr>
        <p:spPr>
          <a:xfrm>
            <a:off x="9314304" y="5380866"/>
            <a:ext cx="1145759" cy="2868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a:t>
            </a:r>
          </a:p>
        </p:txBody>
      </p:sp>
      <p:sp>
        <p:nvSpPr>
          <p:cNvPr id="27" name="Rectangle 26"/>
          <p:cNvSpPr/>
          <p:nvPr/>
        </p:nvSpPr>
        <p:spPr>
          <a:xfrm>
            <a:off x="10460063" y="5380866"/>
            <a:ext cx="1145759" cy="2868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g</a:t>
            </a:r>
          </a:p>
        </p:txBody>
      </p:sp>
      <p:sp>
        <p:nvSpPr>
          <p:cNvPr id="29" name="TextBox 28"/>
          <p:cNvSpPr txBox="1"/>
          <p:nvPr/>
        </p:nvSpPr>
        <p:spPr>
          <a:xfrm>
            <a:off x="97311" y="5520900"/>
            <a:ext cx="6356073" cy="938719"/>
          </a:xfrm>
          <a:prstGeom prst="rect">
            <a:avLst/>
          </a:prstGeom>
          <a:noFill/>
        </p:spPr>
        <p:txBody>
          <a:bodyPr wrap="square" rtlCol="0">
            <a:spAutoFit/>
          </a:bodyPr>
          <a:lstStyle/>
          <a:p>
            <a:r>
              <a:rPr lang="en-US" sz="1100" dirty="0">
                <a:solidFill>
                  <a:schemeClr val="tx1">
                    <a:lumMod val="50000"/>
                    <a:lumOff val="50000"/>
                  </a:schemeClr>
                </a:solidFill>
                <a:latin typeface="Arial" panose="020B0604020202020204" pitchFamily="34" charset="0"/>
                <a:cs typeface="Arial" panose="020B0604020202020204" pitchFamily="34" charset="0"/>
              </a:rPr>
              <a:t>Prefix B-Trees</a:t>
            </a:r>
          </a:p>
          <a:p>
            <a:r>
              <a:rPr lang="en-US" sz="1100" dirty="0">
                <a:solidFill>
                  <a:schemeClr val="bg1">
                    <a:lumMod val="75000"/>
                  </a:schemeClr>
                </a:solidFill>
                <a:latin typeface="Arial" panose="020B0604020202020204" pitchFamily="34" charset="0"/>
                <a:cs typeface="Arial" panose="020B0604020202020204" pitchFamily="34" charset="0"/>
              </a:rPr>
              <a:t>ACM TODS 2(1), 1977, pp. 11-26</a:t>
            </a:r>
          </a:p>
          <a:p>
            <a:r>
              <a:rPr lang="en-US" sz="1100" dirty="0">
                <a:solidFill>
                  <a:schemeClr val="tx1">
                    <a:lumMod val="50000"/>
                    <a:lumOff val="50000"/>
                  </a:schemeClr>
                </a:solidFill>
                <a:latin typeface="Arial" panose="020B0604020202020204" pitchFamily="34" charset="0"/>
                <a:cs typeface="Arial" panose="020B0604020202020204" pitchFamily="34" charset="0"/>
              </a:rPr>
              <a:t>The Evolution of Effective B-tree Page Organization and Techniques: A Personal Account</a:t>
            </a:r>
          </a:p>
          <a:p>
            <a:r>
              <a:rPr lang="en-US" sz="1100" dirty="0">
                <a:solidFill>
                  <a:schemeClr val="bg1">
                    <a:lumMod val="75000"/>
                  </a:schemeClr>
                </a:solidFill>
                <a:latin typeface="Arial" panose="020B0604020202020204" pitchFamily="34" charset="0"/>
                <a:cs typeface="Arial" panose="020B0604020202020204" pitchFamily="34" charset="0"/>
              </a:rPr>
              <a:t>SIGMOD Record 30(3), 2001, pp. 64-69</a:t>
            </a:r>
          </a:p>
          <a:p>
            <a:endParaRPr lang="en-US" sz="1100" dirty="0">
              <a:solidFill>
                <a:schemeClr val="bg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816410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CSB+-Tree</a:t>
            </a:r>
          </a:p>
        </p:txBody>
      </p:sp>
      <p:sp>
        <p:nvSpPr>
          <p:cNvPr id="3" name="Content Placeholder 2"/>
          <p:cNvSpPr>
            <a:spLocks noGrp="1"/>
          </p:cNvSpPr>
          <p:nvPr>
            <p:ph idx="1"/>
          </p:nvPr>
        </p:nvSpPr>
        <p:spPr>
          <a:xfrm>
            <a:off x="1097279" y="1845733"/>
            <a:ext cx="6779481" cy="4162471"/>
          </a:xfrm>
        </p:spPr>
        <p:txBody>
          <a:bodyPr>
            <a:normAutofit fontScale="92500" lnSpcReduction="20000"/>
          </a:bodyPr>
          <a:lstStyle/>
          <a:p>
            <a:r>
              <a:rPr lang="en-US" dirty="0"/>
              <a:t>Size nodes to cache line: “unit of transfer” in main-memory system</a:t>
            </a:r>
          </a:p>
          <a:p>
            <a:r>
              <a:rPr lang="en-US" dirty="0"/>
              <a:t>Basic idea: reduce node pointer storage</a:t>
            </a:r>
          </a:p>
          <a:p>
            <a:pPr lvl="1"/>
            <a:r>
              <a:rPr lang="en-US" dirty="0"/>
              <a:t>Similar to B+-Tree in spirit</a:t>
            </a:r>
          </a:p>
          <a:p>
            <a:pPr lvl="1"/>
            <a:r>
              <a:rPr lang="en-US" dirty="0"/>
              <a:t>All child nodes of a parent placed into node group</a:t>
            </a:r>
          </a:p>
          <a:p>
            <a:pPr lvl="1"/>
            <a:r>
              <a:rPr lang="en-US" dirty="0"/>
              <a:t>Parent stores single pointer to node group</a:t>
            </a:r>
          </a:p>
          <a:p>
            <a:pPr lvl="1"/>
            <a:r>
              <a:rPr lang="en-US" dirty="0"/>
              <a:t>Nodes within a node group can be accessed using offset</a:t>
            </a:r>
          </a:p>
          <a:p>
            <a:r>
              <a:rPr lang="en-US" dirty="0"/>
              <a:t>Splits</a:t>
            </a:r>
          </a:p>
          <a:p>
            <a:pPr lvl="1"/>
            <a:r>
              <a:rPr lang="en-US" dirty="0"/>
              <a:t>Whole node groups allocated to accommodate new node</a:t>
            </a:r>
          </a:p>
          <a:p>
            <a:pPr lvl="1"/>
            <a:r>
              <a:rPr lang="en-US" dirty="0"/>
              <a:t>Entire node group copied over to new memory (pointer at parent replaced with new group pointer)</a:t>
            </a:r>
          </a:p>
          <a:p>
            <a:r>
              <a:rPr lang="en-US" dirty="0"/>
              <a:t>Optimizations</a:t>
            </a:r>
          </a:p>
          <a:p>
            <a:pPr lvl="1"/>
            <a:r>
              <a:rPr lang="en-US" dirty="0"/>
              <a:t>Segmented node groups: essentially more node groups with more pointers stored at parent</a:t>
            </a:r>
          </a:p>
          <a:p>
            <a:pPr lvl="1"/>
            <a:r>
              <a:rPr lang="en-US" dirty="0"/>
              <a:t>Whole nodes groups: avoid reallocation by pre-allocating max node group space</a:t>
            </a:r>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123</a:t>
            </a:fld>
            <a:endParaRPr lang="en-US" dirty="0"/>
          </a:p>
        </p:txBody>
      </p:sp>
      <p:sp>
        <p:nvSpPr>
          <p:cNvPr id="7" name="TextBox 6"/>
          <p:cNvSpPr txBox="1"/>
          <p:nvPr/>
        </p:nvSpPr>
        <p:spPr>
          <a:xfrm>
            <a:off x="9937" y="5908813"/>
            <a:ext cx="7469259" cy="430887"/>
          </a:xfrm>
          <a:prstGeom prst="rect">
            <a:avLst/>
          </a:prstGeom>
          <a:noFill/>
        </p:spPr>
        <p:txBody>
          <a:bodyPr wrap="square" rtlCol="0">
            <a:spAutoFit/>
          </a:bodyPr>
          <a:lstStyle/>
          <a:p>
            <a:r>
              <a:rPr lang="en-US" sz="1100" dirty="0">
                <a:solidFill>
                  <a:schemeClr val="tx1">
                    <a:lumMod val="50000"/>
                    <a:lumOff val="50000"/>
                  </a:schemeClr>
                </a:solidFill>
                <a:latin typeface="Arial" panose="020B0604020202020204" pitchFamily="34" charset="0"/>
                <a:cs typeface="Arial" panose="020B0604020202020204" pitchFamily="34" charset="0"/>
              </a:rPr>
              <a:t>Making B+-Trees Cache Conscious in Main Memory</a:t>
            </a:r>
          </a:p>
          <a:p>
            <a:r>
              <a:rPr lang="en-US" sz="1100" dirty="0">
                <a:solidFill>
                  <a:schemeClr val="bg1">
                    <a:lumMod val="75000"/>
                  </a:schemeClr>
                </a:solidFill>
                <a:latin typeface="Arial" panose="020B0604020202020204" pitchFamily="34" charset="0"/>
                <a:cs typeface="Arial" panose="020B0604020202020204" pitchFamily="34" charset="0"/>
              </a:rPr>
              <a:t>SIGMOD, pp. 475-486, 2000</a:t>
            </a:r>
          </a:p>
        </p:txBody>
      </p:sp>
      <p:pic>
        <p:nvPicPr>
          <p:cNvPr id="8" name="Picture 7"/>
          <p:cNvPicPr>
            <a:picLocks noChangeAspect="1"/>
          </p:cNvPicPr>
          <p:nvPr/>
        </p:nvPicPr>
        <p:blipFill>
          <a:blip r:embed="rId2"/>
          <a:stretch>
            <a:fillRect/>
          </a:stretch>
        </p:blipFill>
        <p:spPr>
          <a:xfrm>
            <a:off x="7788639" y="2522567"/>
            <a:ext cx="4223638" cy="2519715"/>
          </a:xfrm>
          <a:prstGeom prst="rect">
            <a:avLst/>
          </a:prstGeom>
        </p:spPr>
      </p:pic>
      <p:sp>
        <p:nvSpPr>
          <p:cNvPr id="9" name="TextBox 8"/>
          <p:cNvSpPr txBox="1"/>
          <p:nvPr/>
        </p:nvSpPr>
        <p:spPr>
          <a:xfrm>
            <a:off x="9468897" y="3021501"/>
            <a:ext cx="1024943" cy="292388"/>
          </a:xfrm>
          <a:prstGeom prst="rect">
            <a:avLst/>
          </a:prstGeom>
          <a:noFill/>
        </p:spPr>
        <p:txBody>
          <a:bodyPr wrap="square" rtlCol="0">
            <a:spAutoFit/>
          </a:bodyPr>
          <a:lstStyle/>
          <a:p>
            <a:r>
              <a:rPr lang="en-US" sz="1300" dirty="0">
                <a:latin typeface="Arial" panose="020B0604020202020204" pitchFamily="34" charset="0"/>
                <a:cs typeface="Arial" panose="020B0604020202020204" pitchFamily="34" charset="0"/>
              </a:rPr>
              <a:t>node group</a:t>
            </a:r>
          </a:p>
        </p:txBody>
      </p:sp>
    </p:spTree>
    <p:extLst>
      <p:ext uri="{BB962C8B-B14F-4D97-AF65-F5344CB8AC3E}">
        <p14:creationId xmlns:p14="http://schemas.microsoft.com/office/powerpoint/2010/main" val="50465766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Pb+-Trees</a:t>
            </a:r>
          </a:p>
        </p:txBody>
      </p:sp>
      <p:sp>
        <p:nvSpPr>
          <p:cNvPr id="3" name="Content Placeholder 2"/>
          <p:cNvSpPr>
            <a:spLocks noGrp="1"/>
          </p:cNvSpPr>
          <p:nvPr>
            <p:ph idx="1"/>
          </p:nvPr>
        </p:nvSpPr>
        <p:spPr>
          <a:xfrm>
            <a:off x="1097278" y="1845734"/>
            <a:ext cx="7022991" cy="4023360"/>
          </a:xfrm>
        </p:spPr>
        <p:txBody>
          <a:bodyPr>
            <a:normAutofit lnSpcReduction="10000"/>
          </a:bodyPr>
          <a:lstStyle/>
          <a:p>
            <a:r>
              <a:rPr lang="en-US" dirty="0"/>
              <a:t>Explores effect of prefetching on B+-Tree search and scans</a:t>
            </a:r>
          </a:p>
          <a:p>
            <a:pPr lvl="1"/>
            <a:r>
              <a:rPr lang="en-US" dirty="0"/>
              <a:t>Prefetching allows for increased fanout of tree node beyond the “unit of transfer” (cache line in main-memory systems)</a:t>
            </a:r>
          </a:p>
          <a:p>
            <a:pPr lvl="1"/>
            <a:r>
              <a:rPr lang="en-US" dirty="0"/>
              <a:t>Leads to shallower trees and better performance</a:t>
            </a:r>
          </a:p>
          <a:p>
            <a:pPr lvl="1"/>
            <a:r>
              <a:rPr lang="en-US" dirty="0"/>
              <a:t>1.5x improvement for search, 6x improvement for scans</a:t>
            </a:r>
          </a:p>
          <a:p>
            <a:r>
              <a:rPr lang="en-US" dirty="0"/>
              <a:t>Search requires very little change</a:t>
            </a:r>
          </a:p>
          <a:p>
            <a:pPr lvl="1"/>
            <a:r>
              <a:rPr lang="en-US" dirty="0"/>
              <a:t>Prefetch all lines that comprise a node</a:t>
            </a:r>
          </a:p>
          <a:p>
            <a:pPr lvl="1"/>
            <a:r>
              <a:rPr lang="en-US" dirty="0"/>
              <a:t>Single “expensive” cache miss when traversing from parent to child</a:t>
            </a:r>
          </a:p>
          <a:p>
            <a:r>
              <a:rPr lang="en-US" dirty="0"/>
              <a:t>Scan implements a jump pointer array</a:t>
            </a:r>
          </a:p>
          <a:p>
            <a:pPr lvl="1"/>
            <a:r>
              <a:rPr lang="en-US" dirty="0"/>
              <a:t>Leaf nodes contain offset into pointer array</a:t>
            </a:r>
          </a:p>
          <a:p>
            <a:pPr lvl="1"/>
            <a:r>
              <a:rPr lang="en-US" dirty="0"/>
              <a:t>Can calculate N subsequent prefetch addresses from jump array</a:t>
            </a:r>
          </a:p>
          <a:p>
            <a:pPr lvl="1"/>
            <a:r>
              <a:rPr lang="en-US" dirty="0"/>
              <a:t>Tunable to machine running code</a:t>
            </a:r>
          </a:p>
          <a:p>
            <a:endParaRPr lang="en-US" dirty="0"/>
          </a:p>
          <a:p>
            <a:endParaRPr lang="en-US" dirty="0"/>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124</a:t>
            </a:fld>
            <a:endParaRPr lang="en-US" dirty="0"/>
          </a:p>
        </p:txBody>
      </p:sp>
      <p:pic>
        <p:nvPicPr>
          <p:cNvPr id="8" name="Picture 7"/>
          <p:cNvPicPr>
            <a:picLocks noChangeAspect="1"/>
          </p:cNvPicPr>
          <p:nvPr/>
        </p:nvPicPr>
        <p:blipFill>
          <a:blip r:embed="rId2"/>
          <a:stretch>
            <a:fillRect/>
          </a:stretch>
        </p:blipFill>
        <p:spPr>
          <a:xfrm>
            <a:off x="8300445" y="3833281"/>
            <a:ext cx="3727784" cy="2399069"/>
          </a:xfrm>
          <a:prstGeom prst="rect">
            <a:avLst/>
          </a:prstGeom>
        </p:spPr>
      </p:pic>
      <p:sp>
        <p:nvSpPr>
          <p:cNvPr id="9" name="TextBox 8"/>
          <p:cNvSpPr txBox="1"/>
          <p:nvPr/>
        </p:nvSpPr>
        <p:spPr>
          <a:xfrm>
            <a:off x="0" y="5908813"/>
            <a:ext cx="7469259" cy="430887"/>
          </a:xfrm>
          <a:prstGeom prst="rect">
            <a:avLst/>
          </a:prstGeom>
          <a:noFill/>
        </p:spPr>
        <p:txBody>
          <a:bodyPr wrap="square" rtlCol="0">
            <a:spAutoFit/>
          </a:bodyPr>
          <a:lstStyle/>
          <a:p>
            <a:r>
              <a:rPr lang="en-US" sz="1100" dirty="0">
                <a:solidFill>
                  <a:schemeClr val="tx1">
                    <a:lumMod val="50000"/>
                    <a:lumOff val="50000"/>
                  </a:schemeClr>
                </a:solidFill>
                <a:latin typeface="Arial" panose="020B0604020202020204" pitchFamily="34" charset="0"/>
                <a:cs typeface="Arial" panose="020B0604020202020204" pitchFamily="34" charset="0"/>
              </a:rPr>
              <a:t>Improving Index Performance through Prefetching</a:t>
            </a:r>
          </a:p>
          <a:p>
            <a:r>
              <a:rPr lang="en-US" sz="1100" dirty="0">
                <a:solidFill>
                  <a:schemeClr val="bg1">
                    <a:lumMod val="75000"/>
                  </a:schemeClr>
                </a:solidFill>
                <a:latin typeface="Arial" panose="020B0604020202020204" pitchFamily="34" charset="0"/>
                <a:cs typeface="Arial" panose="020B0604020202020204" pitchFamily="34" charset="0"/>
              </a:rPr>
              <a:t>SIGMOD, pp. 235-246, 2001</a:t>
            </a:r>
          </a:p>
        </p:txBody>
      </p:sp>
      <p:pic>
        <p:nvPicPr>
          <p:cNvPr id="10" name="Picture 9"/>
          <p:cNvPicPr>
            <a:picLocks noChangeAspect="1"/>
          </p:cNvPicPr>
          <p:nvPr/>
        </p:nvPicPr>
        <p:blipFill>
          <a:blip r:embed="rId3"/>
          <a:stretch>
            <a:fillRect/>
          </a:stretch>
        </p:blipFill>
        <p:spPr>
          <a:xfrm>
            <a:off x="8264818" y="1925247"/>
            <a:ext cx="3165182" cy="1680599"/>
          </a:xfrm>
          <a:prstGeom prst="rect">
            <a:avLst/>
          </a:prstGeom>
        </p:spPr>
      </p:pic>
    </p:spTree>
    <p:extLst>
      <p:ext uri="{BB962C8B-B14F-4D97-AF65-F5344CB8AC3E}">
        <p14:creationId xmlns:p14="http://schemas.microsoft.com/office/powerpoint/2010/main" val="3448310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Organization</a:t>
            </a:r>
          </a:p>
        </p:txBody>
      </p:sp>
      <p:sp>
        <p:nvSpPr>
          <p:cNvPr id="4" name="Date Placeholder 3"/>
          <p:cNvSpPr>
            <a:spLocks noGrp="1"/>
          </p:cNvSpPr>
          <p:nvPr>
            <p:ph type="dt" sz="half" idx="10"/>
          </p:nvPr>
        </p:nvSpPr>
        <p:spPr/>
        <p:txBody>
          <a:bodyPr/>
          <a:lstStyle/>
          <a:p>
            <a:fld id="{63B24373-360C-446E-9932-78E2024560AD}"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13</a:t>
            </a:fld>
            <a:endParaRPr lang="en-US" dirty="0"/>
          </a:p>
        </p:txBody>
      </p:sp>
    </p:spTree>
    <p:extLst>
      <p:ext uri="{BB962C8B-B14F-4D97-AF65-F5344CB8AC3E}">
        <p14:creationId xmlns:p14="http://schemas.microsoft.com/office/powerpoint/2010/main" val="3547524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Disk-Based Relational System</a:t>
            </a:r>
          </a:p>
        </p:txBody>
      </p:sp>
      <p:sp>
        <p:nvSpPr>
          <p:cNvPr id="3" name="Content Placeholder 2"/>
          <p:cNvSpPr>
            <a:spLocks noGrp="1"/>
          </p:cNvSpPr>
          <p:nvPr>
            <p:ph idx="1"/>
          </p:nvPr>
        </p:nvSpPr>
        <p:spPr>
          <a:xfrm>
            <a:off x="662683" y="1845734"/>
            <a:ext cx="5163739" cy="4375312"/>
          </a:xfrm>
        </p:spPr>
        <p:txBody>
          <a:bodyPr vert="horz" lIns="0" tIns="45720" rIns="0" bIns="45720" rtlCol="0" anchor="t">
            <a:normAutofit/>
          </a:bodyPr>
          <a:lstStyle/>
          <a:p>
            <a:r>
              <a:rPr lang="EN-US" dirty="0"/>
              <a:t>Classical disk-based relational systems page data to and from disk on demand</a:t>
            </a:r>
          </a:p>
          <a:p>
            <a:r>
              <a:rPr lang="EN-US" dirty="0"/>
              <a:t>Pages are fixed-size blocks (e.g., 8KB)</a:t>
            </a:r>
          </a:p>
          <a:p>
            <a:r>
              <a:rPr lang="EN-US" dirty="0"/>
              <a:t>Storage engine manages buffer pool</a:t>
            </a:r>
          </a:p>
          <a:p>
            <a:pPr lvl="1"/>
            <a:r>
              <a:rPr lang="EN-US" dirty="0"/>
              <a:t>Page frames are in-memory representation of page</a:t>
            </a:r>
          </a:p>
          <a:p>
            <a:pPr lvl="1"/>
            <a:r>
              <a:rPr lang="EN-US" dirty="0"/>
              <a:t>Hash table maps page id to location in pool</a:t>
            </a:r>
          </a:p>
          <a:p>
            <a:pPr lvl="1"/>
            <a:r>
              <a:rPr lang="EN-US" dirty="0"/>
              <a:t>If page is not in memory, disk I/O needed to populate a target page frame</a:t>
            </a:r>
          </a:p>
          <a:p>
            <a:r>
              <a:rPr lang="EN-US" dirty="0"/>
              <a:t>Elegant solution for abstracting disk away from other layers of the database stack</a:t>
            </a:r>
          </a:p>
          <a:p>
            <a:r>
              <a:rPr lang="EN-US" dirty="0"/>
              <a:t>Too much overhead for main-memory systems</a:t>
            </a:r>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14</a:t>
            </a:fld>
            <a:endParaRPr lang="en-US" dirty="0"/>
          </a:p>
        </p:txBody>
      </p:sp>
      <p:sp>
        <p:nvSpPr>
          <p:cNvPr id="7" name="Rectangle 6"/>
          <p:cNvSpPr/>
          <p:nvPr/>
        </p:nvSpPr>
        <p:spPr>
          <a:xfrm>
            <a:off x="7661918" y="2656830"/>
            <a:ext cx="640080"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latin typeface="Arial" panose="020B0604020202020204" pitchFamily="34" charset="0"/>
                <a:cs typeface="Arial" panose="020B0604020202020204" pitchFamily="34" charset="0"/>
              </a:rPr>
              <a:t>Frame</a:t>
            </a:r>
            <a:r>
              <a:rPr lang="en-US" sz="1100" baseline="-25000" dirty="0">
                <a:latin typeface="Arial" panose="020B0604020202020204" pitchFamily="34" charset="0"/>
                <a:cs typeface="Arial" panose="020B0604020202020204" pitchFamily="34" charset="0"/>
              </a:rPr>
              <a:t>1</a:t>
            </a:r>
          </a:p>
        </p:txBody>
      </p:sp>
      <p:sp>
        <p:nvSpPr>
          <p:cNvPr id="8" name="Rectangle 7"/>
          <p:cNvSpPr/>
          <p:nvPr/>
        </p:nvSpPr>
        <p:spPr>
          <a:xfrm>
            <a:off x="6338809" y="2199902"/>
            <a:ext cx="640080" cy="32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 name="Rectangle 8"/>
          <p:cNvSpPr/>
          <p:nvPr/>
        </p:nvSpPr>
        <p:spPr>
          <a:xfrm>
            <a:off x="6338809" y="2519942"/>
            <a:ext cx="640080" cy="32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 name="Rectangle 9"/>
          <p:cNvSpPr/>
          <p:nvPr/>
        </p:nvSpPr>
        <p:spPr>
          <a:xfrm>
            <a:off x="6338809" y="2839982"/>
            <a:ext cx="640080" cy="32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1" name="Rectangle 10"/>
          <p:cNvSpPr/>
          <p:nvPr/>
        </p:nvSpPr>
        <p:spPr>
          <a:xfrm>
            <a:off x="6338809" y="3160022"/>
            <a:ext cx="640080" cy="32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12" name="Curved Connector 17"/>
          <p:cNvCxnSpPr>
            <a:stCxn id="9" idx="3"/>
            <a:endCxn id="7" idx="1"/>
          </p:cNvCxnSpPr>
          <p:nvPr/>
        </p:nvCxnSpPr>
        <p:spPr>
          <a:xfrm>
            <a:off x="6978889" y="2679962"/>
            <a:ext cx="683029" cy="296908"/>
          </a:xfrm>
          <a:prstGeom prst="curved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8301998" y="2656830"/>
            <a:ext cx="640080"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latin typeface="Arial" panose="020B0604020202020204" pitchFamily="34" charset="0"/>
                <a:cs typeface="Arial" panose="020B0604020202020204" pitchFamily="34" charset="0"/>
              </a:rPr>
              <a:t>Frame</a:t>
            </a:r>
            <a:r>
              <a:rPr lang="en-US" sz="1100" baseline="-25000" dirty="0">
                <a:latin typeface="Arial" panose="020B0604020202020204" pitchFamily="34" charset="0"/>
                <a:cs typeface="Arial" panose="020B0604020202020204" pitchFamily="34" charset="0"/>
              </a:rPr>
              <a:t>2</a:t>
            </a:r>
          </a:p>
        </p:txBody>
      </p:sp>
      <p:sp>
        <p:nvSpPr>
          <p:cNvPr id="14" name="Rectangle 13"/>
          <p:cNvSpPr/>
          <p:nvPr/>
        </p:nvSpPr>
        <p:spPr>
          <a:xfrm>
            <a:off x="8942078" y="2656830"/>
            <a:ext cx="640080"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latin typeface="Arial" panose="020B0604020202020204" pitchFamily="34" charset="0"/>
                <a:cs typeface="Arial" panose="020B0604020202020204" pitchFamily="34" charset="0"/>
              </a:rPr>
              <a:t>Frame</a:t>
            </a:r>
            <a:r>
              <a:rPr lang="en-US" sz="1100" baseline="-25000" dirty="0">
                <a:latin typeface="Arial" panose="020B0604020202020204" pitchFamily="34" charset="0"/>
                <a:cs typeface="Arial" panose="020B0604020202020204" pitchFamily="34" charset="0"/>
              </a:rPr>
              <a:t>3</a:t>
            </a:r>
          </a:p>
        </p:txBody>
      </p:sp>
      <p:sp>
        <p:nvSpPr>
          <p:cNvPr id="15" name="Rectangle 14"/>
          <p:cNvSpPr/>
          <p:nvPr/>
        </p:nvSpPr>
        <p:spPr>
          <a:xfrm>
            <a:off x="7661918" y="3296910"/>
            <a:ext cx="640080"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latin typeface="Arial" panose="020B0604020202020204" pitchFamily="34" charset="0"/>
                <a:cs typeface="Arial" panose="020B0604020202020204" pitchFamily="34" charset="0"/>
              </a:rPr>
              <a:t>Frame</a:t>
            </a:r>
            <a:r>
              <a:rPr lang="en-US" sz="1100" baseline="-25000" dirty="0">
                <a:latin typeface="Arial" panose="020B0604020202020204" pitchFamily="34" charset="0"/>
                <a:cs typeface="Arial" panose="020B0604020202020204" pitchFamily="34" charset="0"/>
              </a:rPr>
              <a:t>4</a:t>
            </a:r>
          </a:p>
        </p:txBody>
      </p:sp>
      <p:sp>
        <p:nvSpPr>
          <p:cNvPr id="16" name="Rectangle 15"/>
          <p:cNvSpPr/>
          <p:nvPr/>
        </p:nvSpPr>
        <p:spPr>
          <a:xfrm>
            <a:off x="8301998" y="3296910"/>
            <a:ext cx="640080"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latin typeface="Arial" panose="020B0604020202020204" pitchFamily="34" charset="0"/>
                <a:cs typeface="Arial" panose="020B0604020202020204" pitchFamily="34" charset="0"/>
              </a:rPr>
              <a:t>Frame</a:t>
            </a:r>
            <a:r>
              <a:rPr lang="en-US" sz="1100" baseline="-25000" dirty="0">
                <a:latin typeface="Arial" panose="020B0604020202020204" pitchFamily="34" charset="0"/>
                <a:cs typeface="Arial" panose="020B0604020202020204" pitchFamily="34" charset="0"/>
              </a:rPr>
              <a:t>5</a:t>
            </a:r>
          </a:p>
        </p:txBody>
      </p:sp>
      <p:sp>
        <p:nvSpPr>
          <p:cNvPr id="17" name="Rectangle 16"/>
          <p:cNvSpPr/>
          <p:nvPr/>
        </p:nvSpPr>
        <p:spPr>
          <a:xfrm>
            <a:off x="8942078" y="3296910"/>
            <a:ext cx="640080"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latin typeface="Arial" panose="020B0604020202020204" pitchFamily="34" charset="0"/>
                <a:cs typeface="Arial" panose="020B0604020202020204" pitchFamily="34" charset="0"/>
              </a:rPr>
              <a:t>Frame</a:t>
            </a:r>
            <a:r>
              <a:rPr lang="en-US" sz="1100" baseline="-25000" dirty="0">
                <a:latin typeface="Arial" panose="020B0604020202020204" pitchFamily="34" charset="0"/>
                <a:cs typeface="Arial" panose="020B0604020202020204" pitchFamily="34" charset="0"/>
              </a:rPr>
              <a:t>6</a:t>
            </a:r>
          </a:p>
        </p:txBody>
      </p:sp>
      <p:sp>
        <p:nvSpPr>
          <p:cNvPr id="18" name="Rectangle 17"/>
          <p:cNvSpPr/>
          <p:nvPr/>
        </p:nvSpPr>
        <p:spPr>
          <a:xfrm>
            <a:off x="7661918" y="3936990"/>
            <a:ext cx="640080"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latin typeface="Arial" panose="020B0604020202020204" pitchFamily="34" charset="0"/>
                <a:cs typeface="Arial" panose="020B0604020202020204" pitchFamily="34" charset="0"/>
              </a:rPr>
              <a:t>Frame</a:t>
            </a:r>
            <a:r>
              <a:rPr lang="en-US" sz="1100" baseline="-25000" dirty="0">
                <a:latin typeface="Arial" panose="020B0604020202020204" pitchFamily="34" charset="0"/>
                <a:cs typeface="Arial" panose="020B0604020202020204" pitchFamily="34" charset="0"/>
              </a:rPr>
              <a:t>7</a:t>
            </a:r>
          </a:p>
        </p:txBody>
      </p:sp>
      <p:sp>
        <p:nvSpPr>
          <p:cNvPr id="19" name="Rectangle 18"/>
          <p:cNvSpPr/>
          <p:nvPr/>
        </p:nvSpPr>
        <p:spPr>
          <a:xfrm>
            <a:off x="8301998" y="3936990"/>
            <a:ext cx="640080"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latin typeface="Arial" panose="020B0604020202020204" pitchFamily="34" charset="0"/>
                <a:cs typeface="Arial" panose="020B0604020202020204" pitchFamily="34" charset="0"/>
              </a:rPr>
              <a:t>Frame</a:t>
            </a:r>
            <a:r>
              <a:rPr lang="en-US" sz="1100" baseline="-25000" dirty="0">
                <a:latin typeface="Arial" panose="020B0604020202020204" pitchFamily="34" charset="0"/>
                <a:cs typeface="Arial" panose="020B0604020202020204" pitchFamily="34" charset="0"/>
              </a:rPr>
              <a:t>8</a:t>
            </a:r>
          </a:p>
        </p:txBody>
      </p:sp>
      <p:sp>
        <p:nvSpPr>
          <p:cNvPr id="20" name="Rectangle 19"/>
          <p:cNvSpPr/>
          <p:nvPr/>
        </p:nvSpPr>
        <p:spPr>
          <a:xfrm>
            <a:off x="8942078" y="3936990"/>
            <a:ext cx="640080"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latin typeface="Arial" panose="020B0604020202020204" pitchFamily="34" charset="0"/>
                <a:cs typeface="Arial" panose="020B0604020202020204" pitchFamily="34" charset="0"/>
              </a:rPr>
              <a:t>Frame</a:t>
            </a:r>
            <a:r>
              <a:rPr lang="en-US" sz="1100" baseline="-25000" dirty="0">
                <a:latin typeface="Arial" panose="020B0604020202020204" pitchFamily="34" charset="0"/>
                <a:cs typeface="Arial" panose="020B0604020202020204" pitchFamily="34" charset="0"/>
              </a:rPr>
              <a:t>9</a:t>
            </a:r>
          </a:p>
        </p:txBody>
      </p:sp>
      <p:sp>
        <p:nvSpPr>
          <p:cNvPr id="21" name="Flowchart: Magnetic Disk 20"/>
          <p:cNvSpPr/>
          <p:nvPr/>
        </p:nvSpPr>
        <p:spPr>
          <a:xfrm>
            <a:off x="10277426" y="2862570"/>
            <a:ext cx="1644650" cy="1246888"/>
          </a:xfrm>
          <a:prstGeom prst="flowChartMagneticDisk">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dirty="0"/>
          </a:p>
        </p:txBody>
      </p:sp>
      <p:sp>
        <p:nvSpPr>
          <p:cNvPr id="22" name="Rectangle 21"/>
          <p:cNvSpPr/>
          <p:nvPr/>
        </p:nvSpPr>
        <p:spPr>
          <a:xfrm>
            <a:off x="10493961" y="3461501"/>
            <a:ext cx="297815" cy="3108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100" baseline="-25000" dirty="0">
              <a:latin typeface="Arial" panose="020B0604020202020204" pitchFamily="34" charset="0"/>
              <a:cs typeface="Arial" panose="020B0604020202020204" pitchFamily="34" charset="0"/>
            </a:endParaRPr>
          </a:p>
        </p:txBody>
      </p:sp>
      <p:sp>
        <p:nvSpPr>
          <p:cNvPr id="23" name="Rectangle 22"/>
          <p:cNvSpPr/>
          <p:nvPr/>
        </p:nvSpPr>
        <p:spPr>
          <a:xfrm>
            <a:off x="10810826" y="3461501"/>
            <a:ext cx="297815" cy="3108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100" baseline="-25000" dirty="0">
              <a:latin typeface="Arial" panose="020B0604020202020204" pitchFamily="34" charset="0"/>
              <a:cs typeface="Arial" panose="020B0604020202020204" pitchFamily="34" charset="0"/>
            </a:endParaRPr>
          </a:p>
        </p:txBody>
      </p:sp>
      <p:sp>
        <p:nvSpPr>
          <p:cNvPr id="24" name="Rectangle 23"/>
          <p:cNvSpPr/>
          <p:nvPr/>
        </p:nvSpPr>
        <p:spPr>
          <a:xfrm>
            <a:off x="11127691" y="3461501"/>
            <a:ext cx="297815" cy="3108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100" baseline="-25000" dirty="0">
              <a:latin typeface="Arial" panose="020B0604020202020204" pitchFamily="34" charset="0"/>
              <a:cs typeface="Arial" panose="020B0604020202020204" pitchFamily="34" charset="0"/>
            </a:endParaRPr>
          </a:p>
        </p:txBody>
      </p:sp>
      <p:sp>
        <p:nvSpPr>
          <p:cNvPr id="25" name="Rectangle 24"/>
          <p:cNvSpPr/>
          <p:nvPr/>
        </p:nvSpPr>
        <p:spPr>
          <a:xfrm>
            <a:off x="11444556" y="3461501"/>
            <a:ext cx="297815" cy="3108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100" baseline="-25000" dirty="0">
              <a:latin typeface="Arial" panose="020B0604020202020204" pitchFamily="34" charset="0"/>
              <a:cs typeface="Arial" panose="020B0604020202020204" pitchFamily="34" charset="0"/>
            </a:endParaRPr>
          </a:p>
        </p:txBody>
      </p:sp>
      <p:cxnSp>
        <p:nvCxnSpPr>
          <p:cNvPr id="26" name="Straight Arrow Connector 25"/>
          <p:cNvCxnSpPr/>
          <p:nvPr/>
        </p:nvCxnSpPr>
        <p:spPr>
          <a:xfrm>
            <a:off x="9637346" y="3544434"/>
            <a:ext cx="58489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9637346" y="3681720"/>
            <a:ext cx="53305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479673" y="4116405"/>
            <a:ext cx="1593850" cy="323165"/>
          </a:xfrm>
          <a:prstGeom prst="rect">
            <a:avLst/>
          </a:prstGeom>
          <a:noFill/>
        </p:spPr>
        <p:txBody>
          <a:bodyPr wrap="square" rtlCol="0">
            <a:spAutoFit/>
          </a:bodyPr>
          <a:lstStyle/>
          <a:p>
            <a:r>
              <a:rPr lang="en-US" sz="1500" b="1" dirty="0">
                <a:latin typeface="Arial" panose="020B0604020202020204" pitchFamily="34" charset="0"/>
                <a:cs typeface="Arial" panose="020B0604020202020204" pitchFamily="34" charset="0"/>
              </a:rPr>
              <a:t>Pages on disk</a:t>
            </a:r>
          </a:p>
        </p:txBody>
      </p:sp>
      <p:sp>
        <p:nvSpPr>
          <p:cNvPr id="29" name="TextBox 28"/>
          <p:cNvSpPr txBox="1"/>
          <p:nvPr/>
        </p:nvSpPr>
        <p:spPr>
          <a:xfrm>
            <a:off x="7241172" y="4577070"/>
            <a:ext cx="2853373" cy="323165"/>
          </a:xfrm>
          <a:prstGeom prst="rect">
            <a:avLst/>
          </a:prstGeom>
          <a:noFill/>
        </p:spPr>
        <p:txBody>
          <a:bodyPr wrap="square" rtlCol="0">
            <a:spAutoFit/>
          </a:bodyPr>
          <a:lstStyle/>
          <a:p>
            <a:r>
              <a:rPr lang="en-US" sz="1500" b="1" dirty="0">
                <a:latin typeface="Arial" panose="020B0604020202020204" pitchFamily="34" charset="0"/>
                <a:cs typeface="Arial" panose="020B0604020202020204" pitchFamily="34" charset="0"/>
              </a:rPr>
              <a:t>Buffer pool with page frames</a:t>
            </a:r>
          </a:p>
        </p:txBody>
      </p:sp>
      <p:sp>
        <p:nvSpPr>
          <p:cNvPr id="30" name="TextBox 29"/>
          <p:cNvSpPr txBox="1"/>
          <p:nvPr/>
        </p:nvSpPr>
        <p:spPr>
          <a:xfrm>
            <a:off x="6068789" y="3480062"/>
            <a:ext cx="1180120" cy="323165"/>
          </a:xfrm>
          <a:prstGeom prst="rect">
            <a:avLst/>
          </a:prstGeom>
          <a:noFill/>
        </p:spPr>
        <p:txBody>
          <a:bodyPr wrap="square" rtlCol="0">
            <a:spAutoFit/>
          </a:bodyPr>
          <a:lstStyle/>
          <a:p>
            <a:r>
              <a:rPr lang="en-US" sz="1500" b="1" dirty="0">
                <a:latin typeface="Arial" panose="020B0604020202020204" pitchFamily="34" charset="0"/>
                <a:cs typeface="Arial" panose="020B0604020202020204" pitchFamily="34" charset="0"/>
              </a:rPr>
              <a:t>Hash table</a:t>
            </a:r>
          </a:p>
        </p:txBody>
      </p:sp>
    </p:spTree>
    <p:extLst>
      <p:ext uri="{BB962C8B-B14F-4D97-AF65-F5344CB8AC3E}">
        <p14:creationId xmlns:p14="http://schemas.microsoft.com/office/powerpoint/2010/main" val="3915632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Main-Memory Database Systems</a:t>
            </a:r>
          </a:p>
        </p:txBody>
      </p:sp>
      <p:sp>
        <p:nvSpPr>
          <p:cNvPr id="3" name="Content Placeholder 2"/>
          <p:cNvSpPr>
            <a:spLocks noGrp="1"/>
          </p:cNvSpPr>
          <p:nvPr>
            <p:ph idx="1"/>
          </p:nvPr>
        </p:nvSpPr>
        <p:spPr>
          <a:xfrm>
            <a:off x="1097280" y="1845734"/>
            <a:ext cx="8861367" cy="4375312"/>
          </a:xfrm>
        </p:spPr>
        <p:txBody>
          <a:bodyPr>
            <a:normAutofit/>
          </a:bodyPr>
          <a:lstStyle/>
          <a:p>
            <a:r>
              <a:rPr lang="en-US" dirty="0"/>
              <a:t>Data lives in RAM in main-memory databases; no need to page from disk</a:t>
            </a:r>
          </a:p>
          <a:p>
            <a:r>
              <a:rPr lang="en-US" dirty="0"/>
              <a:t>Modern systems avoid page indirection through buffer pool</a:t>
            </a:r>
          </a:p>
          <a:p>
            <a:pPr lvl="1"/>
            <a:r>
              <a:rPr lang="en-US" dirty="0"/>
              <a:t>Avoid logical record identifiers: </a:t>
            </a:r>
            <a:r>
              <a:rPr lang="en-US" sz="1600" b="1" dirty="0">
                <a:latin typeface="Courier New" panose="02070309020205020404" pitchFamily="49" charset="0"/>
                <a:cs typeface="Courier New" panose="02070309020205020404" pitchFamily="49" charset="0"/>
              </a:rPr>
              <a:t>(page id, offset)</a:t>
            </a:r>
          </a:p>
          <a:p>
            <a:pPr lvl="1"/>
            <a:r>
              <a:rPr lang="en-US" dirty="0"/>
              <a:t>Common practice to use in-memory pointers for direct record access</a:t>
            </a:r>
          </a:p>
          <a:p>
            <a:r>
              <a:rPr lang="en-US" dirty="0"/>
              <a:t>Can result in order of magnitude performance improvements</a:t>
            </a:r>
          </a:p>
          <a:p>
            <a:pPr lvl="1"/>
            <a:r>
              <a:rPr lang="en-US" dirty="0"/>
              <a:t>Avoids page-based indirection to resolve record pointer</a:t>
            </a:r>
          </a:p>
          <a:p>
            <a:pPr lvl="1"/>
            <a:r>
              <a:rPr lang="en-US" dirty="0"/>
              <a:t>Avoids page latch overhead</a:t>
            </a:r>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15</a:t>
            </a:fld>
            <a:endParaRPr lang="en-US" dirty="0"/>
          </a:p>
        </p:txBody>
      </p:sp>
    </p:spTree>
    <p:extLst>
      <p:ext uri="{BB962C8B-B14F-4D97-AF65-F5344CB8AC3E}">
        <p14:creationId xmlns:p14="http://schemas.microsoft.com/office/powerpoint/2010/main" val="3421328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p:cNvSpPr/>
          <p:nvPr/>
        </p:nvSpPr>
        <p:spPr>
          <a:xfrm>
            <a:off x="10098620" y="5055597"/>
            <a:ext cx="1076447" cy="263080"/>
          </a:xfrm>
          <a:prstGeom prst="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Avoiding Page Indirection</a:t>
            </a:r>
          </a:p>
        </p:txBody>
      </p:sp>
      <p:sp>
        <p:nvSpPr>
          <p:cNvPr id="3" name="Content Placeholder 2"/>
          <p:cNvSpPr>
            <a:spLocks noGrp="1"/>
          </p:cNvSpPr>
          <p:nvPr>
            <p:ph idx="1"/>
          </p:nvPr>
        </p:nvSpPr>
        <p:spPr>
          <a:xfrm>
            <a:off x="1089903" y="2216605"/>
            <a:ext cx="5973425" cy="3341403"/>
          </a:xfrm>
        </p:spPr>
        <p:txBody>
          <a:bodyPr>
            <a:normAutofit/>
          </a:bodyPr>
          <a:lstStyle/>
          <a:p>
            <a:r>
              <a:rPr lang="en-US" dirty="0"/>
              <a:t>Classic relational architectures require two layers of indirection to resolve pointer to record</a:t>
            </a:r>
          </a:p>
          <a:p>
            <a:pPr lvl="1"/>
            <a:r>
              <a:rPr lang="en-US" dirty="0"/>
              <a:t>Hash table access to resolve page frame in buffer pool</a:t>
            </a:r>
          </a:p>
          <a:p>
            <a:pPr lvl="1"/>
            <a:r>
              <a:rPr lang="en-US" dirty="0"/>
              <a:t>Calculate pointer to record using offset within page</a:t>
            </a:r>
          </a:p>
          <a:p>
            <a:r>
              <a:rPr lang="en-US" dirty="0"/>
              <a:t>No indirection in modern main-memory systems</a:t>
            </a:r>
          </a:p>
          <a:p>
            <a:pPr lvl="1"/>
            <a:r>
              <a:rPr lang="en-US" dirty="0"/>
              <a:t>Internal structures like indexes store memory pointers</a:t>
            </a:r>
          </a:p>
          <a:p>
            <a:r>
              <a:rPr lang="en-US" dirty="0"/>
              <a:t>Early experimental evaluation from the Starburst main-memory project revealed order or magnitude performance improvement by removing buffer pool </a:t>
            </a:r>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16</a:t>
            </a:fld>
            <a:endParaRPr lang="en-US" dirty="0"/>
          </a:p>
        </p:txBody>
      </p:sp>
      <p:sp>
        <p:nvSpPr>
          <p:cNvPr id="33" name="Rectangle 32"/>
          <p:cNvSpPr/>
          <p:nvPr/>
        </p:nvSpPr>
        <p:spPr>
          <a:xfrm>
            <a:off x="10617088" y="2679639"/>
            <a:ext cx="1190790" cy="8232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100" baseline="-25000" dirty="0">
              <a:latin typeface="Arial" panose="020B0604020202020204" pitchFamily="34" charset="0"/>
              <a:cs typeface="Arial" panose="020B0604020202020204" pitchFamily="34" charset="0"/>
            </a:endParaRPr>
          </a:p>
        </p:txBody>
      </p:sp>
      <p:sp>
        <p:nvSpPr>
          <p:cNvPr id="34" name="Rectangle 33"/>
          <p:cNvSpPr/>
          <p:nvPr/>
        </p:nvSpPr>
        <p:spPr>
          <a:xfrm>
            <a:off x="8809648" y="2222712"/>
            <a:ext cx="814849" cy="32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6" name="Rectangle 35"/>
          <p:cNvSpPr/>
          <p:nvPr/>
        </p:nvSpPr>
        <p:spPr>
          <a:xfrm>
            <a:off x="8809648" y="2542752"/>
            <a:ext cx="814849" cy="32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panose="020B0604020202020204" pitchFamily="34" charset="0"/>
                <a:cs typeface="Arial" panose="020B0604020202020204" pitchFamily="34" charset="0"/>
              </a:rPr>
              <a:t>page-id</a:t>
            </a:r>
          </a:p>
        </p:txBody>
      </p:sp>
      <p:sp>
        <p:nvSpPr>
          <p:cNvPr id="37" name="Rectangle 36"/>
          <p:cNvSpPr/>
          <p:nvPr/>
        </p:nvSpPr>
        <p:spPr>
          <a:xfrm>
            <a:off x="8809648" y="2862792"/>
            <a:ext cx="814849" cy="32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Rectangle 38"/>
          <p:cNvSpPr/>
          <p:nvPr/>
        </p:nvSpPr>
        <p:spPr>
          <a:xfrm>
            <a:off x="8809648" y="3182832"/>
            <a:ext cx="814849" cy="32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40" name="Curved Connector 17"/>
          <p:cNvCxnSpPr>
            <a:stCxn id="36" idx="3"/>
            <a:endCxn id="33" idx="1"/>
          </p:cNvCxnSpPr>
          <p:nvPr/>
        </p:nvCxnSpPr>
        <p:spPr>
          <a:xfrm>
            <a:off x="9624497" y="2702772"/>
            <a:ext cx="992591" cy="388484"/>
          </a:xfrm>
          <a:prstGeom prst="curved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8627012" y="3521859"/>
            <a:ext cx="1180120" cy="323165"/>
          </a:xfrm>
          <a:prstGeom prst="rect">
            <a:avLst/>
          </a:prstGeom>
          <a:noFill/>
        </p:spPr>
        <p:txBody>
          <a:bodyPr wrap="square" rtlCol="0">
            <a:spAutoFit/>
          </a:bodyPr>
          <a:lstStyle/>
          <a:p>
            <a:r>
              <a:rPr lang="en-US" sz="1500" b="1" dirty="0">
                <a:latin typeface="Arial" panose="020B0604020202020204" pitchFamily="34" charset="0"/>
                <a:cs typeface="Arial" panose="020B0604020202020204" pitchFamily="34" charset="0"/>
              </a:rPr>
              <a:t>hash table</a:t>
            </a:r>
          </a:p>
        </p:txBody>
      </p:sp>
      <p:sp>
        <p:nvSpPr>
          <p:cNvPr id="43" name="TextBox 42"/>
          <p:cNvSpPr txBox="1"/>
          <p:nvPr/>
        </p:nvSpPr>
        <p:spPr>
          <a:xfrm>
            <a:off x="10617088" y="3468378"/>
            <a:ext cx="1255936" cy="323165"/>
          </a:xfrm>
          <a:prstGeom prst="rect">
            <a:avLst/>
          </a:prstGeom>
          <a:noFill/>
        </p:spPr>
        <p:txBody>
          <a:bodyPr wrap="square" rtlCol="0">
            <a:spAutoFit/>
          </a:bodyPr>
          <a:lstStyle/>
          <a:p>
            <a:r>
              <a:rPr lang="en-US" sz="1500" b="1" dirty="0">
                <a:latin typeface="Arial" panose="020B0604020202020204" pitchFamily="34" charset="0"/>
                <a:cs typeface="Arial" panose="020B0604020202020204" pitchFamily="34" charset="0"/>
              </a:rPr>
              <a:t>page frame</a:t>
            </a:r>
          </a:p>
        </p:txBody>
      </p:sp>
      <p:sp>
        <p:nvSpPr>
          <p:cNvPr id="44" name="Rectangle 43"/>
          <p:cNvSpPr/>
          <p:nvPr/>
        </p:nvSpPr>
        <p:spPr>
          <a:xfrm>
            <a:off x="10731430" y="2882134"/>
            <a:ext cx="1076447" cy="263080"/>
          </a:xfrm>
          <a:prstGeom prst="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46" name="Curved Connector 17"/>
          <p:cNvCxnSpPr>
            <a:stCxn id="51" idx="2"/>
            <a:endCxn id="44" idx="1"/>
          </p:cNvCxnSpPr>
          <p:nvPr/>
        </p:nvCxnSpPr>
        <p:spPr>
          <a:xfrm rot="16200000" flipH="1">
            <a:off x="10284481" y="2566725"/>
            <a:ext cx="714410" cy="179488"/>
          </a:xfrm>
          <a:prstGeom prst="curved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7088931" y="2525340"/>
            <a:ext cx="1292388" cy="6266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9" name="TextBox 48"/>
          <p:cNvSpPr txBox="1"/>
          <p:nvPr/>
        </p:nvSpPr>
        <p:spPr>
          <a:xfrm>
            <a:off x="7088931" y="3145213"/>
            <a:ext cx="1299312" cy="323165"/>
          </a:xfrm>
          <a:prstGeom prst="rect">
            <a:avLst/>
          </a:prstGeom>
          <a:noFill/>
        </p:spPr>
        <p:txBody>
          <a:bodyPr wrap="square" rtlCol="0">
            <a:spAutoFit/>
          </a:bodyPr>
          <a:lstStyle/>
          <a:p>
            <a:r>
              <a:rPr lang="en-US" sz="1500" b="1" dirty="0">
                <a:latin typeface="Arial" panose="020B0604020202020204" pitchFamily="34" charset="0"/>
                <a:cs typeface="Arial" panose="020B0604020202020204" pitchFamily="34" charset="0"/>
              </a:rPr>
              <a:t>B-tree node</a:t>
            </a:r>
          </a:p>
        </p:txBody>
      </p:sp>
      <p:sp>
        <p:nvSpPr>
          <p:cNvPr id="50" name="TextBox 49"/>
          <p:cNvSpPr txBox="1"/>
          <p:nvPr/>
        </p:nvSpPr>
        <p:spPr>
          <a:xfrm>
            <a:off x="7107157" y="2550853"/>
            <a:ext cx="1255936" cy="553998"/>
          </a:xfrm>
          <a:prstGeom prst="rect">
            <a:avLst/>
          </a:prstGeom>
          <a:noFill/>
        </p:spPr>
        <p:txBody>
          <a:bodyPr wrap="square" rtlCol="0">
            <a:spAutoFit/>
          </a:bodyPr>
          <a:lstStyle/>
          <a:p>
            <a:r>
              <a:rPr lang="en-US" sz="1500" dirty="0">
                <a:latin typeface="Arial" panose="020B0604020202020204" pitchFamily="34" charset="0"/>
                <a:cs typeface="Arial" panose="020B0604020202020204" pitchFamily="34" charset="0"/>
              </a:rPr>
              <a:t>key, page-id</a:t>
            </a:r>
          </a:p>
          <a:p>
            <a:r>
              <a:rPr lang="en-US" sz="1500" dirty="0">
                <a:latin typeface="Arial" panose="020B0604020202020204" pitchFamily="34" charset="0"/>
                <a:cs typeface="Arial" panose="020B0604020202020204" pitchFamily="34" charset="0"/>
              </a:rPr>
              <a:t>key, page-id</a:t>
            </a:r>
          </a:p>
        </p:txBody>
      </p:sp>
      <p:sp>
        <p:nvSpPr>
          <p:cNvPr id="51" name="TextBox 50"/>
          <p:cNvSpPr txBox="1"/>
          <p:nvPr/>
        </p:nvSpPr>
        <p:spPr>
          <a:xfrm>
            <a:off x="10120121" y="1976099"/>
            <a:ext cx="863642" cy="323165"/>
          </a:xfrm>
          <a:prstGeom prst="rect">
            <a:avLst/>
          </a:prstGeom>
          <a:noFill/>
        </p:spPr>
        <p:txBody>
          <a:bodyPr wrap="square" rtlCol="0">
            <a:spAutoFit/>
          </a:bodyPr>
          <a:lstStyle/>
          <a:p>
            <a:pPr algn="ctr"/>
            <a:r>
              <a:rPr lang="en-US" sz="1500" b="1" dirty="0">
                <a:latin typeface="Arial" panose="020B0604020202020204" pitchFamily="34" charset="0"/>
                <a:cs typeface="Arial" panose="020B0604020202020204" pitchFamily="34" charset="0"/>
              </a:rPr>
              <a:t>record*</a:t>
            </a:r>
          </a:p>
        </p:txBody>
      </p:sp>
      <p:sp>
        <p:nvSpPr>
          <p:cNvPr id="55" name="Rectangle 54"/>
          <p:cNvSpPr/>
          <p:nvPr/>
        </p:nvSpPr>
        <p:spPr>
          <a:xfrm>
            <a:off x="7804382" y="4925859"/>
            <a:ext cx="1292388" cy="6266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6" name="TextBox 55"/>
          <p:cNvSpPr txBox="1"/>
          <p:nvPr/>
        </p:nvSpPr>
        <p:spPr>
          <a:xfrm>
            <a:off x="7804382" y="5545732"/>
            <a:ext cx="1299312" cy="323165"/>
          </a:xfrm>
          <a:prstGeom prst="rect">
            <a:avLst/>
          </a:prstGeom>
          <a:noFill/>
        </p:spPr>
        <p:txBody>
          <a:bodyPr wrap="square" rtlCol="0">
            <a:spAutoFit/>
          </a:bodyPr>
          <a:lstStyle/>
          <a:p>
            <a:r>
              <a:rPr lang="en-US" sz="1500" b="1" dirty="0">
                <a:latin typeface="Arial" panose="020B0604020202020204" pitchFamily="34" charset="0"/>
                <a:cs typeface="Arial" panose="020B0604020202020204" pitchFamily="34" charset="0"/>
              </a:rPr>
              <a:t>B-tree node</a:t>
            </a:r>
          </a:p>
        </p:txBody>
      </p:sp>
      <p:sp>
        <p:nvSpPr>
          <p:cNvPr id="57" name="TextBox 56"/>
          <p:cNvSpPr txBox="1"/>
          <p:nvPr/>
        </p:nvSpPr>
        <p:spPr>
          <a:xfrm>
            <a:off x="7822608" y="4951372"/>
            <a:ext cx="1255936" cy="553998"/>
          </a:xfrm>
          <a:prstGeom prst="rect">
            <a:avLst/>
          </a:prstGeom>
          <a:noFill/>
        </p:spPr>
        <p:txBody>
          <a:bodyPr wrap="square" rtlCol="0">
            <a:spAutoFit/>
          </a:bodyPr>
          <a:lstStyle/>
          <a:p>
            <a:r>
              <a:rPr lang="en-US" sz="1500" dirty="0">
                <a:latin typeface="Arial" panose="020B0604020202020204" pitchFamily="34" charset="0"/>
                <a:cs typeface="Arial" panose="020B0604020202020204" pitchFamily="34" charset="0"/>
              </a:rPr>
              <a:t>key, record*</a:t>
            </a:r>
          </a:p>
          <a:p>
            <a:r>
              <a:rPr lang="en-US" sz="1500" dirty="0">
                <a:latin typeface="Arial" panose="020B0604020202020204" pitchFamily="34" charset="0"/>
                <a:cs typeface="Arial" panose="020B0604020202020204" pitchFamily="34" charset="0"/>
              </a:rPr>
              <a:t>key, record*</a:t>
            </a:r>
          </a:p>
        </p:txBody>
      </p:sp>
      <p:sp>
        <p:nvSpPr>
          <p:cNvPr id="61" name="TextBox 60"/>
          <p:cNvSpPr txBox="1"/>
          <p:nvPr/>
        </p:nvSpPr>
        <p:spPr>
          <a:xfrm>
            <a:off x="10828590" y="2835656"/>
            <a:ext cx="882126" cy="323165"/>
          </a:xfrm>
          <a:prstGeom prst="rect">
            <a:avLst/>
          </a:prstGeom>
          <a:noFill/>
        </p:spPr>
        <p:txBody>
          <a:bodyPr wrap="square" rtlCol="0">
            <a:spAutoFit/>
          </a:bodyPr>
          <a:lstStyle/>
          <a:p>
            <a:pPr algn="ctr"/>
            <a:r>
              <a:rPr lang="en-US" sz="1500" dirty="0">
                <a:latin typeface="Arial" panose="020B0604020202020204" pitchFamily="34" charset="0"/>
                <a:cs typeface="Arial" panose="020B0604020202020204" pitchFamily="34" charset="0"/>
              </a:rPr>
              <a:t>record</a:t>
            </a:r>
          </a:p>
        </p:txBody>
      </p:sp>
      <p:sp>
        <p:nvSpPr>
          <p:cNvPr id="63" name="TextBox 62"/>
          <p:cNvSpPr txBox="1"/>
          <p:nvPr/>
        </p:nvSpPr>
        <p:spPr>
          <a:xfrm>
            <a:off x="10176025" y="5025554"/>
            <a:ext cx="882126" cy="323165"/>
          </a:xfrm>
          <a:prstGeom prst="rect">
            <a:avLst/>
          </a:prstGeom>
          <a:noFill/>
        </p:spPr>
        <p:txBody>
          <a:bodyPr wrap="square" rtlCol="0">
            <a:spAutoFit/>
          </a:bodyPr>
          <a:lstStyle/>
          <a:p>
            <a:pPr algn="ctr"/>
            <a:r>
              <a:rPr lang="en-US" sz="1500" dirty="0">
                <a:latin typeface="Arial" panose="020B0604020202020204" pitchFamily="34" charset="0"/>
                <a:cs typeface="Arial" panose="020B0604020202020204" pitchFamily="34" charset="0"/>
              </a:rPr>
              <a:t>record</a:t>
            </a:r>
          </a:p>
        </p:txBody>
      </p:sp>
      <p:cxnSp>
        <p:nvCxnSpPr>
          <p:cNvPr id="65" name="Curved Connector 17"/>
          <p:cNvCxnSpPr>
            <a:endCxn id="64" idx="1"/>
          </p:cNvCxnSpPr>
          <p:nvPr/>
        </p:nvCxnSpPr>
        <p:spPr>
          <a:xfrm>
            <a:off x="8982075" y="5116293"/>
            <a:ext cx="1116545" cy="70844"/>
          </a:xfrm>
          <a:prstGeom prst="curved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7512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Avoiding Page Latching</a:t>
            </a:r>
          </a:p>
        </p:txBody>
      </p:sp>
      <p:sp>
        <p:nvSpPr>
          <p:cNvPr id="3" name="Content Placeholder 2"/>
          <p:cNvSpPr>
            <a:spLocks noGrp="1"/>
          </p:cNvSpPr>
          <p:nvPr>
            <p:ph idx="1"/>
          </p:nvPr>
        </p:nvSpPr>
        <p:spPr>
          <a:xfrm>
            <a:off x="1089903" y="1790700"/>
            <a:ext cx="5973425" cy="4518660"/>
          </a:xfrm>
        </p:spPr>
        <p:txBody>
          <a:bodyPr vert="horz" lIns="0" tIns="45720" rIns="0" bIns="45720" rtlCol="0" anchor="t">
            <a:normAutofit fontScale="92500" lnSpcReduction="10000"/>
          </a:bodyPr>
          <a:lstStyle/>
          <a:p>
            <a:r>
              <a:rPr lang="en-US" dirty="0"/>
              <a:t>Accessing a page in a classical database design requires latch on page frame</a:t>
            </a:r>
            <a:endParaRPr lang="en-US" dirty="0">
              <a:solidFill>
                <a:schemeClr val="tx1"/>
              </a:solidFill>
            </a:endParaRPr>
          </a:p>
          <a:p>
            <a:pPr lvl="1"/>
            <a:r>
              <a:rPr lang="en-US" dirty="0"/>
              <a:t>Readers: shared latch</a:t>
            </a:r>
            <a:endParaRPr lang="en-US" dirty="0">
              <a:solidFill>
                <a:schemeClr val="tx1"/>
              </a:solidFill>
            </a:endParaRPr>
          </a:p>
          <a:p>
            <a:pPr lvl="1"/>
            <a:r>
              <a:rPr lang="en-US" dirty="0"/>
              <a:t>Writers: update latch (possibly exclusive)</a:t>
            </a:r>
            <a:endParaRPr lang="en-US" dirty="0">
              <a:solidFill>
                <a:schemeClr val="tx1"/>
              </a:solidFill>
            </a:endParaRPr>
          </a:p>
          <a:p>
            <a:r>
              <a:rPr lang="en-US" dirty="0"/>
              <a:t>Latching leads to overhead for main-memory data</a:t>
            </a:r>
            <a:endParaRPr lang="en-US" dirty="0">
              <a:solidFill>
                <a:schemeClr val="tx1"/>
              </a:solidFill>
            </a:endParaRPr>
          </a:p>
          <a:p>
            <a:pPr lvl="1"/>
            <a:r>
              <a:rPr lang="en-US" dirty="0"/>
              <a:t>Internal manipulation of latch requires atomic operation</a:t>
            </a:r>
            <a:endParaRPr lang="en-US" dirty="0">
              <a:solidFill>
                <a:schemeClr val="tx1"/>
              </a:solidFill>
            </a:endParaRPr>
          </a:p>
          <a:p>
            <a:pPr lvl="1"/>
            <a:r>
              <a:rPr lang="en-US" dirty="0"/>
              <a:t>Shared read latch: update of reference count</a:t>
            </a:r>
            <a:endParaRPr lang="en-US" dirty="0">
              <a:solidFill>
                <a:schemeClr val="tx1"/>
              </a:solidFill>
            </a:endParaRPr>
          </a:p>
          <a:p>
            <a:pPr lvl="1"/>
            <a:r>
              <a:rPr lang="en-US" dirty="0"/>
              <a:t>Update latch: variable to mark exclusion</a:t>
            </a:r>
            <a:endParaRPr lang="en-US" dirty="0">
              <a:solidFill>
                <a:schemeClr val="tx1"/>
              </a:solidFill>
            </a:endParaRPr>
          </a:p>
          <a:p>
            <a:pPr lvl="1"/>
            <a:r>
              <a:rPr lang="en-US" dirty="0"/>
              <a:t>Commercial systems have several latch types, so thread could end up acquiring several latches!</a:t>
            </a:r>
            <a:endParaRPr lang="en-US" dirty="0">
              <a:solidFill>
                <a:schemeClr val="tx1"/>
              </a:solidFill>
            </a:endParaRPr>
          </a:p>
          <a:p>
            <a:pPr lvl="1"/>
            <a:r>
              <a:rPr lang="en-US" dirty="0"/>
              <a:t>Most commercial systems use partitioned latches to help situation (does not completely overcome the bottleneck)</a:t>
            </a:r>
            <a:endParaRPr lang="en-US" dirty="0">
              <a:solidFill>
                <a:schemeClr val="tx1"/>
              </a:solidFill>
            </a:endParaRPr>
          </a:p>
          <a:p>
            <a:r>
              <a:rPr lang="en-US" dirty="0"/>
              <a:t>SQL Server Hekaton achieves a 15.7x performance boost</a:t>
            </a:r>
            <a:endParaRPr lang="en-US" dirty="0">
              <a:solidFill>
                <a:schemeClr val="tx1"/>
              </a:solidFill>
            </a:endParaRPr>
          </a:p>
          <a:p>
            <a:pPr lvl="1"/>
            <a:r>
              <a:rPr lang="en-US" dirty="0"/>
              <a:t>Hekaton is a completely latch-free design</a:t>
            </a:r>
            <a:endParaRPr lang="en-US" dirty="0">
              <a:solidFill>
                <a:schemeClr val="tx1"/>
              </a:solidFill>
            </a:endParaRPr>
          </a:p>
          <a:p>
            <a:pPr lvl="1"/>
            <a:r>
              <a:rPr lang="en-US" dirty="0"/>
              <a:t>Scalability of classic engine limited by latch overhead</a:t>
            </a:r>
            <a:endParaRPr lang="en-US" dirty="0">
              <a:solidFill>
                <a:schemeClr val="tx1"/>
              </a:solidFill>
            </a:endParaRPr>
          </a:p>
          <a:p>
            <a:endParaRPr lang="en-US" dirty="0">
              <a:solidFill>
                <a:schemeClr val="tx1"/>
              </a:solidFill>
            </a:endParaRPr>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17</a:t>
            </a:fld>
            <a:endParaRPr lang="en-US" dirty="0"/>
          </a:p>
        </p:txBody>
      </p:sp>
      <p:sp>
        <p:nvSpPr>
          <p:cNvPr id="28" name="Rectangle 27"/>
          <p:cNvSpPr/>
          <p:nvPr/>
        </p:nvSpPr>
        <p:spPr>
          <a:xfrm>
            <a:off x="7788216" y="1850883"/>
            <a:ext cx="640080"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100" baseline="-25000" dirty="0">
              <a:latin typeface="Arial" panose="020B0604020202020204" pitchFamily="34" charset="0"/>
              <a:cs typeface="Arial" panose="020B0604020202020204" pitchFamily="34" charset="0"/>
            </a:endParaRPr>
          </a:p>
        </p:txBody>
      </p:sp>
      <p:sp>
        <p:nvSpPr>
          <p:cNvPr id="29" name="Rectangle 28"/>
          <p:cNvSpPr/>
          <p:nvPr/>
        </p:nvSpPr>
        <p:spPr>
          <a:xfrm>
            <a:off x="8428296" y="1850883"/>
            <a:ext cx="640080"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100" baseline="-25000" dirty="0">
              <a:latin typeface="Arial" panose="020B0604020202020204" pitchFamily="34" charset="0"/>
              <a:cs typeface="Arial" panose="020B0604020202020204" pitchFamily="34" charset="0"/>
            </a:endParaRPr>
          </a:p>
        </p:txBody>
      </p:sp>
      <p:sp>
        <p:nvSpPr>
          <p:cNvPr id="30" name="Rectangle 29"/>
          <p:cNvSpPr/>
          <p:nvPr/>
        </p:nvSpPr>
        <p:spPr>
          <a:xfrm>
            <a:off x="9068376" y="1850883"/>
            <a:ext cx="640080"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100" baseline="-25000" dirty="0">
              <a:latin typeface="Arial" panose="020B0604020202020204" pitchFamily="34" charset="0"/>
              <a:cs typeface="Arial" panose="020B0604020202020204" pitchFamily="34" charset="0"/>
            </a:endParaRPr>
          </a:p>
        </p:txBody>
      </p:sp>
      <p:sp>
        <p:nvSpPr>
          <p:cNvPr id="31" name="Rectangle 30"/>
          <p:cNvSpPr/>
          <p:nvPr/>
        </p:nvSpPr>
        <p:spPr>
          <a:xfrm>
            <a:off x="7788216" y="2490963"/>
            <a:ext cx="640080"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100" baseline="-25000" dirty="0">
              <a:latin typeface="Arial" panose="020B0604020202020204" pitchFamily="34" charset="0"/>
              <a:cs typeface="Arial" panose="020B0604020202020204" pitchFamily="34" charset="0"/>
            </a:endParaRPr>
          </a:p>
        </p:txBody>
      </p:sp>
      <p:sp>
        <p:nvSpPr>
          <p:cNvPr id="32" name="Rectangle 31"/>
          <p:cNvSpPr/>
          <p:nvPr/>
        </p:nvSpPr>
        <p:spPr>
          <a:xfrm>
            <a:off x="8428296" y="2490963"/>
            <a:ext cx="640080"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100" baseline="-25000" dirty="0">
              <a:latin typeface="Arial" panose="020B0604020202020204" pitchFamily="34" charset="0"/>
              <a:cs typeface="Arial" panose="020B0604020202020204" pitchFamily="34" charset="0"/>
            </a:endParaRPr>
          </a:p>
        </p:txBody>
      </p:sp>
      <p:sp>
        <p:nvSpPr>
          <p:cNvPr id="35" name="Rectangle 34"/>
          <p:cNvSpPr/>
          <p:nvPr/>
        </p:nvSpPr>
        <p:spPr>
          <a:xfrm>
            <a:off x="9068376" y="2490963"/>
            <a:ext cx="640080"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100" baseline="-25000" dirty="0">
              <a:latin typeface="Arial" panose="020B0604020202020204" pitchFamily="34" charset="0"/>
              <a:cs typeface="Arial" panose="020B0604020202020204" pitchFamily="34" charset="0"/>
            </a:endParaRPr>
          </a:p>
        </p:txBody>
      </p:sp>
      <p:sp>
        <p:nvSpPr>
          <p:cNvPr id="48" name="TextBox 47"/>
          <p:cNvSpPr txBox="1"/>
          <p:nvPr/>
        </p:nvSpPr>
        <p:spPr>
          <a:xfrm>
            <a:off x="7936733" y="3112769"/>
            <a:ext cx="1678211" cy="323165"/>
          </a:xfrm>
          <a:prstGeom prst="rect">
            <a:avLst/>
          </a:prstGeom>
          <a:noFill/>
        </p:spPr>
        <p:txBody>
          <a:bodyPr wrap="square" rtlCol="0">
            <a:spAutoFit/>
          </a:bodyPr>
          <a:lstStyle/>
          <a:p>
            <a:pPr algn="ctr"/>
            <a:r>
              <a:rPr lang="en-US" sz="1500" b="1" dirty="0">
                <a:latin typeface="Arial" panose="020B0604020202020204" pitchFamily="34" charset="0"/>
                <a:cs typeface="Arial" panose="020B0604020202020204" pitchFamily="34" charset="0"/>
              </a:rPr>
              <a:t>buffer pool</a:t>
            </a:r>
          </a:p>
        </p:txBody>
      </p:sp>
      <p:pic>
        <p:nvPicPr>
          <p:cNvPr id="52" name="Picture 51"/>
          <p:cNvPicPr>
            <a:picLocks noChangeAspect="1"/>
          </p:cNvPicPr>
          <p:nvPr/>
        </p:nvPicPr>
        <p:blipFill>
          <a:blip r:embed="rId2"/>
          <a:stretch>
            <a:fillRect/>
          </a:stretch>
        </p:blipFill>
        <p:spPr>
          <a:xfrm>
            <a:off x="8566476" y="1895328"/>
            <a:ext cx="363719" cy="365145"/>
          </a:xfrm>
          <a:prstGeom prst="rect">
            <a:avLst/>
          </a:prstGeom>
        </p:spPr>
      </p:pic>
      <p:pic>
        <p:nvPicPr>
          <p:cNvPr id="8" name="Picture 7"/>
          <p:cNvPicPr>
            <a:picLocks noChangeAspect="1"/>
          </p:cNvPicPr>
          <p:nvPr/>
        </p:nvPicPr>
        <p:blipFill>
          <a:blip r:embed="rId3"/>
          <a:stretch>
            <a:fillRect/>
          </a:stretch>
        </p:blipFill>
        <p:spPr>
          <a:xfrm>
            <a:off x="7940461" y="1898824"/>
            <a:ext cx="335590" cy="358151"/>
          </a:xfrm>
          <a:prstGeom prst="rect">
            <a:avLst/>
          </a:prstGeom>
        </p:spPr>
      </p:pic>
      <p:pic>
        <p:nvPicPr>
          <p:cNvPr id="54" name="Picture 53"/>
          <p:cNvPicPr>
            <a:picLocks noChangeAspect="1"/>
          </p:cNvPicPr>
          <p:nvPr/>
        </p:nvPicPr>
        <p:blipFill>
          <a:blip r:embed="rId2"/>
          <a:stretch>
            <a:fillRect/>
          </a:stretch>
        </p:blipFill>
        <p:spPr>
          <a:xfrm>
            <a:off x="9206556" y="2576278"/>
            <a:ext cx="363719" cy="365145"/>
          </a:xfrm>
          <a:prstGeom prst="rect">
            <a:avLst/>
          </a:prstGeom>
        </p:spPr>
      </p:pic>
      <p:pic>
        <p:nvPicPr>
          <p:cNvPr id="59" name="Picture 58"/>
          <p:cNvPicPr>
            <a:picLocks noChangeAspect="1"/>
          </p:cNvPicPr>
          <p:nvPr/>
        </p:nvPicPr>
        <p:blipFill>
          <a:blip r:embed="rId3"/>
          <a:stretch>
            <a:fillRect/>
          </a:stretch>
        </p:blipFill>
        <p:spPr>
          <a:xfrm>
            <a:off x="9242326" y="1895328"/>
            <a:ext cx="335590" cy="358151"/>
          </a:xfrm>
          <a:prstGeom prst="rect">
            <a:avLst/>
          </a:prstGeom>
        </p:spPr>
      </p:pic>
      <p:sp>
        <p:nvSpPr>
          <p:cNvPr id="60" name="TextBox 59"/>
          <p:cNvSpPr txBox="1"/>
          <p:nvPr/>
        </p:nvSpPr>
        <p:spPr>
          <a:xfrm>
            <a:off x="8371119" y="2200720"/>
            <a:ext cx="754432" cy="292388"/>
          </a:xfrm>
          <a:prstGeom prst="rect">
            <a:avLst/>
          </a:prstGeom>
          <a:noFill/>
        </p:spPr>
        <p:txBody>
          <a:bodyPr wrap="square" rtlCol="0">
            <a:spAutoFit/>
          </a:bodyPr>
          <a:lstStyle/>
          <a:p>
            <a:pPr algn="ctr"/>
            <a:r>
              <a:rPr lang="en-US" sz="1300" b="1" dirty="0">
                <a:latin typeface="Arial" panose="020B0604020202020204" pitchFamily="34" charset="0"/>
                <a:cs typeface="Arial" panose="020B0604020202020204" pitchFamily="34" charset="0"/>
              </a:rPr>
              <a:t>read</a:t>
            </a:r>
          </a:p>
        </p:txBody>
      </p:sp>
      <p:sp>
        <p:nvSpPr>
          <p:cNvPr id="62" name="TextBox 61"/>
          <p:cNvSpPr txBox="1"/>
          <p:nvPr/>
        </p:nvSpPr>
        <p:spPr>
          <a:xfrm>
            <a:off x="8999885" y="2866005"/>
            <a:ext cx="754432" cy="292388"/>
          </a:xfrm>
          <a:prstGeom prst="rect">
            <a:avLst/>
          </a:prstGeom>
          <a:noFill/>
        </p:spPr>
        <p:txBody>
          <a:bodyPr wrap="square" rtlCol="0">
            <a:spAutoFit/>
          </a:bodyPr>
          <a:lstStyle/>
          <a:p>
            <a:pPr algn="ctr"/>
            <a:r>
              <a:rPr lang="en-US" sz="1300" b="1" dirty="0">
                <a:latin typeface="Arial" panose="020B0604020202020204" pitchFamily="34" charset="0"/>
                <a:cs typeface="Arial" panose="020B0604020202020204" pitchFamily="34" charset="0"/>
              </a:rPr>
              <a:t>read</a:t>
            </a:r>
          </a:p>
        </p:txBody>
      </p:sp>
      <p:sp>
        <p:nvSpPr>
          <p:cNvPr id="66" name="TextBox 65"/>
          <p:cNvSpPr txBox="1"/>
          <p:nvPr/>
        </p:nvSpPr>
        <p:spPr>
          <a:xfrm>
            <a:off x="7728868" y="2199648"/>
            <a:ext cx="754432" cy="292388"/>
          </a:xfrm>
          <a:prstGeom prst="rect">
            <a:avLst/>
          </a:prstGeom>
          <a:noFill/>
        </p:spPr>
        <p:txBody>
          <a:bodyPr wrap="square" rtlCol="0">
            <a:spAutoFit/>
          </a:bodyPr>
          <a:lstStyle/>
          <a:p>
            <a:pPr algn="ctr"/>
            <a:r>
              <a:rPr lang="en-US" sz="1300" b="1" dirty="0">
                <a:latin typeface="Arial" panose="020B0604020202020204" pitchFamily="34" charset="0"/>
                <a:cs typeface="Arial" panose="020B0604020202020204" pitchFamily="34" charset="0"/>
              </a:rPr>
              <a:t>update</a:t>
            </a:r>
          </a:p>
        </p:txBody>
      </p:sp>
      <p:sp>
        <p:nvSpPr>
          <p:cNvPr id="68" name="TextBox 67"/>
          <p:cNvSpPr txBox="1"/>
          <p:nvPr/>
        </p:nvSpPr>
        <p:spPr>
          <a:xfrm>
            <a:off x="9013884" y="2198575"/>
            <a:ext cx="754432" cy="292388"/>
          </a:xfrm>
          <a:prstGeom prst="rect">
            <a:avLst/>
          </a:prstGeom>
          <a:noFill/>
        </p:spPr>
        <p:txBody>
          <a:bodyPr wrap="square" rtlCol="0">
            <a:spAutoFit/>
          </a:bodyPr>
          <a:lstStyle/>
          <a:p>
            <a:pPr algn="ctr"/>
            <a:r>
              <a:rPr lang="en-US" sz="1300" b="1" dirty="0">
                <a:latin typeface="Arial" panose="020B0604020202020204" pitchFamily="34" charset="0"/>
                <a:cs typeface="Arial" panose="020B0604020202020204" pitchFamily="34" charset="0"/>
              </a:rPr>
              <a:t>update</a:t>
            </a:r>
          </a:p>
        </p:txBody>
      </p:sp>
      <p:pic>
        <p:nvPicPr>
          <p:cNvPr id="9" name="Picture 8"/>
          <p:cNvPicPr>
            <a:picLocks noChangeAspect="1"/>
          </p:cNvPicPr>
          <p:nvPr/>
        </p:nvPicPr>
        <p:blipFill>
          <a:blip r:embed="rId4"/>
          <a:stretch>
            <a:fillRect/>
          </a:stretch>
        </p:blipFill>
        <p:spPr>
          <a:xfrm>
            <a:off x="7935904" y="3698720"/>
            <a:ext cx="3857286" cy="2589719"/>
          </a:xfrm>
          <a:prstGeom prst="rect">
            <a:avLst/>
          </a:prstGeom>
        </p:spPr>
      </p:pic>
      <p:sp>
        <p:nvSpPr>
          <p:cNvPr id="13" name="TextBox 12"/>
          <p:cNvSpPr txBox="1"/>
          <p:nvPr/>
        </p:nvSpPr>
        <p:spPr>
          <a:xfrm>
            <a:off x="9712908" y="2035019"/>
            <a:ext cx="1804375" cy="276999"/>
          </a:xfrm>
          <a:prstGeom prst="rect">
            <a:avLst/>
          </a:prstGeom>
          <a:noFill/>
        </p:spPr>
        <p:txBody>
          <a:bodyPr wrap="square" rtlCol="0">
            <a:spAutoFit/>
          </a:bodyPr>
          <a:lstStyle/>
          <a:p>
            <a:r>
              <a:rPr lang="en-US" sz="1200" b="1" dirty="0">
                <a:latin typeface="Courier New" panose="02070309020205020404" pitchFamily="49" charset="0"/>
                <a:cs typeface="Courier New" panose="02070309020205020404" pitchFamily="49" charset="0"/>
              </a:rPr>
              <a:t>atomic_cas(latch)</a:t>
            </a:r>
          </a:p>
        </p:txBody>
      </p:sp>
      <p:sp>
        <p:nvSpPr>
          <p:cNvPr id="33" name="TextBox 32"/>
          <p:cNvSpPr txBox="1"/>
          <p:nvPr/>
        </p:nvSpPr>
        <p:spPr>
          <a:xfrm>
            <a:off x="9708455" y="2694659"/>
            <a:ext cx="2588214" cy="276999"/>
          </a:xfrm>
          <a:prstGeom prst="rect">
            <a:avLst/>
          </a:prstGeom>
          <a:noFill/>
        </p:spPr>
        <p:txBody>
          <a:bodyPr wrap="square" rtlCol="0">
            <a:spAutoFit/>
          </a:bodyPr>
          <a:lstStyle/>
          <a:p>
            <a:r>
              <a:rPr lang="en-US" sz="1200" b="1" dirty="0">
                <a:latin typeface="Courier New" panose="02070309020205020404" pitchFamily="49" charset="0"/>
                <a:cs typeface="Courier New" panose="02070309020205020404" pitchFamily="49" charset="0"/>
              </a:rPr>
              <a:t>atomic_increment(readers)</a:t>
            </a:r>
          </a:p>
        </p:txBody>
      </p:sp>
    </p:spTree>
    <p:extLst>
      <p:ext uri="{BB962C8B-B14F-4D97-AF65-F5344CB8AC3E}">
        <p14:creationId xmlns:p14="http://schemas.microsoft.com/office/powerpoint/2010/main" val="1003746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 Choices</a:t>
            </a:r>
          </a:p>
        </p:txBody>
      </p:sp>
      <p:sp>
        <p:nvSpPr>
          <p:cNvPr id="3" name="Content Placeholder 2"/>
          <p:cNvSpPr>
            <a:spLocks noGrp="1"/>
          </p:cNvSpPr>
          <p:nvPr>
            <p:ph idx="1"/>
          </p:nvPr>
        </p:nvSpPr>
        <p:spPr>
          <a:xfrm>
            <a:off x="1089903" y="1790700"/>
            <a:ext cx="10531290" cy="4518660"/>
          </a:xfrm>
        </p:spPr>
        <p:txBody>
          <a:bodyPr>
            <a:normAutofit/>
          </a:bodyPr>
          <a:lstStyle/>
          <a:p>
            <a:r>
              <a:rPr lang="en-US" dirty="0"/>
              <a:t>Partitioning</a:t>
            </a:r>
          </a:p>
          <a:p>
            <a:pPr lvl="1"/>
            <a:r>
              <a:rPr lang="en-US" b="1" dirty="0"/>
              <a:t>Partitioned systems</a:t>
            </a:r>
            <a:r>
              <a:rPr lang="en-US" dirty="0"/>
              <a:t>: Disjoint partitioning of the database, assign partition to node, core, etc.</a:t>
            </a:r>
          </a:p>
          <a:p>
            <a:pPr lvl="2"/>
            <a:r>
              <a:rPr lang="en-US" dirty="0"/>
              <a:t>Simple per-node implementation (serial execution, no concurrent data structures)</a:t>
            </a:r>
          </a:p>
          <a:p>
            <a:pPr lvl="2"/>
            <a:r>
              <a:rPr lang="en-US" dirty="0"/>
              <a:t>Partition management burden: rebalance for hotspots</a:t>
            </a:r>
          </a:p>
          <a:p>
            <a:pPr lvl="1"/>
            <a:r>
              <a:rPr lang="en-US" b="1" dirty="0"/>
              <a:t>Non-partitioned systems</a:t>
            </a:r>
            <a:r>
              <a:rPr lang="en-US" dirty="0"/>
              <a:t>: Any thread/core can access any record in the database</a:t>
            </a:r>
          </a:p>
          <a:p>
            <a:pPr lvl="2"/>
            <a:r>
              <a:rPr lang="en-US" dirty="0"/>
              <a:t>Self-balancing system: no need to worry about partition management</a:t>
            </a:r>
          </a:p>
          <a:p>
            <a:pPr lvl="2"/>
            <a:r>
              <a:rPr lang="en-US" dirty="0"/>
              <a:t>Increased implementation complexity (e.g., concurrent data structures)</a:t>
            </a:r>
          </a:p>
          <a:p>
            <a:r>
              <a:rPr lang="en-US" dirty="0"/>
              <a:t>Multi-Versioning</a:t>
            </a:r>
          </a:p>
          <a:p>
            <a:pPr lvl="1"/>
            <a:r>
              <a:rPr lang="en-US" dirty="0"/>
              <a:t>Allows for high concurrency; important in multi-core environments</a:t>
            </a:r>
          </a:p>
          <a:p>
            <a:pPr lvl="1"/>
            <a:r>
              <a:rPr lang="en-US" dirty="0"/>
              <a:t>Readers allow to execute uncontested, do not block writers</a:t>
            </a:r>
          </a:p>
          <a:p>
            <a:r>
              <a:rPr lang="en-US" dirty="0"/>
              <a:t>Row/Columnar Layout</a:t>
            </a:r>
          </a:p>
          <a:p>
            <a:pPr lvl="1"/>
            <a:r>
              <a:rPr lang="en-US" dirty="0"/>
              <a:t>Reasonable OLTP performance on in-memory columnar layout; not true for disk-based column stores</a:t>
            </a:r>
          </a:p>
          <a:p>
            <a:pPr lvl="1"/>
            <a:endParaRPr lang="en-US" dirty="0"/>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18</a:t>
            </a:fld>
            <a:endParaRPr lang="en-US" dirty="0"/>
          </a:p>
        </p:txBody>
      </p:sp>
    </p:spTree>
    <p:extLst>
      <p:ext uri="{BB962C8B-B14F-4D97-AF65-F5344CB8AC3E}">
        <p14:creationId xmlns:p14="http://schemas.microsoft.com/office/powerpoint/2010/main" val="3083346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 Choices</a:t>
            </a:r>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19</a:t>
            </a:fld>
            <a:endParaRPr lang="en-US" dirty="0"/>
          </a:p>
        </p:txBody>
      </p:sp>
      <p:graphicFrame>
        <p:nvGraphicFramePr>
          <p:cNvPr id="9" name="Table 8"/>
          <p:cNvGraphicFramePr>
            <a:graphicFrameLocks noGrp="1"/>
          </p:cNvGraphicFramePr>
          <p:nvPr>
            <p:extLst/>
          </p:nvPr>
        </p:nvGraphicFramePr>
        <p:xfrm>
          <a:off x="1669050" y="2537621"/>
          <a:ext cx="9333652" cy="2775905"/>
        </p:xfrm>
        <a:graphic>
          <a:graphicData uri="http://schemas.openxmlformats.org/drawingml/2006/table">
            <a:tbl>
              <a:tblPr firstRow="1" bandRow="1">
                <a:tableStyleId>{5C22544A-7EE6-4342-B048-85BDC9FD1C3A}</a:tableStyleId>
              </a:tblPr>
              <a:tblGrid>
                <a:gridCol w="2333413">
                  <a:extLst>
                    <a:ext uri="{9D8B030D-6E8A-4147-A177-3AD203B41FA5}">
                      <a16:colId xmlns:a16="http://schemas.microsoft.com/office/drawing/2014/main" val="2271071095"/>
                    </a:ext>
                  </a:extLst>
                </a:gridCol>
                <a:gridCol w="2333413">
                  <a:extLst>
                    <a:ext uri="{9D8B030D-6E8A-4147-A177-3AD203B41FA5}">
                      <a16:colId xmlns:a16="http://schemas.microsoft.com/office/drawing/2014/main" val="2074298075"/>
                    </a:ext>
                  </a:extLst>
                </a:gridCol>
                <a:gridCol w="2333413">
                  <a:extLst>
                    <a:ext uri="{9D8B030D-6E8A-4147-A177-3AD203B41FA5}">
                      <a16:colId xmlns:a16="http://schemas.microsoft.com/office/drawing/2014/main" val="721757703"/>
                    </a:ext>
                  </a:extLst>
                </a:gridCol>
                <a:gridCol w="2333413">
                  <a:extLst>
                    <a:ext uri="{9D8B030D-6E8A-4147-A177-3AD203B41FA5}">
                      <a16:colId xmlns:a16="http://schemas.microsoft.com/office/drawing/2014/main" val="3540257570"/>
                    </a:ext>
                  </a:extLst>
                </a:gridCol>
              </a:tblGrid>
              <a:tr h="555181">
                <a:tc>
                  <a:txBody>
                    <a:bodyPr/>
                    <a:lstStyle/>
                    <a:p>
                      <a:endParaRPr lang="en-US" dirty="0"/>
                    </a:p>
                  </a:txBody>
                  <a:tcPr/>
                </a:tc>
                <a:tc>
                  <a:txBody>
                    <a:bodyPr/>
                    <a:lstStyle/>
                    <a:p>
                      <a:r>
                        <a:rPr lang="en-US" dirty="0"/>
                        <a:t>Partitioned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Multi-Versioned</a:t>
                      </a:r>
                    </a:p>
                  </a:txBody>
                  <a:tcPr/>
                </a:tc>
                <a:tc>
                  <a:txBody>
                    <a:bodyPr/>
                    <a:lstStyle/>
                    <a:p>
                      <a:r>
                        <a:rPr lang="en-US" dirty="0"/>
                        <a:t>Row/Columnar</a:t>
                      </a:r>
                    </a:p>
                  </a:txBody>
                  <a:tcPr/>
                </a:tc>
                <a:extLst>
                  <a:ext uri="{0D108BD9-81ED-4DB2-BD59-A6C34878D82A}">
                    <a16:rowId xmlns:a16="http://schemas.microsoft.com/office/drawing/2014/main" val="1108424123"/>
                  </a:ext>
                </a:extLst>
              </a:tr>
              <a:tr h="555181">
                <a:tc>
                  <a:txBody>
                    <a:bodyPr/>
                    <a:lstStyle/>
                    <a:p>
                      <a:r>
                        <a:rPr lang="en-US" dirty="0"/>
                        <a:t>Hekaton</a:t>
                      </a:r>
                    </a:p>
                  </a:txBody>
                  <a:tcPr/>
                </a:tc>
                <a:tc>
                  <a:txBody>
                    <a:bodyPr/>
                    <a:lstStyle/>
                    <a:p>
                      <a:r>
                        <a:rPr lang="en-US" dirty="0"/>
                        <a:t>No</a:t>
                      </a:r>
                    </a:p>
                  </a:txBody>
                  <a:tcPr/>
                </a:tc>
                <a:tc>
                  <a:txBody>
                    <a:bodyPr/>
                    <a:lstStyle/>
                    <a:p>
                      <a:r>
                        <a:rPr lang="en-US" dirty="0"/>
                        <a:t>Yes</a:t>
                      </a:r>
                    </a:p>
                  </a:txBody>
                  <a:tcPr/>
                </a:tc>
                <a:tc>
                  <a:txBody>
                    <a:bodyPr/>
                    <a:lstStyle/>
                    <a:p>
                      <a:r>
                        <a:rPr lang="en-US" dirty="0"/>
                        <a:t>Row</a:t>
                      </a:r>
                    </a:p>
                  </a:txBody>
                  <a:tcPr/>
                </a:tc>
                <a:extLst>
                  <a:ext uri="{0D108BD9-81ED-4DB2-BD59-A6C34878D82A}">
                    <a16:rowId xmlns:a16="http://schemas.microsoft.com/office/drawing/2014/main" val="202563611"/>
                  </a:ext>
                </a:extLst>
              </a:tr>
              <a:tr h="555181">
                <a:tc>
                  <a:txBody>
                    <a:bodyPr/>
                    <a:lstStyle/>
                    <a:p>
                      <a:r>
                        <a:rPr lang="en-US" dirty="0"/>
                        <a:t>HyPer</a:t>
                      </a:r>
                    </a:p>
                  </a:txBody>
                  <a:tcPr/>
                </a:tc>
                <a:tc>
                  <a:txBody>
                    <a:bodyPr/>
                    <a:lstStyle/>
                    <a:p>
                      <a:r>
                        <a:rPr lang="en-US" dirty="0"/>
                        <a:t>No</a:t>
                      </a:r>
                    </a:p>
                  </a:txBody>
                  <a:tcPr/>
                </a:tc>
                <a:tc>
                  <a:txBody>
                    <a:bodyPr/>
                    <a:lstStyle/>
                    <a:p>
                      <a:r>
                        <a:rPr lang="en-US" dirty="0"/>
                        <a:t>Yes</a:t>
                      </a:r>
                    </a:p>
                  </a:txBody>
                  <a:tcPr/>
                </a:tc>
                <a:tc>
                  <a:txBody>
                    <a:bodyPr/>
                    <a:lstStyle/>
                    <a:p>
                      <a:r>
                        <a:rPr lang="en-US" dirty="0"/>
                        <a:t>Hybrid</a:t>
                      </a:r>
                    </a:p>
                  </a:txBody>
                  <a:tcPr/>
                </a:tc>
                <a:extLst>
                  <a:ext uri="{0D108BD9-81ED-4DB2-BD59-A6C34878D82A}">
                    <a16:rowId xmlns:a16="http://schemas.microsoft.com/office/drawing/2014/main" val="1911816420"/>
                  </a:ext>
                </a:extLst>
              </a:tr>
              <a:tr h="555181">
                <a:tc>
                  <a:txBody>
                    <a:bodyPr/>
                    <a:lstStyle/>
                    <a:p>
                      <a:r>
                        <a:rPr lang="en-US" dirty="0"/>
                        <a:t>SAP HANA</a:t>
                      </a:r>
                    </a:p>
                  </a:txBody>
                  <a:tcPr/>
                </a:tc>
                <a:tc>
                  <a:txBody>
                    <a:bodyPr/>
                    <a:lstStyle/>
                    <a:p>
                      <a:r>
                        <a:rPr lang="en-US" dirty="0"/>
                        <a:t>No</a:t>
                      </a:r>
                    </a:p>
                  </a:txBody>
                  <a:tcPr/>
                </a:tc>
                <a:tc>
                  <a:txBody>
                    <a:bodyPr/>
                    <a:lstStyle/>
                    <a:p>
                      <a:r>
                        <a:rPr lang="en-US" dirty="0"/>
                        <a:t>Yes</a:t>
                      </a:r>
                    </a:p>
                  </a:txBody>
                  <a:tcPr/>
                </a:tc>
                <a:tc>
                  <a:txBody>
                    <a:bodyPr/>
                    <a:lstStyle/>
                    <a:p>
                      <a:r>
                        <a:rPr lang="en-US" dirty="0"/>
                        <a:t>Hybrid</a:t>
                      </a:r>
                    </a:p>
                  </a:txBody>
                  <a:tcPr/>
                </a:tc>
                <a:extLst>
                  <a:ext uri="{0D108BD9-81ED-4DB2-BD59-A6C34878D82A}">
                    <a16:rowId xmlns:a16="http://schemas.microsoft.com/office/drawing/2014/main" val="1202885835"/>
                  </a:ext>
                </a:extLst>
              </a:tr>
              <a:tr h="555181">
                <a:tc>
                  <a:txBody>
                    <a:bodyPr/>
                    <a:lstStyle/>
                    <a:p>
                      <a:r>
                        <a:rPr lang="en-US" dirty="0"/>
                        <a:t>H-Store/VoltDB</a:t>
                      </a:r>
                    </a:p>
                  </a:txBody>
                  <a:tcPr/>
                </a:tc>
                <a:tc>
                  <a:txBody>
                    <a:bodyPr/>
                    <a:lstStyle/>
                    <a:p>
                      <a:r>
                        <a:rPr lang="en-US" dirty="0"/>
                        <a:t>Yes</a:t>
                      </a:r>
                    </a:p>
                  </a:txBody>
                  <a:tcPr/>
                </a:tc>
                <a:tc>
                  <a:txBody>
                    <a:bodyPr/>
                    <a:lstStyle/>
                    <a:p>
                      <a:r>
                        <a:rPr lang="en-US" dirty="0"/>
                        <a:t>No</a:t>
                      </a:r>
                    </a:p>
                  </a:txBody>
                  <a:tcPr/>
                </a:tc>
                <a:tc>
                  <a:txBody>
                    <a:bodyPr/>
                    <a:lstStyle/>
                    <a:p>
                      <a:r>
                        <a:rPr lang="en-US" dirty="0"/>
                        <a:t>Row</a:t>
                      </a:r>
                    </a:p>
                  </a:txBody>
                  <a:tcPr/>
                </a:tc>
                <a:extLst>
                  <a:ext uri="{0D108BD9-81ED-4DB2-BD59-A6C34878D82A}">
                    <a16:rowId xmlns:a16="http://schemas.microsoft.com/office/drawing/2014/main" val="1562930002"/>
                  </a:ext>
                </a:extLst>
              </a:tr>
            </a:tbl>
          </a:graphicData>
        </a:graphic>
      </p:graphicFrame>
    </p:spTree>
    <p:extLst>
      <p:ext uri="{BB962C8B-B14F-4D97-AF65-F5344CB8AC3E}">
        <p14:creationId xmlns:p14="http://schemas.microsoft.com/office/powerpoint/2010/main" val="1499233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Tutorial Overview</a:t>
            </a:r>
          </a:p>
        </p:txBody>
      </p:sp>
      <p:sp>
        <p:nvSpPr>
          <p:cNvPr id="3" name="Content Placeholder 2"/>
          <p:cNvSpPr>
            <a:spLocks noGrp="1"/>
          </p:cNvSpPr>
          <p:nvPr>
            <p:ph idx="1"/>
          </p:nvPr>
        </p:nvSpPr>
        <p:spPr>
          <a:xfrm>
            <a:off x="1097280" y="1845733"/>
            <a:ext cx="10058400" cy="4265897"/>
          </a:xfrm>
        </p:spPr>
        <p:txBody>
          <a:bodyPr>
            <a:normAutofit/>
          </a:bodyPr>
          <a:lstStyle/>
          <a:p>
            <a:r>
              <a:rPr lang="en-US" dirty="0"/>
              <a:t>Main-memory database research has been going on for a long time</a:t>
            </a:r>
          </a:p>
          <a:p>
            <a:r>
              <a:rPr lang="en-US" dirty="0"/>
              <a:t>Only recently do we have a number of general-purpose commercial main-memory databases</a:t>
            </a:r>
          </a:p>
          <a:p>
            <a:r>
              <a:rPr lang="en-US" dirty="0"/>
              <a:t>This tutorial focuses on modern main-memory database design, with examples primarily from:</a:t>
            </a:r>
          </a:p>
          <a:p>
            <a:pPr lvl="1"/>
            <a:r>
              <a:rPr lang="en-US" dirty="0"/>
              <a:t>SQL Server Hekaton</a:t>
            </a:r>
          </a:p>
          <a:p>
            <a:pPr lvl="1"/>
            <a:r>
              <a:rPr lang="en-US" dirty="0"/>
              <a:t>SAP HANA</a:t>
            </a:r>
          </a:p>
          <a:p>
            <a:pPr lvl="1"/>
            <a:r>
              <a:rPr lang="en-US" dirty="0"/>
              <a:t>HyPer</a:t>
            </a:r>
          </a:p>
          <a:p>
            <a:pPr lvl="1"/>
            <a:r>
              <a:rPr lang="en-US" dirty="0"/>
              <a:t>H-Store/VoltDb</a:t>
            </a:r>
          </a:p>
          <a:p>
            <a:r>
              <a:rPr lang="en-US" dirty="0"/>
              <a:t>Associated survey/book to appear:</a:t>
            </a:r>
          </a:p>
          <a:p>
            <a:pPr lvl="1"/>
            <a:r>
              <a:rPr lang="en-US" dirty="0">
                <a:latin typeface="Arial" panose="020B0604020202020204" pitchFamily="34" charset="0"/>
                <a:cs typeface="Arial" panose="020B0604020202020204" pitchFamily="34" charset="0"/>
              </a:rPr>
              <a:t>Faerber, Kemper, Larson, Levandoski, Neumann, and Pavlo.</a:t>
            </a:r>
            <a:br>
              <a:rPr lang="en-US" dirty="0">
                <a:latin typeface="Arial" panose="020B0604020202020204" pitchFamily="34" charset="0"/>
                <a:cs typeface="Arial" panose="020B0604020202020204" pitchFamily="34" charset="0"/>
              </a:rPr>
            </a:br>
            <a:r>
              <a:rPr lang="en-US" i="1" dirty="0">
                <a:latin typeface="Arial" panose="020B0604020202020204" pitchFamily="34" charset="0"/>
                <a:cs typeface="Arial" panose="020B0604020202020204" pitchFamily="34" charset="0"/>
              </a:rPr>
              <a:t>Modern Main Memory Database Systems </a:t>
            </a:r>
            <a:r>
              <a:rPr lang="en-US" dirty="0">
                <a:latin typeface="Arial" panose="020B0604020202020204" pitchFamily="34" charset="0"/>
                <a:cs typeface="Arial" panose="020B0604020202020204" pitchFamily="34" charset="0"/>
              </a:rPr>
              <a:t>in Foundations and Trends in Database Systems.</a:t>
            </a:r>
          </a:p>
          <a:p>
            <a:r>
              <a:rPr lang="en-US" u="sng" dirty="0">
                <a:latin typeface="Arial" panose="020B0604020202020204" pitchFamily="34" charset="0"/>
                <a:cs typeface="Arial" panose="020B0604020202020204" pitchFamily="34" charset="0"/>
              </a:rPr>
              <a:t>Ask Questions!</a:t>
            </a:r>
          </a:p>
          <a:p>
            <a:endParaRPr lang="en-US" dirty="0"/>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2</a:t>
            </a:fld>
            <a:endParaRPr lang="en-US" dirty="0"/>
          </a:p>
        </p:txBody>
      </p:sp>
    </p:spTree>
    <p:extLst>
      <p:ext uri="{BB962C8B-B14F-4D97-AF65-F5344CB8AC3E}">
        <p14:creationId xmlns:p14="http://schemas.microsoft.com/office/powerpoint/2010/main" val="4403090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Hekaton</a:t>
            </a:r>
          </a:p>
        </p:txBody>
      </p:sp>
      <p:sp>
        <p:nvSpPr>
          <p:cNvPr id="3" name="Content Placeholder 2"/>
          <p:cNvSpPr>
            <a:spLocks noGrp="1"/>
          </p:cNvSpPr>
          <p:nvPr>
            <p:ph idx="1"/>
          </p:nvPr>
        </p:nvSpPr>
        <p:spPr>
          <a:xfrm>
            <a:off x="1089903" y="1790700"/>
            <a:ext cx="6602984" cy="4518660"/>
          </a:xfrm>
        </p:spPr>
        <p:txBody>
          <a:bodyPr>
            <a:normAutofit/>
          </a:bodyPr>
          <a:lstStyle/>
          <a:p>
            <a:r>
              <a:rPr lang="en-US" dirty="0"/>
              <a:t>Non-partitioned system</a:t>
            </a:r>
          </a:p>
          <a:p>
            <a:pPr lvl="1"/>
            <a:r>
              <a:rPr lang="en-US" dirty="0"/>
              <a:t>Any thread can access any record</a:t>
            </a:r>
          </a:p>
          <a:p>
            <a:pPr lvl="1"/>
            <a:r>
              <a:rPr lang="en-US" dirty="0"/>
              <a:t>Entirely lock-free engine implementation for thread-safety</a:t>
            </a:r>
          </a:p>
          <a:p>
            <a:r>
              <a:rPr lang="en-US" dirty="0"/>
              <a:t>Multi-versioned</a:t>
            </a:r>
          </a:p>
          <a:p>
            <a:pPr lvl="1"/>
            <a:r>
              <a:rPr lang="en-US" dirty="0"/>
              <a:t>Records have begin and end timestamps</a:t>
            </a:r>
          </a:p>
          <a:p>
            <a:pPr lvl="1"/>
            <a:r>
              <a:rPr lang="en-US" dirty="0"/>
              <a:t>Timestamps define record visibility for concurrency control</a:t>
            </a:r>
          </a:p>
          <a:p>
            <a:r>
              <a:rPr lang="en-US" dirty="0"/>
              <a:t>Row-oriented</a:t>
            </a:r>
          </a:p>
          <a:p>
            <a:pPr lvl="1"/>
            <a:r>
              <a:rPr lang="en-US" dirty="0"/>
              <a:t>Records in memory with no clustering, etc.</a:t>
            </a:r>
          </a:p>
          <a:p>
            <a:pPr lvl="1"/>
            <a:r>
              <a:rPr lang="en-US" dirty="0"/>
              <a:t>Up to 8 hash or range indexes can be built over records</a:t>
            </a:r>
          </a:p>
          <a:p>
            <a:pPr lvl="1"/>
            <a:r>
              <a:rPr lang="en-US" dirty="0"/>
              <a:t>Records contain a number of pointer link fields to manager overflow/duplicate chains within indexes (more later)</a:t>
            </a:r>
          </a:p>
          <a:p>
            <a:pPr marL="0" indent="0">
              <a:buNone/>
            </a:pPr>
            <a:endParaRPr lang="en-US" dirty="0"/>
          </a:p>
          <a:p>
            <a:endParaRPr lang="en-US" dirty="0"/>
          </a:p>
          <a:p>
            <a:endParaRPr lang="en-US" dirty="0"/>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20</a:t>
            </a:fld>
            <a:endParaRPr lang="en-US" dirty="0"/>
          </a:p>
        </p:txBody>
      </p:sp>
      <p:pic>
        <p:nvPicPr>
          <p:cNvPr id="7" name="Picture 6"/>
          <p:cNvPicPr>
            <a:picLocks noChangeAspect="1"/>
          </p:cNvPicPr>
          <p:nvPr/>
        </p:nvPicPr>
        <p:blipFill>
          <a:blip r:embed="rId2"/>
          <a:stretch>
            <a:fillRect/>
          </a:stretch>
        </p:blipFill>
        <p:spPr>
          <a:xfrm>
            <a:off x="7743287" y="2000076"/>
            <a:ext cx="4448713" cy="3771900"/>
          </a:xfrm>
          <a:prstGeom prst="rect">
            <a:avLst/>
          </a:prstGeom>
        </p:spPr>
      </p:pic>
      <p:sp>
        <p:nvSpPr>
          <p:cNvPr id="8" name="TextBox 7"/>
          <p:cNvSpPr txBox="1"/>
          <p:nvPr/>
        </p:nvSpPr>
        <p:spPr>
          <a:xfrm>
            <a:off x="34788" y="5908813"/>
            <a:ext cx="4581938" cy="430887"/>
          </a:xfrm>
          <a:prstGeom prst="rect">
            <a:avLst/>
          </a:prstGeom>
          <a:noFill/>
        </p:spPr>
        <p:txBody>
          <a:bodyPr wrap="square" rtlCol="0">
            <a:spAutoFit/>
          </a:bodyPr>
          <a:lstStyle/>
          <a:p>
            <a:r>
              <a:rPr lang="en-US" sz="1100" dirty="0">
                <a:solidFill>
                  <a:schemeClr val="tx1">
                    <a:lumMod val="50000"/>
                    <a:lumOff val="50000"/>
                  </a:schemeClr>
                </a:solidFill>
                <a:latin typeface="Arial" panose="020B0604020202020204" pitchFamily="34" charset="0"/>
                <a:cs typeface="Arial" panose="020B0604020202020204" pitchFamily="34" charset="0"/>
              </a:rPr>
              <a:t>Hekaton: SQL server's memory-optimized OLTP engine</a:t>
            </a:r>
          </a:p>
          <a:p>
            <a:r>
              <a:rPr lang="en-US" sz="1100" dirty="0">
                <a:solidFill>
                  <a:schemeClr val="bg1">
                    <a:lumMod val="75000"/>
                  </a:schemeClr>
                </a:solidFill>
                <a:latin typeface="Arial" panose="020B0604020202020204" pitchFamily="34" charset="0"/>
                <a:cs typeface="Arial" panose="020B0604020202020204" pitchFamily="34" charset="0"/>
              </a:rPr>
              <a:t>SIGMOD, pp. 1243-1254, 2013</a:t>
            </a:r>
          </a:p>
        </p:txBody>
      </p:sp>
      <p:sp>
        <p:nvSpPr>
          <p:cNvPr id="10" name="Rectangle 9"/>
          <p:cNvSpPr/>
          <p:nvPr/>
        </p:nvSpPr>
        <p:spPr>
          <a:xfrm>
            <a:off x="8183880" y="2283417"/>
            <a:ext cx="388620" cy="2335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8615757" y="2276159"/>
            <a:ext cx="347663" cy="2335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8125539" y="2190575"/>
            <a:ext cx="505301" cy="400110"/>
          </a:xfrm>
          <a:prstGeom prst="rect">
            <a:avLst/>
          </a:prstGeom>
          <a:noFill/>
        </p:spPr>
        <p:txBody>
          <a:bodyPr wrap="square" rtlCol="0">
            <a:spAutoFit/>
          </a:bodyPr>
          <a:lstStyle/>
          <a:p>
            <a:pPr algn="ctr"/>
            <a:r>
              <a:rPr lang="en-US" sz="1000" dirty="0">
                <a:latin typeface="Arial" panose="020B0604020202020204" pitchFamily="34" charset="0"/>
                <a:cs typeface="Arial" panose="020B0604020202020204" pitchFamily="34" charset="0"/>
              </a:rPr>
              <a:t>Begin</a:t>
            </a:r>
          </a:p>
          <a:p>
            <a:pPr algn="ctr"/>
            <a:r>
              <a:rPr lang="en-US" sz="1000" dirty="0">
                <a:latin typeface="Arial" panose="020B0604020202020204" pitchFamily="34" charset="0"/>
                <a:cs typeface="Arial" panose="020B0604020202020204" pitchFamily="34" charset="0"/>
              </a:rPr>
              <a:t>time</a:t>
            </a:r>
          </a:p>
        </p:txBody>
      </p:sp>
      <p:sp>
        <p:nvSpPr>
          <p:cNvPr id="12" name="TextBox 11"/>
          <p:cNvSpPr txBox="1"/>
          <p:nvPr/>
        </p:nvSpPr>
        <p:spPr>
          <a:xfrm>
            <a:off x="8577659" y="2190575"/>
            <a:ext cx="433864" cy="400110"/>
          </a:xfrm>
          <a:prstGeom prst="rect">
            <a:avLst/>
          </a:prstGeom>
          <a:noFill/>
        </p:spPr>
        <p:txBody>
          <a:bodyPr wrap="square" rtlCol="0">
            <a:spAutoFit/>
          </a:bodyPr>
          <a:lstStyle/>
          <a:p>
            <a:pPr algn="ctr"/>
            <a:r>
              <a:rPr lang="en-US" sz="1000" dirty="0">
                <a:latin typeface="Arial" panose="020B0604020202020204" pitchFamily="34" charset="0"/>
                <a:cs typeface="Arial" panose="020B0604020202020204" pitchFamily="34" charset="0"/>
              </a:rPr>
              <a:t>End</a:t>
            </a:r>
          </a:p>
          <a:p>
            <a:pPr algn="ctr"/>
            <a:r>
              <a:rPr lang="en-US" sz="1000" dirty="0">
                <a:latin typeface="Arial" panose="020B0604020202020204" pitchFamily="34" charset="0"/>
                <a:cs typeface="Arial" panose="020B0604020202020204" pitchFamily="34" charset="0"/>
              </a:rPr>
              <a:t>time</a:t>
            </a:r>
          </a:p>
        </p:txBody>
      </p:sp>
    </p:spTree>
    <p:extLst>
      <p:ext uri="{BB962C8B-B14F-4D97-AF65-F5344CB8AC3E}">
        <p14:creationId xmlns:p14="http://schemas.microsoft.com/office/powerpoint/2010/main" val="2700929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H-Store/VoltDB</a:t>
            </a:r>
          </a:p>
        </p:txBody>
      </p:sp>
      <p:sp>
        <p:nvSpPr>
          <p:cNvPr id="3" name="Content Placeholder 2"/>
          <p:cNvSpPr>
            <a:spLocks noGrp="1"/>
          </p:cNvSpPr>
          <p:nvPr>
            <p:ph idx="1"/>
          </p:nvPr>
        </p:nvSpPr>
        <p:spPr>
          <a:xfrm>
            <a:off x="482138" y="1847221"/>
            <a:ext cx="6783831" cy="4428887"/>
          </a:xfrm>
        </p:spPr>
        <p:txBody>
          <a:bodyPr vert="horz" lIns="0" tIns="45720" rIns="0" bIns="45720" rtlCol="0" anchor="t">
            <a:normAutofit fontScale="92500" lnSpcReduction="20000"/>
          </a:bodyPr>
          <a:lstStyle/>
          <a:p>
            <a:r>
              <a:rPr lang="en-US" dirty="0"/>
              <a:t>Partitioned system</a:t>
            </a:r>
            <a:endParaRPr lang="en-US" dirty="0">
              <a:solidFill>
                <a:schemeClr val="tx1"/>
              </a:solidFill>
            </a:endParaRPr>
          </a:p>
          <a:p>
            <a:pPr lvl="1"/>
            <a:r>
              <a:rPr lang="en-US" dirty="0"/>
              <a:t>Distributes data across compute nodes (or cores) in shared-nothing configuration</a:t>
            </a:r>
            <a:endParaRPr lang="en-US" dirty="0">
              <a:solidFill>
                <a:schemeClr val="tx1"/>
              </a:solidFill>
            </a:endParaRPr>
          </a:p>
          <a:p>
            <a:pPr lvl="1"/>
            <a:r>
              <a:rPr lang="en-US" dirty="0"/>
              <a:t>Serial execution at partitions: avoids concurrency control and find-grained locks</a:t>
            </a:r>
            <a:endParaRPr lang="en-US" dirty="0">
              <a:solidFill>
                <a:schemeClr val="tx1"/>
              </a:solidFill>
            </a:endParaRPr>
          </a:p>
          <a:p>
            <a:pPr lvl="1"/>
            <a:r>
              <a:rPr lang="en-US" dirty="0"/>
              <a:t>Two-tiered architecture</a:t>
            </a:r>
            <a:endParaRPr lang="en-US" dirty="0">
              <a:solidFill>
                <a:schemeClr val="tx1"/>
              </a:solidFill>
            </a:endParaRPr>
          </a:p>
          <a:p>
            <a:pPr lvl="2"/>
            <a:r>
              <a:rPr lang="en-US" dirty="0"/>
              <a:t>Transaction coordinator</a:t>
            </a:r>
            <a:endParaRPr lang="en-US" dirty="0">
              <a:solidFill>
                <a:schemeClr val="tx1"/>
              </a:solidFill>
            </a:endParaRPr>
          </a:p>
          <a:p>
            <a:pPr lvl="2"/>
            <a:r>
              <a:rPr lang="en-US" dirty="0"/>
              <a:t>Execution engine: data storage, indexing, and transaction execution.</a:t>
            </a:r>
            <a:endParaRPr lang="en-US" dirty="0">
              <a:solidFill>
                <a:schemeClr val="tx1"/>
              </a:solidFill>
            </a:endParaRPr>
          </a:p>
          <a:p>
            <a:r>
              <a:rPr lang="en-US" dirty="0"/>
              <a:t>Single-version Row Store</a:t>
            </a:r>
            <a:endParaRPr lang="en-US" dirty="0">
              <a:solidFill>
                <a:schemeClr val="tx1"/>
              </a:solidFill>
            </a:endParaRPr>
          </a:p>
          <a:p>
            <a:pPr lvl="1"/>
            <a:r>
              <a:rPr lang="en-US" dirty="0"/>
              <a:t>Execution engines maintain single version of records (snapshots supported)</a:t>
            </a:r>
            <a:endParaRPr lang="en-US" dirty="0">
              <a:solidFill>
                <a:schemeClr val="tx1"/>
              </a:solidFill>
            </a:endParaRPr>
          </a:p>
          <a:p>
            <a:pPr lvl="1"/>
            <a:r>
              <a:rPr lang="en-US" dirty="0"/>
              <a:t>Storage divided into pools for fixed-size and variable-size blocks, with fixed-pool as primary storage</a:t>
            </a:r>
            <a:endParaRPr lang="en-US" dirty="0">
              <a:solidFill>
                <a:schemeClr val="tx1"/>
              </a:solidFill>
            </a:endParaRPr>
          </a:p>
          <a:p>
            <a:pPr lvl="1"/>
            <a:r>
              <a:rPr lang="en-US" dirty="0"/>
              <a:t>All tuples are fixed size (per table) to ensure they remain byte-aligned</a:t>
            </a:r>
            <a:endParaRPr lang="en-US" dirty="0">
              <a:solidFill>
                <a:schemeClr val="tx1"/>
              </a:solidFill>
            </a:endParaRPr>
          </a:p>
          <a:p>
            <a:pPr lvl="1"/>
            <a:r>
              <a:rPr lang="en-US" dirty="0"/>
              <a:t>Fields larger than 8-bytes stored as variable-length blocks, all other fields stored inline in tuple (1 byte for snapshotting)</a:t>
            </a:r>
            <a:endParaRPr lang="en-US" dirty="0">
              <a:solidFill>
                <a:schemeClr val="tx1"/>
              </a:solidFill>
            </a:endParaRPr>
          </a:p>
          <a:p>
            <a:pPr lvl="1"/>
            <a:r>
              <a:rPr lang="en-US" dirty="0"/>
              <a:t>Lookup table translates block id (4 bytes) to physical location (8 bytes), allows engine to address blocks using 4 bytes.  </a:t>
            </a:r>
            <a:endParaRPr lang="en-US" dirty="0">
              <a:solidFill>
                <a:schemeClr val="tx1"/>
              </a:solidFill>
            </a:endParaRPr>
          </a:p>
          <a:p>
            <a:pPr lvl="1"/>
            <a:endParaRPr lang="en-US" dirty="0">
              <a:solidFill>
                <a:schemeClr val="tx1"/>
              </a:solidFill>
            </a:endParaRPr>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21</a:t>
            </a:fld>
            <a:endParaRPr lang="en-US" dirty="0"/>
          </a:p>
        </p:txBody>
      </p:sp>
      <p:pic>
        <p:nvPicPr>
          <p:cNvPr id="17" name="Picture 16"/>
          <p:cNvPicPr>
            <a:picLocks noChangeAspect="1"/>
          </p:cNvPicPr>
          <p:nvPr/>
        </p:nvPicPr>
        <p:blipFill>
          <a:blip r:embed="rId2"/>
          <a:stretch>
            <a:fillRect/>
          </a:stretch>
        </p:blipFill>
        <p:spPr>
          <a:xfrm>
            <a:off x="6986569" y="2637085"/>
            <a:ext cx="5048638" cy="2214315"/>
          </a:xfrm>
          <a:prstGeom prst="rect">
            <a:avLst/>
          </a:prstGeom>
        </p:spPr>
      </p:pic>
    </p:spTree>
    <p:extLst>
      <p:ext uri="{BB962C8B-B14F-4D97-AF65-F5344CB8AC3E}">
        <p14:creationId xmlns:p14="http://schemas.microsoft.com/office/powerpoint/2010/main" val="1728716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 (2011)</a:t>
            </a:r>
          </a:p>
        </p:txBody>
      </p:sp>
      <p:sp>
        <p:nvSpPr>
          <p:cNvPr id="3" name="Content Placeholder 2"/>
          <p:cNvSpPr>
            <a:spLocks noGrp="1"/>
          </p:cNvSpPr>
          <p:nvPr>
            <p:ph idx="1"/>
          </p:nvPr>
        </p:nvSpPr>
        <p:spPr>
          <a:xfrm>
            <a:off x="374905" y="1857445"/>
            <a:ext cx="6389292" cy="3870267"/>
          </a:xfrm>
        </p:spPr>
        <p:txBody>
          <a:bodyPr>
            <a:normAutofit/>
          </a:bodyPr>
          <a:lstStyle/>
          <a:p>
            <a:r>
              <a:rPr lang="en-US" dirty="0"/>
              <a:t>Partitioned System</a:t>
            </a:r>
          </a:p>
          <a:p>
            <a:pPr lvl="1"/>
            <a:r>
              <a:rPr lang="en-US" dirty="0"/>
              <a:t>Database partitioned across cores in shared-nothing configuration</a:t>
            </a:r>
          </a:p>
          <a:p>
            <a:pPr lvl="1"/>
            <a:r>
              <a:rPr lang="en-US" dirty="0"/>
              <a:t>Serial execution of transactions within a partition</a:t>
            </a:r>
          </a:p>
          <a:p>
            <a:r>
              <a:rPr lang="en-US" dirty="0"/>
              <a:t>Single versioned</a:t>
            </a:r>
          </a:p>
          <a:p>
            <a:pPr lvl="1"/>
            <a:r>
              <a:rPr lang="en-US" dirty="0"/>
              <a:t>OLTP workloads work on single-version database</a:t>
            </a:r>
          </a:p>
          <a:p>
            <a:pPr lvl="1"/>
            <a:r>
              <a:rPr lang="en-US" dirty="0"/>
              <a:t>OLAP queries run over virtual memory snapshot using fork</a:t>
            </a:r>
          </a:p>
          <a:p>
            <a:pPr lvl="1"/>
            <a:r>
              <a:rPr lang="en-US" dirty="0"/>
              <a:t>Forked snapshot taken between transaction for consistency</a:t>
            </a:r>
          </a:p>
          <a:p>
            <a:r>
              <a:rPr lang="en-US" dirty="0"/>
              <a:t>Row and Column support</a:t>
            </a:r>
          </a:p>
          <a:p>
            <a:pPr lvl="1"/>
            <a:r>
              <a:rPr lang="en-US" dirty="0"/>
              <a:t>HyPer can be configured as either a row or column store</a:t>
            </a:r>
          </a:p>
          <a:p>
            <a:pPr lvl="1"/>
            <a:r>
              <a:rPr lang="en-US" dirty="0"/>
              <a:t>Initial implementation reported numbers as a pure column store</a:t>
            </a:r>
          </a:p>
          <a:p>
            <a:pPr marL="201168" lvl="1" indent="0">
              <a:buNone/>
            </a:pPr>
            <a:endParaRPr lang="en-US" dirty="0"/>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22</a:t>
            </a:fld>
            <a:endParaRPr lang="en-US" dirty="0"/>
          </a:p>
        </p:txBody>
      </p:sp>
      <p:sp>
        <p:nvSpPr>
          <p:cNvPr id="8" name="TextBox 7"/>
          <p:cNvSpPr txBox="1"/>
          <p:nvPr/>
        </p:nvSpPr>
        <p:spPr>
          <a:xfrm>
            <a:off x="9937" y="5908813"/>
            <a:ext cx="7469259" cy="430887"/>
          </a:xfrm>
          <a:prstGeom prst="rect">
            <a:avLst/>
          </a:prstGeom>
          <a:noFill/>
        </p:spPr>
        <p:txBody>
          <a:bodyPr wrap="square" rtlCol="0">
            <a:spAutoFit/>
          </a:bodyPr>
          <a:lstStyle/>
          <a:p>
            <a:r>
              <a:rPr lang="en-US" sz="1100" dirty="0">
                <a:solidFill>
                  <a:schemeClr val="tx1">
                    <a:lumMod val="50000"/>
                    <a:lumOff val="50000"/>
                  </a:schemeClr>
                </a:solidFill>
                <a:latin typeface="Arial" panose="020B0604020202020204" pitchFamily="34" charset="0"/>
                <a:cs typeface="Arial" panose="020B0604020202020204" pitchFamily="34" charset="0"/>
              </a:rPr>
              <a:t>HyPer: A Hybrid OLTP&amp;OLAP Main Memory Database System based on Virtual Memory Snapshots</a:t>
            </a:r>
          </a:p>
          <a:p>
            <a:r>
              <a:rPr lang="en-US" sz="1100" dirty="0">
                <a:solidFill>
                  <a:schemeClr val="bg1">
                    <a:lumMod val="75000"/>
                  </a:schemeClr>
                </a:solidFill>
                <a:latin typeface="Arial" panose="020B0604020202020204" pitchFamily="34" charset="0"/>
                <a:cs typeface="Arial" panose="020B0604020202020204" pitchFamily="34" charset="0"/>
              </a:rPr>
              <a:t>ICDE, pp. 195-206, 2011</a:t>
            </a:r>
          </a:p>
        </p:txBody>
      </p:sp>
      <p:sp>
        <p:nvSpPr>
          <p:cNvPr id="9" name="Rectangle: Rounded Corners 8"/>
          <p:cNvSpPr/>
          <p:nvPr/>
        </p:nvSpPr>
        <p:spPr>
          <a:xfrm>
            <a:off x="7624492" y="4451517"/>
            <a:ext cx="2026185" cy="1225512"/>
          </a:xfrm>
          <a:prstGeom prst="roundRect">
            <a:avLst/>
          </a:prstGeom>
          <a:solidFill>
            <a:schemeClr val="bg1">
              <a:lumMod val="85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p:cNvSpPr/>
          <p:nvPr/>
        </p:nvSpPr>
        <p:spPr>
          <a:xfrm>
            <a:off x="8295459" y="2785724"/>
            <a:ext cx="2990221" cy="159797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9552099" y="1810250"/>
            <a:ext cx="399011" cy="16625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9552099" y="2076751"/>
            <a:ext cx="399011" cy="166255"/>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p:cNvCxnSpPr>
            <a:cxnSpLocks/>
          </p:cNvCxnSpPr>
          <p:nvPr/>
        </p:nvCxnSpPr>
        <p:spPr>
          <a:xfrm flipH="1">
            <a:off x="9256570" y="2785724"/>
            <a:ext cx="5195" cy="15979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cxnSpLocks/>
          </p:cNvCxnSpPr>
          <p:nvPr/>
        </p:nvCxnSpPr>
        <p:spPr>
          <a:xfrm flipH="1">
            <a:off x="10314533" y="2785724"/>
            <a:ext cx="5195" cy="15979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305003" y="3446213"/>
            <a:ext cx="904314" cy="276999"/>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Partition 1</a:t>
            </a:r>
          </a:p>
        </p:txBody>
      </p:sp>
      <p:sp>
        <p:nvSpPr>
          <p:cNvPr id="19" name="TextBox 18"/>
          <p:cNvSpPr txBox="1"/>
          <p:nvPr/>
        </p:nvSpPr>
        <p:spPr>
          <a:xfrm>
            <a:off x="9367215" y="3446213"/>
            <a:ext cx="904314" cy="276999"/>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Partition 2</a:t>
            </a:r>
          </a:p>
        </p:txBody>
      </p:sp>
      <p:sp>
        <p:nvSpPr>
          <p:cNvPr id="20" name="TextBox 19"/>
          <p:cNvSpPr txBox="1"/>
          <p:nvPr/>
        </p:nvSpPr>
        <p:spPr>
          <a:xfrm>
            <a:off x="10325585" y="3446212"/>
            <a:ext cx="904314" cy="276999"/>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Partition 3</a:t>
            </a:r>
          </a:p>
        </p:txBody>
      </p:sp>
      <p:sp>
        <p:nvSpPr>
          <p:cNvPr id="21" name="Rectangle 20"/>
          <p:cNvSpPr/>
          <p:nvPr/>
        </p:nvSpPr>
        <p:spPr>
          <a:xfrm>
            <a:off x="9552099" y="2331150"/>
            <a:ext cx="399011" cy="166255"/>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10208986" y="1960817"/>
            <a:ext cx="1063130" cy="461665"/>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OLTP Transactions</a:t>
            </a:r>
          </a:p>
        </p:txBody>
      </p:sp>
      <p:sp>
        <p:nvSpPr>
          <p:cNvPr id="23" name="Left Brace 22"/>
          <p:cNvSpPr/>
          <p:nvPr/>
        </p:nvSpPr>
        <p:spPr>
          <a:xfrm rot="10800000">
            <a:off x="10032632" y="1824684"/>
            <a:ext cx="176354" cy="687155"/>
          </a:xfrm>
          <a:prstGeom prst="leftBrace">
            <a:avLst>
              <a:gd name="adj1" fmla="val 51190"/>
              <a:gd name="adj2" fmla="val 51839"/>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Rectangle 25"/>
          <p:cNvSpPr/>
          <p:nvPr/>
        </p:nvSpPr>
        <p:spPr>
          <a:xfrm>
            <a:off x="8576509" y="2925678"/>
            <a:ext cx="399011" cy="16625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10578236" y="2942633"/>
            <a:ext cx="399011" cy="166255"/>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8238014" y="2545687"/>
            <a:ext cx="3178110" cy="246221"/>
          </a:xfrm>
          <a:prstGeom prst="rect">
            <a:avLst/>
          </a:prstGeom>
          <a:noFill/>
        </p:spPr>
        <p:txBody>
          <a:bodyPr wrap="square" rtlCol="0">
            <a:spAutoFit/>
          </a:bodyPr>
          <a:lstStyle/>
          <a:p>
            <a:pPr algn="ctr"/>
            <a:r>
              <a:rPr lang="en-US" sz="1000" dirty="0">
                <a:latin typeface="Arial" panose="020B0604020202020204" pitchFamily="34" charset="0"/>
                <a:cs typeface="Arial" panose="020B0604020202020204" pitchFamily="34" charset="0"/>
              </a:rPr>
              <a:t>single-threaded execution within partition</a:t>
            </a:r>
          </a:p>
        </p:txBody>
      </p:sp>
      <p:cxnSp>
        <p:nvCxnSpPr>
          <p:cNvPr id="30" name="Connector: Curved 29"/>
          <p:cNvCxnSpPr>
            <a:cxnSpLocks/>
            <a:stCxn id="18" idx="1"/>
            <a:endCxn id="9" idx="1"/>
          </p:cNvCxnSpPr>
          <p:nvPr/>
        </p:nvCxnSpPr>
        <p:spPr>
          <a:xfrm rot="10800000" flipV="1">
            <a:off x="7624493" y="3584713"/>
            <a:ext cx="680511" cy="1479560"/>
          </a:xfrm>
          <a:prstGeom prst="curvedConnector3">
            <a:avLst>
              <a:gd name="adj1" fmla="val 13359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Rounded Corners 36"/>
          <p:cNvSpPr/>
          <p:nvPr/>
        </p:nvSpPr>
        <p:spPr>
          <a:xfrm>
            <a:off x="9764648" y="4423015"/>
            <a:ext cx="2026185" cy="1225512"/>
          </a:xfrm>
          <a:prstGeom prst="roundRect">
            <a:avLst/>
          </a:prstGeom>
          <a:solidFill>
            <a:schemeClr val="bg1">
              <a:lumMod val="85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9" name="Connector: Curved 38"/>
          <p:cNvCxnSpPr>
            <a:cxnSpLocks/>
            <a:stCxn id="11" idx="3"/>
            <a:endCxn id="37" idx="3"/>
          </p:cNvCxnSpPr>
          <p:nvPr/>
        </p:nvCxnSpPr>
        <p:spPr>
          <a:xfrm>
            <a:off x="11285680" y="3584713"/>
            <a:ext cx="505153" cy="1451058"/>
          </a:xfrm>
          <a:prstGeom prst="curvedConnector3">
            <a:avLst>
              <a:gd name="adj1" fmla="val 14525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8377003" y="5744844"/>
            <a:ext cx="399011" cy="166255"/>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a:off x="10644299" y="5727712"/>
            <a:ext cx="399011" cy="166255"/>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p:cNvSpPr txBox="1"/>
          <p:nvPr/>
        </p:nvSpPr>
        <p:spPr>
          <a:xfrm>
            <a:off x="7954223" y="5892684"/>
            <a:ext cx="1244569" cy="276999"/>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OLAP Queries</a:t>
            </a:r>
          </a:p>
        </p:txBody>
      </p:sp>
      <p:sp>
        <p:nvSpPr>
          <p:cNvPr id="45" name="TextBox 44"/>
          <p:cNvSpPr txBox="1"/>
          <p:nvPr/>
        </p:nvSpPr>
        <p:spPr>
          <a:xfrm>
            <a:off x="10208986" y="5866996"/>
            <a:ext cx="1244569" cy="276999"/>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OLAP Queries</a:t>
            </a:r>
          </a:p>
        </p:txBody>
      </p:sp>
      <p:sp>
        <p:nvSpPr>
          <p:cNvPr id="46" name="TextBox 45"/>
          <p:cNvSpPr txBox="1"/>
          <p:nvPr/>
        </p:nvSpPr>
        <p:spPr>
          <a:xfrm>
            <a:off x="6758836" y="3792578"/>
            <a:ext cx="750444" cy="400110"/>
          </a:xfrm>
          <a:prstGeom prst="rect">
            <a:avLst/>
          </a:prstGeom>
          <a:noFill/>
        </p:spPr>
        <p:txBody>
          <a:bodyPr wrap="square" rtlCol="0">
            <a:spAutoFit/>
          </a:bodyPr>
          <a:lstStyle/>
          <a:p>
            <a:pPr algn="ctr"/>
            <a:r>
              <a:rPr lang="en-US" sz="1000" dirty="0">
                <a:latin typeface="Arial" panose="020B0604020202020204" pitchFamily="34" charset="0"/>
                <a:cs typeface="Arial" panose="020B0604020202020204" pitchFamily="34" charset="0"/>
              </a:rPr>
              <a:t>VM</a:t>
            </a:r>
          </a:p>
          <a:p>
            <a:pPr algn="ctr"/>
            <a:r>
              <a:rPr lang="en-US" sz="1000" dirty="0">
                <a:latin typeface="Arial" panose="020B0604020202020204" pitchFamily="34" charset="0"/>
                <a:cs typeface="Arial" panose="020B0604020202020204" pitchFamily="34" charset="0"/>
              </a:rPr>
              <a:t>Snapshot</a:t>
            </a:r>
          </a:p>
        </p:txBody>
      </p:sp>
      <p:sp>
        <p:nvSpPr>
          <p:cNvPr id="47" name="TextBox 46"/>
          <p:cNvSpPr txBox="1"/>
          <p:nvPr/>
        </p:nvSpPr>
        <p:spPr>
          <a:xfrm>
            <a:off x="11391772" y="3286612"/>
            <a:ext cx="750444" cy="400110"/>
          </a:xfrm>
          <a:prstGeom prst="rect">
            <a:avLst/>
          </a:prstGeom>
          <a:noFill/>
        </p:spPr>
        <p:txBody>
          <a:bodyPr wrap="square" rtlCol="0">
            <a:spAutoFit/>
          </a:bodyPr>
          <a:lstStyle/>
          <a:p>
            <a:pPr algn="ctr"/>
            <a:r>
              <a:rPr lang="en-US" sz="1000" dirty="0">
                <a:latin typeface="Arial" panose="020B0604020202020204" pitchFamily="34" charset="0"/>
                <a:cs typeface="Arial" panose="020B0604020202020204" pitchFamily="34" charset="0"/>
              </a:rPr>
              <a:t>VM</a:t>
            </a:r>
          </a:p>
          <a:p>
            <a:pPr algn="ctr"/>
            <a:r>
              <a:rPr lang="en-US" sz="1000" dirty="0">
                <a:latin typeface="Arial" panose="020B0604020202020204" pitchFamily="34" charset="0"/>
                <a:cs typeface="Arial" panose="020B0604020202020204" pitchFamily="34" charset="0"/>
              </a:rPr>
              <a:t>Snapshot</a:t>
            </a:r>
          </a:p>
        </p:txBody>
      </p:sp>
    </p:spTree>
    <p:extLst>
      <p:ext uri="{BB962C8B-B14F-4D97-AF65-F5344CB8AC3E}">
        <p14:creationId xmlns:p14="http://schemas.microsoft.com/office/powerpoint/2010/main" val="3337045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 (current)</a:t>
            </a:r>
          </a:p>
        </p:txBody>
      </p:sp>
      <p:sp>
        <p:nvSpPr>
          <p:cNvPr id="3" name="Content Placeholder 2"/>
          <p:cNvSpPr>
            <a:spLocks noGrp="1"/>
          </p:cNvSpPr>
          <p:nvPr>
            <p:ph idx="1"/>
          </p:nvPr>
        </p:nvSpPr>
        <p:spPr>
          <a:xfrm>
            <a:off x="683821" y="1737360"/>
            <a:ext cx="5396621" cy="4518660"/>
          </a:xfrm>
        </p:spPr>
        <p:txBody>
          <a:bodyPr>
            <a:normAutofit/>
          </a:bodyPr>
          <a:lstStyle/>
          <a:p>
            <a:r>
              <a:rPr lang="en-US" dirty="0"/>
              <a:t>Not partitioned</a:t>
            </a:r>
          </a:p>
          <a:p>
            <a:pPr lvl="1"/>
            <a:r>
              <a:rPr lang="en-US" dirty="0"/>
              <a:t>Any transaction can touch any record due to changes in concurrency control</a:t>
            </a:r>
          </a:p>
          <a:p>
            <a:r>
              <a:rPr lang="en-US" dirty="0"/>
              <a:t>Versioned</a:t>
            </a:r>
          </a:p>
          <a:p>
            <a:pPr lvl="1"/>
            <a:r>
              <a:rPr lang="en-US" dirty="0"/>
              <a:t>OLAP queries still run over virtual memory snapshots</a:t>
            </a:r>
          </a:p>
          <a:p>
            <a:pPr lvl="1"/>
            <a:r>
              <a:rPr lang="en-US" dirty="0"/>
              <a:t>Support transient per-record undo buffers to support multiple versions for concurrency control (more on concurrency later) </a:t>
            </a:r>
          </a:p>
          <a:p>
            <a:r>
              <a:rPr lang="en-US" dirty="0"/>
              <a:t>Hybrid row/column layout</a:t>
            </a:r>
          </a:p>
          <a:p>
            <a:pPr lvl="1"/>
            <a:r>
              <a:rPr lang="en-US" dirty="0"/>
              <a:t>HyPer explored a hybrid record layout that clustered frequently-accessed columns together</a:t>
            </a:r>
          </a:p>
          <a:p>
            <a:pPr lvl="1"/>
            <a:r>
              <a:rPr lang="en-US" dirty="0"/>
              <a:t>Most commonly configured as a column store in most experiments</a:t>
            </a:r>
          </a:p>
          <a:p>
            <a:endParaRPr lang="en-US" dirty="0"/>
          </a:p>
          <a:p>
            <a:pPr marL="201168" lvl="1" indent="0">
              <a:buNone/>
            </a:pPr>
            <a:endParaRPr lang="en-US" dirty="0"/>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23</a:t>
            </a:fld>
            <a:endParaRPr lang="en-US" dirty="0"/>
          </a:p>
        </p:txBody>
      </p:sp>
      <p:sp>
        <p:nvSpPr>
          <p:cNvPr id="9" name="TextBox 8"/>
          <p:cNvSpPr txBox="1"/>
          <p:nvPr/>
        </p:nvSpPr>
        <p:spPr>
          <a:xfrm>
            <a:off x="9937" y="5908813"/>
            <a:ext cx="7469259" cy="430887"/>
          </a:xfrm>
          <a:prstGeom prst="rect">
            <a:avLst/>
          </a:prstGeom>
          <a:noFill/>
        </p:spPr>
        <p:txBody>
          <a:bodyPr wrap="square" rtlCol="0">
            <a:spAutoFit/>
          </a:bodyPr>
          <a:lstStyle/>
          <a:p>
            <a:r>
              <a:rPr lang="en-US" sz="1100" dirty="0">
                <a:solidFill>
                  <a:schemeClr val="tx1">
                    <a:lumMod val="50000"/>
                    <a:lumOff val="50000"/>
                  </a:schemeClr>
                </a:solidFill>
                <a:latin typeface="Arial" panose="020B0604020202020204" pitchFamily="34" charset="0"/>
                <a:cs typeface="Arial" panose="020B0604020202020204" pitchFamily="34" charset="0"/>
              </a:rPr>
              <a:t>Fast Serializable Multi-Version Concurrency Control for Main-Memory Database Systems</a:t>
            </a:r>
          </a:p>
          <a:p>
            <a:r>
              <a:rPr lang="en-US" sz="1100" dirty="0">
                <a:solidFill>
                  <a:schemeClr val="bg1">
                    <a:lumMod val="75000"/>
                  </a:schemeClr>
                </a:solidFill>
                <a:latin typeface="Arial" panose="020B0604020202020204" pitchFamily="34" charset="0"/>
                <a:cs typeface="Arial" panose="020B0604020202020204" pitchFamily="34" charset="0"/>
              </a:rPr>
              <a:t>SIGMOD, pp. 677-689, 2015</a:t>
            </a:r>
          </a:p>
        </p:txBody>
      </p:sp>
      <p:grpSp>
        <p:nvGrpSpPr>
          <p:cNvPr id="10" name="Group 9"/>
          <p:cNvGrpSpPr/>
          <p:nvPr/>
        </p:nvGrpSpPr>
        <p:grpSpPr>
          <a:xfrm>
            <a:off x="6573352" y="2708415"/>
            <a:ext cx="715618" cy="2479824"/>
            <a:chOff x="1311965" y="2360543"/>
            <a:chExt cx="780222" cy="2479824"/>
          </a:xfrm>
        </p:grpSpPr>
        <p:sp>
          <p:nvSpPr>
            <p:cNvPr id="11" name="Rectangle 10"/>
            <p:cNvSpPr/>
            <p:nvPr/>
          </p:nvSpPr>
          <p:spPr>
            <a:xfrm>
              <a:off x="1311965" y="2360543"/>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Ada</a:t>
              </a:r>
            </a:p>
          </p:txBody>
        </p:sp>
        <p:sp>
          <p:nvSpPr>
            <p:cNvPr id="12" name="Rectangle 11"/>
            <p:cNvSpPr/>
            <p:nvPr/>
          </p:nvSpPr>
          <p:spPr>
            <a:xfrm>
              <a:off x="1311965" y="2564296"/>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Bob</a:t>
              </a:r>
            </a:p>
          </p:txBody>
        </p:sp>
        <p:sp>
          <p:nvSpPr>
            <p:cNvPr id="13" name="Rectangle 12"/>
            <p:cNvSpPr/>
            <p:nvPr/>
          </p:nvSpPr>
          <p:spPr>
            <a:xfrm>
              <a:off x="1311965" y="2773019"/>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Cid</a:t>
              </a:r>
            </a:p>
          </p:txBody>
        </p:sp>
        <p:sp>
          <p:nvSpPr>
            <p:cNvPr id="14" name="Rectangle 13"/>
            <p:cNvSpPr/>
            <p:nvPr/>
          </p:nvSpPr>
          <p:spPr>
            <a:xfrm>
              <a:off x="1311965" y="2981741"/>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Dan</a:t>
              </a:r>
            </a:p>
          </p:txBody>
        </p:sp>
        <p:sp>
          <p:nvSpPr>
            <p:cNvPr id="15" name="Rectangle 14"/>
            <p:cNvSpPr/>
            <p:nvPr/>
          </p:nvSpPr>
          <p:spPr>
            <a:xfrm>
              <a:off x="1311965" y="3185494"/>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Etta</a:t>
              </a:r>
            </a:p>
          </p:txBody>
        </p:sp>
        <p:sp>
          <p:nvSpPr>
            <p:cNvPr id="16" name="Rectangle 15"/>
            <p:cNvSpPr/>
            <p:nvPr/>
          </p:nvSpPr>
          <p:spPr>
            <a:xfrm>
              <a:off x="1311965" y="3394217"/>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Fran</a:t>
              </a:r>
            </a:p>
          </p:txBody>
        </p:sp>
        <p:sp>
          <p:nvSpPr>
            <p:cNvPr id="17" name="Rectangle 16"/>
            <p:cNvSpPr/>
            <p:nvPr/>
          </p:nvSpPr>
          <p:spPr>
            <a:xfrm>
              <a:off x="1311965" y="3602940"/>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Gene</a:t>
              </a:r>
            </a:p>
          </p:txBody>
        </p:sp>
        <p:sp>
          <p:nvSpPr>
            <p:cNvPr id="18" name="Rectangle 17"/>
            <p:cNvSpPr/>
            <p:nvPr/>
          </p:nvSpPr>
          <p:spPr>
            <a:xfrm>
              <a:off x="1311965" y="3806693"/>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Hoss</a:t>
              </a:r>
            </a:p>
          </p:txBody>
        </p:sp>
        <p:sp>
          <p:nvSpPr>
            <p:cNvPr id="19" name="Rectangle 18"/>
            <p:cNvSpPr/>
            <p:nvPr/>
          </p:nvSpPr>
          <p:spPr>
            <a:xfrm>
              <a:off x="1311965" y="4015416"/>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Ivan</a:t>
              </a:r>
            </a:p>
          </p:txBody>
        </p:sp>
        <p:sp>
          <p:nvSpPr>
            <p:cNvPr id="20" name="Rectangle 19"/>
            <p:cNvSpPr/>
            <p:nvPr/>
          </p:nvSpPr>
          <p:spPr>
            <a:xfrm>
              <a:off x="1311965" y="4224138"/>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Jill</a:t>
              </a:r>
            </a:p>
          </p:txBody>
        </p:sp>
        <p:sp>
          <p:nvSpPr>
            <p:cNvPr id="21" name="Rectangle 20"/>
            <p:cNvSpPr/>
            <p:nvPr/>
          </p:nvSpPr>
          <p:spPr>
            <a:xfrm>
              <a:off x="1311965" y="4427891"/>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Kent</a:t>
              </a:r>
            </a:p>
          </p:txBody>
        </p:sp>
        <p:sp>
          <p:nvSpPr>
            <p:cNvPr id="22" name="Rectangle 21"/>
            <p:cNvSpPr/>
            <p:nvPr/>
          </p:nvSpPr>
          <p:spPr>
            <a:xfrm>
              <a:off x="1311965" y="4636614"/>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Larry</a:t>
              </a:r>
            </a:p>
          </p:txBody>
        </p:sp>
      </p:grpSp>
      <p:grpSp>
        <p:nvGrpSpPr>
          <p:cNvPr id="23" name="Group 22"/>
          <p:cNvGrpSpPr/>
          <p:nvPr/>
        </p:nvGrpSpPr>
        <p:grpSpPr>
          <a:xfrm>
            <a:off x="7496034" y="2703860"/>
            <a:ext cx="472110" cy="2479824"/>
            <a:chOff x="1311965" y="2360543"/>
            <a:chExt cx="780222" cy="2479824"/>
          </a:xfrm>
        </p:grpSpPr>
        <p:sp>
          <p:nvSpPr>
            <p:cNvPr id="24" name="Rectangle 23"/>
            <p:cNvSpPr/>
            <p:nvPr/>
          </p:nvSpPr>
          <p:spPr>
            <a:xfrm>
              <a:off x="1311965" y="2360543"/>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25" name="Rectangle 24"/>
            <p:cNvSpPr/>
            <p:nvPr/>
          </p:nvSpPr>
          <p:spPr>
            <a:xfrm>
              <a:off x="1311965" y="2564296"/>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60</a:t>
              </a:r>
            </a:p>
          </p:txBody>
        </p:sp>
        <p:sp>
          <p:nvSpPr>
            <p:cNvPr id="26" name="Rectangle 25"/>
            <p:cNvSpPr/>
            <p:nvPr/>
          </p:nvSpPr>
          <p:spPr>
            <a:xfrm>
              <a:off x="1311965" y="2773019"/>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25</a:t>
              </a:r>
            </a:p>
          </p:txBody>
        </p:sp>
        <p:sp>
          <p:nvSpPr>
            <p:cNvPr id="27" name="Rectangle 26"/>
            <p:cNvSpPr/>
            <p:nvPr/>
          </p:nvSpPr>
          <p:spPr>
            <a:xfrm>
              <a:off x="1311965" y="2981741"/>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60</a:t>
              </a:r>
            </a:p>
          </p:txBody>
        </p:sp>
        <p:sp>
          <p:nvSpPr>
            <p:cNvPr id="28" name="Rectangle 27"/>
            <p:cNvSpPr/>
            <p:nvPr/>
          </p:nvSpPr>
          <p:spPr>
            <a:xfrm>
              <a:off x="1311965" y="3185494"/>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30</a:t>
              </a:r>
            </a:p>
          </p:txBody>
        </p:sp>
        <p:sp>
          <p:nvSpPr>
            <p:cNvPr id="29" name="Rectangle 28"/>
            <p:cNvSpPr/>
            <p:nvPr/>
          </p:nvSpPr>
          <p:spPr>
            <a:xfrm>
              <a:off x="1311965" y="3394217"/>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30" name="Rectangle 29"/>
            <p:cNvSpPr/>
            <p:nvPr/>
          </p:nvSpPr>
          <p:spPr>
            <a:xfrm>
              <a:off x="1311965" y="3602940"/>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25</a:t>
              </a:r>
            </a:p>
          </p:txBody>
        </p:sp>
        <p:sp>
          <p:nvSpPr>
            <p:cNvPr id="31" name="Rectangle 30"/>
            <p:cNvSpPr/>
            <p:nvPr/>
          </p:nvSpPr>
          <p:spPr>
            <a:xfrm>
              <a:off x="1311965" y="3806693"/>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a:t>
              </a:r>
            </a:p>
          </p:txBody>
        </p:sp>
        <p:sp>
          <p:nvSpPr>
            <p:cNvPr id="32" name="Rectangle 31"/>
            <p:cNvSpPr/>
            <p:nvPr/>
          </p:nvSpPr>
          <p:spPr>
            <a:xfrm>
              <a:off x="1311965" y="4015416"/>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35</a:t>
              </a:r>
            </a:p>
          </p:txBody>
        </p:sp>
        <p:sp>
          <p:nvSpPr>
            <p:cNvPr id="33" name="Rectangle 32"/>
            <p:cNvSpPr/>
            <p:nvPr/>
          </p:nvSpPr>
          <p:spPr>
            <a:xfrm>
              <a:off x="1311965" y="4224138"/>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a:t>
              </a:r>
            </a:p>
          </p:txBody>
        </p:sp>
        <p:sp>
          <p:nvSpPr>
            <p:cNvPr id="34" name="Rectangle 33"/>
            <p:cNvSpPr/>
            <p:nvPr/>
          </p:nvSpPr>
          <p:spPr>
            <a:xfrm>
              <a:off x="1311965" y="4427891"/>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25</a:t>
              </a:r>
            </a:p>
          </p:txBody>
        </p:sp>
        <p:sp>
          <p:nvSpPr>
            <p:cNvPr id="35" name="Rectangle 34"/>
            <p:cNvSpPr/>
            <p:nvPr/>
          </p:nvSpPr>
          <p:spPr>
            <a:xfrm>
              <a:off x="1311965" y="4636614"/>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grpSp>
      <p:grpSp>
        <p:nvGrpSpPr>
          <p:cNvPr id="36" name="Group 35"/>
          <p:cNvGrpSpPr/>
          <p:nvPr/>
        </p:nvGrpSpPr>
        <p:grpSpPr>
          <a:xfrm>
            <a:off x="8204198" y="2705858"/>
            <a:ext cx="233570" cy="2479824"/>
            <a:chOff x="1311965" y="2360543"/>
            <a:chExt cx="780222" cy="2479824"/>
          </a:xfrm>
        </p:grpSpPr>
        <p:sp>
          <p:nvSpPr>
            <p:cNvPr id="37" name="Rectangle 36"/>
            <p:cNvSpPr/>
            <p:nvPr/>
          </p:nvSpPr>
          <p:spPr>
            <a:xfrm>
              <a:off x="1311965" y="2360543"/>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8" name="Rectangle 37"/>
            <p:cNvSpPr/>
            <p:nvPr/>
          </p:nvSpPr>
          <p:spPr>
            <a:xfrm>
              <a:off x="1311965" y="2564296"/>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Rectangle 38"/>
            <p:cNvSpPr/>
            <p:nvPr/>
          </p:nvSpPr>
          <p:spPr>
            <a:xfrm>
              <a:off x="1311965" y="2773019"/>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Rectangle 39"/>
            <p:cNvSpPr/>
            <p:nvPr/>
          </p:nvSpPr>
          <p:spPr>
            <a:xfrm>
              <a:off x="1311965" y="2981741"/>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Rectangle 40"/>
            <p:cNvSpPr/>
            <p:nvPr/>
          </p:nvSpPr>
          <p:spPr>
            <a:xfrm>
              <a:off x="1311965" y="3185494"/>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Rectangle 41"/>
            <p:cNvSpPr/>
            <p:nvPr/>
          </p:nvSpPr>
          <p:spPr>
            <a:xfrm>
              <a:off x="1311965" y="3394217"/>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3" name="Rectangle 42"/>
            <p:cNvSpPr/>
            <p:nvPr/>
          </p:nvSpPr>
          <p:spPr>
            <a:xfrm>
              <a:off x="1311965" y="3602940"/>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Rectangle 43"/>
            <p:cNvSpPr/>
            <p:nvPr/>
          </p:nvSpPr>
          <p:spPr>
            <a:xfrm>
              <a:off x="1311965" y="3806693"/>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5" name="Rectangle 44"/>
            <p:cNvSpPr/>
            <p:nvPr/>
          </p:nvSpPr>
          <p:spPr>
            <a:xfrm>
              <a:off x="1311965" y="4015416"/>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Rectangle 45"/>
            <p:cNvSpPr/>
            <p:nvPr/>
          </p:nvSpPr>
          <p:spPr>
            <a:xfrm>
              <a:off x="1311965" y="4224138"/>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7" name="Rectangle 46"/>
            <p:cNvSpPr/>
            <p:nvPr/>
          </p:nvSpPr>
          <p:spPr>
            <a:xfrm>
              <a:off x="1311965" y="4427891"/>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8" name="Rectangle 47"/>
            <p:cNvSpPr/>
            <p:nvPr/>
          </p:nvSpPr>
          <p:spPr>
            <a:xfrm>
              <a:off x="1311965" y="4636614"/>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50" name="Group 49"/>
          <p:cNvGrpSpPr/>
          <p:nvPr/>
        </p:nvGrpSpPr>
        <p:grpSpPr>
          <a:xfrm>
            <a:off x="8883372" y="2853084"/>
            <a:ext cx="3184803" cy="417445"/>
            <a:chOff x="4669735" y="2706983"/>
            <a:chExt cx="3184803" cy="417445"/>
          </a:xfrm>
        </p:grpSpPr>
        <p:sp>
          <p:nvSpPr>
            <p:cNvPr id="51" name="Rectangle 50"/>
            <p:cNvSpPr/>
            <p:nvPr/>
          </p:nvSpPr>
          <p:spPr>
            <a:xfrm>
              <a:off x="4669735" y="2706983"/>
              <a:ext cx="3184803" cy="4174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p:cNvSpPr/>
            <p:nvPr/>
          </p:nvSpPr>
          <p:spPr>
            <a:xfrm>
              <a:off x="4727510" y="2754298"/>
              <a:ext cx="1398970" cy="3293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100,Bal, 70</a:t>
              </a:r>
            </a:p>
          </p:txBody>
        </p:sp>
      </p:grpSp>
      <p:cxnSp>
        <p:nvCxnSpPr>
          <p:cNvPr id="54" name="Connector: Elbow 53"/>
          <p:cNvCxnSpPr>
            <a:cxnSpLocks/>
            <a:stCxn id="40" idx="3"/>
            <a:endCxn id="59" idx="0"/>
          </p:cNvCxnSpPr>
          <p:nvPr/>
        </p:nvCxnSpPr>
        <p:spPr>
          <a:xfrm>
            <a:off x="8437768" y="3428933"/>
            <a:ext cx="2791869" cy="886902"/>
          </a:xfrm>
          <a:prstGeom prst="bentConnector2">
            <a:avLst/>
          </a:prstGeom>
          <a:ln w="2857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55" name="Connector: Elbow 54"/>
          <p:cNvCxnSpPr>
            <a:stCxn id="38" idx="3"/>
            <a:endCxn id="52" idx="0"/>
          </p:cNvCxnSpPr>
          <p:nvPr/>
        </p:nvCxnSpPr>
        <p:spPr>
          <a:xfrm flipV="1">
            <a:off x="8437768" y="2900399"/>
            <a:ext cx="1202864" cy="111089"/>
          </a:xfrm>
          <a:prstGeom prst="bentConnector4">
            <a:avLst>
              <a:gd name="adj1" fmla="val 16173"/>
              <a:gd name="adj2" fmla="val 305781"/>
            </a:avLst>
          </a:prstGeom>
          <a:ln w="2857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56" name="Group 55"/>
          <p:cNvGrpSpPr/>
          <p:nvPr/>
        </p:nvGrpSpPr>
        <p:grpSpPr>
          <a:xfrm>
            <a:off x="8801100" y="4269512"/>
            <a:ext cx="3214368" cy="417445"/>
            <a:chOff x="4642708" y="2706983"/>
            <a:chExt cx="3214368" cy="417445"/>
          </a:xfrm>
        </p:grpSpPr>
        <p:sp>
          <p:nvSpPr>
            <p:cNvPr id="57" name="Rectangle 56"/>
            <p:cNvSpPr/>
            <p:nvPr/>
          </p:nvSpPr>
          <p:spPr>
            <a:xfrm>
              <a:off x="4642708" y="2706983"/>
              <a:ext cx="3214368" cy="4174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p:cNvSpPr/>
            <p:nvPr/>
          </p:nvSpPr>
          <p:spPr>
            <a:xfrm>
              <a:off x="4727510" y="2754298"/>
              <a:ext cx="1398970" cy="3293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105,Bal, 45</a:t>
              </a:r>
            </a:p>
          </p:txBody>
        </p:sp>
        <p:sp>
          <p:nvSpPr>
            <p:cNvPr id="59" name="Rectangle 58"/>
            <p:cNvSpPr/>
            <p:nvPr/>
          </p:nvSpPr>
          <p:spPr>
            <a:xfrm>
              <a:off x="6371760" y="2753306"/>
              <a:ext cx="1398970" cy="3293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105,Bal, 40</a:t>
              </a:r>
            </a:p>
          </p:txBody>
        </p:sp>
      </p:grpSp>
      <p:cxnSp>
        <p:nvCxnSpPr>
          <p:cNvPr id="60" name="Connector: Elbow 59"/>
          <p:cNvCxnSpPr>
            <a:stCxn id="47" idx="3"/>
            <a:endCxn id="58" idx="2"/>
          </p:cNvCxnSpPr>
          <p:nvPr/>
        </p:nvCxnSpPr>
        <p:spPr>
          <a:xfrm flipV="1">
            <a:off x="8437768" y="4646146"/>
            <a:ext cx="1147619" cy="228937"/>
          </a:xfrm>
          <a:prstGeom prst="bentConnector2">
            <a:avLst/>
          </a:prstGeom>
          <a:ln w="2857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8003811" y="2255643"/>
            <a:ext cx="709907" cy="461665"/>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Version Vector</a:t>
            </a:r>
          </a:p>
        </p:txBody>
      </p:sp>
      <p:sp>
        <p:nvSpPr>
          <p:cNvPr id="73" name="TextBox 72"/>
          <p:cNvSpPr txBox="1"/>
          <p:nvPr/>
        </p:nvSpPr>
        <p:spPr>
          <a:xfrm>
            <a:off x="6577635" y="2245761"/>
            <a:ext cx="709907" cy="461665"/>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Name</a:t>
            </a:r>
          </a:p>
          <a:p>
            <a:pPr algn="ctr"/>
            <a:r>
              <a:rPr lang="en-US" sz="1200" dirty="0">
                <a:latin typeface="Arial" panose="020B0604020202020204" pitchFamily="34" charset="0"/>
                <a:cs typeface="Arial" panose="020B0604020202020204" pitchFamily="34" charset="0"/>
              </a:rPr>
              <a:t>Col</a:t>
            </a:r>
          </a:p>
        </p:txBody>
      </p:sp>
      <p:sp>
        <p:nvSpPr>
          <p:cNvPr id="74" name="TextBox 73"/>
          <p:cNvSpPr txBox="1"/>
          <p:nvPr/>
        </p:nvSpPr>
        <p:spPr>
          <a:xfrm>
            <a:off x="7284965" y="2254063"/>
            <a:ext cx="875759" cy="461665"/>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Balance</a:t>
            </a:r>
          </a:p>
          <a:p>
            <a:pPr algn="ctr"/>
            <a:r>
              <a:rPr lang="en-US" sz="1200" dirty="0">
                <a:latin typeface="Arial" panose="020B0604020202020204" pitchFamily="34" charset="0"/>
                <a:cs typeface="Arial" panose="020B0604020202020204" pitchFamily="34" charset="0"/>
              </a:rPr>
              <a:t>Col</a:t>
            </a:r>
          </a:p>
        </p:txBody>
      </p:sp>
      <p:sp>
        <p:nvSpPr>
          <p:cNvPr id="79" name="TextBox 78"/>
          <p:cNvSpPr txBox="1"/>
          <p:nvPr/>
        </p:nvSpPr>
        <p:spPr>
          <a:xfrm>
            <a:off x="9747489" y="4667184"/>
            <a:ext cx="1482148" cy="307777"/>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Undo Buffer</a:t>
            </a:r>
          </a:p>
        </p:txBody>
      </p:sp>
      <p:sp>
        <p:nvSpPr>
          <p:cNvPr id="80" name="TextBox 79"/>
          <p:cNvSpPr txBox="1"/>
          <p:nvPr/>
        </p:nvSpPr>
        <p:spPr>
          <a:xfrm>
            <a:off x="9806535" y="2572989"/>
            <a:ext cx="1482148" cy="307777"/>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Undo Buffer</a:t>
            </a:r>
          </a:p>
        </p:txBody>
      </p:sp>
    </p:spTree>
    <p:extLst>
      <p:ext uri="{BB962C8B-B14F-4D97-AF65-F5344CB8AC3E}">
        <p14:creationId xmlns:p14="http://schemas.microsoft.com/office/powerpoint/2010/main" val="2188679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 Data Blocks</a:t>
            </a:r>
          </a:p>
        </p:txBody>
      </p:sp>
      <p:sp>
        <p:nvSpPr>
          <p:cNvPr id="3" name="Content Placeholder 2"/>
          <p:cNvSpPr>
            <a:spLocks noGrp="1"/>
          </p:cNvSpPr>
          <p:nvPr>
            <p:ph idx="1"/>
          </p:nvPr>
        </p:nvSpPr>
        <p:spPr>
          <a:xfrm>
            <a:off x="1089904" y="1790700"/>
            <a:ext cx="6530096" cy="4051891"/>
          </a:xfrm>
        </p:spPr>
        <p:txBody>
          <a:bodyPr>
            <a:normAutofit/>
          </a:bodyPr>
          <a:lstStyle/>
          <a:p>
            <a:r>
              <a:rPr lang="en-US" dirty="0"/>
              <a:t>Immutable cold data storage</a:t>
            </a:r>
          </a:p>
          <a:p>
            <a:pPr lvl="1"/>
            <a:r>
              <a:rPr lang="en-US" dirty="0"/>
              <a:t>Only deletes are possible with tombstones</a:t>
            </a:r>
          </a:p>
          <a:p>
            <a:r>
              <a:rPr lang="en-US" dirty="0"/>
              <a:t>OLTP and OLAP friendly</a:t>
            </a:r>
          </a:p>
          <a:p>
            <a:pPr lvl="1"/>
            <a:r>
              <a:rPr lang="en-US" dirty="0"/>
              <a:t>Occasional point lookup for OLTP</a:t>
            </a:r>
          </a:p>
          <a:p>
            <a:pPr lvl="1"/>
            <a:r>
              <a:rPr lang="en-US" dirty="0"/>
              <a:t>Mostly OLAP scans</a:t>
            </a:r>
          </a:p>
          <a:p>
            <a:r>
              <a:rPr lang="en-US" dirty="0"/>
              <a:t>Features</a:t>
            </a:r>
          </a:p>
          <a:p>
            <a:pPr lvl="1"/>
            <a:r>
              <a:rPr lang="en-US" dirty="0"/>
              <a:t>Min/Max per attribute for skipping during scans</a:t>
            </a:r>
          </a:p>
          <a:p>
            <a:pPr lvl="1"/>
            <a:r>
              <a:rPr lang="en-US" dirty="0"/>
              <a:t>SARGable evaluation on compressed data using SIMD</a:t>
            </a:r>
          </a:p>
          <a:p>
            <a:pPr lvl="1"/>
            <a:r>
              <a:rPr lang="en-US" dirty="0"/>
              <a:t>Positional small materialization aggregates (SMAs) serve as lightweight index to find ranges within block</a:t>
            </a:r>
          </a:p>
          <a:p>
            <a:pPr lvl="1"/>
            <a:r>
              <a:rPr lang="en-US" dirty="0"/>
              <a:t>Integrated with JIT-compiled query pipeline</a:t>
            </a:r>
          </a:p>
          <a:p>
            <a:endParaRPr lang="en-US" dirty="0"/>
          </a:p>
          <a:p>
            <a:pPr marL="201168" lvl="1" indent="0">
              <a:buNone/>
            </a:pPr>
            <a:endParaRPr lang="en-US" dirty="0"/>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24</a:t>
            </a:fld>
            <a:endParaRPr lang="en-US" dirty="0"/>
          </a:p>
        </p:txBody>
      </p:sp>
      <p:sp>
        <p:nvSpPr>
          <p:cNvPr id="9" name="TextBox 8"/>
          <p:cNvSpPr txBox="1"/>
          <p:nvPr/>
        </p:nvSpPr>
        <p:spPr>
          <a:xfrm>
            <a:off x="9937" y="5908813"/>
            <a:ext cx="8538640" cy="430887"/>
          </a:xfrm>
          <a:prstGeom prst="rect">
            <a:avLst/>
          </a:prstGeom>
          <a:noFill/>
        </p:spPr>
        <p:txBody>
          <a:bodyPr wrap="square" rtlCol="0">
            <a:spAutoFit/>
          </a:bodyPr>
          <a:lstStyle/>
          <a:p>
            <a:r>
              <a:rPr lang="en-US" sz="1100" dirty="0">
                <a:solidFill>
                  <a:schemeClr val="tx1">
                    <a:lumMod val="50000"/>
                    <a:lumOff val="50000"/>
                  </a:schemeClr>
                </a:solidFill>
                <a:latin typeface="Arial" panose="020B0604020202020204" pitchFamily="34" charset="0"/>
                <a:cs typeface="Arial" panose="020B0604020202020204" pitchFamily="34" charset="0"/>
              </a:rPr>
              <a:t>Data Blocks: Hybrid OLTP and OLAP on Compressed Storage using both Vectorization and Compilation</a:t>
            </a:r>
          </a:p>
          <a:p>
            <a:r>
              <a:rPr lang="en-US" sz="1100" dirty="0">
                <a:solidFill>
                  <a:schemeClr val="bg1">
                    <a:lumMod val="75000"/>
                  </a:schemeClr>
                </a:solidFill>
                <a:latin typeface="Arial" panose="020B0604020202020204" pitchFamily="34" charset="0"/>
                <a:cs typeface="Arial" panose="020B0604020202020204" pitchFamily="34" charset="0"/>
              </a:rPr>
              <a:t>SIGMOD, pp. 311-326, 2016</a:t>
            </a:r>
          </a:p>
        </p:txBody>
      </p:sp>
      <p:sp>
        <p:nvSpPr>
          <p:cNvPr id="10" name="Rectangle 9"/>
          <p:cNvSpPr/>
          <p:nvPr/>
        </p:nvSpPr>
        <p:spPr>
          <a:xfrm>
            <a:off x="7774691" y="1877149"/>
            <a:ext cx="1695893" cy="411125"/>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panose="020B0604020202020204" pitchFamily="34" charset="0"/>
                <a:cs typeface="Arial" panose="020B0604020202020204" pitchFamily="34" charset="0"/>
              </a:rPr>
              <a:t>Min</a:t>
            </a:r>
            <a:r>
              <a:rPr lang="en-US" sz="1600" baseline="-25000" dirty="0">
                <a:solidFill>
                  <a:schemeClr val="tx1"/>
                </a:solidFill>
                <a:latin typeface="Arial" panose="020B0604020202020204" pitchFamily="34" charset="0"/>
                <a:cs typeface="Arial" panose="020B0604020202020204" pitchFamily="34" charset="0"/>
              </a:rPr>
              <a:t>0</a:t>
            </a:r>
          </a:p>
        </p:txBody>
      </p:sp>
      <p:sp>
        <p:nvSpPr>
          <p:cNvPr id="12" name="Rectangle 11"/>
          <p:cNvSpPr/>
          <p:nvPr/>
        </p:nvSpPr>
        <p:spPr>
          <a:xfrm>
            <a:off x="9470585" y="1874034"/>
            <a:ext cx="1702152" cy="411125"/>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panose="020B0604020202020204" pitchFamily="34" charset="0"/>
                <a:cs typeface="Arial" panose="020B0604020202020204" pitchFamily="34" charset="0"/>
              </a:rPr>
              <a:t>Max</a:t>
            </a:r>
            <a:r>
              <a:rPr lang="en-US" sz="1600" baseline="-25000" dirty="0">
                <a:solidFill>
                  <a:schemeClr val="tx1"/>
                </a:solidFill>
                <a:latin typeface="Arial" panose="020B0604020202020204" pitchFamily="34" charset="0"/>
                <a:cs typeface="Arial" panose="020B0604020202020204" pitchFamily="34" charset="0"/>
              </a:rPr>
              <a:t>0</a:t>
            </a:r>
          </a:p>
        </p:txBody>
      </p:sp>
      <p:sp>
        <p:nvSpPr>
          <p:cNvPr id="13" name="Rectangle 12"/>
          <p:cNvSpPr/>
          <p:nvPr/>
        </p:nvSpPr>
        <p:spPr>
          <a:xfrm>
            <a:off x="7768432" y="2284068"/>
            <a:ext cx="3404304" cy="411125"/>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panose="020B0604020202020204" pitchFamily="34" charset="0"/>
                <a:cs typeface="Arial" panose="020B0604020202020204" pitchFamily="34" charset="0"/>
              </a:rPr>
              <a:t>Positional SMA</a:t>
            </a:r>
            <a:r>
              <a:rPr lang="en-US" sz="1600" baseline="-25000" dirty="0">
                <a:solidFill>
                  <a:schemeClr val="tx1"/>
                </a:solidFill>
                <a:latin typeface="Arial" panose="020B0604020202020204" pitchFamily="34" charset="0"/>
                <a:cs typeface="Arial" panose="020B0604020202020204" pitchFamily="34" charset="0"/>
              </a:rPr>
              <a:t>0</a:t>
            </a:r>
            <a:r>
              <a:rPr lang="en-US" sz="1600" dirty="0">
                <a:solidFill>
                  <a:schemeClr val="tx1"/>
                </a:solidFill>
                <a:latin typeface="Arial" panose="020B0604020202020204" pitchFamily="34" charset="0"/>
                <a:cs typeface="Arial" panose="020B0604020202020204" pitchFamily="34" charset="0"/>
              </a:rPr>
              <a:t> (lightweight index)</a:t>
            </a:r>
            <a:endParaRPr lang="en-US" sz="1600" baseline="-25000" dirty="0">
              <a:solidFill>
                <a:schemeClr val="tx1"/>
              </a:solidFill>
              <a:latin typeface="Arial" panose="020B0604020202020204" pitchFamily="34" charset="0"/>
              <a:cs typeface="Arial" panose="020B0604020202020204" pitchFamily="34" charset="0"/>
            </a:endParaRPr>
          </a:p>
        </p:txBody>
      </p:sp>
      <p:sp>
        <p:nvSpPr>
          <p:cNvPr id="14" name="Rectangle 13"/>
          <p:cNvSpPr/>
          <p:nvPr/>
        </p:nvSpPr>
        <p:spPr>
          <a:xfrm>
            <a:off x="7768432" y="2694102"/>
            <a:ext cx="3404304" cy="411125"/>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panose="020B0604020202020204" pitchFamily="34" charset="0"/>
                <a:cs typeface="Arial" panose="020B0604020202020204" pitchFamily="34" charset="0"/>
              </a:rPr>
              <a:t>Dictionary</a:t>
            </a:r>
            <a:r>
              <a:rPr lang="en-US" sz="1600" baseline="-25000" dirty="0">
                <a:solidFill>
                  <a:schemeClr val="tx1"/>
                </a:solidFill>
                <a:latin typeface="Arial" panose="020B0604020202020204" pitchFamily="34" charset="0"/>
                <a:cs typeface="Arial" panose="020B0604020202020204" pitchFamily="34" charset="0"/>
              </a:rPr>
              <a:t>0</a:t>
            </a:r>
          </a:p>
        </p:txBody>
      </p:sp>
      <p:sp>
        <p:nvSpPr>
          <p:cNvPr id="15" name="Rectangle 14"/>
          <p:cNvSpPr/>
          <p:nvPr/>
        </p:nvSpPr>
        <p:spPr>
          <a:xfrm>
            <a:off x="7768432" y="3106317"/>
            <a:ext cx="3404304" cy="411125"/>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panose="020B0604020202020204" pitchFamily="34" charset="0"/>
                <a:cs typeface="Arial" panose="020B0604020202020204" pitchFamily="34" charset="0"/>
              </a:rPr>
              <a:t>Compressed Data</a:t>
            </a:r>
            <a:r>
              <a:rPr lang="en-US" sz="1600" baseline="-25000" dirty="0">
                <a:solidFill>
                  <a:schemeClr val="tx1"/>
                </a:solidFill>
                <a:latin typeface="Arial" panose="020B0604020202020204" pitchFamily="34" charset="0"/>
                <a:cs typeface="Arial" panose="020B0604020202020204" pitchFamily="34" charset="0"/>
              </a:rPr>
              <a:t>0</a:t>
            </a:r>
          </a:p>
        </p:txBody>
      </p:sp>
      <p:sp>
        <p:nvSpPr>
          <p:cNvPr id="16" name="Rectangle 15"/>
          <p:cNvSpPr/>
          <p:nvPr/>
        </p:nvSpPr>
        <p:spPr>
          <a:xfrm>
            <a:off x="7768432" y="3515259"/>
            <a:ext cx="3404304" cy="411125"/>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panose="020B0604020202020204" pitchFamily="34" charset="0"/>
                <a:cs typeface="Arial" panose="020B0604020202020204" pitchFamily="34" charset="0"/>
              </a:rPr>
              <a:t>String Data</a:t>
            </a:r>
            <a:r>
              <a:rPr lang="en-US" sz="1600" baseline="-25000" dirty="0">
                <a:solidFill>
                  <a:schemeClr val="tx1"/>
                </a:solidFill>
                <a:latin typeface="Arial" panose="020B0604020202020204" pitchFamily="34" charset="0"/>
                <a:cs typeface="Arial" panose="020B0604020202020204" pitchFamily="34" charset="0"/>
              </a:rPr>
              <a:t>0</a:t>
            </a:r>
          </a:p>
        </p:txBody>
      </p:sp>
      <p:sp>
        <p:nvSpPr>
          <p:cNvPr id="17" name="Rectangle 16"/>
          <p:cNvSpPr/>
          <p:nvPr/>
        </p:nvSpPr>
        <p:spPr>
          <a:xfrm>
            <a:off x="7776013" y="3916477"/>
            <a:ext cx="1695893" cy="411125"/>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panose="020B0604020202020204" pitchFamily="34" charset="0"/>
                <a:cs typeface="Arial" panose="020B0604020202020204" pitchFamily="34" charset="0"/>
              </a:rPr>
              <a:t>Min</a:t>
            </a:r>
            <a:r>
              <a:rPr lang="en-US" sz="1600" baseline="-25000" dirty="0">
                <a:solidFill>
                  <a:schemeClr val="tx1"/>
                </a:solidFill>
                <a:latin typeface="Arial" panose="020B0604020202020204" pitchFamily="34" charset="0"/>
                <a:cs typeface="Arial" panose="020B0604020202020204" pitchFamily="34" charset="0"/>
              </a:rPr>
              <a:t>1</a:t>
            </a:r>
          </a:p>
        </p:txBody>
      </p:sp>
      <p:sp>
        <p:nvSpPr>
          <p:cNvPr id="18" name="Rectangle 17"/>
          <p:cNvSpPr/>
          <p:nvPr/>
        </p:nvSpPr>
        <p:spPr>
          <a:xfrm>
            <a:off x="9471907" y="3913362"/>
            <a:ext cx="1702152" cy="411125"/>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panose="020B0604020202020204" pitchFamily="34" charset="0"/>
                <a:cs typeface="Arial" panose="020B0604020202020204" pitchFamily="34" charset="0"/>
              </a:rPr>
              <a:t>Max</a:t>
            </a:r>
            <a:r>
              <a:rPr lang="en-US" sz="1600" baseline="-25000" dirty="0">
                <a:solidFill>
                  <a:schemeClr val="tx1"/>
                </a:solidFill>
                <a:latin typeface="Arial" panose="020B0604020202020204" pitchFamily="34" charset="0"/>
                <a:cs typeface="Arial" panose="020B0604020202020204" pitchFamily="34" charset="0"/>
              </a:rPr>
              <a:t>1</a:t>
            </a:r>
          </a:p>
        </p:txBody>
      </p:sp>
      <p:sp>
        <p:nvSpPr>
          <p:cNvPr id="19" name="Rectangle 18"/>
          <p:cNvSpPr/>
          <p:nvPr/>
        </p:nvSpPr>
        <p:spPr>
          <a:xfrm>
            <a:off x="7769754" y="4323396"/>
            <a:ext cx="3404304" cy="411125"/>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panose="020B0604020202020204" pitchFamily="34" charset="0"/>
                <a:cs typeface="Arial" panose="020B0604020202020204" pitchFamily="34" charset="0"/>
              </a:rPr>
              <a:t>Positional SMA</a:t>
            </a:r>
            <a:r>
              <a:rPr lang="en-US" sz="1600" baseline="-25000" dirty="0">
                <a:solidFill>
                  <a:schemeClr val="tx1"/>
                </a:solidFill>
                <a:latin typeface="Arial" panose="020B0604020202020204" pitchFamily="34" charset="0"/>
                <a:cs typeface="Arial" panose="020B0604020202020204" pitchFamily="34" charset="0"/>
              </a:rPr>
              <a:t>1</a:t>
            </a:r>
            <a:r>
              <a:rPr lang="en-US" sz="1600" dirty="0">
                <a:solidFill>
                  <a:schemeClr val="tx1"/>
                </a:solidFill>
                <a:latin typeface="Arial" panose="020B0604020202020204" pitchFamily="34" charset="0"/>
                <a:cs typeface="Arial" panose="020B0604020202020204" pitchFamily="34" charset="0"/>
              </a:rPr>
              <a:t> (lightweight index)</a:t>
            </a:r>
            <a:endParaRPr lang="en-US" sz="1600" baseline="-25000" dirty="0">
              <a:solidFill>
                <a:schemeClr val="tx1"/>
              </a:solidFill>
              <a:latin typeface="Arial" panose="020B0604020202020204" pitchFamily="34" charset="0"/>
              <a:cs typeface="Arial" panose="020B0604020202020204" pitchFamily="34" charset="0"/>
            </a:endParaRPr>
          </a:p>
        </p:txBody>
      </p:sp>
      <p:sp>
        <p:nvSpPr>
          <p:cNvPr id="20" name="Rectangle 19"/>
          <p:cNvSpPr/>
          <p:nvPr/>
        </p:nvSpPr>
        <p:spPr>
          <a:xfrm>
            <a:off x="7769754" y="4733430"/>
            <a:ext cx="3404304" cy="411125"/>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panose="020B0604020202020204" pitchFamily="34" charset="0"/>
                <a:cs typeface="Arial" panose="020B0604020202020204" pitchFamily="34" charset="0"/>
              </a:rPr>
              <a:t>Dictionary</a:t>
            </a:r>
            <a:r>
              <a:rPr lang="en-US" sz="1600" baseline="-25000" dirty="0">
                <a:solidFill>
                  <a:schemeClr val="tx1"/>
                </a:solidFill>
                <a:latin typeface="Arial" panose="020B0604020202020204" pitchFamily="34" charset="0"/>
                <a:cs typeface="Arial" panose="020B0604020202020204" pitchFamily="34" charset="0"/>
              </a:rPr>
              <a:t>1</a:t>
            </a:r>
          </a:p>
        </p:txBody>
      </p:sp>
      <p:sp>
        <p:nvSpPr>
          <p:cNvPr id="21" name="Rectangle 20"/>
          <p:cNvSpPr/>
          <p:nvPr/>
        </p:nvSpPr>
        <p:spPr>
          <a:xfrm>
            <a:off x="7769754" y="5145645"/>
            <a:ext cx="3404304" cy="411125"/>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panose="020B0604020202020204" pitchFamily="34" charset="0"/>
                <a:cs typeface="Arial" panose="020B0604020202020204" pitchFamily="34" charset="0"/>
              </a:rPr>
              <a:t>Compressed Data</a:t>
            </a:r>
            <a:r>
              <a:rPr lang="en-US" sz="1600" baseline="-25000" dirty="0">
                <a:solidFill>
                  <a:schemeClr val="tx1"/>
                </a:solidFill>
                <a:latin typeface="Arial" panose="020B0604020202020204" pitchFamily="34" charset="0"/>
                <a:cs typeface="Arial" panose="020B0604020202020204" pitchFamily="34" charset="0"/>
              </a:rPr>
              <a:t>1</a:t>
            </a:r>
          </a:p>
        </p:txBody>
      </p:sp>
      <p:sp>
        <p:nvSpPr>
          <p:cNvPr id="22" name="Rectangle 21"/>
          <p:cNvSpPr/>
          <p:nvPr/>
        </p:nvSpPr>
        <p:spPr>
          <a:xfrm>
            <a:off x="7769754" y="5554587"/>
            <a:ext cx="3404304" cy="411125"/>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panose="020B0604020202020204" pitchFamily="34" charset="0"/>
                <a:cs typeface="Arial" panose="020B0604020202020204" pitchFamily="34" charset="0"/>
              </a:rPr>
              <a:t>String Data</a:t>
            </a:r>
            <a:r>
              <a:rPr lang="en-US" sz="1600" baseline="-25000" dirty="0">
                <a:solidFill>
                  <a:schemeClr val="tx1"/>
                </a:solidFill>
                <a:latin typeface="Arial" panose="020B0604020202020204" pitchFamily="34" charset="0"/>
                <a:cs typeface="Arial" panose="020B0604020202020204" pitchFamily="34" charset="0"/>
              </a:rPr>
              <a:t>1</a:t>
            </a:r>
          </a:p>
        </p:txBody>
      </p:sp>
      <p:sp>
        <p:nvSpPr>
          <p:cNvPr id="23" name="TextBox 22"/>
          <p:cNvSpPr txBox="1"/>
          <p:nvPr/>
        </p:nvSpPr>
        <p:spPr>
          <a:xfrm>
            <a:off x="8867245" y="5897587"/>
            <a:ext cx="1389451"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562829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HANA</a:t>
            </a:r>
          </a:p>
        </p:txBody>
      </p:sp>
      <p:sp>
        <p:nvSpPr>
          <p:cNvPr id="3" name="Content Placeholder 2"/>
          <p:cNvSpPr>
            <a:spLocks noGrp="1"/>
          </p:cNvSpPr>
          <p:nvPr>
            <p:ph idx="1"/>
          </p:nvPr>
        </p:nvSpPr>
        <p:spPr>
          <a:xfrm>
            <a:off x="1089903" y="1790700"/>
            <a:ext cx="6791827" cy="4518660"/>
          </a:xfrm>
        </p:spPr>
        <p:txBody>
          <a:bodyPr>
            <a:normAutofit/>
          </a:bodyPr>
          <a:lstStyle/>
          <a:p>
            <a:r>
              <a:rPr lang="en-US" dirty="0"/>
              <a:t>Not partitioned</a:t>
            </a:r>
          </a:p>
          <a:p>
            <a:pPr lvl="1"/>
            <a:r>
              <a:rPr lang="en-US" dirty="0"/>
              <a:t>Any thread can access any record</a:t>
            </a:r>
          </a:p>
          <a:p>
            <a:r>
              <a:rPr lang="en-US" dirty="0"/>
              <a:t>Versioned</a:t>
            </a:r>
          </a:p>
          <a:p>
            <a:pPr lvl="1"/>
            <a:r>
              <a:rPr lang="en-US" dirty="0"/>
              <a:t>Internally, records go through lifetime management (row-to-column)</a:t>
            </a:r>
          </a:p>
          <a:p>
            <a:pPr lvl="1"/>
            <a:r>
              <a:rPr lang="en-US" dirty="0"/>
              <a:t>Versioning persists throughout entire lifetime</a:t>
            </a:r>
          </a:p>
          <a:p>
            <a:r>
              <a:rPr lang="en-US" dirty="0"/>
              <a:t>Hybrid storage format</a:t>
            </a:r>
          </a:p>
          <a:p>
            <a:pPr lvl="1"/>
            <a:r>
              <a:rPr lang="en-US" dirty="0"/>
              <a:t>Three stages of physical record representation</a:t>
            </a:r>
          </a:p>
          <a:p>
            <a:pPr lvl="2"/>
            <a:r>
              <a:rPr lang="en-US" dirty="0"/>
              <a:t>L1-Delta: Write-optimized row format, no data compression (10K to 100K rows per node)</a:t>
            </a:r>
          </a:p>
          <a:p>
            <a:pPr lvl="2"/>
            <a:r>
              <a:rPr lang="en-US" dirty="0"/>
              <a:t>L2-Delta: Column format, unsorted dictionary encoding (~10M rows)</a:t>
            </a:r>
          </a:p>
          <a:p>
            <a:pPr lvl="2"/>
            <a:r>
              <a:rPr lang="en-US" dirty="0"/>
              <a:t>Main: Column format, highly compressed and sorted dictionary encoding</a:t>
            </a:r>
          </a:p>
          <a:p>
            <a:pPr lvl="1"/>
            <a:r>
              <a:rPr lang="en-US" dirty="0"/>
              <a:t>More on conversion/merge steps in hybrid OLTP/OLAP section</a:t>
            </a:r>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25</a:t>
            </a:fld>
            <a:endParaRPr lang="en-US" dirty="0"/>
          </a:p>
        </p:txBody>
      </p:sp>
      <p:sp>
        <p:nvSpPr>
          <p:cNvPr id="8" name="TextBox 7"/>
          <p:cNvSpPr txBox="1"/>
          <p:nvPr/>
        </p:nvSpPr>
        <p:spPr>
          <a:xfrm>
            <a:off x="34787" y="5908813"/>
            <a:ext cx="6356073" cy="430887"/>
          </a:xfrm>
          <a:prstGeom prst="rect">
            <a:avLst/>
          </a:prstGeom>
          <a:noFill/>
        </p:spPr>
        <p:txBody>
          <a:bodyPr wrap="square" rtlCol="0">
            <a:spAutoFit/>
          </a:bodyPr>
          <a:lstStyle/>
          <a:p>
            <a:r>
              <a:rPr lang="en-US" sz="1100" dirty="0">
                <a:solidFill>
                  <a:schemeClr val="tx1">
                    <a:lumMod val="50000"/>
                    <a:lumOff val="50000"/>
                  </a:schemeClr>
                </a:solidFill>
                <a:latin typeface="Arial" panose="020B0604020202020204" pitchFamily="34" charset="0"/>
                <a:cs typeface="Arial" panose="020B0604020202020204" pitchFamily="34" charset="0"/>
              </a:rPr>
              <a:t>Efficient Transaction Processing in SAP HANA Database: the End of a Column Store Myth</a:t>
            </a:r>
          </a:p>
          <a:p>
            <a:r>
              <a:rPr lang="en-US" sz="1100" dirty="0">
                <a:solidFill>
                  <a:schemeClr val="bg1">
                    <a:lumMod val="75000"/>
                  </a:schemeClr>
                </a:solidFill>
                <a:latin typeface="Arial" panose="020B0604020202020204" pitchFamily="34" charset="0"/>
                <a:cs typeface="Arial" panose="020B0604020202020204" pitchFamily="34" charset="0"/>
              </a:rPr>
              <a:t>SIGMOD, pp. 731-742, 2012</a:t>
            </a:r>
          </a:p>
        </p:txBody>
      </p:sp>
      <p:sp>
        <p:nvSpPr>
          <p:cNvPr id="9" name="Rectangle: Rounded Corners 8"/>
          <p:cNvSpPr/>
          <p:nvPr/>
        </p:nvSpPr>
        <p:spPr>
          <a:xfrm>
            <a:off x="7951647" y="2808250"/>
            <a:ext cx="4017646" cy="1803548"/>
          </a:xfrm>
          <a:prstGeom prst="roundRect">
            <a:avLst/>
          </a:prstGeom>
          <a:noFill/>
          <a:ln>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8056269" y="3274719"/>
            <a:ext cx="752504" cy="957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Rectangle 10"/>
          <p:cNvSpPr/>
          <p:nvPr/>
        </p:nvSpPr>
        <p:spPr>
          <a:xfrm>
            <a:off x="8056269" y="3369969"/>
            <a:ext cx="752504" cy="957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p:cNvSpPr/>
          <p:nvPr/>
        </p:nvSpPr>
        <p:spPr>
          <a:xfrm>
            <a:off x="8056268" y="3467600"/>
            <a:ext cx="752504" cy="957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ectangle 12"/>
          <p:cNvSpPr/>
          <p:nvPr/>
        </p:nvSpPr>
        <p:spPr>
          <a:xfrm>
            <a:off x="8056268" y="3562850"/>
            <a:ext cx="752504" cy="957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a:xfrm>
            <a:off x="8056268" y="3659935"/>
            <a:ext cx="752504" cy="957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a:xfrm>
            <a:off x="8056267" y="3753280"/>
            <a:ext cx="752504" cy="957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a:xfrm rot="5400000">
            <a:off x="9283500" y="3518483"/>
            <a:ext cx="565795" cy="952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Rectangle 16"/>
          <p:cNvSpPr/>
          <p:nvPr/>
        </p:nvSpPr>
        <p:spPr>
          <a:xfrm rot="5400000">
            <a:off x="9472413" y="3518483"/>
            <a:ext cx="565795" cy="952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Rectangle 17"/>
          <p:cNvSpPr/>
          <p:nvPr/>
        </p:nvSpPr>
        <p:spPr>
          <a:xfrm rot="5400000">
            <a:off x="9654980" y="3518484"/>
            <a:ext cx="565795" cy="952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Rectangle 18"/>
          <p:cNvSpPr/>
          <p:nvPr/>
        </p:nvSpPr>
        <p:spPr>
          <a:xfrm rot="5400000">
            <a:off x="9822612" y="3518483"/>
            <a:ext cx="565795" cy="952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Rectangle 23"/>
          <p:cNvSpPr/>
          <p:nvPr/>
        </p:nvSpPr>
        <p:spPr>
          <a:xfrm rot="5400000">
            <a:off x="10506720" y="3482973"/>
            <a:ext cx="1060389" cy="952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Rectangle 24"/>
          <p:cNvSpPr/>
          <p:nvPr/>
        </p:nvSpPr>
        <p:spPr>
          <a:xfrm rot="5400000">
            <a:off x="10695634" y="3482972"/>
            <a:ext cx="1060388" cy="952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Rectangle 25"/>
          <p:cNvSpPr/>
          <p:nvPr/>
        </p:nvSpPr>
        <p:spPr>
          <a:xfrm rot="5400000">
            <a:off x="10878200" y="3482974"/>
            <a:ext cx="1060389" cy="952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Rectangle 26"/>
          <p:cNvSpPr/>
          <p:nvPr/>
        </p:nvSpPr>
        <p:spPr>
          <a:xfrm rot="5400000">
            <a:off x="11045832" y="3482973"/>
            <a:ext cx="1060389" cy="952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Rectangle 27"/>
          <p:cNvSpPr/>
          <p:nvPr/>
        </p:nvSpPr>
        <p:spPr>
          <a:xfrm rot="5400000">
            <a:off x="9509136" y="3136554"/>
            <a:ext cx="675335" cy="862455"/>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Rectangle 28"/>
          <p:cNvSpPr/>
          <p:nvPr/>
        </p:nvSpPr>
        <p:spPr>
          <a:xfrm rot="5400000">
            <a:off x="10704524" y="3108507"/>
            <a:ext cx="1223080" cy="862455"/>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TextBox 29"/>
          <p:cNvSpPr txBox="1"/>
          <p:nvPr/>
        </p:nvSpPr>
        <p:spPr>
          <a:xfrm>
            <a:off x="9250143" y="2521011"/>
            <a:ext cx="1482148" cy="307777"/>
          </a:xfrm>
          <a:prstGeom prst="rect">
            <a:avLst/>
          </a:prstGeom>
          <a:noFill/>
        </p:spPr>
        <p:txBody>
          <a:bodyPr wrap="square" rtlCol="0">
            <a:spAutoFit/>
          </a:bodyPr>
          <a:lstStyle/>
          <a:p>
            <a:pPr algn="ctr"/>
            <a:r>
              <a:rPr lang="en-US" sz="1400" b="1" dirty="0">
                <a:solidFill>
                  <a:schemeClr val="tx1">
                    <a:lumMod val="75000"/>
                    <a:lumOff val="25000"/>
                  </a:schemeClr>
                </a:solidFill>
                <a:latin typeface="Arial" panose="020B0604020202020204" pitchFamily="34" charset="0"/>
                <a:cs typeface="Arial" panose="020B0604020202020204" pitchFamily="34" charset="0"/>
              </a:rPr>
              <a:t>Unified Table</a:t>
            </a:r>
          </a:p>
        </p:txBody>
      </p:sp>
      <p:sp>
        <p:nvSpPr>
          <p:cNvPr id="31" name="Arrow: Right 30"/>
          <p:cNvSpPr/>
          <p:nvPr/>
        </p:nvSpPr>
        <p:spPr>
          <a:xfrm>
            <a:off x="8859178" y="3451402"/>
            <a:ext cx="502920" cy="234731"/>
          </a:xfrm>
          <a:prstGeom prst="rightArrow">
            <a:avLst/>
          </a:prstGeom>
          <a:solidFill>
            <a:schemeClr val="bg2">
              <a:lumMod val="9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Arrow: Right 31"/>
          <p:cNvSpPr/>
          <p:nvPr/>
        </p:nvSpPr>
        <p:spPr>
          <a:xfrm>
            <a:off x="10322969" y="3445264"/>
            <a:ext cx="502920" cy="234731"/>
          </a:xfrm>
          <a:prstGeom prst="rightArrow">
            <a:avLst/>
          </a:prstGeom>
          <a:solidFill>
            <a:schemeClr val="bg2">
              <a:lumMod val="9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p:cNvSpPr txBox="1"/>
          <p:nvPr/>
        </p:nvSpPr>
        <p:spPr>
          <a:xfrm>
            <a:off x="7931051" y="3829958"/>
            <a:ext cx="1002936" cy="461665"/>
          </a:xfrm>
          <a:prstGeom prst="rect">
            <a:avLst/>
          </a:prstGeom>
          <a:noFill/>
        </p:spPr>
        <p:txBody>
          <a:bodyPr wrap="square" rtlCol="0">
            <a:spAutoFit/>
          </a:bodyPr>
          <a:lstStyle/>
          <a:p>
            <a:pPr algn="ctr"/>
            <a:r>
              <a:rPr lang="en-US" sz="1200" dirty="0">
                <a:solidFill>
                  <a:schemeClr val="tx1">
                    <a:lumMod val="75000"/>
                    <a:lumOff val="25000"/>
                  </a:schemeClr>
                </a:solidFill>
                <a:latin typeface="Arial" panose="020B0604020202020204" pitchFamily="34" charset="0"/>
                <a:cs typeface="Arial" panose="020B0604020202020204" pitchFamily="34" charset="0"/>
              </a:rPr>
              <a:t>L1-Delta</a:t>
            </a:r>
          </a:p>
          <a:p>
            <a:pPr algn="ctr"/>
            <a:r>
              <a:rPr lang="en-US" sz="1200" dirty="0">
                <a:solidFill>
                  <a:schemeClr val="tx1">
                    <a:lumMod val="75000"/>
                    <a:lumOff val="25000"/>
                  </a:schemeClr>
                </a:solidFill>
                <a:latin typeface="Arial" panose="020B0604020202020204" pitchFamily="34" charset="0"/>
                <a:cs typeface="Arial" panose="020B0604020202020204" pitchFamily="34" charset="0"/>
              </a:rPr>
              <a:t>Row Store</a:t>
            </a:r>
          </a:p>
        </p:txBody>
      </p:sp>
      <p:sp>
        <p:nvSpPr>
          <p:cNvPr id="34" name="TextBox 33"/>
          <p:cNvSpPr txBox="1"/>
          <p:nvPr/>
        </p:nvSpPr>
        <p:spPr>
          <a:xfrm>
            <a:off x="9210216" y="3866575"/>
            <a:ext cx="1312025" cy="461665"/>
          </a:xfrm>
          <a:prstGeom prst="rect">
            <a:avLst/>
          </a:prstGeom>
          <a:noFill/>
        </p:spPr>
        <p:txBody>
          <a:bodyPr wrap="square" rtlCol="0">
            <a:spAutoFit/>
          </a:bodyPr>
          <a:lstStyle/>
          <a:p>
            <a:pPr algn="ctr"/>
            <a:r>
              <a:rPr lang="en-US" sz="1200" dirty="0">
                <a:solidFill>
                  <a:schemeClr val="tx1">
                    <a:lumMod val="75000"/>
                    <a:lumOff val="25000"/>
                  </a:schemeClr>
                </a:solidFill>
                <a:latin typeface="Arial" panose="020B0604020202020204" pitchFamily="34" charset="0"/>
                <a:cs typeface="Arial" panose="020B0604020202020204" pitchFamily="34" charset="0"/>
              </a:rPr>
              <a:t>L2-Delta</a:t>
            </a:r>
          </a:p>
          <a:p>
            <a:pPr algn="ctr"/>
            <a:r>
              <a:rPr lang="en-US" sz="1200" dirty="0">
                <a:solidFill>
                  <a:schemeClr val="tx1">
                    <a:lumMod val="75000"/>
                    <a:lumOff val="25000"/>
                  </a:schemeClr>
                </a:solidFill>
                <a:latin typeface="Arial" panose="020B0604020202020204" pitchFamily="34" charset="0"/>
                <a:cs typeface="Arial" panose="020B0604020202020204" pitchFamily="34" charset="0"/>
              </a:rPr>
              <a:t>Column Store</a:t>
            </a:r>
          </a:p>
        </p:txBody>
      </p:sp>
      <p:sp>
        <p:nvSpPr>
          <p:cNvPr id="35" name="TextBox 34"/>
          <p:cNvSpPr txBox="1"/>
          <p:nvPr/>
        </p:nvSpPr>
        <p:spPr>
          <a:xfrm>
            <a:off x="10754341" y="4105027"/>
            <a:ext cx="1160143" cy="461665"/>
          </a:xfrm>
          <a:prstGeom prst="rect">
            <a:avLst/>
          </a:prstGeom>
          <a:noFill/>
        </p:spPr>
        <p:txBody>
          <a:bodyPr wrap="square" rtlCol="0">
            <a:spAutoFit/>
          </a:bodyPr>
          <a:lstStyle/>
          <a:p>
            <a:pPr algn="ctr"/>
            <a:r>
              <a:rPr lang="en-US" sz="1200" dirty="0">
                <a:solidFill>
                  <a:schemeClr val="tx1">
                    <a:lumMod val="75000"/>
                    <a:lumOff val="25000"/>
                  </a:schemeClr>
                </a:solidFill>
                <a:latin typeface="Arial" panose="020B0604020202020204" pitchFamily="34" charset="0"/>
                <a:cs typeface="Arial" panose="020B0604020202020204" pitchFamily="34" charset="0"/>
              </a:rPr>
              <a:t>Main</a:t>
            </a:r>
          </a:p>
          <a:p>
            <a:pPr algn="ctr"/>
            <a:r>
              <a:rPr lang="en-US" sz="1200" dirty="0">
                <a:solidFill>
                  <a:schemeClr val="tx1">
                    <a:lumMod val="75000"/>
                    <a:lumOff val="25000"/>
                  </a:schemeClr>
                </a:solidFill>
                <a:latin typeface="Arial" panose="020B0604020202020204" pitchFamily="34" charset="0"/>
                <a:cs typeface="Arial" panose="020B0604020202020204" pitchFamily="34" charset="0"/>
              </a:rPr>
              <a:t>Column Store</a:t>
            </a:r>
          </a:p>
        </p:txBody>
      </p:sp>
      <p:sp>
        <p:nvSpPr>
          <p:cNvPr id="36" name="Arrow: Right 35"/>
          <p:cNvSpPr/>
          <p:nvPr/>
        </p:nvSpPr>
        <p:spPr>
          <a:xfrm>
            <a:off x="8933987" y="4723920"/>
            <a:ext cx="2088389" cy="259818"/>
          </a:xfrm>
          <a:prstGeom prst="rightArrow">
            <a:avLst/>
          </a:prstGeom>
          <a:solidFill>
            <a:schemeClr val="bg2">
              <a:lumMod val="9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p:cNvSpPr txBox="1"/>
          <p:nvPr/>
        </p:nvSpPr>
        <p:spPr>
          <a:xfrm>
            <a:off x="7869260" y="4639991"/>
            <a:ext cx="1002936" cy="461665"/>
          </a:xfrm>
          <a:prstGeom prst="rect">
            <a:avLst/>
          </a:prstGeom>
          <a:noFill/>
        </p:spPr>
        <p:txBody>
          <a:bodyPr wrap="square" rtlCol="0">
            <a:spAutoFit/>
          </a:bodyPr>
          <a:lstStyle/>
          <a:p>
            <a:pPr algn="ctr"/>
            <a:r>
              <a:rPr lang="en-US" sz="1200" dirty="0">
                <a:solidFill>
                  <a:schemeClr val="tx1">
                    <a:lumMod val="75000"/>
                    <a:lumOff val="25000"/>
                  </a:schemeClr>
                </a:solidFill>
                <a:latin typeface="Arial" panose="020B0604020202020204" pitchFamily="34" charset="0"/>
                <a:cs typeface="Arial" panose="020B0604020202020204" pitchFamily="34" charset="0"/>
              </a:rPr>
              <a:t>Write</a:t>
            </a:r>
          </a:p>
          <a:p>
            <a:pPr algn="ctr"/>
            <a:r>
              <a:rPr lang="en-US" sz="1200" dirty="0">
                <a:solidFill>
                  <a:schemeClr val="tx1">
                    <a:lumMod val="75000"/>
                    <a:lumOff val="25000"/>
                  </a:schemeClr>
                </a:solidFill>
                <a:latin typeface="Arial" panose="020B0604020202020204" pitchFamily="34" charset="0"/>
                <a:cs typeface="Arial" panose="020B0604020202020204" pitchFamily="34" charset="0"/>
              </a:rPr>
              <a:t>Optimized</a:t>
            </a:r>
          </a:p>
        </p:txBody>
      </p:sp>
      <p:sp>
        <p:nvSpPr>
          <p:cNvPr id="38" name="TextBox 37"/>
          <p:cNvSpPr txBox="1"/>
          <p:nvPr/>
        </p:nvSpPr>
        <p:spPr>
          <a:xfrm>
            <a:off x="10920516" y="4639990"/>
            <a:ext cx="1002936" cy="461665"/>
          </a:xfrm>
          <a:prstGeom prst="rect">
            <a:avLst/>
          </a:prstGeom>
          <a:noFill/>
        </p:spPr>
        <p:txBody>
          <a:bodyPr wrap="square" rtlCol="0">
            <a:spAutoFit/>
          </a:bodyPr>
          <a:lstStyle/>
          <a:p>
            <a:pPr algn="ctr"/>
            <a:r>
              <a:rPr lang="en-US" sz="1200" dirty="0">
                <a:solidFill>
                  <a:schemeClr val="tx1">
                    <a:lumMod val="75000"/>
                    <a:lumOff val="25000"/>
                  </a:schemeClr>
                </a:solidFill>
                <a:latin typeface="Arial" panose="020B0604020202020204" pitchFamily="34" charset="0"/>
                <a:cs typeface="Arial" panose="020B0604020202020204" pitchFamily="34" charset="0"/>
              </a:rPr>
              <a:t>Read</a:t>
            </a:r>
          </a:p>
          <a:p>
            <a:pPr algn="ctr"/>
            <a:r>
              <a:rPr lang="en-US" sz="1200" dirty="0">
                <a:solidFill>
                  <a:schemeClr val="tx1">
                    <a:lumMod val="75000"/>
                    <a:lumOff val="25000"/>
                  </a:schemeClr>
                </a:solidFill>
                <a:latin typeface="Arial" panose="020B0604020202020204" pitchFamily="34" charset="0"/>
                <a:cs typeface="Arial" panose="020B0604020202020204" pitchFamily="34" charset="0"/>
              </a:rPr>
              <a:t>Optimized</a:t>
            </a:r>
          </a:p>
        </p:txBody>
      </p:sp>
    </p:spTree>
    <p:extLst>
      <p:ext uri="{BB962C8B-B14F-4D97-AF65-F5344CB8AC3E}">
        <p14:creationId xmlns:p14="http://schemas.microsoft.com/office/powerpoint/2010/main" val="31417481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a:t>
            </a:r>
          </a:p>
        </p:txBody>
      </p:sp>
      <p:sp>
        <p:nvSpPr>
          <p:cNvPr id="4" name="Date Placeholder 3"/>
          <p:cNvSpPr>
            <a:spLocks noGrp="1"/>
          </p:cNvSpPr>
          <p:nvPr>
            <p:ph type="dt" sz="half" idx="10"/>
          </p:nvPr>
        </p:nvSpPr>
        <p:spPr/>
        <p:txBody>
          <a:bodyPr/>
          <a:lstStyle/>
          <a:p>
            <a:fld id="{63B24373-360C-446E-9932-78E2024560AD}"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26</a:t>
            </a:fld>
            <a:endParaRPr lang="en-US" dirty="0"/>
          </a:p>
        </p:txBody>
      </p:sp>
    </p:spTree>
    <p:extLst>
      <p:ext uri="{BB962C8B-B14F-4D97-AF65-F5344CB8AC3E}">
        <p14:creationId xmlns:p14="http://schemas.microsoft.com/office/powerpoint/2010/main" val="3308957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vert="horz" lIns="0" tIns="45720" rIns="0" bIns="45720" rtlCol="0" anchor="t">
            <a:normAutofit/>
          </a:bodyPr>
          <a:lstStyle/>
          <a:p>
            <a:endParaRPr lang="en-US" dirty="0">
              <a:solidFill>
                <a:schemeClr val="tx1"/>
              </a:solidFill>
            </a:endParaRPr>
          </a:p>
          <a:p>
            <a:r>
              <a:rPr lang="en-US" dirty="0"/>
              <a:t>Cache-awareness</a:t>
            </a:r>
            <a:endParaRPr lang="en-US" dirty="0">
              <a:solidFill>
                <a:schemeClr val="tx1"/>
              </a:solidFill>
            </a:endParaRPr>
          </a:p>
          <a:p>
            <a:pPr lvl="1"/>
            <a:r>
              <a:rPr lang="en-US" dirty="0"/>
              <a:t>Since the mid-90’s CPU and RAM speed gap has been an issue</a:t>
            </a:r>
            <a:endParaRPr lang="en-US" dirty="0">
              <a:solidFill>
                <a:schemeClr val="tx1"/>
              </a:solidFill>
            </a:endParaRPr>
          </a:p>
          <a:p>
            <a:pPr lvl="1"/>
            <a:r>
              <a:rPr lang="en-US" dirty="0"/>
              <a:t>Indexing techniques created to keep as much data in CPU cache as possible</a:t>
            </a:r>
            <a:endParaRPr lang="en-US" dirty="0">
              <a:solidFill>
                <a:schemeClr val="tx1"/>
              </a:solidFill>
            </a:endParaRPr>
          </a:p>
          <a:p>
            <a:pPr lvl="1"/>
            <a:r>
              <a:rPr lang="en-US" dirty="0"/>
              <a:t>Still relevant today</a:t>
            </a:r>
            <a:endParaRPr lang="en-US" dirty="0">
              <a:solidFill>
                <a:schemeClr val="tx1"/>
              </a:solidFill>
            </a:endParaRPr>
          </a:p>
          <a:p>
            <a:endParaRPr lang="en-US" dirty="0">
              <a:solidFill>
                <a:schemeClr val="tx1"/>
              </a:solidFill>
            </a:endParaRPr>
          </a:p>
          <a:p>
            <a:r>
              <a:rPr lang="en-US" dirty="0"/>
              <a:t>Multi-core and multi-socket parallelism</a:t>
            </a:r>
            <a:endParaRPr lang="en-US" dirty="0">
              <a:solidFill>
                <a:schemeClr val="tx1"/>
              </a:solidFill>
            </a:endParaRPr>
          </a:p>
          <a:p>
            <a:pPr lvl="1"/>
            <a:r>
              <a:rPr lang="en-US" dirty="0"/>
              <a:t>Modern multi-core machines have massive amount of raw parallelism</a:t>
            </a:r>
            <a:endParaRPr lang="en-US" dirty="0">
              <a:solidFill>
                <a:schemeClr val="tx1"/>
              </a:solidFill>
            </a:endParaRPr>
          </a:p>
          <a:p>
            <a:pPr lvl="1"/>
            <a:r>
              <a:rPr lang="en-US" dirty="0"/>
              <a:t>Current focus is to enable high performance parallel indexing methods</a:t>
            </a:r>
            <a:endParaRPr lang="en-US" dirty="0">
              <a:solidFill>
                <a:schemeClr val="tx1"/>
              </a:solidFill>
            </a:endParaRPr>
          </a:p>
          <a:p>
            <a:endParaRPr lang="en-US" dirty="0">
              <a:solidFill>
                <a:schemeClr val="tx1"/>
              </a:solidFill>
            </a:endParaRPr>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27</a:t>
            </a:fld>
            <a:endParaRPr lang="en-US" dirty="0"/>
          </a:p>
        </p:txBody>
      </p:sp>
    </p:spTree>
    <p:extLst>
      <p:ext uri="{BB962C8B-B14F-4D97-AF65-F5344CB8AC3E}">
        <p14:creationId xmlns:p14="http://schemas.microsoft.com/office/powerpoint/2010/main" val="40515427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 on Disk-Based Systems</a:t>
            </a:r>
          </a:p>
        </p:txBody>
      </p:sp>
      <p:sp>
        <p:nvSpPr>
          <p:cNvPr id="3" name="Content Placeholder 2"/>
          <p:cNvSpPr>
            <a:spLocks noGrp="1"/>
          </p:cNvSpPr>
          <p:nvPr>
            <p:ph idx="1"/>
          </p:nvPr>
        </p:nvSpPr>
        <p:spPr>
          <a:xfrm>
            <a:off x="1097281" y="1845734"/>
            <a:ext cx="5694468" cy="4023360"/>
          </a:xfrm>
        </p:spPr>
        <p:txBody>
          <a:bodyPr>
            <a:normAutofit lnSpcReduction="10000"/>
          </a:bodyPr>
          <a:lstStyle/>
          <a:p>
            <a:r>
              <a:rPr lang="en-US" dirty="0"/>
              <a:t>B+-Tree access method ubiquitous across systems</a:t>
            </a:r>
          </a:p>
          <a:p>
            <a:pPr lvl="1"/>
            <a:r>
              <a:rPr lang="en-US" dirty="0"/>
              <a:t>In general, we will focus on range-based indexing</a:t>
            </a:r>
          </a:p>
          <a:p>
            <a:r>
              <a:rPr lang="en-US" dirty="0"/>
              <a:t>Index structure is mapped to database pages</a:t>
            </a:r>
          </a:p>
          <a:p>
            <a:pPr lvl="1"/>
            <a:r>
              <a:rPr lang="en-US" dirty="0"/>
              <a:t>Both internal and leaf nodes in B+-tree are page-based</a:t>
            </a:r>
          </a:p>
          <a:p>
            <a:r>
              <a:rPr lang="en-US" dirty="0"/>
              <a:t>Internal index nodes</a:t>
            </a:r>
          </a:p>
          <a:p>
            <a:pPr lvl="1"/>
            <a:r>
              <a:rPr lang="en-US" dirty="0"/>
              <a:t>Store search keys and page ids “pointers”</a:t>
            </a:r>
          </a:p>
          <a:p>
            <a:pPr lvl="1"/>
            <a:r>
              <a:rPr lang="en-US" dirty="0"/>
              <a:t>Traversal requires search then buffer pool indirection to access next page (repeat)</a:t>
            </a:r>
          </a:p>
          <a:p>
            <a:r>
              <a:rPr lang="en-US" dirty="0"/>
              <a:t>Leaf nodes</a:t>
            </a:r>
          </a:p>
          <a:p>
            <a:pPr lvl="1"/>
            <a:r>
              <a:rPr lang="en-US" dirty="0"/>
              <a:t>Store keys and (a) inline payloads or (b) record ids</a:t>
            </a:r>
          </a:p>
          <a:p>
            <a:pPr lvl="1"/>
            <a:r>
              <a:rPr lang="en-US" dirty="0"/>
              <a:t>If record ids, another page access is necessary to retrieve record</a:t>
            </a:r>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28</a:t>
            </a:fld>
            <a:endParaRPr lang="en-US" dirty="0"/>
          </a:p>
        </p:txBody>
      </p:sp>
      <p:sp>
        <p:nvSpPr>
          <p:cNvPr id="7" name="Rectangle 6"/>
          <p:cNvSpPr/>
          <p:nvPr/>
        </p:nvSpPr>
        <p:spPr>
          <a:xfrm>
            <a:off x="8607041" y="2062490"/>
            <a:ext cx="797882" cy="2868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0" name="Rectangle 39"/>
          <p:cNvSpPr/>
          <p:nvPr/>
        </p:nvSpPr>
        <p:spPr>
          <a:xfrm>
            <a:off x="7770199" y="2663026"/>
            <a:ext cx="797882" cy="2868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1" name="Rectangle 40"/>
          <p:cNvSpPr/>
          <p:nvPr/>
        </p:nvSpPr>
        <p:spPr>
          <a:xfrm>
            <a:off x="9520113" y="2663026"/>
            <a:ext cx="797882" cy="2868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nvGrpSpPr>
          <p:cNvPr id="59" name="Group 58"/>
          <p:cNvGrpSpPr/>
          <p:nvPr/>
        </p:nvGrpSpPr>
        <p:grpSpPr>
          <a:xfrm>
            <a:off x="8165259" y="2352674"/>
            <a:ext cx="1786194" cy="295704"/>
            <a:chOff x="7019790" y="2369571"/>
            <a:chExt cx="1284776" cy="295704"/>
          </a:xfrm>
        </p:grpSpPr>
        <p:grpSp>
          <p:nvGrpSpPr>
            <p:cNvPr id="39" name="Group 38"/>
            <p:cNvGrpSpPr/>
            <p:nvPr/>
          </p:nvGrpSpPr>
          <p:grpSpPr>
            <a:xfrm>
              <a:off x="7019790" y="2369571"/>
              <a:ext cx="1284776" cy="295704"/>
              <a:chOff x="7019790" y="2369571"/>
              <a:chExt cx="1284776" cy="295704"/>
            </a:xfrm>
          </p:grpSpPr>
          <p:cxnSp>
            <p:nvCxnSpPr>
              <p:cNvPr id="27" name="Straight Connector 26"/>
              <p:cNvCxnSpPr/>
              <p:nvPr/>
            </p:nvCxnSpPr>
            <p:spPr>
              <a:xfrm>
                <a:off x="7624506" y="2369571"/>
                <a:ext cx="0" cy="1045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7019790" y="2476500"/>
                <a:ext cx="1284776" cy="24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299804" y="2476501"/>
                <a:ext cx="0" cy="188774"/>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a:xfrm>
              <a:off x="7022171" y="2474119"/>
              <a:ext cx="0" cy="188774"/>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60" name="Group 59"/>
          <p:cNvGrpSpPr/>
          <p:nvPr/>
        </p:nvGrpSpPr>
        <p:grpSpPr>
          <a:xfrm>
            <a:off x="7624584" y="2949852"/>
            <a:ext cx="1097280" cy="334842"/>
            <a:chOff x="7121396" y="2328051"/>
            <a:chExt cx="1097280" cy="334842"/>
          </a:xfrm>
        </p:grpSpPr>
        <p:grpSp>
          <p:nvGrpSpPr>
            <p:cNvPr id="61" name="Group 60"/>
            <p:cNvGrpSpPr/>
            <p:nvPr/>
          </p:nvGrpSpPr>
          <p:grpSpPr>
            <a:xfrm>
              <a:off x="7121396" y="2328051"/>
              <a:ext cx="1097280" cy="334842"/>
              <a:chOff x="7121396" y="2328051"/>
              <a:chExt cx="1097280" cy="334842"/>
            </a:xfrm>
          </p:grpSpPr>
          <p:cxnSp>
            <p:nvCxnSpPr>
              <p:cNvPr id="63" name="Straight Connector 62"/>
              <p:cNvCxnSpPr/>
              <p:nvPr/>
            </p:nvCxnSpPr>
            <p:spPr>
              <a:xfrm>
                <a:off x="7659809" y="2328051"/>
                <a:ext cx="0" cy="1484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flipV="1">
                <a:off x="7121396" y="2476500"/>
                <a:ext cx="1097280" cy="24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8215009" y="2474119"/>
                <a:ext cx="0" cy="188774"/>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62" name="Straight Connector 61"/>
            <p:cNvCxnSpPr/>
            <p:nvPr/>
          </p:nvCxnSpPr>
          <p:spPr>
            <a:xfrm>
              <a:off x="7125973" y="2471738"/>
              <a:ext cx="0" cy="188774"/>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66" name="Group 65"/>
          <p:cNvGrpSpPr/>
          <p:nvPr/>
        </p:nvGrpSpPr>
        <p:grpSpPr>
          <a:xfrm>
            <a:off x="9476382" y="2949852"/>
            <a:ext cx="929908" cy="333256"/>
            <a:chOff x="7180857" y="2328051"/>
            <a:chExt cx="929908" cy="333256"/>
          </a:xfrm>
        </p:grpSpPr>
        <p:grpSp>
          <p:nvGrpSpPr>
            <p:cNvPr id="67" name="Group 66"/>
            <p:cNvGrpSpPr/>
            <p:nvPr/>
          </p:nvGrpSpPr>
          <p:grpSpPr>
            <a:xfrm>
              <a:off x="7180857" y="2328051"/>
              <a:ext cx="929908" cy="327782"/>
              <a:chOff x="7180857" y="2328051"/>
              <a:chExt cx="929908" cy="327782"/>
            </a:xfrm>
          </p:grpSpPr>
          <p:cxnSp>
            <p:nvCxnSpPr>
              <p:cNvPr id="69" name="Straight Connector 68"/>
              <p:cNvCxnSpPr/>
              <p:nvPr/>
            </p:nvCxnSpPr>
            <p:spPr>
              <a:xfrm>
                <a:off x="7659809" y="2328051"/>
                <a:ext cx="0" cy="1484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7180857" y="2469440"/>
                <a:ext cx="929908" cy="46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8106002" y="2467059"/>
                <a:ext cx="0" cy="188774"/>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68" name="Straight Connector 67"/>
            <p:cNvCxnSpPr/>
            <p:nvPr/>
          </p:nvCxnSpPr>
          <p:spPr>
            <a:xfrm>
              <a:off x="7185683" y="2472533"/>
              <a:ext cx="0" cy="188774"/>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72" name="Rectangle 71"/>
          <p:cNvSpPr/>
          <p:nvPr/>
        </p:nvSpPr>
        <p:spPr>
          <a:xfrm>
            <a:off x="7263595" y="3284694"/>
            <a:ext cx="797882" cy="2868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3" name="Rectangle 72"/>
          <p:cNvSpPr/>
          <p:nvPr/>
        </p:nvSpPr>
        <p:spPr>
          <a:xfrm>
            <a:off x="8170518" y="3289824"/>
            <a:ext cx="797882" cy="2868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4" name="Rectangle 73"/>
          <p:cNvSpPr/>
          <p:nvPr/>
        </p:nvSpPr>
        <p:spPr>
          <a:xfrm>
            <a:off x="9077441" y="3289824"/>
            <a:ext cx="797882" cy="2868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5" name="Rectangle 74"/>
          <p:cNvSpPr/>
          <p:nvPr/>
        </p:nvSpPr>
        <p:spPr>
          <a:xfrm>
            <a:off x="9984364" y="3289824"/>
            <a:ext cx="797882" cy="2868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89" name="Straight Connector 88"/>
          <p:cNvCxnSpPr/>
          <p:nvPr/>
        </p:nvCxnSpPr>
        <p:spPr>
          <a:xfrm flipH="1">
            <a:off x="9227624" y="3586086"/>
            <a:ext cx="756743" cy="567433"/>
          </a:xfrm>
          <a:prstGeom prst="line">
            <a:avLst/>
          </a:prstGeom>
          <a:ln w="28575">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0782246" y="3571520"/>
            <a:ext cx="1069394" cy="584499"/>
          </a:xfrm>
          <a:prstGeom prst="line">
            <a:avLst/>
          </a:prstGeom>
          <a:ln w="28575">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9227624" y="4158732"/>
            <a:ext cx="2624016" cy="171036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01" name="Rectangle 100"/>
          <p:cNvSpPr/>
          <p:nvPr/>
        </p:nvSpPr>
        <p:spPr>
          <a:xfrm>
            <a:off x="9480849" y="4915177"/>
            <a:ext cx="464251" cy="2721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panose="020B0604020202020204" pitchFamily="34" charset="0"/>
                <a:cs typeface="Arial" panose="020B0604020202020204" pitchFamily="34" charset="0"/>
              </a:rPr>
              <a:t>K1</a:t>
            </a:r>
          </a:p>
        </p:txBody>
      </p:sp>
      <p:sp>
        <p:nvSpPr>
          <p:cNvPr id="103" name="Rectangle 102"/>
          <p:cNvSpPr/>
          <p:nvPr/>
        </p:nvSpPr>
        <p:spPr>
          <a:xfrm>
            <a:off x="9945100" y="4915176"/>
            <a:ext cx="464251" cy="2721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panose="020B0604020202020204" pitchFamily="34" charset="0"/>
                <a:cs typeface="Arial" panose="020B0604020202020204" pitchFamily="34" charset="0"/>
              </a:rPr>
              <a:t>K2</a:t>
            </a:r>
          </a:p>
        </p:txBody>
      </p:sp>
      <p:sp>
        <p:nvSpPr>
          <p:cNvPr id="104" name="Rectangle 103"/>
          <p:cNvSpPr/>
          <p:nvPr/>
        </p:nvSpPr>
        <p:spPr>
          <a:xfrm>
            <a:off x="10409351" y="4915175"/>
            <a:ext cx="464251" cy="2721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panose="020B0604020202020204" pitchFamily="34" charset="0"/>
                <a:cs typeface="Arial" panose="020B0604020202020204" pitchFamily="34" charset="0"/>
              </a:rPr>
              <a:t>K3</a:t>
            </a:r>
          </a:p>
        </p:txBody>
      </p:sp>
      <p:sp>
        <p:nvSpPr>
          <p:cNvPr id="105" name="TextBox 104"/>
          <p:cNvSpPr txBox="1"/>
          <p:nvPr/>
        </p:nvSpPr>
        <p:spPr>
          <a:xfrm>
            <a:off x="10809748" y="4917730"/>
            <a:ext cx="53340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t>
            </a:r>
          </a:p>
        </p:txBody>
      </p:sp>
      <p:sp>
        <p:nvSpPr>
          <p:cNvPr id="106" name="Rectangle 105"/>
          <p:cNvSpPr/>
          <p:nvPr/>
        </p:nvSpPr>
        <p:spPr>
          <a:xfrm>
            <a:off x="11167679" y="4915174"/>
            <a:ext cx="464251" cy="2721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panose="020B0604020202020204" pitchFamily="34" charset="0"/>
                <a:cs typeface="Arial" panose="020B0604020202020204" pitchFamily="34" charset="0"/>
              </a:rPr>
              <a:t>Kn</a:t>
            </a:r>
          </a:p>
        </p:txBody>
      </p:sp>
      <p:sp>
        <p:nvSpPr>
          <p:cNvPr id="107" name="Rectangle 106"/>
          <p:cNvSpPr/>
          <p:nvPr/>
        </p:nvSpPr>
        <p:spPr>
          <a:xfrm>
            <a:off x="9487199" y="5460903"/>
            <a:ext cx="464251" cy="2721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panose="020B0604020202020204" pitchFamily="34" charset="0"/>
                <a:cs typeface="Arial" panose="020B0604020202020204" pitchFamily="34" charset="0"/>
              </a:rPr>
              <a:t>V1</a:t>
            </a:r>
          </a:p>
        </p:txBody>
      </p:sp>
      <p:sp>
        <p:nvSpPr>
          <p:cNvPr id="108" name="Rectangle 107"/>
          <p:cNvSpPr/>
          <p:nvPr/>
        </p:nvSpPr>
        <p:spPr>
          <a:xfrm>
            <a:off x="9951450" y="5460902"/>
            <a:ext cx="464251" cy="2721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panose="020B0604020202020204" pitchFamily="34" charset="0"/>
                <a:cs typeface="Arial" panose="020B0604020202020204" pitchFamily="34" charset="0"/>
              </a:rPr>
              <a:t>V2</a:t>
            </a:r>
          </a:p>
        </p:txBody>
      </p:sp>
      <p:sp>
        <p:nvSpPr>
          <p:cNvPr id="109" name="Rectangle 108"/>
          <p:cNvSpPr/>
          <p:nvPr/>
        </p:nvSpPr>
        <p:spPr>
          <a:xfrm>
            <a:off x="10415701" y="5460901"/>
            <a:ext cx="464251" cy="2721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panose="020B0604020202020204" pitchFamily="34" charset="0"/>
                <a:cs typeface="Arial" panose="020B0604020202020204" pitchFamily="34" charset="0"/>
              </a:rPr>
              <a:t>V3</a:t>
            </a:r>
          </a:p>
        </p:txBody>
      </p:sp>
      <p:sp>
        <p:nvSpPr>
          <p:cNvPr id="110" name="TextBox 109"/>
          <p:cNvSpPr txBox="1"/>
          <p:nvPr/>
        </p:nvSpPr>
        <p:spPr>
          <a:xfrm>
            <a:off x="9395762" y="4645835"/>
            <a:ext cx="1392753" cy="292388"/>
          </a:xfrm>
          <a:prstGeom prst="rect">
            <a:avLst/>
          </a:prstGeom>
          <a:noFill/>
        </p:spPr>
        <p:txBody>
          <a:bodyPr wrap="square" rtlCol="0">
            <a:spAutoFit/>
          </a:bodyPr>
          <a:lstStyle/>
          <a:p>
            <a:r>
              <a:rPr lang="en-US" sz="1300" dirty="0">
                <a:latin typeface="Arial" panose="020B0604020202020204" pitchFamily="34" charset="0"/>
                <a:cs typeface="Arial" panose="020B0604020202020204" pitchFamily="34" charset="0"/>
              </a:rPr>
              <a:t>Sorted Keys</a:t>
            </a:r>
          </a:p>
        </p:txBody>
      </p:sp>
      <p:sp>
        <p:nvSpPr>
          <p:cNvPr id="111" name="Rectangle 110"/>
          <p:cNvSpPr/>
          <p:nvPr/>
        </p:nvSpPr>
        <p:spPr>
          <a:xfrm>
            <a:off x="11174029" y="5460900"/>
            <a:ext cx="464251" cy="2721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panose="020B0604020202020204" pitchFamily="34" charset="0"/>
                <a:cs typeface="Arial" panose="020B0604020202020204" pitchFamily="34" charset="0"/>
              </a:rPr>
              <a:t>Vn</a:t>
            </a:r>
          </a:p>
        </p:txBody>
      </p:sp>
      <p:sp>
        <p:nvSpPr>
          <p:cNvPr id="112" name="TextBox 111"/>
          <p:cNvSpPr txBox="1"/>
          <p:nvPr/>
        </p:nvSpPr>
        <p:spPr>
          <a:xfrm>
            <a:off x="10823718" y="5452098"/>
            <a:ext cx="53340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t>
            </a:r>
          </a:p>
        </p:txBody>
      </p:sp>
      <p:sp>
        <p:nvSpPr>
          <p:cNvPr id="113" name="TextBox 112"/>
          <p:cNvSpPr txBox="1"/>
          <p:nvPr/>
        </p:nvSpPr>
        <p:spPr>
          <a:xfrm>
            <a:off x="9393499" y="5192305"/>
            <a:ext cx="1392753"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Values</a:t>
            </a:r>
          </a:p>
        </p:txBody>
      </p:sp>
      <p:sp>
        <p:nvSpPr>
          <p:cNvPr id="114" name="TextBox 113"/>
          <p:cNvSpPr txBox="1"/>
          <p:nvPr/>
        </p:nvSpPr>
        <p:spPr>
          <a:xfrm>
            <a:off x="9378259" y="4117093"/>
            <a:ext cx="1750116" cy="292388"/>
          </a:xfrm>
          <a:prstGeom prst="rect">
            <a:avLst/>
          </a:prstGeom>
          <a:noFill/>
        </p:spPr>
        <p:txBody>
          <a:bodyPr wrap="square" rtlCol="0">
            <a:spAutoFit/>
          </a:bodyPr>
          <a:lstStyle/>
          <a:p>
            <a:r>
              <a:rPr lang="en-US" sz="1300" dirty="0">
                <a:latin typeface="Arial" panose="020B0604020202020204" pitchFamily="34" charset="0"/>
                <a:cs typeface="Arial" panose="020B0604020202020204" pitchFamily="34" charset="0"/>
              </a:rPr>
              <a:t>Metadata</a:t>
            </a:r>
          </a:p>
        </p:txBody>
      </p:sp>
      <p:sp>
        <p:nvSpPr>
          <p:cNvPr id="115" name="Rectangle 114"/>
          <p:cNvSpPr/>
          <p:nvPr/>
        </p:nvSpPr>
        <p:spPr>
          <a:xfrm>
            <a:off x="9787626" y="4396125"/>
            <a:ext cx="464251" cy="2721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panose="020B0604020202020204" pitchFamily="34" charset="0"/>
                <a:cs typeface="Arial" panose="020B0604020202020204" pitchFamily="34" charset="0"/>
              </a:rPr>
              <a:t>#</a:t>
            </a:r>
          </a:p>
        </p:txBody>
      </p:sp>
      <p:sp>
        <p:nvSpPr>
          <p:cNvPr id="116" name="TextBox 115"/>
          <p:cNvSpPr txBox="1"/>
          <p:nvPr/>
        </p:nvSpPr>
        <p:spPr>
          <a:xfrm>
            <a:off x="9395762" y="4410699"/>
            <a:ext cx="503698"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Slots</a:t>
            </a:r>
          </a:p>
        </p:txBody>
      </p:sp>
      <p:sp>
        <p:nvSpPr>
          <p:cNvPr id="117" name="Rectangle 116"/>
          <p:cNvSpPr/>
          <p:nvPr/>
        </p:nvSpPr>
        <p:spPr>
          <a:xfrm>
            <a:off x="10974425" y="4397560"/>
            <a:ext cx="464251" cy="2721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Arial" panose="020B0604020202020204" pitchFamily="34" charset="0"/>
                <a:cs typeface="Arial" panose="020B0604020202020204" pitchFamily="34" charset="0"/>
              </a:rPr>
              <a:t>pid</a:t>
            </a:r>
          </a:p>
        </p:txBody>
      </p:sp>
      <p:sp>
        <p:nvSpPr>
          <p:cNvPr id="118" name="TextBox 117"/>
          <p:cNvSpPr txBox="1"/>
          <p:nvPr/>
        </p:nvSpPr>
        <p:spPr>
          <a:xfrm>
            <a:off x="10447557" y="4329858"/>
            <a:ext cx="646909" cy="400110"/>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Side Pointer</a:t>
            </a:r>
          </a:p>
        </p:txBody>
      </p:sp>
      <p:sp>
        <p:nvSpPr>
          <p:cNvPr id="123" name="Rectangle 122"/>
          <p:cNvSpPr/>
          <p:nvPr/>
        </p:nvSpPr>
        <p:spPr>
          <a:xfrm>
            <a:off x="7233374" y="4490478"/>
            <a:ext cx="381700" cy="3569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100" baseline="-25000" dirty="0">
              <a:latin typeface="Arial" panose="020B0604020202020204" pitchFamily="34" charset="0"/>
              <a:cs typeface="Arial" panose="020B0604020202020204" pitchFamily="34" charset="0"/>
            </a:endParaRPr>
          </a:p>
        </p:txBody>
      </p:sp>
      <p:sp>
        <p:nvSpPr>
          <p:cNvPr id="124" name="Rectangle 123"/>
          <p:cNvSpPr/>
          <p:nvPr/>
        </p:nvSpPr>
        <p:spPr>
          <a:xfrm>
            <a:off x="7605887" y="4492305"/>
            <a:ext cx="381700" cy="3569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100" baseline="-25000" dirty="0">
              <a:latin typeface="Arial" panose="020B0604020202020204" pitchFamily="34" charset="0"/>
              <a:cs typeface="Arial" panose="020B0604020202020204" pitchFamily="34" charset="0"/>
            </a:endParaRPr>
          </a:p>
        </p:txBody>
      </p:sp>
      <p:sp>
        <p:nvSpPr>
          <p:cNvPr id="125" name="Rectangle 124"/>
          <p:cNvSpPr/>
          <p:nvPr/>
        </p:nvSpPr>
        <p:spPr>
          <a:xfrm>
            <a:off x="7985205" y="4487647"/>
            <a:ext cx="381700" cy="3569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100" baseline="-25000" dirty="0">
              <a:latin typeface="Arial" panose="020B0604020202020204" pitchFamily="34" charset="0"/>
              <a:cs typeface="Arial" panose="020B0604020202020204" pitchFamily="34" charset="0"/>
            </a:endParaRPr>
          </a:p>
        </p:txBody>
      </p:sp>
      <p:sp>
        <p:nvSpPr>
          <p:cNvPr id="126" name="Rectangle 125"/>
          <p:cNvSpPr/>
          <p:nvPr/>
        </p:nvSpPr>
        <p:spPr>
          <a:xfrm>
            <a:off x="7233374" y="4840959"/>
            <a:ext cx="381700" cy="3569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100" baseline="-25000" dirty="0">
              <a:latin typeface="Arial" panose="020B0604020202020204" pitchFamily="34" charset="0"/>
              <a:cs typeface="Arial" panose="020B0604020202020204" pitchFamily="34" charset="0"/>
            </a:endParaRPr>
          </a:p>
        </p:txBody>
      </p:sp>
      <p:sp>
        <p:nvSpPr>
          <p:cNvPr id="127" name="Rectangle 126"/>
          <p:cNvSpPr/>
          <p:nvPr/>
        </p:nvSpPr>
        <p:spPr>
          <a:xfrm>
            <a:off x="7610134" y="4840958"/>
            <a:ext cx="381700" cy="3569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100" baseline="-25000" dirty="0">
              <a:latin typeface="Arial" panose="020B0604020202020204" pitchFamily="34" charset="0"/>
              <a:cs typeface="Arial" panose="020B0604020202020204" pitchFamily="34" charset="0"/>
            </a:endParaRPr>
          </a:p>
        </p:txBody>
      </p:sp>
      <p:sp>
        <p:nvSpPr>
          <p:cNvPr id="128" name="Rectangle 127"/>
          <p:cNvSpPr/>
          <p:nvPr/>
        </p:nvSpPr>
        <p:spPr>
          <a:xfrm>
            <a:off x="7985205" y="4839382"/>
            <a:ext cx="381700" cy="3569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100" baseline="-25000" dirty="0">
              <a:latin typeface="Arial" panose="020B0604020202020204" pitchFamily="34" charset="0"/>
              <a:cs typeface="Arial" panose="020B0604020202020204" pitchFamily="34" charset="0"/>
            </a:endParaRPr>
          </a:p>
        </p:txBody>
      </p:sp>
      <p:sp>
        <p:nvSpPr>
          <p:cNvPr id="134" name="TextBox 133"/>
          <p:cNvSpPr txBox="1"/>
          <p:nvPr/>
        </p:nvSpPr>
        <p:spPr>
          <a:xfrm>
            <a:off x="7233373" y="5195720"/>
            <a:ext cx="1141845" cy="307777"/>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Buffer Pool</a:t>
            </a:r>
          </a:p>
        </p:txBody>
      </p:sp>
      <p:cxnSp>
        <p:nvCxnSpPr>
          <p:cNvPr id="135" name="Curved Connector 17"/>
          <p:cNvCxnSpPr>
            <a:stCxn id="125" idx="3"/>
            <a:endCxn id="95" idx="1"/>
          </p:cNvCxnSpPr>
          <p:nvPr/>
        </p:nvCxnSpPr>
        <p:spPr>
          <a:xfrm>
            <a:off x="8366905" y="4666131"/>
            <a:ext cx="860719" cy="347782"/>
          </a:xfrm>
          <a:prstGeom prst="curvedConnector3">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268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T-Trees: Space Savings in a Main-Memory Environment</a:t>
            </a:r>
          </a:p>
        </p:txBody>
      </p:sp>
      <p:sp>
        <p:nvSpPr>
          <p:cNvPr id="3" name="Content Placeholder 2"/>
          <p:cNvSpPr>
            <a:spLocks noGrp="1"/>
          </p:cNvSpPr>
          <p:nvPr>
            <p:ph idx="1"/>
          </p:nvPr>
        </p:nvSpPr>
        <p:spPr>
          <a:xfrm>
            <a:off x="1097279" y="1845734"/>
            <a:ext cx="7142760" cy="3880510"/>
          </a:xfrm>
        </p:spPr>
        <p:txBody>
          <a:bodyPr>
            <a:normAutofit fontScale="92500" lnSpcReduction="20000"/>
          </a:bodyPr>
          <a:lstStyle/>
          <a:p>
            <a:r>
              <a:rPr lang="en-US" dirty="0"/>
              <a:t>Index in the MM-DBMS project at U. Wisconsin (1986)</a:t>
            </a:r>
          </a:p>
          <a:p>
            <a:r>
              <a:rPr lang="en-US" dirty="0"/>
              <a:t>Based on AVL tree; nodes store record pointers, sorted by key value for that node</a:t>
            </a:r>
          </a:p>
          <a:p>
            <a:pPr lvl="1"/>
            <a:r>
              <a:rPr lang="en-US" dirty="0"/>
              <a:t>Comparison/search requires pointer dereference to retrieve full key</a:t>
            </a:r>
          </a:p>
          <a:p>
            <a:pPr lvl="1"/>
            <a:r>
              <a:rPr lang="en-US" dirty="0"/>
              <a:t>Internal nodes index data; similar to B-Tree, not a B+-Tree</a:t>
            </a:r>
          </a:p>
          <a:p>
            <a:r>
              <a:rPr lang="en-US" dirty="0"/>
              <a:t>Min/Max boundary values define key space for a node</a:t>
            </a:r>
          </a:p>
          <a:p>
            <a:r>
              <a:rPr lang="en-US" dirty="0"/>
              <a:t>Advantages</a:t>
            </a:r>
          </a:p>
          <a:p>
            <a:pPr lvl="1"/>
            <a:r>
              <a:rPr lang="en-US" dirty="0"/>
              <a:t>Low memory overhead (important in 80s)</a:t>
            </a:r>
          </a:p>
          <a:p>
            <a:r>
              <a:rPr lang="en-US" dirty="0"/>
              <a:t>Disadvantages</a:t>
            </a:r>
          </a:p>
          <a:p>
            <a:pPr lvl="1"/>
            <a:r>
              <a:rPr lang="en-US" dirty="0"/>
              <a:t>Rebalance, scans, pointer dereference (though less pronounced today due to cpu vs. cache speed of the 80s)</a:t>
            </a:r>
          </a:p>
          <a:p>
            <a:r>
              <a:rPr lang="en-US" dirty="0"/>
              <a:t>Used in early commercial main-memory systems (e.g, TimesTen)</a:t>
            </a:r>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29</a:t>
            </a:fld>
            <a:endParaRPr lang="en-US" dirty="0"/>
          </a:p>
        </p:txBody>
      </p:sp>
      <p:pic>
        <p:nvPicPr>
          <p:cNvPr id="7" name="Picture 6"/>
          <p:cNvPicPr>
            <a:picLocks noChangeAspect="1"/>
          </p:cNvPicPr>
          <p:nvPr/>
        </p:nvPicPr>
        <p:blipFill>
          <a:blip r:embed="rId3"/>
          <a:stretch>
            <a:fillRect/>
          </a:stretch>
        </p:blipFill>
        <p:spPr>
          <a:xfrm>
            <a:off x="8406768" y="2802278"/>
            <a:ext cx="3561298" cy="1537704"/>
          </a:xfrm>
          <a:prstGeom prst="rect">
            <a:avLst/>
          </a:prstGeom>
        </p:spPr>
      </p:pic>
      <p:cxnSp>
        <p:nvCxnSpPr>
          <p:cNvPr id="9" name="Straight Connector 8"/>
          <p:cNvCxnSpPr/>
          <p:nvPr/>
        </p:nvCxnSpPr>
        <p:spPr>
          <a:xfrm>
            <a:off x="11016344" y="4149645"/>
            <a:ext cx="1021396" cy="1247312"/>
          </a:xfrm>
          <a:prstGeom prst="line">
            <a:avLst/>
          </a:prstGeom>
          <a:ln w="28575">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0231089" y="5146252"/>
            <a:ext cx="797882" cy="2868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00" dirty="0">
                <a:latin typeface="Arial" panose="020B0604020202020204" pitchFamily="34" charset="0"/>
                <a:cs typeface="Arial" panose="020B0604020202020204" pitchFamily="34" charset="0"/>
              </a:rPr>
              <a:t>parent</a:t>
            </a:r>
          </a:p>
        </p:txBody>
      </p:sp>
      <p:sp>
        <p:nvSpPr>
          <p:cNvPr id="17" name="Rectangle 16"/>
          <p:cNvSpPr/>
          <p:nvPr/>
        </p:nvSpPr>
        <p:spPr>
          <a:xfrm>
            <a:off x="9162286" y="5433078"/>
            <a:ext cx="2875454" cy="2868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latin typeface="Arial" panose="020B0604020202020204" pitchFamily="34" charset="0"/>
              <a:cs typeface="Arial" panose="020B0604020202020204" pitchFamily="34" charset="0"/>
            </a:endParaRPr>
          </a:p>
        </p:txBody>
      </p:sp>
      <p:cxnSp>
        <p:nvCxnSpPr>
          <p:cNvPr id="22" name="Straight Connector 21"/>
          <p:cNvCxnSpPr/>
          <p:nvPr/>
        </p:nvCxnSpPr>
        <p:spPr>
          <a:xfrm>
            <a:off x="9672365" y="5433078"/>
            <a:ext cx="0" cy="286826"/>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11587698" y="5445759"/>
            <a:ext cx="0" cy="286826"/>
          </a:xfrm>
          <a:prstGeom prst="line">
            <a:avLst/>
          </a:prstGeom>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9162286" y="5449245"/>
            <a:ext cx="510079" cy="276999"/>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min</a:t>
            </a:r>
          </a:p>
        </p:txBody>
      </p:sp>
      <p:sp>
        <p:nvSpPr>
          <p:cNvPr id="27" name="TextBox 26"/>
          <p:cNvSpPr txBox="1"/>
          <p:nvPr/>
        </p:nvSpPr>
        <p:spPr>
          <a:xfrm>
            <a:off x="11544324" y="5437991"/>
            <a:ext cx="537866" cy="276999"/>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max</a:t>
            </a:r>
          </a:p>
        </p:txBody>
      </p:sp>
      <p:sp>
        <p:nvSpPr>
          <p:cNvPr id="28" name="TextBox 27"/>
          <p:cNvSpPr txBox="1"/>
          <p:nvPr/>
        </p:nvSpPr>
        <p:spPr>
          <a:xfrm>
            <a:off x="9969105" y="5433078"/>
            <a:ext cx="1321851" cy="276999"/>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Record pointers</a:t>
            </a:r>
          </a:p>
        </p:txBody>
      </p:sp>
      <p:sp>
        <p:nvSpPr>
          <p:cNvPr id="31" name="Rectangle 30"/>
          <p:cNvSpPr/>
          <p:nvPr/>
        </p:nvSpPr>
        <p:spPr>
          <a:xfrm>
            <a:off x="10231089" y="5716570"/>
            <a:ext cx="797882" cy="2868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00" dirty="0">
              <a:latin typeface="Arial" panose="020B0604020202020204" pitchFamily="34" charset="0"/>
              <a:cs typeface="Arial" panose="020B0604020202020204" pitchFamily="34" charset="0"/>
            </a:endParaRPr>
          </a:p>
        </p:txBody>
      </p:sp>
      <p:cxnSp>
        <p:nvCxnSpPr>
          <p:cNvPr id="32" name="Straight Connector 31"/>
          <p:cNvCxnSpPr/>
          <p:nvPr/>
        </p:nvCxnSpPr>
        <p:spPr>
          <a:xfrm>
            <a:off x="10645128" y="5710077"/>
            <a:ext cx="0" cy="286826"/>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Arrow Connector 33"/>
          <p:cNvCxnSpPr>
            <a:stCxn id="41" idx="3"/>
          </p:cNvCxnSpPr>
          <p:nvPr/>
        </p:nvCxnSpPr>
        <p:spPr>
          <a:xfrm flipH="1">
            <a:off x="10129775" y="5886648"/>
            <a:ext cx="257733" cy="3527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42" idx="5"/>
          </p:cNvCxnSpPr>
          <p:nvPr/>
        </p:nvCxnSpPr>
        <p:spPr>
          <a:xfrm>
            <a:off x="10871130" y="5894808"/>
            <a:ext cx="292951" cy="3445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10371914" y="5806598"/>
            <a:ext cx="106485" cy="9378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2" name="Oval 41"/>
          <p:cNvSpPr/>
          <p:nvPr/>
        </p:nvSpPr>
        <p:spPr>
          <a:xfrm>
            <a:off x="10780239" y="5814758"/>
            <a:ext cx="106485" cy="9378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9" name="TextBox 28"/>
          <p:cNvSpPr txBox="1"/>
          <p:nvPr/>
        </p:nvSpPr>
        <p:spPr>
          <a:xfrm>
            <a:off x="87371" y="5695311"/>
            <a:ext cx="6356073" cy="600164"/>
          </a:xfrm>
          <a:prstGeom prst="rect">
            <a:avLst/>
          </a:prstGeom>
          <a:noFill/>
        </p:spPr>
        <p:txBody>
          <a:bodyPr wrap="square" rtlCol="0">
            <a:spAutoFit/>
          </a:bodyPr>
          <a:lstStyle/>
          <a:p>
            <a:r>
              <a:rPr lang="en-US" sz="1100" dirty="0">
                <a:solidFill>
                  <a:schemeClr val="tx1">
                    <a:lumMod val="50000"/>
                    <a:lumOff val="50000"/>
                  </a:schemeClr>
                </a:solidFill>
                <a:latin typeface="Arial" panose="020B0604020202020204" pitchFamily="34" charset="0"/>
                <a:cs typeface="Arial" panose="020B0604020202020204" pitchFamily="34" charset="0"/>
              </a:rPr>
              <a:t>A Study of Index Structures for a Main Memory Database Management System</a:t>
            </a:r>
          </a:p>
          <a:p>
            <a:r>
              <a:rPr lang="en-US" sz="1100" dirty="0">
                <a:solidFill>
                  <a:schemeClr val="bg1">
                    <a:lumMod val="75000"/>
                  </a:schemeClr>
                </a:solidFill>
                <a:latin typeface="Arial" panose="020B0604020202020204" pitchFamily="34" charset="0"/>
                <a:cs typeface="Arial" panose="020B0604020202020204" pitchFamily="34" charset="0"/>
              </a:rPr>
              <a:t>VLDB, pp. 294-303, 1986</a:t>
            </a:r>
          </a:p>
          <a:p>
            <a:r>
              <a:rPr lang="en-US" sz="1100" dirty="0">
                <a:solidFill>
                  <a:schemeClr val="tx1">
                    <a:lumMod val="50000"/>
                    <a:lumOff val="50000"/>
                  </a:schemeClr>
                </a:solidFill>
                <a:latin typeface="Arial" panose="020B0604020202020204" pitchFamily="34" charset="0"/>
                <a:cs typeface="Arial" panose="020B0604020202020204" pitchFamily="34" charset="0"/>
              </a:rPr>
              <a:t>Slide material borrowed from A. Pavlo: http://15721.courses.cs.cmu.edu/spring2016/slides/06.pdf</a:t>
            </a:r>
          </a:p>
        </p:txBody>
      </p:sp>
      <p:sp>
        <p:nvSpPr>
          <p:cNvPr id="12" name="Rectangle: Rounded Corners 11"/>
          <p:cNvSpPr/>
          <p:nvPr/>
        </p:nvSpPr>
        <p:spPr>
          <a:xfrm>
            <a:off x="8564614" y="2090202"/>
            <a:ext cx="424189" cy="391028"/>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b="1" dirty="0">
                <a:latin typeface="Arial" panose="020B0604020202020204" pitchFamily="34" charset="0"/>
                <a:cs typeface="Arial" panose="020B0604020202020204" pitchFamily="34" charset="0"/>
              </a:rPr>
              <a:t>1</a:t>
            </a:r>
          </a:p>
        </p:txBody>
      </p:sp>
      <p:sp>
        <p:nvSpPr>
          <p:cNvPr id="30" name="Rectangle: Rounded Corners 29"/>
          <p:cNvSpPr/>
          <p:nvPr/>
        </p:nvSpPr>
        <p:spPr>
          <a:xfrm>
            <a:off x="9000667" y="2086260"/>
            <a:ext cx="424189" cy="391028"/>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b="1" dirty="0">
                <a:latin typeface="Arial" panose="020B0604020202020204" pitchFamily="34" charset="0"/>
                <a:cs typeface="Arial" panose="020B0604020202020204" pitchFamily="34" charset="0"/>
              </a:rPr>
              <a:t>2</a:t>
            </a:r>
          </a:p>
        </p:txBody>
      </p:sp>
      <p:sp>
        <p:nvSpPr>
          <p:cNvPr id="33" name="Rectangle: Rounded Corners 32"/>
          <p:cNvSpPr/>
          <p:nvPr/>
        </p:nvSpPr>
        <p:spPr>
          <a:xfrm>
            <a:off x="9424856" y="2086260"/>
            <a:ext cx="424189" cy="391028"/>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b="1" dirty="0">
                <a:latin typeface="Arial" panose="020B0604020202020204" pitchFamily="34" charset="0"/>
                <a:cs typeface="Arial" panose="020B0604020202020204" pitchFamily="34" charset="0"/>
              </a:rPr>
              <a:t>3</a:t>
            </a:r>
          </a:p>
        </p:txBody>
      </p:sp>
      <p:sp>
        <p:nvSpPr>
          <p:cNvPr id="35" name="Rectangle: Rounded Corners 34"/>
          <p:cNvSpPr/>
          <p:nvPr/>
        </p:nvSpPr>
        <p:spPr>
          <a:xfrm>
            <a:off x="9860401" y="2091025"/>
            <a:ext cx="424189" cy="391028"/>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b="1" dirty="0">
                <a:latin typeface="Arial" panose="020B0604020202020204" pitchFamily="34" charset="0"/>
                <a:cs typeface="Arial" panose="020B0604020202020204" pitchFamily="34" charset="0"/>
              </a:rPr>
              <a:t>4</a:t>
            </a:r>
          </a:p>
        </p:txBody>
      </p:sp>
      <p:sp>
        <p:nvSpPr>
          <p:cNvPr id="36" name="Rectangle: Rounded Corners 35"/>
          <p:cNvSpPr/>
          <p:nvPr/>
        </p:nvSpPr>
        <p:spPr>
          <a:xfrm>
            <a:off x="10295946" y="2098160"/>
            <a:ext cx="424189" cy="391028"/>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b="1" dirty="0">
                <a:latin typeface="Arial" panose="020B0604020202020204" pitchFamily="34" charset="0"/>
                <a:cs typeface="Arial" panose="020B0604020202020204" pitchFamily="34" charset="0"/>
              </a:rPr>
              <a:t>5</a:t>
            </a:r>
          </a:p>
        </p:txBody>
      </p:sp>
      <p:sp>
        <p:nvSpPr>
          <p:cNvPr id="38" name="Rectangle: Rounded Corners 37"/>
          <p:cNvSpPr/>
          <p:nvPr/>
        </p:nvSpPr>
        <p:spPr>
          <a:xfrm>
            <a:off x="10731491" y="2100975"/>
            <a:ext cx="424189" cy="391028"/>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b="1" dirty="0">
                <a:latin typeface="Arial" panose="020B0604020202020204" pitchFamily="34" charset="0"/>
                <a:cs typeface="Arial" panose="020B0604020202020204" pitchFamily="34" charset="0"/>
              </a:rPr>
              <a:t>6</a:t>
            </a:r>
          </a:p>
        </p:txBody>
      </p:sp>
      <p:sp>
        <p:nvSpPr>
          <p:cNvPr id="39" name="Rectangle: Rounded Corners 38"/>
          <p:cNvSpPr/>
          <p:nvPr/>
        </p:nvSpPr>
        <p:spPr>
          <a:xfrm>
            <a:off x="11155680" y="2098160"/>
            <a:ext cx="424189" cy="391028"/>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b="1" dirty="0">
                <a:latin typeface="Arial" panose="020B0604020202020204" pitchFamily="34" charset="0"/>
                <a:cs typeface="Arial" panose="020B0604020202020204" pitchFamily="34" charset="0"/>
              </a:rPr>
              <a:t>7</a:t>
            </a:r>
          </a:p>
        </p:txBody>
      </p:sp>
      <p:sp>
        <p:nvSpPr>
          <p:cNvPr id="14" name="TextBox 13"/>
          <p:cNvSpPr txBox="1"/>
          <p:nvPr/>
        </p:nvSpPr>
        <p:spPr>
          <a:xfrm>
            <a:off x="9064719" y="1774995"/>
            <a:ext cx="2645577" cy="369332"/>
          </a:xfrm>
          <a:prstGeom prst="rect">
            <a:avLst/>
          </a:prstGeom>
          <a:noFill/>
        </p:spPr>
        <p:txBody>
          <a:bodyPr wrap="square" rtlCol="0">
            <a:spAutoFit/>
          </a:bodyPr>
          <a:lstStyle/>
          <a:p>
            <a:r>
              <a:rPr lang="en-US" dirty="0"/>
              <a:t>key space (low </a:t>
            </a:r>
            <a:r>
              <a:rPr lang="en-US" dirty="0">
                <a:sym typeface="Wingdings" panose="05000000000000000000" pitchFamily="2" charset="2"/>
              </a:rPr>
              <a:t> high)</a:t>
            </a:r>
            <a:endParaRPr lang="en-US" dirty="0"/>
          </a:p>
        </p:txBody>
      </p:sp>
      <p:sp>
        <p:nvSpPr>
          <p:cNvPr id="40" name="Rectangle: Rounded Corners 39"/>
          <p:cNvSpPr/>
          <p:nvPr/>
        </p:nvSpPr>
        <p:spPr>
          <a:xfrm>
            <a:off x="8603206" y="4223802"/>
            <a:ext cx="424189" cy="391028"/>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b="1" dirty="0">
                <a:latin typeface="Arial" panose="020B0604020202020204" pitchFamily="34" charset="0"/>
                <a:cs typeface="Arial" panose="020B0604020202020204" pitchFamily="34" charset="0"/>
              </a:rPr>
              <a:t>1</a:t>
            </a:r>
          </a:p>
        </p:txBody>
      </p:sp>
      <p:sp>
        <p:nvSpPr>
          <p:cNvPr id="43" name="Rectangle: Rounded Corners 42"/>
          <p:cNvSpPr/>
          <p:nvPr/>
        </p:nvSpPr>
        <p:spPr>
          <a:xfrm>
            <a:off x="9075681" y="3615204"/>
            <a:ext cx="424189" cy="391028"/>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b="1" dirty="0">
                <a:latin typeface="Arial" panose="020B0604020202020204" pitchFamily="34" charset="0"/>
                <a:cs typeface="Arial" panose="020B0604020202020204" pitchFamily="34" charset="0"/>
              </a:rPr>
              <a:t>2</a:t>
            </a:r>
          </a:p>
        </p:txBody>
      </p:sp>
      <p:sp>
        <p:nvSpPr>
          <p:cNvPr id="45" name="Rectangle: Rounded Corners 44"/>
          <p:cNvSpPr/>
          <p:nvPr/>
        </p:nvSpPr>
        <p:spPr>
          <a:xfrm>
            <a:off x="9546820" y="4222611"/>
            <a:ext cx="424189" cy="391028"/>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b="1" dirty="0">
                <a:latin typeface="Arial" panose="020B0604020202020204" pitchFamily="34" charset="0"/>
                <a:cs typeface="Arial" panose="020B0604020202020204" pitchFamily="34" charset="0"/>
              </a:rPr>
              <a:t>3</a:t>
            </a:r>
          </a:p>
        </p:txBody>
      </p:sp>
      <p:cxnSp>
        <p:nvCxnSpPr>
          <p:cNvPr id="8" name="Straight Connector 7"/>
          <p:cNvCxnSpPr/>
          <p:nvPr/>
        </p:nvCxnSpPr>
        <p:spPr>
          <a:xfrm flipH="1">
            <a:off x="9162286" y="4149645"/>
            <a:ext cx="1160087" cy="1247312"/>
          </a:xfrm>
          <a:prstGeom prst="line">
            <a:avLst/>
          </a:prstGeom>
          <a:ln w="28575">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6" name="Rectangle: Rounded Corners 45"/>
          <p:cNvSpPr/>
          <p:nvPr/>
        </p:nvSpPr>
        <p:spPr>
          <a:xfrm>
            <a:off x="10000967" y="3106190"/>
            <a:ext cx="424189" cy="391028"/>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b="1" dirty="0">
                <a:latin typeface="Arial" panose="020B0604020202020204" pitchFamily="34" charset="0"/>
                <a:cs typeface="Arial" panose="020B0604020202020204" pitchFamily="34" charset="0"/>
              </a:rPr>
              <a:t>4</a:t>
            </a:r>
          </a:p>
        </p:txBody>
      </p:sp>
      <p:sp>
        <p:nvSpPr>
          <p:cNvPr id="47" name="Rectangle: Rounded Corners 46"/>
          <p:cNvSpPr/>
          <p:nvPr/>
        </p:nvSpPr>
        <p:spPr>
          <a:xfrm>
            <a:off x="10446941" y="4239322"/>
            <a:ext cx="424189" cy="391028"/>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b="1" dirty="0">
                <a:latin typeface="Arial" panose="020B0604020202020204" pitchFamily="34" charset="0"/>
                <a:cs typeface="Arial" panose="020B0604020202020204" pitchFamily="34" charset="0"/>
              </a:rPr>
              <a:t>5</a:t>
            </a:r>
          </a:p>
        </p:txBody>
      </p:sp>
      <p:sp>
        <p:nvSpPr>
          <p:cNvPr id="48" name="Rectangle: Rounded Corners 47"/>
          <p:cNvSpPr/>
          <p:nvPr/>
        </p:nvSpPr>
        <p:spPr>
          <a:xfrm>
            <a:off x="10886724" y="3625156"/>
            <a:ext cx="424189" cy="391028"/>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b="1" dirty="0">
                <a:latin typeface="Arial" panose="020B0604020202020204" pitchFamily="34" charset="0"/>
                <a:cs typeface="Arial" panose="020B0604020202020204" pitchFamily="34" charset="0"/>
              </a:rPr>
              <a:t>6</a:t>
            </a:r>
          </a:p>
        </p:txBody>
      </p:sp>
      <p:sp>
        <p:nvSpPr>
          <p:cNvPr id="49" name="Rectangle: Rounded Corners 48"/>
          <p:cNvSpPr/>
          <p:nvPr/>
        </p:nvSpPr>
        <p:spPr>
          <a:xfrm>
            <a:off x="11375603" y="4219451"/>
            <a:ext cx="424189" cy="391028"/>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b="1" dirty="0">
                <a:latin typeface="Arial" panose="020B0604020202020204" pitchFamily="34" charset="0"/>
                <a:cs typeface="Arial" panose="020B0604020202020204" pitchFamily="34" charset="0"/>
              </a:rPr>
              <a:t>7</a:t>
            </a:r>
          </a:p>
        </p:txBody>
      </p:sp>
    </p:spTree>
    <p:extLst>
      <p:ext uri="{BB962C8B-B14F-4D97-AF65-F5344CB8AC3E}">
        <p14:creationId xmlns:p14="http://schemas.microsoft.com/office/powerpoint/2010/main" val="421438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1097280" y="1845733"/>
            <a:ext cx="4089862" cy="4265897"/>
          </a:xfrm>
        </p:spPr>
        <p:txBody>
          <a:bodyPr>
            <a:normAutofit fontScale="92500" lnSpcReduction="10000"/>
          </a:bodyPr>
          <a:lstStyle/>
          <a:p>
            <a:r>
              <a:rPr lang="en-US" dirty="0"/>
              <a:t>Introduction</a:t>
            </a:r>
          </a:p>
          <a:p>
            <a:pPr lvl="1"/>
            <a:r>
              <a:rPr lang="en-US" dirty="0"/>
              <a:t>Overview</a:t>
            </a:r>
          </a:p>
          <a:p>
            <a:pPr lvl="1"/>
            <a:r>
              <a:rPr lang="en-US" dirty="0"/>
              <a:t>Historical Overview</a:t>
            </a:r>
          </a:p>
          <a:p>
            <a:pPr lvl="1"/>
            <a:r>
              <a:rPr lang="en-US" dirty="0"/>
              <a:t>Modern Hardware Environment</a:t>
            </a:r>
          </a:p>
          <a:p>
            <a:r>
              <a:rPr lang="en-US" dirty="0"/>
              <a:t>Issues and Architectural Choices</a:t>
            </a:r>
          </a:p>
          <a:p>
            <a:pPr lvl="1"/>
            <a:r>
              <a:rPr lang="en-US" dirty="0"/>
              <a:t>Data organization</a:t>
            </a:r>
          </a:p>
          <a:p>
            <a:pPr lvl="1"/>
            <a:r>
              <a:rPr lang="en-US" dirty="0"/>
              <a:t>Indexing</a:t>
            </a:r>
          </a:p>
          <a:p>
            <a:pPr lvl="1"/>
            <a:r>
              <a:rPr lang="en-US" dirty="0"/>
              <a:t>Distribution and Clustering</a:t>
            </a:r>
          </a:p>
          <a:p>
            <a:pPr lvl="1"/>
            <a:r>
              <a:rPr lang="en-US" dirty="0"/>
              <a:t>Concurrency control</a:t>
            </a:r>
          </a:p>
          <a:p>
            <a:pPr lvl="1"/>
            <a:r>
              <a:rPr lang="en-US" dirty="0"/>
              <a:t>Durability and recovery</a:t>
            </a:r>
          </a:p>
          <a:p>
            <a:pPr lvl="1"/>
            <a:r>
              <a:rPr lang="en-US" dirty="0"/>
              <a:t>High availability</a:t>
            </a:r>
          </a:p>
          <a:p>
            <a:pPr lvl="1"/>
            <a:r>
              <a:rPr lang="en-US" dirty="0"/>
              <a:t>Query processing and compilation</a:t>
            </a:r>
          </a:p>
          <a:p>
            <a:pPr lvl="1"/>
            <a:r>
              <a:rPr lang="en-US" dirty="0"/>
              <a:t>Supporting operational (real-time) analytics</a:t>
            </a:r>
          </a:p>
          <a:p>
            <a:endParaRPr lang="en-US" dirty="0"/>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3</a:t>
            </a:fld>
            <a:endParaRPr lang="en-US" dirty="0"/>
          </a:p>
        </p:txBody>
      </p:sp>
      <p:sp>
        <p:nvSpPr>
          <p:cNvPr id="7" name="Content Placeholder 2"/>
          <p:cNvSpPr txBox="1">
            <a:spLocks/>
          </p:cNvSpPr>
          <p:nvPr/>
        </p:nvSpPr>
        <p:spPr>
          <a:xfrm>
            <a:off x="6126480" y="1845732"/>
            <a:ext cx="4089862" cy="426589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Research Trends</a:t>
            </a:r>
          </a:p>
          <a:p>
            <a:pPr lvl="1"/>
            <a:r>
              <a:rPr lang="en-US" dirty="0"/>
              <a:t>Non-volatile memory</a:t>
            </a:r>
          </a:p>
          <a:p>
            <a:pPr lvl="1"/>
            <a:r>
              <a:rPr lang="en-US" dirty="0"/>
              <a:t>Hardware transactional memory</a:t>
            </a:r>
          </a:p>
          <a:p>
            <a:pPr lvl="1"/>
            <a:r>
              <a:rPr lang="en-US" dirty="0"/>
              <a:t>Cold-data management</a:t>
            </a:r>
          </a:p>
          <a:p>
            <a:pPr lvl="1"/>
            <a:r>
              <a:rPr lang="en-US" dirty="0"/>
              <a:t>RDMA/Fast networks</a:t>
            </a:r>
          </a:p>
          <a:p>
            <a:r>
              <a:rPr lang="en-US" dirty="0"/>
              <a:t>Time Permitting</a:t>
            </a:r>
          </a:p>
          <a:p>
            <a:pPr lvl="1"/>
            <a:r>
              <a:rPr lang="en-US" dirty="0"/>
              <a:t>Other systems</a:t>
            </a:r>
          </a:p>
          <a:p>
            <a:pPr lvl="1"/>
            <a:r>
              <a:rPr lang="en-US" dirty="0"/>
              <a:t>Longer historical overview</a:t>
            </a:r>
          </a:p>
          <a:p>
            <a:pPr lvl="1"/>
            <a:endParaRPr lang="en-US" dirty="0"/>
          </a:p>
          <a:p>
            <a:endParaRPr lang="en-US" dirty="0"/>
          </a:p>
        </p:txBody>
      </p:sp>
    </p:spTree>
    <p:extLst>
      <p:ext uri="{BB962C8B-B14F-4D97-AF65-F5344CB8AC3E}">
        <p14:creationId xmlns:p14="http://schemas.microsoft.com/office/powerpoint/2010/main" val="14429838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Cache-Awareness</a:t>
            </a:r>
          </a:p>
        </p:txBody>
      </p:sp>
      <p:sp>
        <p:nvSpPr>
          <p:cNvPr id="3" name="Content Placeholder 2"/>
          <p:cNvSpPr>
            <a:spLocks noGrp="1"/>
          </p:cNvSpPr>
          <p:nvPr>
            <p:ph idx="1"/>
          </p:nvPr>
        </p:nvSpPr>
        <p:spPr>
          <a:xfrm>
            <a:off x="461773" y="2163910"/>
            <a:ext cx="6448823" cy="3128801"/>
          </a:xfrm>
        </p:spPr>
        <p:txBody>
          <a:bodyPr>
            <a:normAutofit/>
          </a:bodyPr>
          <a:lstStyle/>
          <a:p>
            <a:r>
              <a:rPr lang="en-US" dirty="0"/>
              <a:t>1990s: cache stalls show up as major bottleneck </a:t>
            </a:r>
          </a:p>
          <a:p>
            <a:pPr lvl="1"/>
            <a:r>
              <a:rPr lang="en-US" dirty="0"/>
              <a:t>Significant portion of time going to second-level data cache stalls</a:t>
            </a:r>
          </a:p>
          <a:p>
            <a:pPr lvl="1"/>
            <a:r>
              <a:rPr lang="en-US" dirty="0"/>
              <a:t>First-level instruction cache misses were also a burden</a:t>
            </a:r>
          </a:p>
          <a:p>
            <a:r>
              <a:rPr lang="en-US" dirty="0"/>
              <a:t>CPU speeds at the time increasing at 60% per year</a:t>
            </a:r>
          </a:p>
          <a:p>
            <a:r>
              <a:rPr lang="en-US" dirty="0"/>
              <a:t>Memory speeds improving 10% per year</a:t>
            </a:r>
          </a:p>
          <a:p>
            <a:r>
              <a:rPr lang="en-US" dirty="0"/>
              <a:t>Improvement of cache behavior in database system become a priority (still true) </a:t>
            </a:r>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30</a:t>
            </a:fld>
            <a:endParaRPr lang="en-US" dirty="0"/>
          </a:p>
        </p:txBody>
      </p:sp>
      <p:sp>
        <p:nvSpPr>
          <p:cNvPr id="8" name="TextBox 7"/>
          <p:cNvSpPr txBox="1"/>
          <p:nvPr/>
        </p:nvSpPr>
        <p:spPr>
          <a:xfrm>
            <a:off x="9937" y="5908813"/>
            <a:ext cx="7469259" cy="430887"/>
          </a:xfrm>
          <a:prstGeom prst="rect">
            <a:avLst/>
          </a:prstGeom>
          <a:noFill/>
        </p:spPr>
        <p:txBody>
          <a:bodyPr wrap="square" rtlCol="0">
            <a:spAutoFit/>
          </a:bodyPr>
          <a:lstStyle/>
          <a:p>
            <a:r>
              <a:rPr lang="en-US" sz="1100" dirty="0">
                <a:solidFill>
                  <a:schemeClr val="tx1">
                    <a:lumMod val="50000"/>
                    <a:lumOff val="50000"/>
                  </a:schemeClr>
                </a:solidFill>
                <a:latin typeface="Arial" panose="020B0604020202020204" pitchFamily="34" charset="0"/>
                <a:cs typeface="Arial" panose="020B0604020202020204" pitchFamily="34" charset="0"/>
              </a:rPr>
              <a:t>AlphaSort: A RISC Machine Sort (not indexing, but incredibly illustrative example)</a:t>
            </a:r>
          </a:p>
          <a:p>
            <a:r>
              <a:rPr lang="en-US" sz="1100" dirty="0">
                <a:solidFill>
                  <a:schemeClr val="bg1">
                    <a:lumMod val="75000"/>
                  </a:schemeClr>
                </a:solidFill>
                <a:latin typeface="Arial" panose="020B0604020202020204" pitchFamily="34" charset="0"/>
                <a:cs typeface="Arial" panose="020B0604020202020204" pitchFamily="34" charset="0"/>
              </a:rPr>
              <a:t>SIGMOD, pp. 233-242, 1994</a:t>
            </a:r>
          </a:p>
        </p:txBody>
      </p:sp>
      <p:pic>
        <p:nvPicPr>
          <p:cNvPr id="9" name="Picture 8"/>
          <p:cNvPicPr>
            <a:picLocks noChangeAspect="1"/>
          </p:cNvPicPr>
          <p:nvPr/>
        </p:nvPicPr>
        <p:blipFill>
          <a:blip r:embed="rId2"/>
          <a:stretch>
            <a:fillRect/>
          </a:stretch>
        </p:blipFill>
        <p:spPr>
          <a:xfrm>
            <a:off x="7278624" y="1899865"/>
            <a:ext cx="4464458" cy="4181365"/>
          </a:xfrm>
          <a:prstGeom prst="rect">
            <a:avLst/>
          </a:prstGeom>
        </p:spPr>
      </p:pic>
    </p:spTree>
    <p:extLst>
      <p:ext uri="{BB962C8B-B14F-4D97-AF65-F5344CB8AC3E}">
        <p14:creationId xmlns:p14="http://schemas.microsoft.com/office/powerpoint/2010/main" val="35256770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Cache-Awareness</a:t>
            </a:r>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31</a:t>
            </a:fld>
            <a:endParaRPr lang="en-US" dirty="0"/>
          </a:p>
        </p:txBody>
      </p:sp>
      <p:pic>
        <p:nvPicPr>
          <p:cNvPr id="7" name="Picture 6"/>
          <p:cNvPicPr>
            <a:picLocks noChangeAspect="1"/>
          </p:cNvPicPr>
          <p:nvPr/>
        </p:nvPicPr>
        <p:blipFill>
          <a:blip r:embed="rId2"/>
          <a:stretch>
            <a:fillRect/>
          </a:stretch>
        </p:blipFill>
        <p:spPr>
          <a:xfrm>
            <a:off x="2963108" y="1873129"/>
            <a:ext cx="5967201" cy="4035684"/>
          </a:xfrm>
          <a:prstGeom prst="rect">
            <a:avLst/>
          </a:prstGeom>
        </p:spPr>
      </p:pic>
      <p:sp>
        <p:nvSpPr>
          <p:cNvPr id="8" name="TextBox 7"/>
          <p:cNvSpPr txBox="1"/>
          <p:nvPr/>
        </p:nvSpPr>
        <p:spPr>
          <a:xfrm>
            <a:off x="0" y="5908813"/>
            <a:ext cx="7469259" cy="430887"/>
          </a:xfrm>
          <a:prstGeom prst="rect">
            <a:avLst/>
          </a:prstGeom>
          <a:noFill/>
        </p:spPr>
        <p:txBody>
          <a:bodyPr wrap="square" rtlCol="0">
            <a:spAutoFit/>
          </a:bodyPr>
          <a:lstStyle/>
          <a:p>
            <a:r>
              <a:rPr lang="en-US" sz="1100" dirty="0">
                <a:solidFill>
                  <a:schemeClr val="tx1">
                    <a:lumMod val="50000"/>
                    <a:lumOff val="50000"/>
                  </a:schemeClr>
                </a:solidFill>
                <a:latin typeface="Arial" panose="020B0604020202020204" pitchFamily="34" charset="0"/>
                <a:cs typeface="Arial" panose="020B0604020202020204" pitchFamily="34" charset="0"/>
              </a:rPr>
              <a:t>DBMSs on a Modern Processor: Where Does Time Go?</a:t>
            </a:r>
          </a:p>
          <a:p>
            <a:r>
              <a:rPr lang="en-US" sz="1100" dirty="0">
                <a:solidFill>
                  <a:schemeClr val="bg1">
                    <a:lumMod val="75000"/>
                  </a:schemeClr>
                </a:solidFill>
                <a:latin typeface="Arial" panose="020B0604020202020204" pitchFamily="34" charset="0"/>
                <a:cs typeface="Arial" panose="020B0604020202020204" pitchFamily="34" charset="0"/>
              </a:rPr>
              <a:t>VLDB, pp. 266-277, 1999</a:t>
            </a:r>
          </a:p>
        </p:txBody>
      </p:sp>
    </p:spTree>
    <p:extLst>
      <p:ext uri="{BB962C8B-B14F-4D97-AF65-F5344CB8AC3E}">
        <p14:creationId xmlns:p14="http://schemas.microsoft.com/office/powerpoint/2010/main" val="42817313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CSB+ and Pb+ Trees</a:t>
            </a:r>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32</a:t>
            </a:fld>
            <a:endParaRPr lang="en-US" dirty="0"/>
          </a:p>
        </p:txBody>
      </p:sp>
      <p:sp>
        <p:nvSpPr>
          <p:cNvPr id="7" name="TextBox 6"/>
          <p:cNvSpPr txBox="1"/>
          <p:nvPr/>
        </p:nvSpPr>
        <p:spPr>
          <a:xfrm>
            <a:off x="9937" y="5908813"/>
            <a:ext cx="7469259" cy="430887"/>
          </a:xfrm>
          <a:prstGeom prst="rect">
            <a:avLst/>
          </a:prstGeom>
          <a:noFill/>
        </p:spPr>
        <p:txBody>
          <a:bodyPr wrap="square" rtlCol="0">
            <a:spAutoFit/>
          </a:bodyPr>
          <a:lstStyle/>
          <a:p>
            <a:r>
              <a:rPr lang="en-US" sz="1100" dirty="0">
                <a:solidFill>
                  <a:schemeClr val="tx1">
                    <a:lumMod val="50000"/>
                    <a:lumOff val="50000"/>
                  </a:schemeClr>
                </a:solidFill>
                <a:latin typeface="Arial" panose="020B0604020202020204" pitchFamily="34" charset="0"/>
                <a:cs typeface="Arial" panose="020B0604020202020204" pitchFamily="34" charset="0"/>
              </a:rPr>
              <a:t>Making B+-Trees Cache Conscious in Main Memory</a:t>
            </a:r>
          </a:p>
          <a:p>
            <a:r>
              <a:rPr lang="en-US" sz="1100" dirty="0">
                <a:solidFill>
                  <a:schemeClr val="bg1">
                    <a:lumMod val="75000"/>
                  </a:schemeClr>
                </a:solidFill>
                <a:latin typeface="Arial" panose="020B0604020202020204" pitchFamily="34" charset="0"/>
                <a:cs typeface="Arial" panose="020B0604020202020204" pitchFamily="34" charset="0"/>
              </a:rPr>
              <a:t>SIGMOD, pp. 475-486, 2000</a:t>
            </a:r>
          </a:p>
        </p:txBody>
      </p:sp>
      <p:pic>
        <p:nvPicPr>
          <p:cNvPr id="8" name="Picture 7"/>
          <p:cNvPicPr>
            <a:picLocks noChangeAspect="1"/>
          </p:cNvPicPr>
          <p:nvPr/>
        </p:nvPicPr>
        <p:blipFill>
          <a:blip r:embed="rId2"/>
          <a:stretch>
            <a:fillRect/>
          </a:stretch>
        </p:blipFill>
        <p:spPr>
          <a:xfrm>
            <a:off x="7271334" y="2260992"/>
            <a:ext cx="4810239" cy="2869666"/>
          </a:xfrm>
          <a:prstGeom prst="rect">
            <a:avLst/>
          </a:prstGeom>
        </p:spPr>
      </p:pic>
      <p:sp>
        <p:nvSpPr>
          <p:cNvPr id="9" name="TextBox 8"/>
          <p:cNvSpPr txBox="1"/>
          <p:nvPr/>
        </p:nvSpPr>
        <p:spPr>
          <a:xfrm>
            <a:off x="9260079" y="3149837"/>
            <a:ext cx="1024943"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node group</a:t>
            </a:r>
          </a:p>
        </p:txBody>
      </p:sp>
      <p:sp>
        <p:nvSpPr>
          <p:cNvPr id="10" name="TextBox 9"/>
          <p:cNvSpPr txBox="1"/>
          <p:nvPr/>
        </p:nvSpPr>
        <p:spPr>
          <a:xfrm>
            <a:off x="8790983" y="5124344"/>
            <a:ext cx="2031071" cy="292388"/>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rPr>
              <a:t>CSB+-Tree</a:t>
            </a:r>
          </a:p>
        </p:txBody>
      </p:sp>
      <p:sp>
        <p:nvSpPr>
          <p:cNvPr id="11" name="TextBox 10"/>
          <p:cNvSpPr txBox="1"/>
          <p:nvPr/>
        </p:nvSpPr>
        <p:spPr>
          <a:xfrm>
            <a:off x="8902237" y="5908813"/>
            <a:ext cx="3308465" cy="430887"/>
          </a:xfrm>
          <a:prstGeom prst="rect">
            <a:avLst/>
          </a:prstGeom>
          <a:noFill/>
        </p:spPr>
        <p:txBody>
          <a:bodyPr wrap="square" rtlCol="0">
            <a:spAutoFit/>
          </a:bodyPr>
          <a:lstStyle/>
          <a:p>
            <a:pPr algn="r"/>
            <a:r>
              <a:rPr lang="en-US" sz="1100" dirty="0">
                <a:solidFill>
                  <a:schemeClr val="tx1">
                    <a:lumMod val="50000"/>
                    <a:lumOff val="50000"/>
                  </a:schemeClr>
                </a:solidFill>
                <a:latin typeface="Arial" panose="020B0604020202020204" pitchFamily="34" charset="0"/>
                <a:cs typeface="Arial" panose="020B0604020202020204" pitchFamily="34" charset="0"/>
              </a:rPr>
              <a:t>Improving Index Performance through Prefetching</a:t>
            </a:r>
          </a:p>
          <a:p>
            <a:pPr algn="r"/>
            <a:r>
              <a:rPr lang="en-US" sz="1100" dirty="0">
                <a:solidFill>
                  <a:schemeClr val="bg1">
                    <a:lumMod val="75000"/>
                  </a:schemeClr>
                </a:solidFill>
                <a:latin typeface="Arial" panose="020B0604020202020204" pitchFamily="34" charset="0"/>
                <a:cs typeface="Arial" panose="020B0604020202020204" pitchFamily="34" charset="0"/>
              </a:rPr>
              <a:t>SIGMOD, pp. 235-246, 2001</a:t>
            </a:r>
          </a:p>
        </p:txBody>
      </p:sp>
      <p:sp>
        <p:nvSpPr>
          <p:cNvPr id="3" name="Content Placeholder 2"/>
          <p:cNvSpPr>
            <a:spLocks noGrp="1"/>
          </p:cNvSpPr>
          <p:nvPr>
            <p:ph idx="1"/>
          </p:nvPr>
        </p:nvSpPr>
        <p:spPr>
          <a:xfrm>
            <a:off x="535378" y="1845733"/>
            <a:ext cx="7228367" cy="4162471"/>
          </a:xfrm>
        </p:spPr>
        <p:txBody>
          <a:bodyPr>
            <a:normAutofit fontScale="92500" lnSpcReduction="10000"/>
          </a:bodyPr>
          <a:lstStyle/>
          <a:p>
            <a:r>
              <a:rPr lang="en-US" dirty="0"/>
              <a:t>Cache line is the “unit of transfer” in main-memory system</a:t>
            </a:r>
          </a:p>
          <a:p>
            <a:pPr lvl="1"/>
            <a:r>
              <a:rPr lang="en-US" dirty="0"/>
              <a:t>Size B+-tree nodes accordingly</a:t>
            </a:r>
          </a:p>
          <a:p>
            <a:r>
              <a:rPr lang="en-US" dirty="0"/>
              <a:t>CSB+-Tree</a:t>
            </a:r>
          </a:p>
          <a:p>
            <a:pPr lvl="1"/>
            <a:r>
              <a:rPr lang="en-US" dirty="0"/>
              <a:t>Remove as many B+-tree pointers as possible; use space to pack keys together</a:t>
            </a:r>
          </a:p>
          <a:p>
            <a:pPr lvl="1"/>
            <a:r>
              <a:rPr lang="en-US" dirty="0"/>
              <a:t>All child nodes of a B+-tree parent placed into node group</a:t>
            </a:r>
          </a:p>
          <a:p>
            <a:pPr lvl="1"/>
            <a:r>
              <a:rPr lang="en-US" dirty="0"/>
              <a:t>Parent stores single pointer to node group</a:t>
            </a:r>
          </a:p>
          <a:p>
            <a:pPr lvl="1"/>
            <a:r>
              <a:rPr lang="en-US" dirty="0"/>
              <a:t>Nodes within a node group can be accessed using offset</a:t>
            </a:r>
          </a:p>
          <a:p>
            <a:r>
              <a:rPr lang="en-US" dirty="0"/>
              <a:t>Pb+-Tree</a:t>
            </a:r>
          </a:p>
          <a:p>
            <a:pPr lvl="1"/>
            <a:r>
              <a:rPr lang="en-US" dirty="0"/>
              <a:t>Explores effect of prefetching on B+-Tree search and scans</a:t>
            </a:r>
          </a:p>
          <a:p>
            <a:pPr lvl="1"/>
            <a:r>
              <a:rPr lang="en-US" dirty="0"/>
              <a:t>Prefetching allows for increased fanout of tree node beyond the “unit of transfer” (cache line in main-memory systems)</a:t>
            </a:r>
          </a:p>
          <a:p>
            <a:pPr lvl="1"/>
            <a:r>
              <a:rPr lang="en-US" dirty="0"/>
              <a:t>Leads to shallower trees and better performance</a:t>
            </a:r>
          </a:p>
          <a:p>
            <a:pPr lvl="1"/>
            <a:r>
              <a:rPr lang="en-US" dirty="0"/>
              <a:t>1.5x improvement for search, 6x improvement for scans</a:t>
            </a:r>
          </a:p>
          <a:p>
            <a:pPr lvl="1"/>
            <a:endParaRPr lang="en-US" dirty="0"/>
          </a:p>
          <a:p>
            <a:pPr lvl="1"/>
            <a:endParaRPr lang="en-US" dirty="0"/>
          </a:p>
        </p:txBody>
      </p:sp>
    </p:spTree>
    <p:extLst>
      <p:ext uri="{BB962C8B-B14F-4D97-AF65-F5344CB8AC3E}">
        <p14:creationId xmlns:p14="http://schemas.microsoft.com/office/powerpoint/2010/main" val="28722289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Hekaton: Bw-Tree</a:t>
            </a:r>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33</a:t>
            </a:fld>
            <a:endParaRPr lang="en-US" dirty="0"/>
          </a:p>
        </p:txBody>
      </p:sp>
      <p:sp>
        <p:nvSpPr>
          <p:cNvPr id="7" name="Rectangle 6"/>
          <p:cNvSpPr/>
          <p:nvPr/>
        </p:nvSpPr>
        <p:spPr>
          <a:xfrm>
            <a:off x="8141539" y="2327347"/>
            <a:ext cx="317333" cy="3183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latin typeface="Segoe UI Light" panose="020B0502040204020203" pitchFamily="34" charset="0"/>
              <a:cs typeface="Segoe UI Light" panose="020B0502040204020203" pitchFamily="34" charset="0"/>
            </a:endParaRPr>
          </a:p>
        </p:txBody>
      </p:sp>
      <p:sp>
        <p:nvSpPr>
          <p:cNvPr id="8" name="TextBox 7"/>
          <p:cNvSpPr txBox="1"/>
          <p:nvPr/>
        </p:nvSpPr>
        <p:spPr>
          <a:xfrm>
            <a:off x="8033505" y="2106603"/>
            <a:ext cx="533400" cy="292388"/>
          </a:xfrm>
          <a:prstGeom prst="rect">
            <a:avLst/>
          </a:prstGeom>
          <a:noFill/>
        </p:spPr>
        <p:txBody>
          <a:bodyPr wrap="square" rtlCol="0">
            <a:spAutoFit/>
          </a:bodyPr>
          <a:lstStyle/>
          <a:p>
            <a:pPr algn="ctr"/>
            <a:r>
              <a:rPr lang="en-US" sz="1300" b="1" dirty="0">
                <a:latin typeface="Courier New" panose="02070309020205020404" pitchFamily="49" charset="0"/>
                <a:cs typeface="Courier New" panose="02070309020205020404" pitchFamily="49" charset="0"/>
              </a:rPr>
              <a:t>M</a:t>
            </a:r>
          </a:p>
        </p:txBody>
      </p:sp>
      <p:sp>
        <p:nvSpPr>
          <p:cNvPr id="9" name="TextBox 8"/>
          <p:cNvSpPr txBox="1"/>
          <p:nvPr/>
        </p:nvSpPr>
        <p:spPr>
          <a:xfrm>
            <a:off x="7766858" y="2334306"/>
            <a:ext cx="4267200" cy="307777"/>
          </a:xfrm>
          <a:prstGeom prst="rect">
            <a:avLst/>
          </a:prstGeom>
          <a:noFill/>
        </p:spPr>
        <p:txBody>
          <a:bodyPr wrap="square" rtlCol="0">
            <a:spAutoFit/>
          </a:bodyPr>
          <a:lstStyle/>
          <a:p>
            <a:pPr algn="ctr"/>
            <a:r>
              <a:rPr lang="en-US" sz="1400" b="1" dirty="0">
                <a:latin typeface="Courier New" panose="02070309020205020404" pitchFamily="49" charset="0"/>
                <a:cs typeface="Courier New" panose="02070309020205020404" pitchFamily="49" charset="0"/>
              </a:rPr>
              <a:t>CompareAndSwap(&amp;M, 20, 30)</a:t>
            </a:r>
          </a:p>
        </p:txBody>
      </p:sp>
      <p:cxnSp>
        <p:nvCxnSpPr>
          <p:cNvPr id="10" name="Straight Arrow Connector 9"/>
          <p:cNvCxnSpPr>
            <a:stCxn id="13" idx="2"/>
          </p:cNvCxnSpPr>
          <p:nvPr/>
        </p:nvCxnSpPr>
        <p:spPr>
          <a:xfrm flipH="1">
            <a:off x="10244563" y="2148102"/>
            <a:ext cx="1902" cy="25654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flipH="1" flipV="1">
            <a:off x="10648013" y="2566750"/>
            <a:ext cx="2305" cy="2803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flipH="1">
            <a:off x="11077173" y="2148102"/>
            <a:ext cx="1770" cy="2667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9825814" y="1855714"/>
            <a:ext cx="841301" cy="292388"/>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rPr>
              <a:t>Address</a:t>
            </a:r>
          </a:p>
        </p:txBody>
      </p:sp>
      <p:sp>
        <p:nvSpPr>
          <p:cNvPr id="14" name="TextBox 13"/>
          <p:cNvSpPr txBox="1"/>
          <p:nvPr/>
        </p:nvSpPr>
        <p:spPr>
          <a:xfrm>
            <a:off x="9873088" y="2758196"/>
            <a:ext cx="1477318" cy="292388"/>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rPr>
              <a:t>Compare Value</a:t>
            </a:r>
          </a:p>
        </p:txBody>
      </p:sp>
      <p:sp>
        <p:nvSpPr>
          <p:cNvPr id="15" name="TextBox 14"/>
          <p:cNvSpPr txBox="1"/>
          <p:nvPr/>
        </p:nvSpPr>
        <p:spPr>
          <a:xfrm>
            <a:off x="10490433" y="1855714"/>
            <a:ext cx="1173480" cy="292388"/>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rPr>
              <a:t>New Value</a:t>
            </a:r>
          </a:p>
        </p:txBody>
      </p:sp>
      <p:sp>
        <p:nvSpPr>
          <p:cNvPr id="17" name="TextBox 16"/>
          <p:cNvSpPr txBox="1"/>
          <p:nvPr/>
        </p:nvSpPr>
        <p:spPr>
          <a:xfrm>
            <a:off x="7766858" y="2333355"/>
            <a:ext cx="4267200" cy="307777"/>
          </a:xfrm>
          <a:prstGeom prst="rect">
            <a:avLst/>
          </a:prstGeom>
          <a:noFill/>
        </p:spPr>
        <p:txBody>
          <a:bodyPr wrap="square" rtlCol="0">
            <a:spAutoFit/>
          </a:bodyPr>
          <a:lstStyle/>
          <a:p>
            <a:pPr algn="ctr"/>
            <a:r>
              <a:rPr lang="en-US" sz="1400" b="1" dirty="0">
                <a:latin typeface="Courier New" panose="02070309020205020404" pitchFamily="49" charset="0"/>
                <a:cs typeface="Courier New" panose="02070309020205020404" pitchFamily="49" charset="0"/>
              </a:rPr>
              <a:t>CompareAndSwap(&amp;M, 20, 40)</a:t>
            </a:r>
          </a:p>
        </p:txBody>
      </p:sp>
      <p:sp>
        <p:nvSpPr>
          <p:cNvPr id="18" name="TextBox 17"/>
          <p:cNvSpPr txBox="1"/>
          <p:nvPr/>
        </p:nvSpPr>
        <p:spPr>
          <a:xfrm>
            <a:off x="7922158" y="2333355"/>
            <a:ext cx="762000" cy="307777"/>
          </a:xfrm>
          <a:prstGeom prst="rect">
            <a:avLst/>
          </a:prstGeom>
          <a:noFill/>
        </p:spPr>
        <p:txBody>
          <a:bodyPr wrap="square" rtlCol="0">
            <a:spAutoFit/>
          </a:bodyPr>
          <a:lstStyle/>
          <a:p>
            <a:pPr algn="ctr"/>
            <a:r>
              <a:rPr lang="en-US" sz="1400" b="1" dirty="0">
                <a:latin typeface="Courier New" panose="02070309020205020404" pitchFamily="49" charset="0"/>
                <a:cs typeface="Courier New" panose="02070309020205020404" pitchFamily="49" charset="0"/>
              </a:rPr>
              <a:t>20</a:t>
            </a:r>
          </a:p>
        </p:txBody>
      </p:sp>
      <p:sp>
        <p:nvSpPr>
          <p:cNvPr id="19" name="TextBox 18"/>
          <p:cNvSpPr txBox="1"/>
          <p:nvPr/>
        </p:nvSpPr>
        <p:spPr>
          <a:xfrm>
            <a:off x="7919206" y="2333355"/>
            <a:ext cx="762000" cy="292388"/>
          </a:xfrm>
          <a:prstGeom prst="rect">
            <a:avLst/>
          </a:prstGeom>
          <a:noFill/>
        </p:spPr>
        <p:txBody>
          <a:bodyPr wrap="square" rtlCol="0">
            <a:spAutoFit/>
          </a:bodyPr>
          <a:lstStyle/>
          <a:p>
            <a:pPr algn="ctr"/>
            <a:r>
              <a:rPr lang="en-US" sz="1300" b="1" dirty="0">
                <a:latin typeface="Arial" panose="020B0604020202020204" pitchFamily="34" charset="0"/>
                <a:cs typeface="Arial" panose="020B0604020202020204" pitchFamily="34" charset="0"/>
              </a:rPr>
              <a:t>30</a:t>
            </a:r>
          </a:p>
        </p:txBody>
      </p:sp>
      <p:pic>
        <p:nvPicPr>
          <p:cNvPr id="21" name="Picture 20"/>
          <p:cNvPicPr>
            <a:picLocks noChangeAspect="1"/>
          </p:cNvPicPr>
          <p:nvPr/>
        </p:nvPicPr>
        <p:blipFill>
          <a:blip r:embed="rId2"/>
          <a:stretch>
            <a:fillRect/>
          </a:stretch>
        </p:blipFill>
        <p:spPr>
          <a:xfrm>
            <a:off x="11350406" y="2118754"/>
            <a:ext cx="641950" cy="639442"/>
          </a:xfrm>
          <a:prstGeom prst="rect">
            <a:avLst/>
          </a:prstGeom>
        </p:spPr>
      </p:pic>
      <p:pic>
        <p:nvPicPr>
          <p:cNvPr id="22" name="Picture 21"/>
          <p:cNvPicPr>
            <a:picLocks noChangeAspect="1"/>
          </p:cNvPicPr>
          <p:nvPr/>
        </p:nvPicPr>
        <p:blipFill>
          <a:blip r:embed="rId3"/>
          <a:stretch>
            <a:fillRect/>
          </a:stretch>
        </p:blipFill>
        <p:spPr>
          <a:xfrm>
            <a:off x="11347454" y="2190432"/>
            <a:ext cx="599303" cy="578234"/>
          </a:xfrm>
          <a:prstGeom prst="rect">
            <a:avLst/>
          </a:prstGeom>
        </p:spPr>
      </p:pic>
      <p:graphicFrame>
        <p:nvGraphicFramePr>
          <p:cNvPr id="31" name="Table 30"/>
          <p:cNvGraphicFramePr>
            <a:graphicFrameLocks noGrp="1"/>
          </p:cNvGraphicFramePr>
          <p:nvPr>
            <p:extLst/>
          </p:nvPr>
        </p:nvGraphicFramePr>
        <p:xfrm>
          <a:off x="8059625" y="4305728"/>
          <a:ext cx="762000" cy="1768777"/>
        </p:xfrm>
        <a:graphic>
          <a:graphicData uri="http://schemas.openxmlformats.org/drawingml/2006/table">
            <a:tbl>
              <a:tblPr firstRow="1" bandRow="1">
                <a:tableStyleId>{D7AC3CCA-C797-4891-BE02-D94E43425B78}</a:tableStyleId>
              </a:tblPr>
              <a:tblGrid>
                <a:gridCol w="762000">
                  <a:extLst>
                    <a:ext uri="{9D8B030D-6E8A-4147-A177-3AD203B41FA5}">
                      <a16:colId xmlns:a16="http://schemas.microsoft.com/office/drawing/2014/main" val="20000"/>
                    </a:ext>
                  </a:extLst>
                </a:gridCol>
              </a:tblGrid>
              <a:tr h="244777">
                <a:tc>
                  <a:txBody>
                    <a:bodyPr/>
                    <a:lstStyle/>
                    <a:p>
                      <a:pPr algn="ctr"/>
                      <a:r>
                        <a:rPr lang="en-US" sz="1000" dirty="0">
                          <a:latin typeface="Arial" panose="020B0604020202020204" pitchFamily="34" charset="0"/>
                          <a:cs typeface="Arial" panose="020B0604020202020204" pitchFamily="34" charset="0"/>
                        </a:rPr>
                        <a:t>Address</a:t>
                      </a:r>
                    </a:p>
                  </a:txBody>
                  <a:tcPr/>
                </a:tc>
                <a:extLst>
                  <a:ext uri="{0D108BD9-81ED-4DB2-BD59-A6C34878D82A}">
                    <a16:rowId xmlns:a16="http://schemas.microsoft.com/office/drawing/2014/main" val="10000"/>
                  </a:ext>
                </a:extLst>
              </a:tr>
              <a:tr h="195822">
                <a:tc>
                  <a:txBody>
                    <a:bodyPr/>
                    <a:lstStyle/>
                    <a:p>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195822">
                <a:tc>
                  <a:txBody>
                    <a:bodyPr/>
                    <a:lstStyle/>
                    <a:p>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195822">
                <a:tc>
                  <a:txBody>
                    <a:bodyPr/>
                    <a:lstStyle/>
                    <a:p>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3"/>
                  </a:ext>
                </a:extLst>
              </a:tr>
              <a:tr h="195822">
                <a:tc>
                  <a:txBody>
                    <a:bodyPr/>
                    <a:lstStyle/>
                    <a:p>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4"/>
                  </a:ext>
                </a:extLst>
              </a:tr>
              <a:tr h="195822">
                <a:tc>
                  <a:txBody>
                    <a:bodyPr/>
                    <a:lstStyle/>
                    <a:p>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bl>
          </a:graphicData>
        </a:graphic>
      </p:graphicFrame>
      <p:sp>
        <p:nvSpPr>
          <p:cNvPr id="32" name="TextBox 31"/>
          <p:cNvSpPr txBox="1"/>
          <p:nvPr/>
        </p:nvSpPr>
        <p:spPr>
          <a:xfrm>
            <a:off x="7919480" y="3817501"/>
            <a:ext cx="1063458" cy="461665"/>
          </a:xfrm>
          <a:prstGeom prst="rect">
            <a:avLst/>
          </a:prstGeom>
          <a:noFill/>
        </p:spPr>
        <p:txBody>
          <a:bodyPr wrap="square" rtlCol="0">
            <a:spAutoFit/>
          </a:bodyPr>
          <a:lstStyle/>
          <a:p>
            <a:pPr algn="ctr"/>
            <a:r>
              <a:rPr lang="en-US" sz="1200" b="1" dirty="0">
                <a:latin typeface="Arial" panose="020B0604020202020204" pitchFamily="34" charset="0"/>
                <a:cs typeface="Arial" panose="020B0604020202020204" pitchFamily="34" charset="0"/>
              </a:rPr>
              <a:t>Mapping</a:t>
            </a:r>
          </a:p>
          <a:p>
            <a:pPr algn="ctr"/>
            <a:r>
              <a:rPr lang="en-US" sz="1200" b="1" dirty="0">
                <a:latin typeface="Arial" panose="020B0604020202020204" pitchFamily="34" charset="0"/>
                <a:cs typeface="Arial" panose="020B0604020202020204" pitchFamily="34" charset="0"/>
              </a:rPr>
              <a:t>Table</a:t>
            </a:r>
          </a:p>
        </p:txBody>
      </p:sp>
      <p:sp>
        <p:nvSpPr>
          <p:cNvPr id="33" name="Rectangle 32"/>
          <p:cNvSpPr/>
          <p:nvPr/>
        </p:nvSpPr>
        <p:spPr>
          <a:xfrm>
            <a:off x="9597138" y="4561754"/>
            <a:ext cx="1177014" cy="225122"/>
          </a:xfrm>
          <a:prstGeom prst="rect">
            <a:avLst/>
          </a:prstGeom>
          <a:ln w="28575">
            <a:solidFill>
              <a:schemeClr val="bg1">
                <a:lumMod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latin typeface="Arial" panose="020B0604020202020204" pitchFamily="34" charset="0"/>
              <a:cs typeface="Arial" panose="020B0604020202020204" pitchFamily="34" charset="0"/>
            </a:endParaRPr>
          </a:p>
        </p:txBody>
      </p:sp>
      <p:cxnSp>
        <p:nvCxnSpPr>
          <p:cNvPr id="34" name="Curved Connector 13"/>
          <p:cNvCxnSpPr>
            <a:stCxn id="62" idx="2"/>
            <a:endCxn id="39" idx="0"/>
          </p:cNvCxnSpPr>
          <p:nvPr/>
        </p:nvCxnSpPr>
        <p:spPr>
          <a:xfrm rot="10800000" flipH="1" flipV="1">
            <a:off x="9686038" y="4671571"/>
            <a:ext cx="812" cy="449087"/>
          </a:xfrm>
          <a:prstGeom prst="curvedConnector4">
            <a:avLst>
              <a:gd name="adj1" fmla="val -28152709"/>
              <a:gd name="adj2" fmla="val 54072"/>
            </a:avLst>
          </a:prstGeom>
          <a:ln w="19050">
            <a:solidFill>
              <a:schemeClr val="tx1"/>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Curved Connector 14"/>
          <p:cNvCxnSpPr>
            <a:stCxn id="60" idx="4"/>
            <a:endCxn id="41" idx="0"/>
          </p:cNvCxnSpPr>
          <p:nvPr/>
        </p:nvCxnSpPr>
        <p:spPr>
          <a:xfrm rot="16200000" flipH="1">
            <a:off x="10573764" y="4300260"/>
            <a:ext cx="405659" cy="1224394"/>
          </a:xfrm>
          <a:prstGeom prst="curvedConnector3">
            <a:avLst>
              <a:gd name="adj1" fmla="val 50000"/>
            </a:avLst>
          </a:prstGeom>
          <a:ln w="19050">
            <a:solidFill>
              <a:schemeClr val="tx1"/>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9" idx="3"/>
            <a:endCxn id="41" idx="1"/>
          </p:cNvCxnSpPr>
          <p:nvPr/>
        </p:nvCxnSpPr>
        <p:spPr>
          <a:xfrm flipV="1">
            <a:off x="10417747" y="5243984"/>
            <a:ext cx="249368" cy="5372"/>
          </a:xfrm>
          <a:prstGeom prst="straightConnector1">
            <a:avLst/>
          </a:prstGeom>
          <a:ln w="19050">
            <a:solidFill>
              <a:schemeClr val="tx1"/>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8955953" y="5120659"/>
            <a:ext cx="1461794" cy="257393"/>
          </a:xfrm>
          <a:prstGeom prst="rect">
            <a:avLst/>
          </a:prstGeom>
          <a:ln w="28575">
            <a:solidFill>
              <a:schemeClr val="bg1">
                <a:lumMod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tx1"/>
                </a:solidFill>
                <a:latin typeface="Arial" panose="020B0604020202020204" pitchFamily="34" charset="0"/>
                <a:cs typeface="Arial" panose="020B0604020202020204" pitchFamily="34" charset="0"/>
              </a:rPr>
              <a:t>Page B</a:t>
            </a:r>
          </a:p>
        </p:txBody>
      </p:sp>
      <p:sp>
        <p:nvSpPr>
          <p:cNvPr id="41" name="Rectangle 40"/>
          <p:cNvSpPr/>
          <p:nvPr/>
        </p:nvSpPr>
        <p:spPr>
          <a:xfrm>
            <a:off x="10667115" y="5115287"/>
            <a:ext cx="1443350" cy="257393"/>
          </a:xfrm>
          <a:prstGeom prst="rect">
            <a:avLst/>
          </a:prstGeom>
          <a:ln w="28575">
            <a:solidFill>
              <a:schemeClr val="bg1">
                <a:lumMod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tx1"/>
                </a:solidFill>
                <a:latin typeface="Arial" panose="020B0604020202020204" pitchFamily="34" charset="0"/>
                <a:cs typeface="Arial" panose="020B0604020202020204" pitchFamily="34" charset="0"/>
              </a:rPr>
              <a:t>Page C</a:t>
            </a:r>
          </a:p>
        </p:txBody>
      </p:sp>
      <p:cxnSp>
        <p:nvCxnSpPr>
          <p:cNvPr id="42" name="Curved Connector 21"/>
          <p:cNvCxnSpPr>
            <a:stCxn id="45" idx="6"/>
            <a:endCxn id="41" idx="1"/>
          </p:cNvCxnSpPr>
          <p:nvPr/>
        </p:nvCxnSpPr>
        <p:spPr>
          <a:xfrm flipV="1">
            <a:off x="8473728" y="5243984"/>
            <a:ext cx="2193387" cy="697871"/>
          </a:xfrm>
          <a:prstGeom prst="curvedConnector3">
            <a:avLst>
              <a:gd name="adj1" fmla="val 88910"/>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Curved Connector 22"/>
          <p:cNvCxnSpPr>
            <a:stCxn id="44" idx="6"/>
            <a:endCxn id="33" idx="1"/>
          </p:cNvCxnSpPr>
          <p:nvPr/>
        </p:nvCxnSpPr>
        <p:spPr>
          <a:xfrm flipV="1">
            <a:off x="8477922" y="4674315"/>
            <a:ext cx="1119216" cy="55795"/>
          </a:xfrm>
          <a:prstGeom prst="curvedConnector3">
            <a:avLst>
              <a:gd name="adj1" fmla="val 50000"/>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8401722" y="4693534"/>
            <a:ext cx="76200" cy="731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45" name="Oval 44"/>
          <p:cNvSpPr/>
          <p:nvPr/>
        </p:nvSpPr>
        <p:spPr>
          <a:xfrm>
            <a:off x="8397528" y="5905279"/>
            <a:ext cx="76200" cy="731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nvGrpSpPr>
          <p:cNvPr id="47" name="Group 46"/>
          <p:cNvGrpSpPr/>
          <p:nvPr/>
        </p:nvGrpSpPr>
        <p:grpSpPr>
          <a:xfrm>
            <a:off x="10526881" y="5613399"/>
            <a:ext cx="1752824" cy="553998"/>
            <a:chOff x="7274649" y="3664506"/>
            <a:chExt cx="1752824" cy="553998"/>
          </a:xfrm>
        </p:grpSpPr>
        <p:cxnSp>
          <p:nvCxnSpPr>
            <p:cNvPr id="48" name="Curved Connector 27"/>
            <p:cNvCxnSpPr/>
            <p:nvPr/>
          </p:nvCxnSpPr>
          <p:spPr>
            <a:xfrm flipV="1">
              <a:off x="7274649" y="3805143"/>
              <a:ext cx="412026" cy="1154"/>
            </a:xfrm>
            <a:prstGeom prst="curvedConnector3">
              <a:avLst>
                <a:gd name="adj1" fmla="val 50000"/>
              </a:avLst>
            </a:prstGeom>
            <a:ln w="19050">
              <a:solidFill>
                <a:schemeClr val="tx1"/>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Curved Connector 28"/>
            <p:cNvCxnSpPr/>
            <p:nvPr/>
          </p:nvCxnSpPr>
          <p:spPr>
            <a:xfrm>
              <a:off x="7274649" y="4078917"/>
              <a:ext cx="417958" cy="1"/>
            </a:xfrm>
            <a:prstGeom prst="curvedConnector3">
              <a:avLst>
                <a:gd name="adj1" fmla="val 50000"/>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686675" y="3664506"/>
              <a:ext cx="1198227"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Logical pointer</a:t>
              </a:r>
            </a:p>
          </p:txBody>
        </p:sp>
        <p:sp>
          <p:nvSpPr>
            <p:cNvPr id="51" name="TextBox 50"/>
            <p:cNvSpPr txBox="1"/>
            <p:nvPr/>
          </p:nvSpPr>
          <p:spPr>
            <a:xfrm>
              <a:off x="7696200" y="3941505"/>
              <a:ext cx="1331273"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Physical pointer</a:t>
              </a:r>
            </a:p>
          </p:txBody>
        </p:sp>
      </p:grpSp>
      <p:sp>
        <p:nvSpPr>
          <p:cNvPr id="52" name="TextBox 51"/>
          <p:cNvSpPr txBox="1"/>
          <p:nvPr/>
        </p:nvSpPr>
        <p:spPr>
          <a:xfrm>
            <a:off x="9597138" y="4266452"/>
            <a:ext cx="1177014" cy="276999"/>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Page A</a:t>
            </a:r>
          </a:p>
        </p:txBody>
      </p:sp>
      <p:sp>
        <p:nvSpPr>
          <p:cNvPr id="53" name="Oval 52"/>
          <p:cNvSpPr/>
          <p:nvPr/>
        </p:nvSpPr>
        <p:spPr>
          <a:xfrm>
            <a:off x="8397528" y="5277769"/>
            <a:ext cx="76200" cy="731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cxnSp>
        <p:nvCxnSpPr>
          <p:cNvPr id="54" name="Curved Connector 33"/>
          <p:cNvCxnSpPr>
            <a:stCxn id="53" idx="6"/>
            <a:endCxn id="39" idx="1"/>
          </p:cNvCxnSpPr>
          <p:nvPr/>
        </p:nvCxnSpPr>
        <p:spPr>
          <a:xfrm flipV="1">
            <a:off x="8473728" y="5249356"/>
            <a:ext cx="482225" cy="64989"/>
          </a:xfrm>
          <a:prstGeom prst="curvedConnector3">
            <a:avLst>
              <a:gd name="adj1" fmla="val 50000"/>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804318" y="4556554"/>
            <a:ext cx="333387" cy="276999"/>
          </a:xfrm>
          <a:prstGeom prst="rect">
            <a:avLst/>
          </a:prstGeom>
          <a:noFill/>
        </p:spPr>
        <p:txBody>
          <a:bodyPr wrap="square" rtlCol="0">
            <a:spAutoFit/>
          </a:bodyPr>
          <a:lstStyle/>
          <a:p>
            <a:pPr algn="ctr"/>
            <a:r>
              <a:rPr lang="en-US" sz="1200" b="1" dirty="0">
                <a:latin typeface="Arial" panose="020B0604020202020204" pitchFamily="34" charset="0"/>
                <a:cs typeface="Arial" panose="020B0604020202020204" pitchFamily="34" charset="0"/>
              </a:rPr>
              <a:t>A</a:t>
            </a:r>
          </a:p>
        </p:txBody>
      </p:sp>
      <p:sp>
        <p:nvSpPr>
          <p:cNvPr id="57" name="TextBox 56"/>
          <p:cNvSpPr txBox="1"/>
          <p:nvPr/>
        </p:nvSpPr>
        <p:spPr>
          <a:xfrm>
            <a:off x="7800545" y="5185891"/>
            <a:ext cx="333387" cy="276999"/>
          </a:xfrm>
          <a:prstGeom prst="rect">
            <a:avLst/>
          </a:prstGeom>
          <a:noFill/>
        </p:spPr>
        <p:txBody>
          <a:bodyPr wrap="square" rtlCol="0">
            <a:spAutoFit/>
          </a:bodyPr>
          <a:lstStyle/>
          <a:p>
            <a:pPr algn="ctr"/>
            <a:r>
              <a:rPr lang="en-US" sz="1200" b="1" dirty="0">
                <a:latin typeface="Arial" panose="020B0604020202020204" pitchFamily="34" charset="0"/>
                <a:cs typeface="Arial" panose="020B0604020202020204" pitchFamily="34" charset="0"/>
              </a:rPr>
              <a:t>B</a:t>
            </a:r>
          </a:p>
        </p:txBody>
      </p:sp>
      <p:sp>
        <p:nvSpPr>
          <p:cNvPr id="58" name="TextBox 57"/>
          <p:cNvSpPr txBox="1"/>
          <p:nvPr/>
        </p:nvSpPr>
        <p:spPr>
          <a:xfrm>
            <a:off x="7770528" y="5801861"/>
            <a:ext cx="366726" cy="276999"/>
          </a:xfrm>
          <a:prstGeom prst="rect">
            <a:avLst/>
          </a:prstGeom>
          <a:noFill/>
        </p:spPr>
        <p:txBody>
          <a:bodyPr wrap="square" rtlCol="0">
            <a:spAutoFit/>
          </a:bodyPr>
          <a:lstStyle/>
          <a:p>
            <a:pPr algn="ctr"/>
            <a:r>
              <a:rPr lang="en-US" sz="1200" b="1" dirty="0">
                <a:latin typeface="Arial" panose="020B0604020202020204" pitchFamily="34" charset="0"/>
                <a:cs typeface="Arial" panose="020B0604020202020204" pitchFamily="34" charset="0"/>
              </a:rPr>
              <a:t>C</a:t>
            </a:r>
          </a:p>
        </p:txBody>
      </p:sp>
      <p:sp>
        <p:nvSpPr>
          <p:cNvPr id="60" name="Oval 59"/>
          <p:cNvSpPr/>
          <p:nvPr/>
        </p:nvSpPr>
        <p:spPr>
          <a:xfrm>
            <a:off x="10126296" y="4636476"/>
            <a:ext cx="76200" cy="731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61" name="Oval 60"/>
          <p:cNvSpPr/>
          <p:nvPr/>
        </p:nvSpPr>
        <p:spPr>
          <a:xfrm>
            <a:off x="10590915" y="4636476"/>
            <a:ext cx="76200" cy="731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62" name="Oval 61"/>
          <p:cNvSpPr/>
          <p:nvPr/>
        </p:nvSpPr>
        <p:spPr>
          <a:xfrm>
            <a:off x="9686038" y="4634996"/>
            <a:ext cx="76200" cy="731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74" name="Content Placeholder 73"/>
          <p:cNvSpPr>
            <a:spLocks noGrp="1"/>
          </p:cNvSpPr>
          <p:nvPr>
            <p:ph idx="1"/>
          </p:nvPr>
        </p:nvSpPr>
        <p:spPr>
          <a:xfrm>
            <a:off x="807720" y="1845734"/>
            <a:ext cx="6917209" cy="4023360"/>
          </a:xfrm>
        </p:spPr>
        <p:txBody>
          <a:bodyPr/>
          <a:lstStyle/>
          <a:p>
            <a:r>
              <a:rPr lang="en-US" dirty="0"/>
              <a:t>B+-Tree range index used in Hekaton</a:t>
            </a:r>
          </a:p>
          <a:p>
            <a:pPr lvl="1"/>
            <a:r>
              <a:rPr lang="en-US" dirty="0"/>
              <a:t>Completely latch-free like the rest of the database engine</a:t>
            </a:r>
          </a:p>
          <a:p>
            <a:pPr lvl="1"/>
            <a:r>
              <a:rPr lang="en-US" dirty="0"/>
              <a:t>Copy-on-write “delta” updates reduce cache invalidation</a:t>
            </a:r>
          </a:p>
          <a:p>
            <a:pPr marL="201168" lvl="1" indent="0">
              <a:buNone/>
            </a:pPr>
            <a:endParaRPr lang="en-US" dirty="0"/>
          </a:p>
          <a:p>
            <a:r>
              <a:rPr lang="en-US" dirty="0"/>
              <a:t>Uses compare-and-swap atomic operation to change state</a:t>
            </a:r>
          </a:p>
          <a:p>
            <a:endParaRPr lang="en-US" dirty="0"/>
          </a:p>
          <a:p>
            <a:r>
              <a:rPr lang="en-US" dirty="0"/>
              <a:t>Pages are logical; identified by mapping table index</a:t>
            </a:r>
          </a:p>
          <a:p>
            <a:pPr lvl="1"/>
            <a:r>
              <a:rPr lang="en-US" dirty="0"/>
              <a:t>Translates logical page id to memory address</a:t>
            </a:r>
          </a:p>
          <a:p>
            <a:pPr lvl="1"/>
            <a:r>
              <a:rPr lang="en-US" dirty="0"/>
              <a:t>Important for latch-free behavior</a:t>
            </a:r>
          </a:p>
          <a:p>
            <a:pPr lvl="1"/>
            <a:r>
              <a:rPr lang="en-US" dirty="0"/>
              <a:t>Isolates updates to a single page in the index (no pointer propagation)</a:t>
            </a:r>
          </a:p>
        </p:txBody>
      </p:sp>
      <p:sp>
        <p:nvSpPr>
          <p:cNvPr id="75" name="TextBox 74"/>
          <p:cNvSpPr txBox="1"/>
          <p:nvPr/>
        </p:nvSpPr>
        <p:spPr>
          <a:xfrm>
            <a:off x="0" y="5908813"/>
            <a:ext cx="7799754" cy="430887"/>
          </a:xfrm>
          <a:prstGeom prst="rect">
            <a:avLst/>
          </a:prstGeom>
          <a:noFill/>
        </p:spPr>
        <p:txBody>
          <a:bodyPr wrap="square" rtlCol="0">
            <a:spAutoFit/>
          </a:bodyPr>
          <a:lstStyle/>
          <a:p>
            <a:r>
              <a:rPr lang="en-US" sz="1100" dirty="0">
                <a:solidFill>
                  <a:schemeClr val="tx1">
                    <a:lumMod val="50000"/>
                    <a:lumOff val="50000"/>
                  </a:schemeClr>
                </a:solidFill>
                <a:latin typeface="Arial" panose="020B0604020202020204" pitchFamily="34" charset="0"/>
                <a:cs typeface="Arial" panose="020B0604020202020204" pitchFamily="34" charset="0"/>
              </a:rPr>
              <a:t>The Bw-Tree: A B-Tree for New Hardware Platforms</a:t>
            </a:r>
          </a:p>
          <a:p>
            <a:r>
              <a:rPr lang="en-US" sz="1100" dirty="0">
                <a:solidFill>
                  <a:schemeClr val="bg1">
                    <a:lumMod val="75000"/>
                  </a:schemeClr>
                </a:solidFill>
                <a:latin typeface="Arial" panose="020B0604020202020204" pitchFamily="34" charset="0"/>
                <a:cs typeface="Arial" panose="020B0604020202020204" pitchFamily="34" charset="0"/>
              </a:rPr>
              <a:t>ICDE, pp. 302-313, 2013</a:t>
            </a:r>
          </a:p>
        </p:txBody>
      </p:sp>
    </p:spTree>
    <p:extLst>
      <p:ext uri="{BB962C8B-B14F-4D97-AF65-F5344CB8AC3E}">
        <p14:creationId xmlns:p14="http://schemas.microsoft.com/office/powerpoint/2010/main" val="1450033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3"/>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0"/>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14"/>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1"/>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21"/>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xit"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9">
                                            <p:txEl>
                                              <p:pRg st="0" end="0"/>
                                            </p:txEl>
                                          </p:spTgt>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3"/>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54"/>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6"/>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6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7"/>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8"/>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p:bldP spid="13" grpId="0"/>
      <p:bldP spid="13" grpId="1"/>
      <p:bldP spid="14" grpId="0"/>
      <p:bldP spid="14" grpId="1"/>
      <p:bldP spid="15" grpId="0"/>
      <p:bldP spid="15" grpId="1"/>
      <p:bldP spid="17" grpId="0"/>
      <p:bldP spid="18" grpId="0"/>
      <p:bldP spid="19" grpId="0"/>
      <p:bldP spid="32" grpId="0"/>
      <p:bldP spid="33" grpId="0" animBg="1"/>
      <p:bldP spid="39" grpId="0" animBg="1"/>
      <p:bldP spid="41" grpId="0" animBg="1"/>
      <p:bldP spid="44" grpId="0" animBg="1"/>
      <p:bldP spid="45" grpId="0" animBg="1"/>
      <p:bldP spid="52" grpId="0"/>
      <p:bldP spid="53" grpId="0" animBg="1"/>
      <p:bldP spid="56" grpId="0"/>
      <p:bldP spid="57" grpId="0"/>
      <p:bldP spid="58" grpId="0"/>
      <p:bldP spid="60" grpId="0" animBg="1"/>
      <p:bldP spid="61" grpId="0" animBg="1"/>
      <p:bldP spid="6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Hekaton: Bw-Tree (2)</a:t>
            </a:r>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34</a:t>
            </a:fld>
            <a:endParaRPr lang="en-US" dirty="0"/>
          </a:p>
        </p:txBody>
      </p:sp>
      <p:sp>
        <p:nvSpPr>
          <p:cNvPr id="74" name="Content Placeholder 73"/>
          <p:cNvSpPr>
            <a:spLocks noGrp="1"/>
          </p:cNvSpPr>
          <p:nvPr>
            <p:ph idx="1"/>
          </p:nvPr>
        </p:nvSpPr>
        <p:spPr>
          <a:xfrm>
            <a:off x="1097281" y="1860974"/>
            <a:ext cx="5859780" cy="4023360"/>
          </a:xfrm>
        </p:spPr>
        <p:txBody>
          <a:bodyPr>
            <a:normAutofit/>
          </a:bodyPr>
          <a:lstStyle/>
          <a:p>
            <a:r>
              <a:rPr lang="en-US" dirty="0"/>
              <a:t>Each page update produces a new address in the form of a delta record</a:t>
            </a:r>
          </a:p>
          <a:p>
            <a:r>
              <a:rPr lang="en-US" dirty="0"/>
              <a:t>Install new page address in mapping table using compare-and-swap</a:t>
            </a:r>
          </a:p>
          <a:p>
            <a:r>
              <a:rPr lang="en-US" dirty="0"/>
              <a:t>Only one winner on concurrent update to the same address</a:t>
            </a:r>
          </a:p>
          <a:p>
            <a:r>
              <a:rPr lang="en-US" dirty="0"/>
              <a:t>Eventually install new consolidated page with deltas applied once a threshold has been met</a:t>
            </a:r>
          </a:p>
          <a:p>
            <a:r>
              <a:rPr lang="en-US" dirty="0"/>
              <a:t>Epoch-based mechanism to enforce stable memory lifetime</a:t>
            </a:r>
          </a:p>
          <a:p>
            <a:r>
              <a:rPr lang="en-US" dirty="0"/>
              <a:t>Structure modifications also latch-free</a:t>
            </a:r>
          </a:p>
        </p:txBody>
      </p:sp>
      <p:graphicFrame>
        <p:nvGraphicFramePr>
          <p:cNvPr id="55" name="Table 54"/>
          <p:cNvGraphicFramePr>
            <a:graphicFrameLocks noGrp="1"/>
          </p:cNvGraphicFramePr>
          <p:nvPr>
            <p:extLst/>
          </p:nvPr>
        </p:nvGraphicFramePr>
        <p:xfrm>
          <a:off x="7436300" y="2901321"/>
          <a:ext cx="762000" cy="1463977"/>
        </p:xfrm>
        <a:graphic>
          <a:graphicData uri="http://schemas.openxmlformats.org/drawingml/2006/table">
            <a:tbl>
              <a:tblPr firstRow="1" bandRow="1">
                <a:tableStyleId>{D7AC3CCA-C797-4891-BE02-D94E43425B78}</a:tableStyleId>
              </a:tblPr>
              <a:tblGrid>
                <a:gridCol w="762000">
                  <a:extLst>
                    <a:ext uri="{9D8B030D-6E8A-4147-A177-3AD203B41FA5}">
                      <a16:colId xmlns:a16="http://schemas.microsoft.com/office/drawing/2014/main" val="20000"/>
                    </a:ext>
                  </a:extLst>
                </a:gridCol>
              </a:tblGrid>
              <a:tr h="244777">
                <a:tc>
                  <a:txBody>
                    <a:bodyPr/>
                    <a:lstStyle/>
                    <a:p>
                      <a:pPr algn="ctr"/>
                      <a:r>
                        <a:rPr lang="en-US" sz="1000" dirty="0">
                          <a:latin typeface="Arial" panose="020B0604020202020204" pitchFamily="34" charset="0"/>
                          <a:cs typeface="Arial" panose="020B0604020202020204" pitchFamily="34" charset="0"/>
                        </a:rPr>
                        <a:t>Address</a:t>
                      </a:r>
                    </a:p>
                  </a:txBody>
                  <a:tcPr/>
                </a:tc>
                <a:extLst>
                  <a:ext uri="{0D108BD9-81ED-4DB2-BD59-A6C34878D82A}">
                    <a16:rowId xmlns:a16="http://schemas.microsoft.com/office/drawing/2014/main" val="10000"/>
                  </a:ext>
                </a:extLst>
              </a:tr>
              <a:tr h="195822">
                <a:tc>
                  <a:txBody>
                    <a:bodyPr/>
                    <a:lstStyle/>
                    <a:p>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195822">
                <a:tc>
                  <a:txBody>
                    <a:bodyPr/>
                    <a:lstStyle/>
                    <a:p>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195822">
                <a:tc>
                  <a:txBody>
                    <a:bodyPr/>
                    <a:lstStyle/>
                    <a:p>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3"/>
                  </a:ext>
                </a:extLst>
              </a:tr>
              <a:tr h="195822">
                <a:tc>
                  <a:txBody>
                    <a:bodyPr/>
                    <a:lstStyle/>
                    <a:p>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4"/>
                  </a:ext>
                </a:extLst>
              </a:tr>
            </a:tbl>
          </a:graphicData>
        </a:graphic>
      </p:graphicFrame>
      <p:sp>
        <p:nvSpPr>
          <p:cNvPr id="59" name="TextBox 58"/>
          <p:cNvSpPr txBox="1"/>
          <p:nvPr/>
        </p:nvSpPr>
        <p:spPr>
          <a:xfrm>
            <a:off x="7213967" y="2345321"/>
            <a:ext cx="1196673" cy="584775"/>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Mapping Table</a:t>
            </a:r>
          </a:p>
        </p:txBody>
      </p:sp>
      <p:sp>
        <p:nvSpPr>
          <p:cNvPr id="63" name="Oval 62"/>
          <p:cNvSpPr/>
          <p:nvPr/>
        </p:nvSpPr>
        <p:spPr>
          <a:xfrm>
            <a:off x="7774203" y="3873362"/>
            <a:ext cx="76200" cy="731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64" name="TextBox 63"/>
          <p:cNvSpPr txBox="1"/>
          <p:nvPr/>
        </p:nvSpPr>
        <p:spPr>
          <a:xfrm>
            <a:off x="7093400" y="3751004"/>
            <a:ext cx="333387" cy="307777"/>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P</a:t>
            </a:r>
          </a:p>
        </p:txBody>
      </p:sp>
      <p:sp>
        <p:nvSpPr>
          <p:cNvPr id="65" name="Rectangle 64"/>
          <p:cNvSpPr/>
          <p:nvPr/>
        </p:nvSpPr>
        <p:spPr>
          <a:xfrm>
            <a:off x="9359083" y="4135006"/>
            <a:ext cx="2120100" cy="518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Page P</a:t>
            </a:r>
          </a:p>
        </p:txBody>
      </p:sp>
      <p:sp>
        <p:nvSpPr>
          <p:cNvPr id="66" name="Rectangle 65"/>
          <p:cNvSpPr/>
          <p:nvPr/>
        </p:nvSpPr>
        <p:spPr>
          <a:xfrm>
            <a:off x="9632562" y="3567890"/>
            <a:ext cx="1569721" cy="328398"/>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200" b="1" dirty="0">
                <a:solidFill>
                  <a:srgbClr val="FF0000"/>
                </a:solidFill>
                <a:latin typeface="Arial" panose="020B0604020202020204" pitchFamily="34" charset="0"/>
                <a:cs typeface="Arial" panose="020B0604020202020204" pitchFamily="34" charset="0"/>
              </a:rPr>
              <a:t>Δ</a:t>
            </a:r>
            <a:r>
              <a:rPr lang="en-US" sz="1200" b="1" dirty="0">
                <a:solidFill>
                  <a:srgbClr val="FF0000"/>
                </a:solidFill>
                <a:latin typeface="Arial" panose="020B0604020202020204" pitchFamily="34" charset="0"/>
                <a:cs typeface="Arial" panose="020B0604020202020204" pitchFamily="34" charset="0"/>
              </a:rPr>
              <a:t>: Insert record 50</a:t>
            </a:r>
          </a:p>
        </p:txBody>
      </p:sp>
      <p:cxnSp>
        <p:nvCxnSpPr>
          <p:cNvPr id="67" name="Curved Connector 43"/>
          <p:cNvCxnSpPr>
            <a:stCxn id="66" idx="2"/>
            <a:endCxn id="65" idx="0"/>
          </p:cNvCxnSpPr>
          <p:nvPr/>
        </p:nvCxnSpPr>
        <p:spPr>
          <a:xfrm rot="16200000" flipH="1">
            <a:off x="10298919" y="4014792"/>
            <a:ext cx="238718" cy="1710"/>
          </a:xfrm>
          <a:prstGeom prst="curvedConnector3">
            <a:avLst>
              <a:gd name="adj1" fmla="val 50000"/>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9618162" y="2988864"/>
            <a:ext cx="1584121" cy="328398"/>
          </a:xfrm>
          <a:prstGeom prst="rect">
            <a:avLst/>
          </a:prstGeom>
          <a:noFill/>
          <a:ln>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100" b="1" dirty="0">
                <a:solidFill>
                  <a:srgbClr val="7030A0"/>
                </a:solidFill>
                <a:latin typeface="Arial" panose="020B0604020202020204" pitchFamily="34" charset="0"/>
                <a:cs typeface="Arial" panose="020B0604020202020204" pitchFamily="34" charset="0"/>
              </a:rPr>
              <a:t>Δ</a:t>
            </a:r>
            <a:r>
              <a:rPr lang="en-US" sz="1100" b="1" dirty="0">
                <a:solidFill>
                  <a:srgbClr val="7030A0"/>
                </a:solidFill>
                <a:latin typeface="Arial" panose="020B0604020202020204" pitchFamily="34" charset="0"/>
                <a:cs typeface="Arial" panose="020B0604020202020204" pitchFamily="34" charset="0"/>
              </a:rPr>
              <a:t>: Delete record 48</a:t>
            </a:r>
          </a:p>
        </p:txBody>
      </p:sp>
      <p:cxnSp>
        <p:nvCxnSpPr>
          <p:cNvPr id="69" name="Curved Connector 45"/>
          <p:cNvCxnSpPr>
            <a:stCxn id="68" idx="2"/>
            <a:endCxn id="66" idx="0"/>
          </p:cNvCxnSpPr>
          <p:nvPr/>
        </p:nvCxnSpPr>
        <p:spPr>
          <a:xfrm rot="16200000" flipH="1">
            <a:off x="10288509" y="3438976"/>
            <a:ext cx="250628" cy="7200"/>
          </a:xfrm>
          <a:prstGeom prst="curvedConnector3">
            <a:avLst>
              <a:gd name="adj1" fmla="val 50000"/>
            </a:avLst>
          </a:prstGeom>
          <a:ln w="19050">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Curved Connector 46"/>
          <p:cNvCxnSpPr>
            <a:stCxn id="63" idx="6"/>
            <a:endCxn id="68" idx="1"/>
          </p:cNvCxnSpPr>
          <p:nvPr/>
        </p:nvCxnSpPr>
        <p:spPr>
          <a:xfrm flipV="1">
            <a:off x="7850403" y="3153063"/>
            <a:ext cx="1767759" cy="756875"/>
          </a:xfrm>
          <a:prstGeom prst="curvedConnector3">
            <a:avLst>
              <a:gd name="adj1" fmla="val 50000"/>
            </a:avLst>
          </a:prstGeom>
          <a:ln w="19050">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8589009" y="2205908"/>
            <a:ext cx="1584121" cy="328398"/>
          </a:xfrm>
          <a:prstGeom prst="rect">
            <a:avLst/>
          </a:prstGeom>
          <a:noFill/>
          <a:ln>
            <a:solidFill>
              <a:schemeClr val="accent6">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100" b="1" dirty="0">
                <a:solidFill>
                  <a:schemeClr val="accent6">
                    <a:lumMod val="75000"/>
                  </a:schemeClr>
                </a:solidFill>
                <a:latin typeface="Arial" panose="020B0604020202020204" pitchFamily="34" charset="0"/>
                <a:cs typeface="Arial" panose="020B0604020202020204" pitchFamily="34" charset="0"/>
              </a:rPr>
              <a:t>Δ</a:t>
            </a:r>
            <a:r>
              <a:rPr lang="en-US" sz="1100" b="1" dirty="0">
                <a:solidFill>
                  <a:schemeClr val="accent6">
                    <a:lumMod val="75000"/>
                  </a:schemeClr>
                </a:solidFill>
                <a:latin typeface="Arial" panose="020B0604020202020204" pitchFamily="34" charset="0"/>
                <a:cs typeface="Arial" panose="020B0604020202020204" pitchFamily="34" charset="0"/>
              </a:rPr>
              <a:t>: Update record 35</a:t>
            </a:r>
          </a:p>
        </p:txBody>
      </p:sp>
      <p:cxnSp>
        <p:nvCxnSpPr>
          <p:cNvPr id="72" name="Curved Connector 49"/>
          <p:cNvCxnSpPr>
            <a:stCxn id="71" idx="2"/>
            <a:endCxn id="68" idx="0"/>
          </p:cNvCxnSpPr>
          <p:nvPr/>
        </p:nvCxnSpPr>
        <p:spPr>
          <a:xfrm rot="16200000" flipH="1">
            <a:off x="9668367" y="2247008"/>
            <a:ext cx="454558" cy="1029153"/>
          </a:xfrm>
          <a:prstGeom prst="curvedConnector3">
            <a:avLst>
              <a:gd name="adj1" fmla="val 50000"/>
            </a:avLst>
          </a:prstGeom>
          <a:ln w="190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Curved Connector 50"/>
          <p:cNvCxnSpPr>
            <a:stCxn id="63" idx="6"/>
            <a:endCxn id="71" idx="1"/>
          </p:cNvCxnSpPr>
          <p:nvPr/>
        </p:nvCxnSpPr>
        <p:spPr>
          <a:xfrm flipV="1">
            <a:off x="7850403" y="2370107"/>
            <a:ext cx="738606" cy="1539831"/>
          </a:xfrm>
          <a:prstGeom prst="curvedConnector3">
            <a:avLst>
              <a:gd name="adj1" fmla="val 70633"/>
            </a:avLst>
          </a:prstGeom>
          <a:ln w="190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8005356" y="3689097"/>
            <a:ext cx="383444"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anose="020B0604020202020204" pitchFamily="34" charset="0"/>
              <a:cs typeface="Arial" panose="020B0604020202020204" pitchFamily="34" charset="0"/>
            </a:endParaRPr>
          </a:p>
        </p:txBody>
      </p:sp>
      <p:sp>
        <p:nvSpPr>
          <p:cNvPr id="76" name="Rectangle 75"/>
          <p:cNvSpPr/>
          <p:nvPr/>
        </p:nvSpPr>
        <p:spPr>
          <a:xfrm>
            <a:off x="10502083" y="2205908"/>
            <a:ext cx="1584121" cy="328398"/>
          </a:xfrm>
          <a:prstGeom prst="rect">
            <a:avLst/>
          </a:prstGeom>
          <a:noFill/>
          <a:ln>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100" b="1" dirty="0">
                <a:solidFill>
                  <a:srgbClr val="0070C0"/>
                </a:solidFill>
                <a:latin typeface="Arial" panose="020B0604020202020204" pitchFamily="34" charset="0"/>
                <a:cs typeface="Arial" panose="020B0604020202020204" pitchFamily="34" charset="0"/>
              </a:rPr>
              <a:t>Δ</a:t>
            </a:r>
            <a:r>
              <a:rPr lang="en-US" sz="1100" b="1" dirty="0">
                <a:solidFill>
                  <a:srgbClr val="0070C0"/>
                </a:solidFill>
                <a:latin typeface="Arial" panose="020B0604020202020204" pitchFamily="34" charset="0"/>
                <a:cs typeface="Arial" panose="020B0604020202020204" pitchFamily="34" charset="0"/>
              </a:rPr>
              <a:t>: Insert Record 60</a:t>
            </a:r>
          </a:p>
        </p:txBody>
      </p:sp>
      <p:cxnSp>
        <p:nvCxnSpPr>
          <p:cNvPr id="77" name="Curved Connector 53"/>
          <p:cNvCxnSpPr>
            <a:stCxn id="76" idx="2"/>
            <a:endCxn id="68" idx="0"/>
          </p:cNvCxnSpPr>
          <p:nvPr/>
        </p:nvCxnSpPr>
        <p:spPr>
          <a:xfrm rot="5400000">
            <a:off x="10624905" y="2319625"/>
            <a:ext cx="454558" cy="883921"/>
          </a:xfrm>
          <a:prstGeom prst="curvedConnector3">
            <a:avLst>
              <a:gd name="adj1" fmla="val 50000"/>
            </a:avLst>
          </a:prstGeom>
          <a:ln w="190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8" name="Curved Connector 54"/>
          <p:cNvCxnSpPr>
            <a:stCxn id="63" idx="6"/>
            <a:endCxn id="66" idx="1"/>
          </p:cNvCxnSpPr>
          <p:nvPr/>
        </p:nvCxnSpPr>
        <p:spPr>
          <a:xfrm flipV="1">
            <a:off x="7850403" y="3732089"/>
            <a:ext cx="1782159" cy="177849"/>
          </a:xfrm>
          <a:prstGeom prst="curvedConnector3">
            <a:avLst>
              <a:gd name="adj1" fmla="val 50000"/>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9" name="Curved Connector 55"/>
          <p:cNvCxnSpPr>
            <a:stCxn id="63" idx="6"/>
            <a:endCxn id="65" idx="1"/>
          </p:cNvCxnSpPr>
          <p:nvPr/>
        </p:nvCxnSpPr>
        <p:spPr>
          <a:xfrm>
            <a:off x="7850403" y="3909938"/>
            <a:ext cx="1508680" cy="484082"/>
          </a:xfrm>
          <a:prstGeom prst="curvedConnector3">
            <a:avLst>
              <a:gd name="adj1" fmla="val 50000"/>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8388800" y="5162547"/>
            <a:ext cx="2424900" cy="518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Consolidated Page P</a:t>
            </a:r>
          </a:p>
        </p:txBody>
      </p:sp>
      <p:cxnSp>
        <p:nvCxnSpPr>
          <p:cNvPr id="81" name="Curved Connector 58"/>
          <p:cNvCxnSpPr>
            <a:stCxn id="63" idx="6"/>
            <a:endCxn id="80" idx="1"/>
          </p:cNvCxnSpPr>
          <p:nvPr/>
        </p:nvCxnSpPr>
        <p:spPr>
          <a:xfrm>
            <a:off x="7850403" y="3909938"/>
            <a:ext cx="538397" cy="1511623"/>
          </a:xfrm>
          <a:prstGeom prst="curvedConnector3">
            <a:avLst>
              <a:gd name="adj1" fmla="val 50000"/>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0" y="5908813"/>
            <a:ext cx="7799754" cy="430887"/>
          </a:xfrm>
          <a:prstGeom prst="rect">
            <a:avLst/>
          </a:prstGeom>
          <a:noFill/>
        </p:spPr>
        <p:txBody>
          <a:bodyPr wrap="square" rtlCol="0">
            <a:spAutoFit/>
          </a:bodyPr>
          <a:lstStyle/>
          <a:p>
            <a:r>
              <a:rPr lang="en-US" sz="1100" dirty="0">
                <a:solidFill>
                  <a:schemeClr val="tx1">
                    <a:lumMod val="50000"/>
                    <a:lumOff val="50000"/>
                  </a:schemeClr>
                </a:solidFill>
                <a:latin typeface="Arial" panose="020B0604020202020204" pitchFamily="34" charset="0"/>
                <a:cs typeface="Arial" panose="020B0604020202020204" pitchFamily="34" charset="0"/>
              </a:rPr>
              <a:t>The Bw-Tree: A B-Tree for New Hardware Platforms</a:t>
            </a:r>
          </a:p>
          <a:p>
            <a:r>
              <a:rPr lang="en-US" sz="1100" dirty="0">
                <a:solidFill>
                  <a:schemeClr val="bg1">
                    <a:lumMod val="75000"/>
                  </a:schemeClr>
                </a:solidFill>
                <a:latin typeface="Arial" panose="020B0604020202020204" pitchFamily="34" charset="0"/>
                <a:cs typeface="Arial" panose="020B0604020202020204" pitchFamily="34" charset="0"/>
              </a:rPr>
              <a:t>ICDE, pp. 302-313, 2013</a:t>
            </a:r>
          </a:p>
        </p:txBody>
      </p:sp>
    </p:spTree>
    <p:extLst>
      <p:ext uri="{BB962C8B-B14F-4D97-AF65-F5344CB8AC3E}">
        <p14:creationId xmlns:p14="http://schemas.microsoft.com/office/powerpoint/2010/main" val="173591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8"/>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7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78"/>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3"/>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7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77"/>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76"/>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1"/>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73"/>
                                        </p:tgtEl>
                                        <p:attrNameLst>
                                          <p:attrName>style.visibility</p:attrName>
                                        </p:attrNameLst>
                                      </p:cBhvr>
                                      <p:to>
                                        <p:strVal val="hidden"/>
                                      </p:to>
                                    </p:set>
                                  </p:childTnLst>
                                </p:cTn>
                              </p:par>
                              <p:par>
                                <p:cTn id="59" presetID="9" presetClass="emph" presetSubtype="0" grpId="1" nodeType="withEffect">
                                  <p:stCondLst>
                                    <p:cond delay="0"/>
                                  </p:stCondLst>
                                  <p:childTnLst>
                                    <p:set>
                                      <p:cBhvr rctx="PPT">
                                        <p:cTn id="60" dur="indefinite"/>
                                        <p:tgtEl>
                                          <p:spTgt spid="66"/>
                                        </p:tgtEl>
                                        <p:attrNameLst>
                                          <p:attrName>style.opacity</p:attrName>
                                        </p:attrNameLst>
                                      </p:cBhvr>
                                      <p:to>
                                        <p:strVal val="0.25"/>
                                      </p:to>
                                    </p:set>
                                    <p:animEffect filter="image" prLst="opacity: 0.25">
                                      <p:cBhvr rctx="IE">
                                        <p:cTn id="61" dur="indefinite"/>
                                        <p:tgtEl>
                                          <p:spTgt spid="66"/>
                                        </p:tgtEl>
                                      </p:cBhvr>
                                    </p:animEffect>
                                  </p:childTnLst>
                                </p:cTn>
                              </p:par>
                              <p:par>
                                <p:cTn id="62" presetID="9" presetClass="emph" presetSubtype="0" nodeType="withEffect">
                                  <p:stCondLst>
                                    <p:cond delay="0"/>
                                  </p:stCondLst>
                                  <p:childTnLst>
                                    <p:set>
                                      <p:cBhvr rctx="PPT">
                                        <p:cTn id="63" dur="indefinite"/>
                                        <p:tgtEl>
                                          <p:spTgt spid="67"/>
                                        </p:tgtEl>
                                        <p:attrNameLst>
                                          <p:attrName>style.opacity</p:attrName>
                                        </p:attrNameLst>
                                      </p:cBhvr>
                                      <p:to>
                                        <p:strVal val="0.25"/>
                                      </p:to>
                                    </p:set>
                                    <p:animEffect filter="image" prLst="opacity: 0.25">
                                      <p:cBhvr rctx="IE">
                                        <p:cTn id="64" dur="indefinite"/>
                                        <p:tgtEl>
                                          <p:spTgt spid="67"/>
                                        </p:tgtEl>
                                      </p:cBhvr>
                                    </p:animEffect>
                                  </p:childTnLst>
                                </p:cTn>
                              </p:par>
                              <p:par>
                                <p:cTn id="65" presetID="9" presetClass="emph" presetSubtype="0" grpId="1" nodeType="withEffect">
                                  <p:stCondLst>
                                    <p:cond delay="0"/>
                                  </p:stCondLst>
                                  <p:childTnLst>
                                    <p:set>
                                      <p:cBhvr rctx="PPT">
                                        <p:cTn id="66" dur="indefinite"/>
                                        <p:tgtEl>
                                          <p:spTgt spid="68"/>
                                        </p:tgtEl>
                                        <p:attrNameLst>
                                          <p:attrName>style.opacity</p:attrName>
                                        </p:attrNameLst>
                                      </p:cBhvr>
                                      <p:to>
                                        <p:strVal val="0.25"/>
                                      </p:to>
                                    </p:set>
                                    <p:animEffect filter="image" prLst="opacity: 0.25">
                                      <p:cBhvr rctx="IE">
                                        <p:cTn id="67" dur="indefinite"/>
                                        <p:tgtEl>
                                          <p:spTgt spid="68"/>
                                        </p:tgtEl>
                                      </p:cBhvr>
                                    </p:animEffect>
                                  </p:childTnLst>
                                </p:cTn>
                              </p:par>
                              <p:par>
                                <p:cTn id="68" presetID="9" presetClass="emph" presetSubtype="0" nodeType="withEffect">
                                  <p:stCondLst>
                                    <p:cond delay="0"/>
                                  </p:stCondLst>
                                  <p:childTnLst>
                                    <p:set>
                                      <p:cBhvr rctx="PPT">
                                        <p:cTn id="69" dur="indefinite"/>
                                        <p:tgtEl>
                                          <p:spTgt spid="69"/>
                                        </p:tgtEl>
                                        <p:attrNameLst>
                                          <p:attrName>style.opacity</p:attrName>
                                        </p:attrNameLst>
                                      </p:cBhvr>
                                      <p:to>
                                        <p:strVal val="0.25"/>
                                      </p:to>
                                    </p:set>
                                    <p:animEffect filter="image" prLst="opacity: 0.25">
                                      <p:cBhvr rctx="IE">
                                        <p:cTn id="70" dur="indefinite"/>
                                        <p:tgtEl>
                                          <p:spTgt spid="69"/>
                                        </p:tgtEl>
                                      </p:cBhvr>
                                    </p:animEffect>
                                  </p:childTnLst>
                                </p:cTn>
                              </p:par>
                              <p:par>
                                <p:cTn id="71" presetID="9" presetClass="emph" presetSubtype="0" grpId="1" nodeType="withEffect">
                                  <p:stCondLst>
                                    <p:cond delay="0"/>
                                  </p:stCondLst>
                                  <p:childTnLst>
                                    <p:set>
                                      <p:cBhvr rctx="PPT">
                                        <p:cTn id="72" dur="indefinite"/>
                                        <p:tgtEl>
                                          <p:spTgt spid="71"/>
                                        </p:tgtEl>
                                        <p:attrNameLst>
                                          <p:attrName>style.opacity</p:attrName>
                                        </p:attrNameLst>
                                      </p:cBhvr>
                                      <p:to>
                                        <p:strVal val="0.25"/>
                                      </p:to>
                                    </p:set>
                                    <p:animEffect filter="image" prLst="opacity: 0.25">
                                      <p:cBhvr rctx="IE">
                                        <p:cTn id="73" dur="indefinite"/>
                                        <p:tgtEl>
                                          <p:spTgt spid="71"/>
                                        </p:tgtEl>
                                      </p:cBhvr>
                                    </p:animEffect>
                                  </p:childTnLst>
                                </p:cTn>
                              </p:par>
                              <p:par>
                                <p:cTn id="74" presetID="9" presetClass="emph" presetSubtype="0" nodeType="withEffect">
                                  <p:stCondLst>
                                    <p:cond delay="0"/>
                                  </p:stCondLst>
                                  <p:childTnLst>
                                    <p:set>
                                      <p:cBhvr rctx="PPT">
                                        <p:cTn id="75" dur="indefinite"/>
                                        <p:tgtEl>
                                          <p:spTgt spid="72"/>
                                        </p:tgtEl>
                                        <p:attrNameLst>
                                          <p:attrName>style.opacity</p:attrName>
                                        </p:attrNameLst>
                                      </p:cBhvr>
                                      <p:to>
                                        <p:strVal val="0.25"/>
                                      </p:to>
                                    </p:set>
                                    <p:animEffect filter="image" prLst="opacity: 0.25">
                                      <p:cBhvr rctx="IE">
                                        <p:cTn id="76" dur="indefinite"/>
                                        <p:tgtEl>
                                          <p:spTgt spid="72"/>
                                        </p:tgtEl>
                                      </p:cBhvr>
                                    </p:animEffect>
                                  </p:childTnLst>
                                </p:cTn>
                              </p:par>
                              <p:par>
                                <p:cTn id="77" presetID="9" presetClass="emph" presetSubtype="0" nodeType="withEffect">
                                  <p:stCondLst>
                                    <p:cond delay="0"/>
                                  </p:stCondLst>
                                  <p:childTnLst>
                                    <p:set>
                                      <p:cBhvr rctx="PPT">
                                        <p:cTn id="78" dur="indefinite"/>
                                        <p:tgtEl>
                                          <p:spTgt spid="77"/>
                                        </p:tgtEl>
                                        <p:attrNameLst>
                                          <p:attrName>style.opacity</p:attrName>
                                        </p:attrNameLst>
                                      </p:cBhvr>
                                      <p:to>
                                        <p:strVal val="0.25"/>
                                      </p:to>
                                    </p:set>
                                    <p:animEffect filter="image" prLst="opacity: 0.25">
                                      <p:cBhvr rctx="IE">
                                        <p:cTn id="79" dur="indefinite"/>
                                        <p:tgtEl>
                                          <p:spTgt spid="77"/>
                                        </p:tgtEl>
                                      </p:cBhvr>
                                    </p:animEffect>
                                  </p:childTnLst>
                                </p:cTn>
                              </p:par>
                              <p:par>
                                <p:cTn id="80" presetID="9" presetClass="emph" presetSubtype="0" grpId="2" nodeType="withEffect">
                                  <p:stCondLst>
                                    <p:cond delay="0"/>
                                  </p:stCondLst>
                                  <p:childTnLst>
                                    <p:set>
                                      <p:cBhvr rctx="PPT">
                                        <p:cTn id="81" dur="indefinite"/>
                                        <p:tgtEl>
                                          <p:spTgt spid="76"/>
                                        </p:tgtEl>
                                        <p:attrNameLst>
                                          <p:attrName>style.opacity</p:attrName>
                                        </p:attrNameLst>
                                      </p:cBhvr>
                                      <p:to>
                                        <p:strVal val="0.25"/>
                                      </p:to>
                                    </p:set>
                                    <p:animEffect filter="image" prLst="opacity: 0.25">
                                      <p:cBhvr rctx="IE">
                                        <p:cTn id="82" dur="indefinite"/>
                                        <p:tgtEl>
                                          <p:spTgt spid="76"/>
                                        </p:tgtEl>
                                      </p:cBhvr>
                                    </p:animEffect>
                                  </p:childTnLst>
                                </p:cTn>
                              </p:par>
                              <p:par>
                                <p:cTn id="83" presetID="9" presetClass="emph" presetSubtype="0" grpId="0" nodeType="withEffect">
                                  <p:stCondLst>
                                    <p:cond delay="0"/>
                                  </p:stCondLst>
                                  <p:childTnLst>
                                    <p:set>
                                      <p:cBhvr rctx="PPT">
                                        <p:cTn id="84" dur="indefinite"/>
                                        <p:tgtEl>
                                          <p:spTgt spid="65"/>
                                        </p:tgtEl>
                                        <p:attrNameLst>
                                          <p:attrName>style.opacity</p:attrName>
                                        </p:attrNameLst>
                                      </p:cBhvr>
                                      <p:to>
                                        <p:strVal val="0.25"/>
                                      </p:to>
                                    </p:set>
                                    <p:animEffect filter="image" prLst="opacity: 0.25">
                                      <p:cBhvr rctx="IE">
                                        <p:cTn id="85" dur="indefinite"/>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6" grpId="1" animBg="1"/>
      <p:bldP spid="68" grpId="0" animBg="1"/>
      <p:bldP spid="68" grpId="1" animBg="1"/>
      <p:bldP spid="71" grpId="0" animBg="1"/>
      <p:bldP spid="71" grpId="1" animBg="1"/>
      <p:bldP spid="76" grpId="0" animBg="1"/>
      <p:bldP spid="76" grpId="1" animBg="1"/>
      <p:bldP spid="76" grpId="2" animBg="1"/>
      <p:bldP spid="8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 ART</a:t>
            </a:r>
          </a:p>
        </p:txBody>
      </p:sp>
      <p:sp>
        <p:nvSpPr>
          <p:cNvPr id="3" name="Content Placeholder 2"/>
          <p:cNvSpPr>
            <a:spLocks noGrp="1"/>
          </p:cNvSpPr>
          <p:nvPr>
            <p:ph idx="1"/>
          </p:nvPr>
        </p:nvSpPr>
        <p:spPr>
          <a:xfrm>
            <a:off x="1097280" y="1845734"/>
            <a:ext cx="6389370" cy="4023360"/>
          </a:xfrm>
        </p:spPr>
        <p:txBody>
          <a:bodyPr/>
          <a:lstStyle/>
          <a:p>
            <a:r>
              <a:rPr lang="en-US" dirty="0"/>
              <a:t>Based on radix tree: a trie data structure that store n-ary key chunks</a:t>
            </a:r>
          </a:p>
          <a:p>
            <a:r>
              <a:rPr lang="en-US" dirty="0"/>
              <a:t>Unlike basic radix tree, ART has an adaptive node structure</a:t>
            </a:r>
          </a:p>
          <a:p>
            <a:pPr lvl="1"/>
            <a:r>
              <a:rPr lang="en-US" dirty="0"/>
              <a:t>Allows for different node sizes within the index</a:t>
            </a:r>
          </a:p>
          <a:p>
            <a:pPr lvl="1"/>
            <a:r>
              <a:rPr lang="en-US" dirty="0"/>
              <a:t>Addresses trade-off between tree height vs. space efficiency of radix tree</a:t>
            </a:r>
          </a:p>
          <a:p>
            <a:r>
              <a:rPr lang="en-US" dirty="0"/>
              <a:t>Path compression</a:t>
            </a:r>
          </a:p>
          <a:p>
            <a:pPr lvl="1"/>
            <a:r>
              <a:rPr lang="en-US" dirty="0"/>
              <a:t>Collapses nodes with only a single child pointer</a:t>
            </a:r>
          </a:p>
          <a:p>
            <a:pPr lvl="1"/>
            <a:r>
              <a:rPr lang="en-US" dirty="0"/>
              <a:t>Nodes store prefix of key bytes in node header; prefix of length </a:t>
            </a:r>
            <a:r>
              <a:rPr lang="en-US" i="1" dirty="0"/>
              <a:t>n</a:t>
            </a:r>
            <a:r>
              <a:rPr lang="en-US" dirty="0"/>
              <a:t> reduces index height by </a:t>
            </a:r>
            <a:r>
              <a:rPr lang="en-US" i="1" dirty="0"/>
              <a:t>n</a:t>
            </a:r>
            <a:r>
              <a:rPr lang="en-US" dirty="0"/>
              <a:t> levels</a:t>
            </a:r>
          </a:p>
          <a:p>
            <a:r>
              <a:rPr lang="en-US" dirty="0"/>
              <a:t>Original proposal did not tackle multi-thread concurrency</a:t>
            </a:r>
          </a:p>
          <a:p>
            <a:endParaRPr lang="en-US" dirty="0"/>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35</a:t>
            </a:fld>
            <a:endParaRPr lang="en-US" dirty="0"/>
          </a:p>
        </p:txBody>
      </p:sp>
      <p:pic>
        <p:nvPicPr>
          <p:cNvPr id="10" name="Picture 9"/>
          <p:cNvPicPr>
            <a:picLocks noChangeAspect="1"/>
          </p:cNvPicPr>
          <p:nvPr/>
        </p:nvPicPr>
        <p:blipFill>
          <a:blip r:embed="rId2"/>
          <a:stretch>
            <a:fillRect/>
          </a:stretch>
        </p:blipFill>
        <p:spPr>
          <a:xfrm>
            <a:off x="8082081" y="2361496"/>
            <a:ext cx="3774115" cy="3197181"/>
          </a:xfrm>
          <a:prstGeom prst="rect">
            <a:avLst/>
          </a:prstGeom>
        </p:spPr>
      </p:pic>
      <p:sp>
        <p:nvSpPr>
          <p:cNvPr id="11" name="TextBox 10"/>
          <p:cNvSpPr txBox="1"/>
          <p:nvPr/>
        </p:nvSpPr>
        <p:spPr>
          <a:xfrm>
            <a:off x="0" y="5908813"/>
            <a:ext cx="7799754" cy="430887"/>
          </a:xfrm>
          <a:prstGeom prst="rect">
            <a:avLst/>
          </a:prstGeom>
          <a:noFill/>
        </p:spPr>
        <p:txBody>
          <a:bodyPr wrap="square" rtlCol="0">
            <a:spAutoFit/>
          </a:bodyPr>
          <a:lstStyle/>
          <a:p>
            <a:r>
              <a:rPr lang="en-US" sz="1100" dirty="0">
                <a:solidFill>
                  <a:schemeClr val="tx1">
                    <a:lumMod val="50000"/>
                    <a:lumOff val="50000"/>
                  </a:schemeClr>
                </a:solidFill>
                <a:latin typeface="Arial" panose="020B0604020202020204" pitchFamily="34" charset="0"/>
                <a:cs typeface="Arial" panose="020B0604020202020204" pitchFamily="34" charset="0"/>
              </a:rPr>
              <a:t>The Adaptive Radix Tre: ARTful Indexing for Main-Memory Databases</a:t>
            </a:r>
          </a:p>
          <a:p>
            <a:r>
              <a:rPr lang="en-US" sz="1100" dirty="0">
                <a:solidFill>
                  <a:schemeClr val="bg1">
                    <a:lumMod val="75000"/>
                  </a:schemeClr>
                </a:solidFill>
                <a:latin typeface="Arial" panose="020B0604020202020204" pitchFamily="34" charset="0"/>
                <a:cs typeface="Arial" panose="020B0604020202020204" pitchFamily="34" charset="0"/>
              </a:rPr>
              <a:t>ICDE, pp. 38-49, 2013</a:t>
            </a:r>
          </a:p>
        </p:txBody>
      </p:sp>
      <p:pic>
        <p:nvPicPr>
          <p:cNvPr id="7" name="Picture 6"/>
          <p:cNvPicPr>
            <a:picLocks noChangeAspect="1"/>
          </p:cNvPicPr>
          <p:nvPr/>
        </p:nvPicPr>
        <p:blipFill>
          <a:blip r:embed="rId3"/>
          <a:stretch>
            <a:fillRect/>
          </a:stretch>
        </p:blipFill>
        <p:spPr>
          <a:xfrm>
            <a:off x="8508989" y="2674254"/>
            <a:ext cx="2956567" cy="2130154"/>
          </a:xfrm>
          <a:prstGeom prst="rect">
            <a:avLst/>
          </a:prstGeom>
        </p:spPr>
      </p:pic>
    </p:spTree>
    <p:extLst>
      <p:ext uri="{BB962C8B-B14F-4D97-AF65-F5344CB8AC3E}">
        <p14:creationId xmlns:p14="http://schemas.microsoft.com/office/powerpoint/2010/main" val="421977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HANA P*Time: OLFIT on B+-Trees</a:t>
            </a:r>
          </a:p>
        </p:txBody>
      </p:sp>
      <p:sp>
        <p:nvSpPr>
          <p:cNvPr id="3" name="Content Placeholder 2"/>
          <p:cNvSpPr>
            <a:spLocks noGrp="1"/>
          </p:cNvSpPr>
          <p:nvPr>
            <p:ph idx="1"/>
          </p:nvPr>
        </p:nvSpPr>
        <p:spPr>
          <a:xfrm>
            <a:off x="1097279" y="1845734"/>
            <a:ext cx="5975643" cy="4023360"/>
          </a:xfrm>
        </p:spPr>
        <p:txBody>
          <a:bodyPr>
            <a:normAutofit lnSpcReduction="10000"/>
          </a:bodyPr>
          <a:lstStyle/>
          <a:p>
            <a:r>
              <a:rPr lang="en-US" dirty="0"/>
              <a:t>P*Time uses a B+-Tree index (hashing supported as well)</a:t>
            </a:r>
          </a:p>
          <a:p>
            <a:r>
              <a:rPr lang="en-US" dirty="0"/>
              <a:t>OLFIT address index concurrency focusing on CPU cache coherence issues due to latch/lock protocols</a:t>
            </a:r>
          </a:p>
          <a:p>
            <a:r>
              <a:rPr lang="en-US" dirty="0"/>
              <a:t>Associate latch plus version number with B+-Tree node</a:t>
            </a:r>
          </a:p>
          <a:p>
            <a:r>
              <a:rPr lang="en-US" dirty="0"/>
              <a:t>B+-Tree node updates</a:t>
            </a:r>
          </a:p>
          <a:p>
            <a:pPr lvl="1"/>
            <a:r>
              <a:rPr lang="en-US" dirty="0"/>
              <a:t>Acquire latch, update content, increment version, unlatch</a:t>
            </a:r>
          </a:p>
          <a:p>
            <a:r>
              <a:rPr lang="en-US" dirty="0"/>
              <a:t>B+-Tree node reads</a:t>
            </a:r>
          </a:p>
          <a:p>
            <a:pPr lvl="1"/>
            <a:r>
              <a:rPr lang="en-US" dirty="0"/>
              <a:t>Copy version to local register r</a:t>
            </a:r>
          </a:p>
          <a:p>
            <a:pPr lvl="1"/>
            <a:r>
              <a:rPr lang="en-US" dirty="0"/>
              <a:t>Read node content, validate latch is unset and node version is same as local copy, otherwise re-read node</a:t>
            </a:r>
          </a:p>
          <a:p>
            <a:r>
              <a:rPr lang="en-US" dirty="0"/>
              <a:t>Node splits handled by B-link tree strategy</a:t>
            </a:r>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36</a:t>
            </a:fld>
            <a:endParaRPr lang="en-US" dirty="0"/>
          </a:p>
        </p:txBody>
      </p:sp>
      <p:sp>
        <p:nvSpPr>
          <p:cNvPr id="7" name="TextBox 6"/>
          <p:cNvSpPr txBox="1"/>
          <p:nvPr/>
        </p:nvSpPr>
        <p:spPr>
          <a:xfrm>
            <a:off x="0" y="5908813"/>
            <a:ext cx="7799754" cy="430887"/>
          </a:xfrm>
          <a:prstGeom prst="rect">
            <a:avLst/>
          </a:prstGeom>
          <a:noFill/>
        </p:spPr>
        <p:txBody>
          <a:bodyPr wrap="square" rtlCol="0">
            <a:spAutoFit/>
          </a:bodyPr>
          <a:lstStyle/>
          <a:p>
            <a:r>
              <a:rPr lang="en-US" sz="1100" dirty="0">
                <a:solidFill>
                  <a:schemeClr val="tx1">
                    <a:lumMod val="50000"/>
                    <a:lumOff val="50000"/>
                  </a:schemeClr>
                </a:solidFill>
                <a:latin typeface="Arial" panose="020B0604020202020204" pitchFamily="34" charset="0"/>
                <a:cs typeface="Arial" panose="020B0604020202020204" pitchFamily="34" charset="0"/>
              </a:rPr>
              <a:t>Cache-Conscious Concurrency Control of Main-Memory Indexes on Shared-Memory Multiprocessor Systems</a:t>
            </a:r>
          </a:p>
          <a:p>
            <a:r>
              <a:rPr lang="en-US" sz="1100" dirty="0">
                <a:solidFill>
                  <a:schemeClr val="bg1">
                    <a:lumMod val="75000"/>
                  </a:schemeClr>
                </a:solidFill>
                <a:latin typeface="Arial" panose="020B0604020202020204" pitchFamily="34" charset="0"/>
                <a:cs typeface="Arial" panose="020B0604020202020204" pitchFamily="34" charset="0"/>
              </a:rPr>
              <a:t>VLDB, pp. 181-190, 2001</a:t>
            </a:r>
          </a:p>
        </p:txBody>
      </p:sp>
      <p:sp>
        <p:nvSpPr>
          <p:cNvPr id="10" name="Rectangle 9"/>
          <p:cNvSpPr/>
          <p:nvPr/>
        </p:nvSpPr>
        <p:spPr>
          <a:xfrm>
            <a:off x="9467832" y="3942466"/>
            <a:ext cx="816939" cy="27432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panose="020B0604020202020204" pitchFamily="34" charset="0"/>
                <a:cs typeface="Arial" panose="020B0604020202020204" pitchFamily="34" charset="0"/>
              </a:rPr>
              <a:t>N1</a:t>
            </a:r>
          </a:p>
        </p:txBody>
      </p:sp>
      <p:cxnSp>
        <p:nvCxnSpPr>
          <p:cNvPr id="12" name="Straight Arrow Connector 11"/>
          <p:cNvCxnSpPr>
            <a:cxnSpLocks/>
            <a:stCxn id="10" idx="2"/>
            <a:endCxn id="18" idx="0"/>
          </p:cNvCxnSpPr>
          <p:nvPr/>
        </p:nvCxnSpPr>
        <p:spPr>
          <a:xfrm flipH="1">
            <a:off x="9208992" y="4216786"/>
            <a:ext cx="667310" cy="21157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cxnSpLocks/>
            <a:stCxn id="10" idx="2"/>
            <a:endCxn id="19" idx="0"/>
          </p:cNvCxnSpPr>
          <p:nvPr/>
        </p:nvCxnSpPr>
        <p:spPr>
          <a:xfrm>
            <a:off x="9876302" y="4216786"/>
            <a:ext cx="728509" cy="1972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8800522" y="4428356"/>
            <a:ext cx="816939" cy="27432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panose="020B0604020202020204" pitchFamily="34" charset="0"/>
                <a:cs typeface="Arial" panose="020B0604020202020204" pitchFamily="34" charset="0"/>
              </a:rPr>
              <a:t>N2</a:t>
            </a:r>
          </a:p>
        </p:txBody>
      </p:sp>
      <p:sp>
        <p:nvSpPr>
          <p:cNvPr id="19" name="Rectangle 18"/>
          <p:cNvSpPr/>
          <p:nvPr/>
        </p:nvSpPr>
        <p:spPr>
          <a:xfrm>
            <a:off x="10196341" y="4414055"/>
            <a:ext cx="816939" cy="27432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panose="020B0604020202020204" pitchFamily="34" charset="0"/>
                <a:cs typeface="Arial" panose="020B0604020202020204" pitchFamily="34" charset="0"/>
              </a:rPr>
              <a:t>N3</a:t>
            </a:r>
          </a:p>
        </p:txBody>
      </p:sp>
      <p:sp>
        <p:nvSpPr>
          <p:cNvPr id="22" name="Rectangle 21"/>
          <p:cNvSpPr/>
          <p:nvPr/>
        </p:nvSpPr>
        <p:spPr>
          <a:xfrm>
            <a:off x="7966790" y="4960480"/>
            <a:ext cx="816939" cy="27432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panose="020B0604020202020204" pitchFamily="34" charset="0"/>
                <a:cs typeface="Arial" panose="020B0604020202020204" pitchFamily="34" charset="0"/>
              </a:rPr>
              <a:t>N4</a:t>
            </a:r>
          </a:p>
        </p:txBody>
      </p:sp>
      <p:sp>
        <p:nvSpPr>
          <p:cNvPr id="23" name="Rectangle 22"/>
          <p:cNvSpPr/>
          <p:nvPr/>
        </p:nvSpPr>
        <p:spPr>
          <a:xfrm>
            <a:off x="8940187" y="4960480"/>
            <a:ext cx="816939" cy="27432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panose="020B0604020202020204" pitchFamily="34" charset="0"/>
                <a:cs typeface="Arial" panose="020B0604020202020204" pitchFamily="34" charset="0"/>
              </a:rPr>
              <a:t>N5</a:t>
            </a:r>
          </a:p>
        </p:txBody>
      </p:sp>
      <p:cxnSp>
        <p:nvCxnSpPr>
          <p:cNvPr id="24" name="Straight Arrow Connector 23"/>
          <p:cNvCxnSpPr>
            <a:cxnSpLocks/>
            <a:stCxn id="18" idx="2"/>
            <a:endCxn id="22" idx="0"/>
          </p:cNvCxnSpPr>
          <p:nvPr/>
        </p:nvCxnSpPr>
        <p:spPr>
          <a:xfrm flipH="1">
            <a:off x="8375260" y="4702676"/>
            <a:ext cx="833732" cy="2578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a:stCxn id="18" idx="2"/>
            <a:endCxn id="23" idx="0"/>
          </p:cNvCxnSpPr>
          <p:nvPr/>
        </p:nvCxnSpPr>
        <p:spPr>
          <a:xfrm>
            <a:off x="9208992" y="4702676"/>
            <a:ext cx="139665" cy="2578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19" idx="2"/>
            <a:endCxn id="31" idx="0"/>
          </p:cNvCxnSpPr>
          <p:nvPr/>
        </p:nvCxnSpPr>
        <p:spPr>
          <a:xfrm flipH="1">
            <a:off x="10338681" y="4688375"/>
            <a:ext cx="266130" cy="2740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9930211" y="4962403"/>
            <a:ext cx="816939" cy="27432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panose="020B0604020202020204" pitchFamily="34" charset="0"/>
                <a:cs typeface="Arial" panose="020B0604020202020204" pitchFamily="34" charset="0"/>
              </a:rPr>
              <a:t>N6</a:t>
            </a:r>
          </a:p>
        </p:txBody>
      </p:sp>
      <p:sp>
        <p:nvSpPr>
          <p:cNvPr id="32" name="Rectangle 31"/>
          <p:cNvSpPr/>
          <p:nvPr/>
        </p:nvSpPr>
        <p:spPr>
          <a:xfrm>
            <a:off x="10941230" y="4960681"/>
            <a:ext cx="816939" cy="27432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panose="020B0604020202020204" pitchFamily="34" charset="0"/>
                <a:cs typeface="Arial" panose="020B0604020202020204" pitchFamily="34" charset="0"/>
              </a:rPr>
              <a:t>N7</a:t>
            </a:r>
          </a:p>
        </p:txBody>
      </p:sp>
      <p:cxnSp>
        <p:nvCxnSpPr>
          <p:cNvPr id="36" name="Straight Arrow Connector 35"/>
          <p:cNvCxnSpPr>
            <a:cxnSpLocks/>
            <a:stCxn id="19" idx="2"/>
            <a:endCxn id="32" idx="0"/>
          </p:cNvCxnSpPr>
          <p:nvPr/>
        </p:nvCxnSpPr>
        <p:spPr>
          <a:xfrm>
            <a:off x="10604811" y="4688375"/>
            <a:ext cx="744889" cy="2723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7907450" y="2394968"/>
            <a:ext cx="925173" cy="106773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p:cNvSpPr txBox="1"/>
          <p:nvPr/>
        </p:nvSpPr>
        <p:spPr>
          <a:xfrm>
            <a:off x="7934713" y="2109710"/>
            <a:ext cx="857756"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T1 Cache</a:t>
            </a:r>
          </a:p>
        </p:txBody>
      </p:sp>
      <p:sp>
        <p:nvSpPr>
          <p:cNvPr id="42" name="TextBox 41"/>
          <p:cNvSpPr txBox="1"/>
          <p:nvPr/>
        </p:nvSpPr>
        <p:spPr>
          <a:xfrm>
            <a:off x="8918710" y="2113838"/>
            <a:ext cx="857756"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T2 Cache</a:t>
            </a:r>
          </a:p>
        </p:txBody>
      </p:sp>
      <p:sp>
        <p:nvSpPr>
          <p:cNvPr id="44" name="TextBox 43"/>
          <p:cNvSpPr txBox="1"/>
          <p:nvPr/>
        </p:nvSpPr>
        <p:spPr>
          <a:xfrm>
            <a:off x="10968493" y="2113838"/>
            <a:ext cx="857756"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T4 Cache</a:t>
            </a:r>
          </a:p>
        </p:txBody>
      </p:sp>
      <p:sp>
        <p:nvSpPr>
          <p:cNvPr id="45" name="Rectangle 44"/>
          <p:cNvSpPr/>
          <p:nvPr/>
        </p:nvSpPr>
        <p:spPr>
          <a:xfrm>
            <a:off x="7955123" y="2449472"/>
            <a:ext cx="816939" cy="27432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panose="020B0604020202020204" pitchFamily="34" charset="0"/>
                <a:cs typeface="Arial" panose="020B0604020202020204" pitchFamily="34" charset="0"/>
              </a:rPr>
              <a:t>N1</a:t>
            </a:r>
          </a:p>
        </p:txBody>
      </p:sp>
      <p:sp>
        <p:nvSpPr>
          <p:cNvPr id="46" name="Rectangle 45"/>
          <p:cNvSpPr/>
          <p:nvPr/>
        </p:nvSpPr>
        <p:spPr>
          <a:xfrm>
            <a:off x="7955122" y="2787505"/>
            <a:ext cx="816939" cy="27432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panose="020B0604020202020204" pitchFamily="34" charset="0"/>
                <a:cs typeface="Arial" panose="020B0604020202020204" pitchFamily="34" charset="0"/>
              </a:rPr>
              <a:t>N2</a:t>
            </a:r>
          </a:p>
        </p:txBody>
      </p:sp>
      <p:sp>
        <p:nvSpPr>
          <p:cNvPr id="47" name="Rectangle 46"/>
          <p:cNvSpPr/>
          <p:nvPr/>
        </p:nvSpPr>
        <p:spPr>
          <a:xfrm>
            <a:off x="7961566" y="3116329"/>
            <a:ext cx="816939" cy="27432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panose="020B0604020202020204" pitchFamily="34" charset="0"/>
                <a:cs typeface="Arial" panose="020B0604020202020204" pitchFamily="34" charset="0"/>
              </a:rPr>
              <a:t>N4</a:t>
            </a:r>
          </a:p>
        </p:txBody>
      </p:sp>
      <p:sp>
        <p:nvSpPr>
          <p:cNvPr id="48" name="Rectangle 47"/>
          <p:cNvSpPr/>
          <p:nvPr/>
        </p:nvSpPr>
        <p:spPr>
          <a:xfrm>
            <a:off x="8918710" y="2390837"/>
            <a:ext cx="925173" cy="106773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8966383" y="2445341"/>
            <a:ext cx="816939" cy="27432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panose="020B0604020202020204" pitchFamily="34" charset="0"/>
                <a:cs typeface="Arial" panose="020B0604020202020204" pitchFamily="34" charset="0"/>
              </a:rPr>
              <a:t>N1</a:t>
            </a:r>
          </a:p>
        </p:txBody>
      </p:sp>
      <p:sp>
        <p:nvSpPr>
          <p:cNvPr id="50" name="Rectangle 49"/>
          <p:cNvSpPr/>
          <p:nvPr/>
        </p:nvSpPr>
        <p:spPr>
          <a:xfrm>
            <a:off x="8966382" y="2783374"/>
            <a:ext cx="816939" cy="27432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panose="020B0604020202020204" pitchFamily="34" charset="0"/>
                <a:cs typeface="Arial" panose="020B0604020202020204" pitchFamily="34" charset="0"/>
              </a:rPr>
              <a:t>N2</a:t>
            </a:r>
          </a:p>
        </p:txBody>
      </p:sp>
      <p:sp>
        <p:nvSpPr>
          <p:cNvPr id="51" name="Rectangle 50"/>
          <p:cNvSpPr/>
          <p:nvPr/>
        </p:nvSpPr>
        <p:spPr>
          <a:xfrm>
            <a:off x="8972826" y="3112198"/>
            <a:ext cx="816939" cy="27432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panose="020B0604020202020204" pitchFamily="34" charset="0"/>
                <a:cs typeface="Arial" panose="020B0604020202020204" pitchFamily="34" charset="0"/>
              </a:rPr>
              <a:t>N5</a:t>
            </a:r>
          </a:p>
        </p:txBody>
      </p:sp>
      <p:sp>
        <p:nvSpPr>
          <p:cNvPr id="52" name="Rectangle 51"/>
          <p:cNvSpPr/>
          <p:nvPr/>
        </p:nvSpPr>
        <p:spPr>
          <a:xfrm>
            <a:off x="9929970" y="2390837"/>
            <a:ext cx="925173" cy="106773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p:cNvSpPr/>
          <p:nvPr/>
        </p:nvSpPr>
        <p:spPr>
          <a:xfrm>
            <a:off x="9977643" y="2445341"/>
            <a:ext cx="816939" cy="27432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panose="020B0604020202020204" pitchFamily="34" charset="0"/>
                <a:cs typeface="Arial" panose="020B0604020202020204" pitchFamily="34" charset="0"/>
              </a:rPr>
              <a:t>N1</a:t>
            </a:r>
          </a:p>
        </p:txBody>
      </p:sp>
      <p:sp>
        <p:nvSpPr>
          <p:cNvPr id="54" name="Rectangle 53"/>
          <p:cNvSpPr/>
          <p:nvPr/>
        </p:nvSpPr>
        <p:spPr>
          <a:xfrm>
            <a:off x="9977642" y="2783374"/>
            <a:ext cx="816939" cy="27432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panose="020B0604020202020204" pitchFamily="34" charset="0"/>
                <a:cs typeface="Arial" panose="020B0604020202020204" pitchFamily="34" charset="0"/>
              </a:rPr>
              <a:t>N3</a:t>
            </a:r>
          </a:p>
        </p:txBody>
      </p:sp>
      <p:sp>
        <p:nvSpPr>
          <p:cNvPr id="55" name="Rectangle 54"/>
          <p:cNvSpPr/>
          <p:nvPr/>
        </p:nvSpPr>
        <p:spPr>
          <a:xfrm>
            <a:off x="9984086" y="3112198"/>
            <a:ext cx="816939" cy="27432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panose="020B0604020202020204" pitchFamily="34" charset="0"/>
                <a:cs typeface="Arial" panose="020B0604020202020204" pitchFamily="34" charset="0"/>
              </a:rPr>
              <a:t>N6</a:t>
            </a:r>
          </a:p>
        </p:txBody>
      </p:sp>
      <p:sp>
        <p:nvSpPr>
          <p:cNvPr id="56" name="Rectangle 55"/>
          <p:cNvSpPr/>
          <p:nvPr/>
        </p:nvSpPr>
        <p:spPr>
          <a:xfrm>
            <a:off x="10941230" y="2390837"/>
            <a:ext cx="925173" cy="106773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a:off x="10988903" y="2445341"/>
            <a:ext cx="816939" cy="27432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panose="020B0604020202020204" pitchFamily="34" charset="0"/>
                <a:cs typeface="Arial" panose="020B0604020202020204" pitchFamily="34" charset="0"/>
              </a:rPr>
              <a:t>N1</a:t>
            </a:r>
          </a:p>
        </p:txBody>
      </p:sp>
      <p:sp>
        <p:nvSpPr>
          <p:cNvPr id="58" name="Rectangle 57"/>
          <p:cNvSpPr/>
          <p:nvPr/>
        </p:nvSpPr>
        <p:spPr>
          <a:xfrm>
            <a:off x="10988902" y="2783374"/>
            <a:ext cx="816939" cy="27432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panose="020B0604020202020204" pitchFamily="34" charset="0"/>
                <a:cs typeface="Arial" panose="020B0604020202020204" pitchFamily="34" charset="0"/>
              </a:rPr>
              <a:t>N3</a:t>
            </a:r>
          </a:p>
        </p:txBody>
      </p:sp>
      <p:sp>
        <p:nvSpPr>
          <p:cNvPr id="59" name="Rectangle 58"/>
          <p:cNvSpPr/>
          <p:nvPr/>
        </p:nvSpPr>
        <p:spPr>
          <a:xfrm>
            <a:off x="10995346" y="3112198"/>
            <a:ext cx="816939" cy="27432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panose="020B0604020202020204" pitchFamily="34" charset="0"/>
                <a:cs typeface="Arial" panose="020B0604020202020204" pitchFamily="34" charset="0"/>
              </a:rPr>
              <a:t>N5</a:t>
            </a:r>
          </a:p>
        </p:txBody>
      </p:sp>
      <p:sp>
        <p:nvSpPr>
          <p:cNvPr id="60" name="TextBox 59"/>
          <p:cNvSpPr txBox="1"/>
          <p:nvPr/>
        </p:nvSpPr>
        <p:spPr>
          <a:xfrm>
            <a:off x="9918872" y="2104629"/>
            <a:ext cx="857756"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T3 Cache</a:t>
            </a:r>
          </a:p>
        </p:txBody>
      </p:sp>
      <p:pic>
        <p:nvPicPr>
          <p:cNvPr id="61" name="Picture 60"/>
          <p:cNvPicPr>
            <a:picLocks noChangeAspect="1"/>
          </p:cNvPicPr>
          <p:nvPr/>
        </p:nvPicPr>
        <p:blipFill>
          <a:blip r:embed="rId2"/>
          <a:stretch>
            <a:fillRect/>
          </a:stretch>
        </p:blipFill>
        <p:spPr>
          <a:xfrm>
            <a:off x="8238265" y="2451897"/>
            <a:ext cx="270724" cy="261207"/>
          </a:xfrm>
          <a:prstGeom prst="rect">
            <a:avLst/>
          </a:prstGeom>
        </p:spPr>
      </p:pic>
      <p:pic>
        <p:nvPicPr>
          <p:cNvPr id="62" name="Picture 61"/>
          <p:cNvPicPr>
            <a:picLocks noChangeAspect="1"/>
          </p:cNvPicPr>
          <p:nvPr/>
        </p:nvPicPr>
        <p:blipFill>
          <a:blip r:embed="rId2"/>
          <a:stretch>
            <a:fillRect/>
          </a:stretch>
        </p:blipFill>
        <p:spPr>
          <a:xfrm>
            <a:off x="8225173" y="2801541"/>
            <a:ext cx="270724" cy="261207"/>
          </a:xfrm>
          <a:prstGeom prst="rect">
            <a:avLst/>
          </a:prstGeom>
        </p:spPr>
      </p:pic>
      <p:pic>
        <p:nvPicPr>
          <p:cNvPr id="63" name="Picture 62"/>
          <p:cNvPicPr>
            <a:picLocks noChangeAspect="1"/>
          </p:cNvPicPr>
          <p:nvPr/>
        </p:nvPicPr>
        <p:blipFill>
          <a:blip r:embed="rId2"/>
          <a:stretch>
            <a:fillRect/>
          </a:stretch>
        </p:blipFill>
        <p:spPr>
          <a:xfrm>
            <a:off x="9237715" y="2451897"/>
            <a:ext cx="270724" cy="261207"/>
          </a:xfrm>
          <a:prstGeom prst="rect">
            <a:avLst/>
          </a:prstGeom>
        </p:spPr>
      </p:pic>
      <p:pic>
        <p:nvPicPr>
          <p:cNvPr id="64" name="Picture 63"/>
          <p:cNvPicPr>
            <a:picLocks noChangeAspect="1"/>
          </p:cNvPicPr>
          <p:nvPr/>
        </p:nvPicPr>
        <p:blipFill>
          <a:blip r:embed="rId2"/>
          <a:stretch>
            <a:fillRect/>
          </a:stretch>
        </p:blipFill>
        <p:spPr>
          <a:xfrm>
            <a:off x="10240556" y="2451897"/>
            <a:ext cx="270724" cy="261207"/>
          </a:xfrm>
          <a:prstGeom prst="rect">
            <a:avLst/>
          </a:prstGeom>
        </p:spPr>
      </p:pic>
      <p:pic>
        <p:nvPicPr>
          <p:cNvPr id="65" name="Picture 64"/>
          <p:cNvPicPr>
            <a:picLocks noChangeAspect="1"/>
          </p:cNvPicPr>
          <p:nvPr/>
        </p:nvPicPr>
        <p:blipFill>
          <a:blip r:embed="rId2"/>
          <a:stretch>
            <a:fillRect/>
          </a:stretch>
        </p:blipFill>
        <p:spPr>
          <a:xfrm>
            <a:off x="10257193" y="2786326"/>
            <a:ext cx="270724" cy="261207"/>
          </a:xfrm>
          <a:prstGeom prst="rect">
            <a:avLst/>
          </a:prstGeom>
        </p:spPr>
      </p:pic>
    </p:spTree>
    <p:extLst>
      <p:ext uri="{BB962C8B-B14F-4D97-AF65-F5344CB8AC3E}">
        <p14:creationId xmlns:p14="http://schemas.microsoft.com/office/powerpoint/2010/main" val="831742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4" grpId="0"/>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Skiplists</a:t>
            </a:r>
          </a:p>
        </p:txBody>
      </p:sp>
      <p:sp>
        <p:nvSpPr>
          <p:cNvPr id="3" name="Content Placeholder 2"/>
          <p:cNvSpPr>
            <a:spLocks noGrp="1"/>
          </p:cNvSpPr>
          <p:nvPr>
            <p:ph idx="1"/>
          </p:nvPr>
        </p:nvSpPr>
        <p:spPr>
          <a:xfrm>
            <a:off x="1097280" y="1845734"/>
            <a:ext cx="5713095" cy="4023360"/>
          </a:xfrm>
        </p:spPr>
        <p:txBody>
          <a:bodyPr/>
          <a:lstStyle/>
          <a:p>
            <a:r>
              <a:rPr lang="en-US" dirty="0"/>
              <a:t>A linked list of sorted records with “express lanes” built at higher levels to enable fast search</a:t>
            </a:r>
          </a:p>
          <a:p>
            <a:r>
              <a:rPr lang="en-US" dirty="0"/>
              <a:t>Bottom layer is always a complete list</a:t>
            </a:r>
          </a:p>
          <a:p>
            <a:r>
              <a:rPr lang="en-US" dirty="0"/>
              <a:t>Key for an item at level </a:t>
            </a:r>
            <a:r>
              <a:rPr lang="en-US" i="1" dirty="0"/>
              <a:t>i</a:t>
            </a:r>
            <a:r>
              <a:rPr lang="en-US" dirty="0"/>
              <a:t> appears at level </a:t>
            </a:r>
            <a:r>
              <a:rPr lang="en-US" i="1" dirty="0"/>
              <a:t>i+1</a:t>
            </a:r>
            <a:r>
              <a:rPr lang="en-US" dirty="0"/>
              <a:t> with a probability </a:t>
            </a:r>
            <a:r>
              <a:rPr lang="en-US" i="1" dirty="0"/>
              <a:t>p</a:t>
            </a:r>
          </a:p>
          <a:p>
            <a:pPr lvl="1"/>
            <a:r>
              <a:rPr lang="en-US" dirty="0"/>
              <a:t>Enables (log</a:t>
            </a:r>
            <a:r>
              <a:rPr lang="en-US" baseline="-25000" dirty="0"/>
              <a:t>1/p</a:t>
            </a:r>
            <a:r>
              <a:rPr lang="en-US" i="1" dirty="0"/>
              <a:t>n</a:t>
            </a:r>
            <a:r>
              <a:rPr lang="en-US" dirty="0"/>
              <a:t>)/</a:t>
            </a:r>
            <a:r>
              <a:rPr lang="en-US" i="1" dirty="0"/>
              <a:t>n </a:t>
            </a:r>
            <a:r>
              <a:rPr lang="en-US" dirty="0"/>
              <a:t>search time </a:t>
            </a:r>
          </a:p>
          <a:p>
            <a:r>
              <a:rPr lang="en-US" dirty="0"/>
              <a:t>Can be made latch-free</a:t>
            </a:r>
          </a:p>
          <a:p>
            <a:pPr lvl="1"/>
            <a:r>
              <a:rPr lang="en-US" dirty="0"/>
              <a:t>Compare-and-swap insert at base linked list</a:t>
            </a:r>
          </a:p>
          <a:p>
            <a:pPr lvl="1"/>
            <a:r>
              <a:rPr lang="en-US" dirty="0"/>
              <a:t>Once successful, build up “tower” at higher levels</a:t>
            </a:r>
          </a:p>
          <a:p>
            <a:r>
              <a:rPr lang="en-US" dirty="0"/>
              <a:t>Skiplists used in MemSQL database engine</a:t>
            </a:r>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37</a:t>
            </a:fld>
            <a:endParaRPr lang="en-US" dirty="0"/>
          </a:p>
        </p:txBody>
      </p:sp>
      <p:sp>
        <p:nvSpPr>
          <p:cNvPr id="11" name="Rectangle: Rounded Corners 10"/>
          <p:cNvSpPr/>
          <p:nvPr/>
        </p:nvSpPr>
        <p:spPr>
          <a:xfrm>
            <a:off x="6974657" y="2914650"/>
            <a:ext cx="681038" cy="250031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3" name="Rectangle 12"/>
          <p:cNvSpPr/>
          <p:nvPr/>
        </p:nvSpPr>
        <p:spPr>
          <a:xfrm>
            <a:off x="7178016" y="3154083"/>
            <a:ext cx="274320" cy="27432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4" name="Rectangle 13"/>
          <p:cNvSpPr/>
          <p:nvPr/>
        </p:nvSpPr>
        <p:spPr>
          <a:xfrm>
            <a:off x="7178016" y="3942800"/>
            <a:ext cx="274320" cy="27432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 name="Rectangle 14"/>
          <p:cNvSpPr/>
          <p:nvPr/>
        </p:nvSpPr>
        <p:spPr>
          <a:xfrm>
            <a:off x="7178016" y="4842601"/>
            <a:ext cx="274320" cy="27432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 name="Oval 15"/>
          <p:cNvSpPr/>
          <p:nvPr/>
        </p:nvSpPr>
        <p:spPr>
          <a:xfrm>
            <a:off x="7277076" y="4943185"/>
            <a:ext cx="76200" cy="731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7" name="Oval 16"/>
          <p:cNvSpPr/>
          <p:nvPr/>
        </p:nvSpPr>
        <p:spPr>
          <a:xfrm>
            <a:off x="7277076" y="4043384"/>
            <a:ext cx="76200" cy="731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8" name="Oval 17"/>
          <p:cNvSpPr/>
          <p:nvPr/>
        </p:nvSpPr>
        <p:spPr>
          <a:xfrm>
            <a:off x="7277076" y="3254667"/>
            <a:ext cx="76200" cy="731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cxnSp>
        <p:nvCxnSpPr>
          <p:cNvPr id="21" name="Straight Arrow Connector 20"/>
          <p:cNvCxnSpPr>
            <a:stCxn id="16" idx="6"/>
            <a:endCxn id="23" idx="1"/>
          </p:cNvCxnSpPr>
          <p:nvPr/>
        </p:nvCxnSpPr>
        <p:spPr>
          <a:xfrm flipV="1">
            <a:off x="7353276" y="4976495"/>
            <a:ext cx="501175" cy="32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7854451" y="4839335"/>
            <a:ext cx="816939" cy="27432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27" name="Straight Connector 26"/>
          <p:cNvCxnSpPr/>
          <p:nvPr/>
        </p:nvCxnSpPr>
        <p:spPr>
          <a:xfrm>
            <a:off x="8346587" y="4839335"/>
            <a:ext cx="0" cy="274320"/>
          </a:xfrm>
          <a:prstGeom prst="line">
            <a:avLst/>
          </a:prstGeom>
        </p:spPr>
        <p:style>
          <a:lnRef idx="2">
            <a:schemeClr val="dk1"/>
          </a:lnRef>
          <a:fillRef idx="0">
            <a:schemeClr val="dk1"/>
          </a:fillRef>
          <a:effectRef idx="1">
            <a:schemeClr val="dk1"/>
          </a:effectRef>
          <a:fontRef idx="minor">
            <a:schemeClr val="tx1"/>
          </a:fontRef>
        </p:style>
      </p:cxnSp>
      <p:sp>
        <p:nvSpPr>
          <p:cNvPr id="29" name="TextBox 28"/>
          <p:cNvSpPr txBox="1"/>
          <p:nvPr/>
        </p:nvSpPr>
        <p:spPr>
          <a:xfrm>
            <a:off x="7880227" y="4853384"/>
            <a:ext cx="466359" cy="246221"/>
          </a:xfrm>
          <a:prstGeom prst="rect">
            <a:avLst/>
          </a:prstGeom>
          <a:noFill/>
        </p:spPr>
        <p:txBody>
          <a:bodyPr wrap="square" rtlCol="0">
            <a:spAutoFit/>
          </a:bodyPr>
          <a:lstStyle/>
          <a:p>
            <a:r>
              <a:rPr lang="en-US" sz="1000" b="1" dirty="0">
                <a:latin typeface="Courier New" panose="02070309020205020404" pitchFamily="49" charset="0"/>
                <a:cs typeface="Courier New" panose="02070309020205020404" pitchFamily="49" charset="0"/>
              </a:rPr>
              <a:t>key</a:t>
            </a:r>
            <a:r>
              <a:rPr lang="en-US" sz="1000" b="1" baseline="-25000" dirty="0">
                <a:latin typeface="Courier New" panose="02070309020205020404" pitchFamily="49" charset="0"/>
                <a:cs typeface="Courier New" panose="02070309020205020404" pitchFamily="49" charset="0"/>
              </a:rPr>
              <a:t>1</a:t>
            </a:r>
          </a:p>
        </p:txBody>
      </p:sp>
      <p:sp>
        <p:nvSpPr>
          <p:cNvPr id="30" name="TextBox 29"/>
          <p:cNvSpPr txBox="1"/>
          <p:nvPr/>
        </p:nvSpPr>
        <p:spPr>
          <a:xfrm>
            <a:off x="8295787" y="4855233"/>
            <a:ext cx="426403" cy="246221"/>
          </a:xfrm>
          <a:prstGeom prst="rect">
            <a:avLst/>
          </a:prstGeom>
          <a:noFill/>
        </p:spPr>
        <p:txBody>
          <a:bodyPr wrap="square" rtlCol="0">
            <a:spAutoFit/>
          </a:bodyPr>
          <a:lstStyle/>
          <a:p>
            <a:pPr algn="ctr"/>
            <a:r>
              <a:rPr lang="en-US" sz="1000" b="1" dirty="0">
                <a:latin typeface="Courier New" panose="02070309020205020404" pitchFamily="49" charset="0"/>
                <a:cs typeface="Courier New" panose="02070309020205020404" pitchFamily="49" charset="0"/>
              </a:rPr>
              <a:t>val</a:t>
            </a:r>
            <a:endParaRPr lang="en-US" sz="1000" b="1" baseline="-25000" dirty="0">
              <a:latin typeface="Courier New" panose="02070309020205020404" pitchFamily="49" charset="0"/>
              <a:cs typeface="Courier New" panose="02070309020205020404" pitchFamily="49" charset="0"/>
            </a:endParaRPr>
          </a:p>
        </p:txBody>
      </p:sp>
      <p:sp>
        <p:nvSpPr>
          <p:cNvPr id="43" name="Rectangle 42"/>
          <p:cNvSpPr/>
          <p:nvPr/>
        </p:nvSpPr>
        <p:spPr>
          <a:xfrm>
            <a:off x="8870146" y="4839335"/>
            <a:ext cx="816939" cy="27432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44" name="Straight Connector 43"/>
          <p:cNvCxnSpPr/>
          <p:nvPr/>
        </p:nvCxnSpPr>
        <p:spPr>
          <a:xfrm>
            <a:off x="9362282" y="4839335"/>
            <a:ext cx="0" cy="274320"/>
          </a:xfrm>
          <a:prstGeom prst="line">
            <a:avLst/>
          </a:prstGeom>
        </p:spPr>
        <p:style>
          <a:lnRef idx="2">
            <a:schemeClr val="dk1"/>
          </a:lnRef>
          <a:fillRef idx="0">
            <a:schemeClr val="dk1"/>
          </a:fillRef>
          <a:effectRef idx="1">
            <a:schemeClr val="dk1"/>
          </a:effectRef>
          <a:fontRef idx="minor">
            <a:schemeClr val="tx1"/>
          </a:fontRef>
        </p:style>
      </p:cxnSp>
      <p:sp>
        <p:nvSpPr>
          <p:cNvPr id="45" name="TextBox 44"/>
          <p:cNvSpPr txBox="1"/>
          <p:nvPr/>
        </p:nvSpPr>
        <p:spPr>
          <a:xfrm>
            <a:off x="8895922" y="4853384"/>
            <a:ext cx="466359" cy="246221"/>
          </a:xfrm>
          <a:prstGeom prst="rect">
            <a:avLst/>
          </a:prstGeom>
          <a:noFill/>
        </p:spPr>
        <p:txBody>
          <a:bodyPr wrap="square" rtlCol="0">
            <a:spAutoFit/>
          </a:bodyPr>
          <a:lstStyle/>
          <a:p>
            <a:r>
              <a:rPr lang="en-US" sz="1000" b="1" dirty="0">
                <a:latin typeface="Courier New" panose="02070309020205020404" pitchFamily="49" charset="0"/>
                <a:cs typeface="Courier New" panose="02070309020205020404" pitchFamily="49" charset="0"/>
              </a:rPr>
              <a:t>key</a:t>
            </a:r>
            <a:r>
              <a:rPr lang="en-US" sz="1000" b="1" baseline="-25000" dirty="0">
                <a:latin typeface="Courier New" panose="02070309020205020404" pitchFamily="49" charset="0"/>
                <a:cs typeface="Courier New" panose="02070309020205020404" pitchFamily="49" charset="0"/>
              </a:rPr>
              <a:t>2</a:t>
            </a:r>
          </a:p>
        </p:txBody>
      </p:sp>
      <p:sp>
        <p:nvSpPr>
          <p:cNvPr id="46" name="TextBox 45"/>
          <p:cNvSpPr txBox="1"/>
          <p:nvPr/>
        </p:nvSpPr>
        <p:spPr>
          <a:xfrm>
            <a:off x="9311483" y="4855233"/>
            <a:ext cx="426402" cy="246221"/>
          </a:xfrm>
          <a:prstGeom prst="rect">
            <a:avLst/>
          </a:prstGeom>
          <a:noFill/>
        </p:spPr>
        <p:txBody>
          <a:bodyPr wrap="square" rtlCol="0">
            <a:spAutoFit/>
          </a:bodyPr>
          <a:lstStyle/>
          <a:p>
            <a:pPr algn="ctr"/>
            <a:r>
              <a:rPr lang="en-US" sz="1000" b="1" dirty="0">
                <a:latin typeface="Courier New" panose="02070309020205020404" pitchFamily="49" charset="0"/>
                <a:cs typeface="Courier New" panose="02070309020205020404" pitchFamily="49" charset="0"/>
              </a:rPr>
              <a:t>val</a:t>
            </a:r>
            <a:endParaRPr lang="en-US" sz="1000" b="1" baseline="-25000" dirty="0">
              <a:latin typeface="Courier New" panose="02070309020205020404" pitchFamily="49" charset="0"/>
              <a:cs typeface="Courier New" panose="02070309020205020404" pitchFamily="49" charset="0"/>
            </a:endParaRPr>
          </a:p>
        </p:txBody>
      </p:sp>
      <p:sp>
        <p:nvSpPr>
          <p:cNvPr id="47" name="Rectangle 46"/>
          <p:cNvSpPr/>
          <p:nvPr/>
        </p:nvSpPr>
        <p:spPr>
          <a:xfrm>
            <a:off x="9885841" y="4839335"/>
            <a:ext cx="816939" cy="27432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48" name="Straight Connector 47"/>
          <p:cNvCxnSpPr/>
          <p:nvPr/>
        </p:nvCxnSpPr>
        <p:spPr>
          <a:xfrm>
            <a:off x="10377977" y="4839335"/>
            <a:ext cx="0" cy="274320"/>
          </a:xfrm>
          <a:prstGeom prst="line">
            <a:avLst/>
          </a:prstGeom>
        </p:spPr>
        <p:style>
          <a:lnRef idx="2">
            <a:schemeClr val="dk1"/>
          </a:lnRef>
          <a:fillRef idx="0">
            <a:schemeClr val="dk1"/>
          </a:fillRef>
          <a:effectRef idx="1">
            <a:schemeClr val="dk1"/>
          </a:effectRef>
          <a:fontRef idx="minor">
            <a:schemeClr val="tx1"/>
          </a:fontRef>
        </p:style>
      </p:cxnSp>
      <p:sp>
        <p:nvSpPr>
          <p:cNvPr id="49" name="TextBox 48"/>
          <p:cNvSpPr txBox="1"/>
          <p:nvPr/>
        </p:nvSpPr>
        <p:spPr>
          <a:xfrm>
            <a:off x="9911617" y="4853384"/>
            <a:ext cx="466359" cy="246221"/>
          </a:xfrm>
          <a:prstGeom prst="rect">
            <a:avLst/>
          </a:prstGeom>
          <a:noFill/>
        </p:spPr>
        <p:txBody>
          <a:bodyPr wrap="square" rtlCol="0">
            <a:spAutoFit/>
          </a:bodyPr>
          <a:lstStyle/>
          <a:p>
            <a:r>
              <a:rPr lang="en-US" sz="1000" b="1" dirty="0">
                <a:latin typeface="Courier New" panose="02070309020205020404" pitchFamily="49" charset="0"/>
                <a:cs typeface="Courier New" panose="02070309020205020404" pitchFamily="49" charset="0"/>
              </a:rPr>
              <a:t>key</a:t>
            </a:r>
            <a:r>
              <a:rPr lang="en-US" sz="1000" b="1" baseline="-25000" dirty="0">
                <a:latin typeface="Courier New" panose="02070309020205020404" pitchFamily="49" charset="0"/>
                <a:cs typeface="Courier New" panose="02070309020205020404" pitchFamily="49" charset="0"/>
              </a:rPr>
              <a:t>3</a:t>
            </a:r>
          </a:p>
        </p:txBody>
      </p:sp>
      <p:sp>
        <p:nvSpPr>
          <p:cNvPr id="50" name="TextBox 49"/>
          <p:cNvSpPr txBox="1"/>
          <p:nvPr/>
        </p:nvSpPr>
        <p:spPr>
          <a:xfrm>
            <a:off x="10327177" y="4855233"/>
            <a:ext cx="426403" cy="246221"/>
          </a:xfrm>
          <a:prstGeom prst="rect">
            <a:avLst/>
          </a:prstGeom>
          <a:noFill/>
        </p:spPr>
        <p:txBody>
          <a:bodyPr wrap="square" rtlCol="0">
            <a:spAutoFit/>
          </a:bodyPr>
          <a:lstStyle/>
          <a:p>
            <a:pPr algn="ctr"/>
            <a:r>
              <a:rPr lang="en-US" sz="1000" b="1" dirty="0">
                <a:latin typeface="Courier New" panose="02070309020205020404" pitchFamily="49" charset="0"/>
                <a:cs typeface="Courier New" panose="02070309020205020404" pitchFamily="49" charset="0"/>
              </a:rPr>
              <a:t>val</a:t>
            </a:r>
            <a:endParaRPr lang="en-US" sz="1000" b="1" baseline="-25000" dirty="0">
              <a:latin typeface="Courier New" panose="02070309020205020404" pitchFamily="49" charset="0"/>
              <a:cs typeface="Courier New" panose="02070309020205020404" pitchFamily="49" charset="0"/>
            </a:endParaRPr>
          </a:p>
        </p:txBody>
      </p:sp>
      <p:cxnSp>
        <p:nvCxnSpPr>
          <p:cNvPr id="51" name="Straight Arrow Connector 50"/>
          <p:cNvCxnSpPr>
            <a:stCxn id="23" idx="3"/>
            <a:endCxn id="43" idx="1"/>
          </p:cNvCxnSpPr>
          <p:nvPr/>
        </p:nvCxnSpPr>
        <p:spPr>
          <a:xfrm>
            <a:off x="8671390" y="4976495"/>
            <a:ext cx="19875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3" idx="3"/>
            <a:endCxn id="47" idx="1"/>
          </p:cNvCxnSpPr>
          <p:nvPr/>
        </p:nvCxnSpPr>
        <p:spPr>
          <a:xfrm>
            <a:off x="9687085" y="4976495"/>
            <a:ext cx="19875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10870112" y="4839335"/>
            <a:ext cx="816939" cy="27432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59" name="Straight Connector 58"/>
          <p:cNvCxnSpPr/>
          <p:nvPr/>
        </p:nvCxnSpPr>
        <p:spPr>
          <a:xfrm>
            <a:off x="11362248" y="4839335"/>
            <a:ext cx="0" cy="274320"/>
          </a:xfrm>
          <a:prstGeom prst="line">
            <a:avLst/>
          </a:prstGeom>
        </p:spPr>
        <p:style>
          <a:lnRef idx="2">
            <a:schemeClr val="dk1"/>
          </a:lnRef>
          <a:fillRef idx="0">
            <a:schemeClr val="dk1"/>
          </a:fillRef>
          <a:effectRef idx="1">
            <a:schemeClr val="dk1"/>
          </a:effectRef>
          <a:fontRef idx="minor">
            <a:schemeClr val="tx1"/>
          </a:fontRef>
        </p:style>
      </p:cxnSp>
      <p:sp>
        <p:nvSpPr>
          <p:cNvPr id="60" name="TextBox 59"/>
          <p:cNvSpPr txBox="1"/>
          <p:nvPr/>
        </p:nvSpPr>
        <p:spPr>
          <a:xfrm>
            <a:off x="10895888" y="4853384"/>
            <a:ext cx="466359" cy="246221"/>
          </a:xfrm>
          <a:prstGeom prst="rect">
            <a:avLst/>
          </a:prstGeom>
          <a:noFill/>
        </p:spPr>
        <p:txBody>
          <a:bodyPr wrap="square" rtlCol="0">
            <a:spAutoFit/>
          </a:bodyPr>
          <a:lstStyle/>
          <a:p>
            <a:r>
              <a:rPr lang="en-US" sz="1000" b="1" dirty="0">
                <a:latin typeface="Courier New" panose="02070309020205020404" pitchFamily="49" charset="0"/>
                <a:cs typeface="Courier New" panose="02070309020205020404" pitchFamily="49" charset="0"/>
              </a:rPr>
              <a:t>key</a:t>
            </a:r>
            <a:r>
              <a:rPr lang="en-US" sz="1000" b="1" baseline="-25000" dirty="0">
                <a:latin typeface="Courier New" panose="02070309020205020404" pitchFamily="49" charset="0"/>
                <a:cs typeface="Courier New" panose="02070309020205020404" pitchFamily="49" charset="0"/>
              </a:rPr>
              <a:t>4</a:t>
            </a:r>
          </a:p>
        </p:txBody>
      </p:sp>
      <p:sp>
        <p:nvSpPr>
          <p:cNvPr id="61" name="TextBox 60"/>
          <p:cNvSpPr txBox="1"/>
          <p:nvPr/>
        </p:nvSpPr>
        <p:spPr>
          <a:xfrm>
            <a:off x="11311448" y="4855233"/>
            <a:ext cx="432753" cy="246221"/>
          </a:xfrm>
          <a:prstGeom prst="rect">
            <a:avLst/>
          </a:prstGeom>
          <a:noFill/>
        </p:spPr>
        <p:txBody>
          <a:bodyPr wrap="square" rtlCol="0">
            <a:spAutoFit/>
          </a:bodyPr>
          <a:lstStyle/>
          <a:p>
            <a:pPr algn="ctr"/>
            <a:r>
              <a:rPr lang="en-US" sz="1000" b="1" dirty="0">
                <a:latin typeface="Courier New" panose="02070309020205020404" pitchFamily="49" charset="0"/>
                <a:cs typeface="Courier New" panose="02070309020205020404" pitchFamily="49" charset="0"/>
              </a:rPr>
              <a:t>val</a:t>
            </a:r>
            <a:endParaRPr lang="en-US" sz="1000" b="1" baseline="-25000" dirty="0">
              <a:latin typeface="Courier New" panose="02070309020205020404" pitchFamily="49" charset="0"/>
              <a:cs typeface="Courier New" panose="02070309020205020404" pitchFamily="49" charset="0"/>
            </a:endParaRPr>
          </a:p>
        </p:txBody>
      </p:sp>
      <p:cxnSp>
        <p:nvCxnSpPr>
          <p:cNvPr id="62" name="Straight Arrow Connector 61"/>
          <p:cNvCxnSpPr>
            <a:stCxn id="47" idx="3"/>
            <a:endCxn id="60" idx="1"/>
          </p:cNvCxnSpPr>
          <p:nvPr/>
        </p:nvCxnSpPr>
        <p:spPr>
          <a:xfrm>
            <a:off x="10702780" y="4976495"/>
            <a:ext cx="19310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17" idx="6"/>
            <a:endCxn id="66" idx="1"/>
          </p:cNvCxnSpPr>
          <p:nvPr/>
        </p:nvCxnSpPr>
        <p:spPr>
          <a:xfrm>
            <a:off x="7353276" y="4079960"/>
            <a:ext cx="1516870" cy="2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8870146" y="3943009"/>
            <a:ext cx="816939" cy="27432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8" name="TextBox 67"/>
          <p:cNvSpPr txBox="1"/>
          <p:nvPr/>
        </p:nvSpPr>
        <p:spPr>
          <a:xfrm>
            <a:off x="8895922" y="3947453"/>
            <a:ext cx="761636" cy="246221"/>
          </a:xfrm>
          <a:prstGeom prst="rect">
            <a:avLst/>
          </a:prstGeom>
          <a:noFill/>
        </p:spPr>
        <p:txBody>
          <a:bodyPr wrap="square" rtlCol="0">
            <a:spAutoFit/>
          </a:bodyPr>
          <a:lstStyle/>
          <a:p>
            <a:pPr algn="ctr"/>
            <a:r>
              <a:rPr lang="en-US" sz="1000" b="1" dirty="0">
                <a:latin typeface="Courier New" panose="02070309020205020404" pitchFamily="49" charset="0"/>
                <a:cs typeface="Courier New" panose="02070309020205020404" pitchFamily="49" charset="0"/>
              </a:rPr>
              <a:t>key</a:t>
            </a:r>
            <a:r>
              <a:rPr lang="en-US" sz="1000" b="1" baseline="-25000" dirty="0">
                <a:latin typeface="Courier New" panose="02070309020205020404" pitchFamily="49" charset="0"/>
                <a:cs typeface="Courier New" panose="02070309020205020404" pitchFamily="49" charset="0"/>
              </a:rPr>
              <a:t>2</a:t>
            </a:r>
          </a:p>
        </p:txBody>
      </p:sp>
      <p:sp>
        <p:nvSpPr>
          <p:cNvPr id="70" name="Rectangle 69"/>
          <p:cNvSpPr/>
          <p:nvPr/>
        </p:nvSpPr>
        <p:spPr>
          <a:xfrm>
            <a:off x="10870112" y="3948896"/>
            <a:ext cx="816939" cy="27432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1" name="TextBox 70"/>
          <p:cNvSpPr txBox="1"/>
          <p:nvPr/>
        </p:nvSpPr>
        <p:spPr>
          <a:xfrm>
            <a:off x="10895888" y="3953340"/>
            <a:ext cx="761636" cy="246221"/>
          </a:xfrm>
          <a:prstGeom prst="rect">
            <a:avLst/>
          </a:prstGeom>
          <a:noFill/>
        </p:spPr>
        <p:txBody>
          <a:bodyPr wrap="square" rtlCol="0">
            <a:spAutoFit/>
          </a:bodyPr>
          <a:lstStyle/>
          <a:p>
            <a:pPr algn="ctr"/>
            <a:r>
              <a:rPr lang="en-US" sz="1000" b="1" dirty="0">
                <a:latin typeface="Courier New" panose="02070309020205020404" pitchFamily="49" charset="0"/>
                <a:cs typeface="Courier New" panose="02070309020205020404" pitchFamily="49" charset="0"/>
              </a:rPr>
              <a:t>key</a:t>
            </a:r>
            <a:r>
              <a:rPr lang="en-US" sz="1000" b="1" baseline="-25000" dirty="0">
                <a:latin typeface="Courier New" panose="02070309020205020404" pitchFamily="49" charset="0"/>
                <a:cs typeface="Courier New" panose="02070309020205020404" pitchFamily="49" charset="0"/>
              </a:rPr>
              <a:t>4</a:t>
            </a:r>
          </a:p>
        </p:txBody>
      </p:sp>
      <p:cxnSp>
        <p:nvCxnSpPr>
          <p:cNvPr id="73" name="Straight Arrow Connector 72"/>
          <p:cNvCxnSpPr>
            <a:stCxn id="66" idx="3"/>
            <a:endCxn id="70" idx="1"/>
          </p:cNvCxnSpPr>
          <p:nvPr/>
        </p:nvCxnSpPr>
        <p:spPr>
          <a:xfrm>
            <a:off x="9687085" y="4080169"/>
            <a:ext cx="1183027" cy="58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8870146" y="3146342"/>
            <a:ext cx="816939" cy="27432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2" name="TextBox 81"/>
          <p:cNvSpPr txBox="1"/>
          <p:nvPr/>
        </p:nvSpPr>
        <p:spPr>
          <a:xfrm>
            <a:off x="8895922" y="3150786"/>
            <a:ext cx="761636" cy="246221"/>
          </a:xfrm>
          <a:prstGeom prst="rect">
            <a:avLst/>
          </a:prstGeom>
          <a:noFill/>
        </p:spPr>
        <p:txBody>
          <a:bodyPr wrap="square" rtlCol="0">
            <a:spAutoFit/>
          </a:bodyPr>
          <a:lstStyle/>
          <a:p>
            <a:pPr algn="ctr"/>
            <a:r>
              <a:rPr lang="en-US" sz="1000" b="1" dirty="0">
                <a:latin typeface="Courier New" panose="02070309020205020404" pitchFamily="49" charset="0"/>
                <a:cs typeface="Courier New" panose="02070309020205020404" pitchFamily="49" charset="0"/>
              </a:rPr>
              <a:t>key</a:t>
            </a:r>
            <a:r>
              <a:rPr lang="en-US" sz="1000" b="1" baseline="-25000" dirty="0">
                <a:latin typeface="Courier New" panose="02070309020205020404" pitchFamily="49" charset="0"/>
                <a:cs typeface="Courier New" panose="02070309020205020404" pitchFamily="49" charset="0"/>
              </a:rPr>
              <a:t>2</a:t>
            </a:r>
          </a:p>
        </p:txBody>
      </p:sp>
      <p:cxnSp>
        <p:nvCxnSpPr>
          <p:cNvPr id="83" name="Straight Arrow Connector 82"/>
          <p:cNvCxnSpPr>
            <a:stCxn id="18" idx="6"/>
            <a:endCxn id="81" idx="1"/>
          </p:cNvCxnSpPr>
          <p:nvPr/>
        </p:nvCxnSpPr>
        <p:spPr>
          <a:xfrm flipV="1">
            <a:off x="7353276" y="3283502"/>
            <a:ext cx="1516870" cy="774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1" idx="2"/>
            <a:endCxn id="66" idx="0"/>
          </p:cNvCxnSpPr>
          <p:nvPr/>
        </p:nvCxnSpPr>
        <p:spPr>
          <a:xfrm>
            <a:off x="9278616" y="3420662"/>
            <a:ext cx="0" cy="52234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66" idx="2"/>
            <a:endCxn id="43" idx="0"/>
          </p:cNvCxnSpPr>
          <p:nvPr/>
        </p:nvCxnSpPr>
        <p:spPr>
          <a:xfrm>
            <a:off x="9278616" y="4217329"/>
            <a:ext cx="0" cy="6220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70" idx="2"/>
            <a:endCxn id="58" idx="0"/>
          </p:cNvCxnSpPr>
          <p:nvPr/>
        </p:nvCxnSpPr>
        <p:spPr>
          <a:xfrm>
            <a:off x="11278582" y="4223216"/>
            <a:ext cx="0" cy="6161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1482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MassTree</a:t>
            </a:r>
          </a:p>
        </p:txBody>
      </p:sp>
      <p:sp>
        <p:nvSpPr>
          <p:cNvPr id="3" name="Content Placeholder 2"/>
          <p:cNvSpPr>
            <a:spLocks noGrp="1"/>
          </p:cNvSpPr>
          <p:nvPr>
            <p:ph idx="1"/>
          </p:nvPr>
        </p:nvSpPr>
        <p:spPr>
          <a:xfrm>
            <a:off x="1097279" y="1845733"/>
            <a:ext cx="7023845" cy="4277815"/>
          </a:xfrm>
        </p:spPr>
        <p:txBody>
          <a:bodyPr/>
          <a:lstStyle/>
          <a:p>
            <a:r>
              <a:rPr lang="en-US" dirty="0"/>
              <a:t>Trie of B+-Trees; each layer indexed by 8-byte key slice</a:t>
            </a:r>
          </a:p>
          <a:p>
            <a:r>
              <a:rPr lang="en-US" dirty="0"/>
              <a:t>Concurrency design leads to high performance on modern hardware</a:t>
            </a:r>
          </a:p>
          <a:p>
            <a:pPr lvl="1"/>
            <a:r>
              <a:rPr lang="en-US" dirty="0"/>
              <a:t>B+-tree nodes versioned</a:t>
            </a:r>
          </a:p>
          <a:p>
            <a:pPr lvl="1"/>
            <a:r>
              <a:rPr lang="en-US" dirty="0"/>
              <a:t>Writer-write coordination: fine-grained spinlock bit in version word</a:t>
            </a:r>
          </a:p>
          <a:p>
            <a:pPr lvl="1"/>
            <a:r>
              <a:rPr lang="en-US" dirty="0"/>
              <a:t>Reader-writer coordination: optimistic concurrency</a:t>
            </a:r>
          </a:p>
          <a:p>
            <a:pPr lvl="2"/>
            <a:r>
              <a:rPr lang="en-US" dirty="0"/>
              <a:t>Writers use aligned writes; mark version word dirty before writing</a:t>
            </a:r>
          </a:p>
          <a:p>
            <a:pPr lvl="2"/>
            <a:r>
              <a:rPr lang="en-US" dirty="0"/>
              <a:t>Reader snapshots version word on node it is reading</a:t>
            </a:r>
          </a:p>
          <a:p>
            <a:pPr lvl="2"/>
            <a:r>
              <a:rPr lang="en-US" dirty="0"/>
              <a:t>Before returning read value, validates whether version is dirty or different from snapshot</a:t>
            </a:r>
          </a:p>
          <a:p>
            <a:pPr lvl="2"/>
            <a:r>
              <a:rPr lang="en-US" dirty="0"/>
              <a:t>Reader retries if validation fails</a:t>
            </a:r>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38</a:t>
            </a:fld>
            <a:endParaRPr lang="en-US" dirty="0"/>
          </a:p>
        </p:txBody>
      </p:sp>
      <p:sp>
        <p:nvSpPr>
          <p:cNvPr id="7" name="Rectangle: Rounded Corners 6"/>
          <p:cNvSpPr/>
          <p:nvPr/>
        </p:nvSpPr>
        <p:spPr>
          <a:xfrm>
            <a:off x="9218817" y="1870673"/>
            <a:ext cx="2394066" cy="168686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8" name="Oval 7"/>
          <p:cNvSpPr/>
          <p:nvPr/>
        </p:nvSpPr>
        <p:spPr>
          <a:xfrm>
            <a:off x="10537964" y="1926696"/>
            <a:ext cx="193771" cy="1760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11" name="Straight Arrow Connector 10"/>
          <p:cNvCxnSpPr>
            <a:cxnSpLocks/>
            <a:stCxn id="8" idx="3"/>
            <a:endCxn id="14" idx="0"/>
          </p:cNvCxnSpPr>
          <p:nvPr/>
        </p:nvCxnSpPr>
        <p:spPr>
          <a:xfrm flipH="1">
            <a:off x="10142612" y="2076929"/>
            <a:ext cx="423729" cy="2600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10045726" y="2336951"/>
            <a:ext cx="193771" cy="1760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6" name="Oval 15"/>
          <p:cNvSpPr/>
          <p:nvPr/>
        </p:nvSpPr>
        <p:spPr>
          <a:xfrm>
            <a:off x="10537964" y="2293328"/>
            <a:ext cx="193771" cy="1760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17" name="Straight Arrow Connector 16"/>
          <p:cNvCxnSpPr>
            <a:cxnSpLocks/>
            <a:stCxn id="8" idx="4"/>
            <a:endCxn id="16" idx="0"/>
          </p:cNvCxnSpPr>
          <p:nvPr/>
        </p:nvCxnSpPr>
        <p:spPr>
          <a:xfrm>
            <a:off x="10634850" y="2102705"/>
            <a:ext cx="0" cy="19062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11038015" y="2282766"/>
            <a:ext cx="193771" cy="1760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24" name="Straight Arrow Connector 23"/>
          <p:cNvCxnSpPr>
            <a:cxnSpLocks/>
            <a:stCxn id="8" idx="5"/>
            <a:endCxn id="23" idx="0"/>
          </p:cNvCxnSpPr>
          <p:nvPr/>
        </p:nvCxnSpPr>
        <p:spPr>
          <a:xfrm>
            <a:off x="10703358" y="2076929"/>
            <a:ext cx="431543" cy="2058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a:stCxn id="14" idx="3"/>
            <a:endCxn id="37" idx="0"/>
          </p:cNvCxnSpPr>
          <p:nvPr/>
        </p:nvCxnSpPr>
        <p:spPr>
          <a:xfrm flipH="1">
            <a:off x="9605523" y="2487184"/>
            <a:ext cx="468580" cy="22692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9322890" y="2714107"/>
            <a:ext cx="565266" cy="25445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a:off x="10101255" y="2714107"/>
            <a:ext cx="565266" cy="25445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0" name="Straight Arrow Connector 39"/>
          <p:cNvCxnSpPr>
            <a:cxnSpLocks/>
            <a:stCxn id="37" idx="3"/>
            <a:endCxn id="39" idx="1"/>
          </p:cNvCxnSpPr>
          <p:nvPr/>
        </p:nvCxnSpPr>
        <p:spPr>
          <a:xfrm>
            <a:off x="9888156" y="2841335"/>
            <a:ext cx="21309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a:stCxn id="37" idx="2"/>
            <a:endCxn id="48" idx="0"/>
          </p:cNvCxnSpPr>
          <p:nvPr/>
        </p:nvCxnSpPr>
        <p:spPr>
          <a:xfrm>
            <a:off x="9605523" y="2968562"/>
            <a:ext cx="221592" cy="2233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Star: 5 Points 47"/>
          <p:cNvSpPr/>
          <p:nvPr/>
        </p:nvSpPr>
        <p:spPr>
          <a:xfrm>
            <a:off x="9692596" y="3191950"/>
            <a:ext cx="269037" cy="246096"/>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Arrow Connector 52"/>
          <p:cNvCxnSpPr>
            <a:cxnSpLocks/>
            <a:stCxn id="37" idx="2"/>
            <a:endCxn id="82" idx="0"/>
          </p:cNvCxnSpPr>
          <p:nvPr/>
        </p:nvCxnSpPr>
        <p:spPr>
          <a:xfrm flipH="1">
            <a:off x="9351565" y="2968562"/>
            <a:ext cx="253958" cy="8733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cxnSpLocks/>
            <a:stCxn id="39" idx="2"/>
            <a:endCxn id="91" idx="0"/>
          </p:cNvCxnSpPr>
          <p:nvPr/>
        </p:nvCxnSpPr>
        <p:spPr>
          <a:xfrm>
            <a:off x="10383888" y="2968562"/>
            <a:ext cx="1031087" cy="9060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10929545" y="2714106"/>
            <a:ext cx="565266" cy="25445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3" name="Straight Arrow Connector 62"/>
          <p:cNvCxnSpPr>
            <a:cxnSpLocks/>
            <a:stCxn id="39" idx="3"/>
            <a:endCxn id="61" idx="1"/>
          </p:cNvCxnSpPr>
          <p:nvPr/>
        </p:nvCxnSpPr>
        <p:spPr>
          <a:xfrm flipV="1">
            <a:off x="10666521" y="2841334"/>
            <a:ext cx="263024"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cxnSpLocks/>
            <a:stCxn id="39" idx="2"/>
            <a:endCxn id="74" idx="0"/>
          </p:cNvCxnSpPr>
          <p:nvPr/>
        </p:nvCxnSpPr>
        <p:spPr>
          <a:xfrm flipH="1">
            <a:off x="10179018" y="2968562"/>
            <a:ext cx="204870" cy="23447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Star: 5 Points 73"/>
          <p:cNvSpPr/>
          <p:nvPr/>
        </p:nvSpPr>
        <p:spPr>
          <a:xfrm>
            <a:off x="10044499" y="3203032"/>
            <a:ext cx="269037" cy="246096"/>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6" name="Straight Arrow Connector 75"/>
          <p:cNvCxnSpPr>
            <a:cxnSpLocks/>
            <a:stCxn id="61" idx="2"/>
            <a:endCxn id="78" idx="0"/>
          </p:cNvCxnSpPr>
          <p:nvPr/>
        </p:nvCxnSpPr>
        <p:spPr>
          <a:xfrm>
            <a:off x="11212178" y="2968561"/>
            <a:ext cx="1696" cy="2279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Star: 5 Points 77"/>
          <p:cNvSpPr/>
          <p:nvPr/>
        </p:nvSpPr>
        <p:spPr>
          <a:xfrm>
            <a:off x="11079355" y="3196541"/>
            <a:ext cx="269037" cy="246096"/>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Rounded Corners 81"/>
          <p:cNvSpPr/>
          <p:nvPr/>
        </p:nvSpPr>
        <p:spPr>
          <a:xfrm>
            <a:off x="8219693" y="3841904"/>
            <a:ext cx="2263744" cy="168686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83" name="Oval 82"/>
          <p:cNvSpPr/>
          <p:nvPr/>
        </p:nvSpPr>
        <p:spPr>
          <a:xfrm>
            <a:off x="9433824" y="4001680"/>
            <a:ext cx="193771" cy="1760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84" name="Straight Arrow Connector 83"/>
          <p:cNvCxnSpPr>
            <a:cxnSpLocks/>
            <a:stCxn id="83" idx="3"/>
            <a:endCxn id="85" idx="0"/>
          </p:cNvCxnSpPr>
          <p:nvPr/>
        </p:nvCxnSpPr>
        <p:spPr>
          <a:xfrm flipH="1">
            <a:off x="9065592" y="4151913"/>
            <a:ext cx="396609" cy="1658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8968706" y="4317741"/>
            <a:ext cx="193771" cy="1760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86" name="Oval 85"/>
          <p:cNvSpPr/>
          <p:nvPr/>
        </p:nvSpPr>
        <p:spPr>
          <a:xfrm>
            <a:off x="9812227" y="4319146"/>
            <a:ext cx="193771" cy="1760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87" name="Straight Arrow Connector 86"/>
          <p:cNvCxnSpPr>
            <a:cxnSpLocks/>
            <a:stCxn id="83" idx="5"/>
            <a:endCxn id="86" idx="0"/>
          </p:cNvCxnSpPr>
          <p:nvPr/>
        </p:nvCxnSpPr>
        <p:spPr>
          <a:xfrm>
            <a:off x="9599218" y="4151913"/>
            <a:ext cx="309895" cy="1672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Rectangle: Rounded Corners 90"/>
          <p:cNvSpPr/>
          <p:nvPr/>
        </p:nvSpPr>
        <p:spPr>
          <a:xfrm>
            <a:off x="10754276" y="3874657"/>
            <a:ext cx="1321397" cy="168686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02" name="Rectangle 101"/>
          <p:cNvSpPr/>
          <p:nvPr/>
        </p:nvSpPr>
        <p:spPr>
          <a:xfrm>
            <a:off x="10974090" y="4029942"/>
            <a:ext cx="829580" cy="25445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Star: 5 Points 102"/>
          <p:cNvSpPr/>
          <p:nvPr/>
        </p:nvSpPr>
        <p:spPr>
          <a:xfrm>
            <a:off x="10825124" y="4480798"/>
            <a:ext cx="269037" cy="246096"/>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Star: 5 Points 103"/>
          <p:cNvSpPr/>
          <p:nvPr/>
        </p:nvSpPr>
        <p:spPr>
          <a:xfrm>
            <a:off x="11278654" y="4484135"/>
            <a:ext cx="269037" cy="246096"/>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Star: 5 Points 104"/>
          <p:cNvSpPr/>
          <p:nvPr/>
        </p:nvSpPr>
        <p:spPr>
          <a:xfrm>
            <a:off x="11785933" y="4484038"/>
            <a:ext cx="269037" cy="246096"/>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0" name="Straight Arrow Connector 109"/>
          <p:cNvCxnSpPr>
            <a:cxnSpLocks/>
            <a:stCxn id="102" idx="2"/>
            <a:endCxn id="103" idx="0"/>
          </p:cNvCxnSpPr>
          <p:nvPr/>
        </p:nvCxnSpPr>
        <p:spPr>
          <a:xfrm flipH="1">
            <a:off x="10959643" y="4284397"/>
            <a:ext cx="429237" cy="1964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cxnSpLocks/>
            <a:stCxn id="102" idx="2"/>
            <a:endCxn id="104" idx="0"/>
          </p:cNvCxnSpPr>
          <p:nvPr/>
        </p:nvCxnSpPr>
        <p:spPr>
          <a:xfrm>
            <a:off x="11388880" y="4284397"/>
            <a:ext cx="24293" cy="1997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cxnSpLocks/>
            <a:stCxn id="102" idx="2"/>
            <a:endCxn id="105" idx="0"/>
          </p:cNvCxnSpPr>
          <p:nvPr/>
        </p:nvCxnSpPr>
        <p:spPr>
          <a:xfrm>
            <a:off x="11388880" y="4284397"/>
            <a:ext cx="531572" cy="1996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8272486" y="4693541"/>
            <a:ext cx="565266" cy="25445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ectangle 119"/>
          <p:cNvSpPr/>
          <p:nvPr/>
        </p:nvSpPr>
        <p:spPr>
          <a:xfrm>
            <a:off x="9050851" y="4693541"/>
            <a:ext cx="565266" cy="25445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1" name="Straight Arrow Connector 120"/>
          <p:cNvCxnSpPr>
            <a:cxnSpLocks/>
            <a:stCxn id="119" idx="3"/>
            <a:endCxn id="120" idx="1"/>
          </p:cNvCxnSpPr>
          <p:nvPr/>
        </p:nvCxnSpPr>
        <p:spPr>
          <a:xfrm>
            <a:off x="8837752" y="4820769"/>
            <a:ext cx="21309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2" name="Rectangle 121"/>
          <p:cNvSpPr/>
          <p:nvPr/>
        </p:nvSpPr>
        <p:spPr>
          <a:xfrm>
            <a:off x="9879141" y="4693540"/>
            <a:ext cx="565266" cy="25445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3" name="Straight Arrow Connector 122"/>
          <p:cNvCxnSpPr>
            <a:cxnSpLocks/>
            <a:stCxn id="120" idx="3"/>
            <a:endCxn id="122" idx="1"/>
          </p:cNvCxnSpPr>
          <p:nvPr/>
        </p:nvCxnSpPr>
        <p:spPr>
          <a:xfrm flipV="1">
            <a:off x="9616117" y="4820768"/>
            <a:ext cx="263024"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2" name="Star: 5 Points 131"/>
          <p:cNvSpPr/>
          <p:nvPr/>
        </p:nvSpPr>
        <p:spPr>
          <a:xfrm>
            <a:off x="8415844" y="5128389"/>
            <a:ext cx="269037" cy="246096"/>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Star: 5 Points 133"/>
          <p:cNvSpPr/>
          <p:nvPr/>
        </p:nvSpPr>
        <p:spPr>
          <a:xfrm>
            <a:off x="9025411" y="5126291"/>
            <a:ext cx="269037" cy="246096"/>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Star: 5 Points 134"/>
          <p:cNvSpPr/>
          <p:nvPr/>
        </p:nvSpPr>
        <p:spPr>
          <a:xfrm>
            <a:off x="9429069" y="5137941"/>
            <a:ext cx="269037" cy="246096"/>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Star: 5 Points 135"/>
          <p:cNvSpPr/>
          <p:nvPr/>
        </p:nvSpPr>
        <p:spPr>
          <a:xfrm>
            <a:off x="10036099" y="5146157"/>
            <a:ext cx="269037" cy="246096"/>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7" name="Straight Arrow Connector 136"/>
          <p:cNvCxnSpPr>
            <a:cxnSpLocks/>
            <a:stCxn id="120" idx="2"/>
            <a:endCxn id="134" idx="0"/>
          </p:cNvCxnSpPr>
          <p:nvPr/>
        </p:nvCxnSpPr>
        <p:spPr>
          <a:xfrm flipH="1">
            <a:off x="9159930" y="4947996"/>
            <a:ext cx="173554" cy="1782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cxnSpLocks/>
            <a:stCxn id="120" idx="2"/>
            <a:endCxn id="135" idx="0"/>
          </p:cNvCxnSpPr>
          <p:nvPr/>
        </p:nvCxnSpPr>
        <p:spPr>
          <a:xfrm>
            <a:off x="9333484" y="4947996"/>
            <a:ext cx="230104" cy="18994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cxnSpLocks/>
            <a:stCxn id="122" idx="2"/>
            <a:endCxn id="136" idx="0"/>
          </p:cNvCxnSpPr>
          <p:nvPr/>
        </p:nvCxnSpPr>
        <p:spPr>
          <a:xfrm>
            <a:off x="10161774" y="4947995"/>
            <a:ext cx="8844" cy="1981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cxnSpLocks/>
            <a:stCxn id="119" idx="2"/>
            <a:endCxn id="132" idx="0"/>
          </p:cNvCxnSpPr>
          <p:nvPr/>
        </p:nvCxnSpPr>
        <p:spPr>
          <a:xfrm flipH="1">
            <a:off x="8550363" y="4947996"/>
            <a:ext cx="4756" cy="1803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a:cxnSpLocks/>
            <a:stCxn id="85" idx="3"/>
            <a:endCxn id="119" idx="0"/>
          </p:cNvCxnSpPr>
          <p:nvPr/>
        </p:nvCxnSpPr>
        <p:spPr>
          <a:xfrm flipH="1">
            <a:off x="8555119" y="4467974"/>
            <a:ext cx="441964" cy="2255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cxnSpLocks/>
            <a:stCxn id="85" idx="5"/>
            <a:endCxn id="120" idx="0"/>
          </p:cNvCxnSpPr>
          <p:nvPr/>
        </p:nvCxnSpPr>
        <p:spPr>
          <a:xfrm>
            <a:off x="9134100" y="4467974"/>
            <a:ext cx="199384" cy="2255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cxnSpLocks/>
            <a:stCxn id="86" idx="5"/>
            <a:endCxn id="122" idx="0"/>
          </p:cNvCxnSpPr>
          <p:nvPr/>
        </p:nvCxnSpPr>
        <p:spPr>
          <a:xfrm>
            <a:off x="9977621" y="4469379"/>
            <a:ext cx="184153" cy="2241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0" name="TextBox 159"/>
          <p:cNvSpPr txBox="1"/>
          <p:nvPr/>
        </p:nvSpPr>
        <p:spPr>
          <a:xfrm>
            <a:off x="9268035" y="1834116"/>
            <a:ext cx="1149078"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layer 0</a:t>
            </a:r>
          </a:p>
          <a:p>
            <a:r>
              <a:rPr lang="en-US" sz="1200" dirty="0">
                <a:latin typeface="Arial" panose="020B0604020202020204" pitchFamily="34" charset="0"/>
                <a:cs typeface="Arial" panose="020B0604020202020204" pitchFamily="34" charset="0"/>
              </a:rPr>
              <a:t>key bytes 0-7</a:t>
            </a:r>
          </a:p>
        </p:txBody>
      </p:sp>
      <p:sp>
        <p:nvSpPr>
          <p:cNvPr id="161" name="TextBox 160"/>
          <p:cNvSpPr txBox="1"/>
          <p:nvPr/>
        </p:nvSpPr>
        <p:spPr>
          <a:xfrm>
            <a:off x="8262698" y="3804846"/>
            <a:ext cx="1261028"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layer 1</a:t>
            </a:r>
          </a:p>
          <a:p>
            <a:r>
              <a:rPr lang="en-US" sz="1200" dirty="0">
                <a:latin typeface="Arial" panose="020B0604020202020204" pitchFamily="34" charset="0"/>
                <a:cs typeface="Arial" panose="020B0604020202020204" pitchFamily="34" charset="0"/>
              </a:rPr>
              <a:t>key bytes 8-15</a:t>
            </a:r>
          </a:p>
        </p:txBody>
      </p:sp>
      <p:sp>
        <p:nvSpPr>
          <p:cNvPr id="162" name="Rectangle 161"/>
          <p:cNvSpPr/>
          <p:nvPr/>
        </p:nvSpPr>
        <p:spPr>
          <a:xfrm>
            <a:off x="8792521" y="5894033"/>
            <a:ext cx="565266" cy="25445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Star: 5 Points 162"/>
          <p:cNvSpPr/>
          <p:nvPr/>
        </p:nvSpPr>
        <p:spPr>
          <a:xfrm>
            <a:off x="10900061" y="5871196"/>
            <a:ext cx="269037" cy="246096"/>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TextBox 163"/>
          <p:cNvSpPr txBox="1"/>
          <p:nvPr/>
        </p:nvSpPr>
        <p:spPr>
          <a:xfrm>
            <a:off x="11162738" y="5864057"/>
            <a:ext cx="842152"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 records</a:t>
            </a:r>
          </a:p>
        </p:txBody>
      </p:sp>
      <p:sp>
        <p:nvSpPr>
          <p:cNvPr id="165" name="TextBox 164"/>
          <p:cNvSpPr txBox="1"/>
          <p:nvPr/>
        </p:nvSpPr>
        <p:spPr>
          <a:xfrm>
            <a:off x="9333970" y="5861927"/>
            <a:ext cx="1389451"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 B+-tree leaf</a:t>
            </a:r>
          </a:p>
        </p:txBody>
      </p:sp>
      <p:sp>
        <p:nvSpPr>
          <p:cNvPr id="166" name="TextBox 165"/>
          <p:cNvSpPr txBox="1"/>
          <p:nvPr/>
        </p:nvSpPr>
        <p:spPr>
          <a:xfrm>
            <a:off x="-5137" y="5908813"/>
            <a:ext cx="7799754" cy="430887"/>
          </a:xfrm>
          <a:prstGeom prst="rect">
            <a:avLst/>
          </a:prstGeom>
          <a:noFill/>
        </p:spPr>
        <p:txBody>
          <a:bodyPr wrap="square" rtlCol="0">
            <a:spAutoFit/>
          </a:bodyPr>
          <a:lstStyle/>
          <a:p>
            <a:r>
              <a:rPr lang="en-US" sz="1100" dirty="0">
                <a:solidFill>
                  <a:schemeClr val="tx1">
                    <a:lumMod val="50000"/>
                    <a:lumOff val="50000"/>
                  </a:schemeClr>
                </a:solidFill>
                <a:latin typeface="Arial" panose="020B0604020202020204" pitchFamily="34" charset="0"/>
                <a:cs typeface="Arial" panose="020B0604020202020204" pitchFamily="34" charset="0"/>
              </a:rPr>
              <a:t>Cache Craftiness for Fast Multicore Key-Value Storage</a:t>
            </a:r>
          </a:p>
          <a:p>
            <a:r>
              <a:rPr lang="en-US" sz="1100" dirty="0">
                <a:solidFill>
                  <a:schemeClr val="bg1">
                    <a:lumMod val="75000"/>
                  </a:schemeClr>
                </a:solidFill>
                <a:latin typeface="Arial" panose="020B0604020202020204" pitchFamily="34" charset="0"/>
                <a:cs typeface="Arial" panose="020B0604020202020204" pitchFamily="34" charset="0"/>
              </a:rPr>
              <a:t>EuroSys, pp. 183-196, 2012</a:t>
            </a:r>
          </a:p>
        </p:txBody>
      </p:sp>
    </p:spTree>
    <p:extLst>
      <p:ext uri="{BB962C8B-B14F-4D97-AF65-F5344CB8AC3E}">
        <p14:creationId xmlns:p14="http://schemas.microsoft.com/office/powerpoint/2010/main" val="42949443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Rounded Corners 41"/>
          <p:cNvSpPr/>
          <p:nvPr/>
        </p:nvSpPr>
        <p:spPr>
          <a:xfrm>
            <a:off x="7402385" y="2742247"/>
            <a:ext cx="2065050" cy="178694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41" name="Rectangle: Rounded Corners 40"/>
          <p:cNvSpPr/>
          <p:nvPr/>
        </p:nvSpPr>
        <p:spPr>
          <a:xfrm>
            <a:off x="9523945" y="2731973"/>
            <a:ext cx="2065050" cy="178694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PLP and PALM: Partitioned Latch-Free Indexing</a:t>
            </a:r>
          </a:p>
        </p:txBody>
      </p:sp>
      <p:sp>
        <p:nvSpPr>
          <p:cNvPr id="3" name="Content Placeholder 2"/>
          <p:cNvSpPr>
            <a:spLocks noGrp="1"/>
          </p:cNvSpPr>
          <p:nvPr>
            <p:ph idx="1"/>
          </p:nvPr>
        </p:nvSpPr>
        <p:spPr>
          <a:xfrm>
            <a:off x="1092143" y="1845734"/>
            <a:ext cx="6017574" cy="4023360"/>
          </a:xfrm>
        </p:spPr>
        <p:txBody>
          <a:bodyPr>
            <a:normAutofit lnSpcReduction="10000"/>
          </a:bodyPr>
          <a:lstStyle/>
          <a:p>
            <a:r>
              <a:rPr lang="en-US" dirty="0"/>
              <a:t>PLP</a:t>
            </a:r>
          </a:p>
          <a:p>
            <a:pPr lvl="1"/>
            <a:r>
              <a:rPr lang="en-US" dirty="0"/>
              <a:t>Multi-rooted B+-tree partitions key range</a:t>
            </a:r>
          </a:p>
          <a:p>
            <a:pPr lvl="1"/>
            <a:r>
              <a:rPr lang="en-US" dirty="0"/>
              <a:t>Single-threaded execution within partition</a:t>
            </a:r>
          </a:p>
          <a:p>
            <a:pPr lvl="2"/>
            <a:r>
              <a:rPr lang="en-US" dirty="0"/>
              <a:t>Thread given exclusive access to partition</a:t>
            </a:r>
          </a:p>
          <a:p>
            <a:pPr lvl="2"/>
            <a:r>
              <a:rPr lang="en-US" dirty="0"/>
              <a:t>No thread-level concurrency issues within partition</a:t>
            </a:r>
          </a:p>
          <a:p>
            <a:pPr lvl="1"/>
            <a:r>
              <a:rPr lang="en-US" dirty="0"/>
              <a:t>Must deal with hotspots and imbalance</a:t>
            </a:r>
          </a:p>
          <a:p>
            <a:r>
              <a:rPr lang="en-US" dirty="0"/>
              <a:t>PALM</a:t>
            </a:r>
          </a:p>
          <a:p>
            <a:pPr lvl="1"/>
            <a:r>
              <a:rPr lang="en-US" dirty="0"/>
              <a:t>Latch-free batched B+-Tree design</a:t>
            </a:r>
          </a:p>
          <a:p>
            <a:pPr lvl="1"/>
            <a:r>
              <a:rPr lang="en-US" dirty="0"/>
              <a:t>Read phase performed first</a:t>
            </a:r>
          </a:p>
          <a:p>
            <a:pPr lvl="1"/>
            <a:r>
              <a:rPr lang="en-US" dirty="0"/>
              <a:t>Updates partitioned amongst threads to guarantee no contention and correct ordering of queries in batch</a:t>
            </a:r>
          </a:p>
          <a:p>
            <a:pPr lvl="1"/>
            <a:r>
              <a:rPr lang="en-US" dirty="0"/>
              <a:t>Structure modifications proceed in lock step and redistributed to guarantee single-thread execution</a:t>
            </a:r>
          </a:p>
          <a:p>
            <a:pPr lvl="1"/>
            <a:endParaRPr lang="en-US" dirty="0"/>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39</a:t>
            </a:fld>
            <a:endParaRPr lang="en-US" dirty="0"/>
          </a:p>
        </p:txBody>
      </p:sp>
      <p:sp>
        <p:nvSpPr>
          <p:cNvPr id="7" name="TextBox 6"/>
          <p:cNvSpPr txBox="1"/>
          <p:nvPr/>
        </p:nvSpPr>
        <p:spPr>
          <a:xfrm>
            <a:off x="-5137" y="5908813"/>
            <a:ext cx="3107933" cy="430887"/>
          </a:xfrm>
          <a:prstGeom prst="rect">
            <a:avLst/>
          </a:prstGeom>
          <a:noFill/>
        </p:spPr>
        <p:txBody>
          <a:bodyPr wrap="square" rtlCol="0">
            <a:spAutoFit/>
          </a:bodyPr>
          <a:lstStyle/>
          <a:p>
            <a:r>
              <a:rPr lang="en-US" sz="1100" dirty="0">
                <a:solidFill>
                  <a:schemeClr val="tx1">
                    <a:lumMod val="50000"/>
                    <a:lumOff val="50000"/>
                  </a:schemeClr>
                </a:solidFill>
                <a:latin typeface="Arial" panose="020B0604020202020204" pitchFamily="34" charset="0"/>
                <a:cs typeface="Arial" panose="020B0604020202020204" pitchFamily="34" charset="0"/>
              </a:rPr>
              <a:t>PLP: Page Latch-free Shared-everything OLTP</a:t>
            </a:r>
          </a:p>
          <a:p>
            <a:r>
              <a:rPr lang="en-US" sz="1100" dirty="0">
                <a:solidFill>
                  <a:schemeClr val="bg1">
                    <a:lumMod val="75000"/>
                  </a:schemeClr>
                </a:solidFill>
                <a:latin typeface="Arial" panose="020B0604020202020204" pitchFamily="34" charset="0"/>
                <a:cs typeface="Arial" panose="020B0604020202020204" pitchFamily="34" charset="0"/>
              </a:rPr>
              <a:t>PVLDB 4(10): 610-621, 2011</a:t>
            </a:r>
          </a:p>
        </p:txBody>
      </p:sp>
      <p:sp>
        <p:nvSpPr>
          <p:cNvPr id="8" name="Rectangle 7"/>
          <p:cNvSpPr/>
          <p:nvPr/>
        </p:nvSpPr>
        <p:spPr>
          <a:xfrm>
            <a:off x="8444327" y="2930400"/>
            <a:ext cx="816939" cy="27432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panose="020B0604020202020204" pitchFamily="34" charset="0"/>
                <a:cs typeface="Arial" panose="020B0604020202020204" pitchFamily="34" charset="0"/>
              </a:rPr>
              <a:t>(K</a:t>
            </a:r>
            <a:r>
              <a:rPr lang="en-US" sz="1400" baseline="-25000" dirty="0">
                <a:latin typeface="Arial" panose="020B0604020202020204" pitchFamily="34" charset="0"/>
                <a:cs typeface="Arial" panose="020B0604020202020204" pitchFamily="34" charset="0"/>
              </a:rPr>
              <a:t>1</a:t>
            </a:r>
            <a:r>
              <a:rPr lang="en-US" sz="1400" dirty="0">
                <a:latin typeface="Arial" panose="020B0604020202020204" pitchFamily="34" charset="0"/>
                <a:cs typeface="Arial" panose="020B0604020202020204" pitchFamily="34" charset="0"/>
              </a:rPr>
              <a:t>-K</a:t>
            </a:r>
            <a:r>
              <a:rPr lang="en-US" sz="1400" baseline="-25000" dirty="0">
                <a:latin typeface="Arial" panose="020B0604020202020204" pitchFamily="34" charset="0"/>
                <a:cs typeface="Arial" panose="020B0604020202020204" pitchFamily="34" charset="0"/>
              </a:rPr>
              <a:t>m</a:t>
            </a:r>
            <a:r>
              <a:rPr lang="en-US" sz="1400" dirty="0">
                <a:latin typeface="Arial" panose="020B0604020202020204" pitchFamily="34" charset="0"/>
                <a:cs typeface="Arial" panose="020B0604020202020204" pitchFamily="34" charset="0"/>
              </a:rPr>
              <a:t>]</a:t>
            </a:r>
          </a:p>
        </p:txBody>
      </p:sp>
      <p:cxnSp>
        <p:nvCxnSpPr>
          <p:cNvPr id="9" name="Straight Arrow Connector 8"/>
          <p:cNvCxnSpPr>
            <a:cxnSpLocks/>
            <a:stCxn id="8" idx="2"/>
            <a:endCxn id="11" idx="0"/>
          </p:cNvCxnSpPr>
          <p:nvPr/>
        </p:nvCxnSpPr>
        <p:spPr>
          <a:xfrm flipH="1">
            <a:off x="8672054" y="3204720"/>
            <a:ext cx="180743" cy="3299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a:stCxn id="26" idx="2"/>
            <a:endCxn id="12" idx="0"/>
          </p:cNvCxnSpPr>
          <p:nvPr/>
        </p:nvCxnSpPr>
        <p:spPr>
          <a:xfrm>
            <a:off x="10183357" y="3204720"/>
            <a:ext cx="348601" cy="3299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8263584" y="3534705"/>
            <a:ext cx="816939" cy="27432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panose="020B0604020202020204" pitchFamily="34" charset="0"/>
                <a:cs typeface="Arial" panose="020B0604020202020204" pitchFamily="34" charset="0"/>
              </a:rPr>
              <a:t>N2</a:t>
            </a:r>
          </a:p>
        </p:txBody>
      </p:sp>
      <p:sp>
        <p:nvSpPr>
          <p:cNvPr id="12" name="Rectangle 11"/>
          <p:cNvSpPr/>
          <p:nvPr/>
        </p:nvSpPr>
        <p:spPr>
          <a:xfrm>
            <a:off x="10123488" y="3534705"/>
            <a:ext cx="816939" cy="27432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panose="020B0604020202020204" pitchFamily="34" charset="0"/>
                <a:cs typeface="Arial" panose="020B0604020202020204" pitchFamily="34" charset="0"/>
              </a:rPr>
              <a:t>N3</a:t>
            </a:r>
          </a:p>
        </p:txBody>
      </p:sp>
      <p:sp>
        <p:nvSpPr>
          <p:cNvPr id="13" name="Rectangle 12"/>
          <p:cNvSpPr/>
          <p:nvPr/>
        </p:nvSpPr>
        <p:spPr>
          <a:xfrm>
            <a:off x="7553140" y="4071966"/>
            <a:ext cx="816939" cy="27432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panose="020B0604020202020204" pitchFamily="34" charset="0"/>
                <a:cs typeface="Arial" panose="020B0604020202020204" pitchFamily="34" charset="0"/>
              </a:rPr>
              <a:t>N4</a:t>
            </a:r>
          </a:p>
        </p:txBody>
      </p:sp>
      <p:sp>
        <p:nvSpPr>
          <p:cNvPr id="14" name="Rectangle 13"/>
          <p:cNvSpPr/>
          <p:nvPr/>
        </p:nvSpPr>
        <p:spPr>
          <a:xfrm>
            <a:off x="8541948" y="4077103"/>
            <a:ext cx="816939" cy="27432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panose="020B0604020202020204" pitchFamily="34" charset="0"/>
                <a:cs typeface="Arial" panose="020B0604020202020204" pitchFamily="34" charset="0"/>
              </a:rPr>
              <a:t>N5</a:t>
            </a:r>
          </a:p>
        </p:txBody>
      </p:sp>
      <p:cxnSp>
        <p:nvCxnSpPr>
          <p:cNvPr id="15" name="Straight Arrow Connector 14"/>
          <p:cNvCxnSpPr>
            <a:cxnSpLocks/>
            <a:stCxn id="11" idx="2"/>
            <a:endCxn id="13" idx="0"/>
          </p:cNvCxnSpPr>
          <p:nvPr/>
        </p:nvCxnSpPr>
        <p:spPr>
          <a:xfrm flipH="1">
            <a:off x="7961610" y="3809025"/>
            <a:ext cx="710444" cy="2629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a:stCxn id="11" idx="2"/>
            <a:endCxn id="14" idx="0"/>
          </p:cNvCxnSpPr>
          <p:nvPr/>
        </p:nvCxnSpPr>
        <p:spPr>
          <a:xfrm>
            <a:off x="8672054" y="3809025"/>
            <a:ext cx="278364" cy="2680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a:stCxn id="12" idx="2"/>
            <a:endCxn id="18" idx="0"/>
          </p:cNvCxnSpPr>
          <p:nvPr/>
        </p:nvCxnSpPr>
        <p:spPr>
          <a:xfrm flipH="1">
            <a:off x="10065485" y="3809025"/>
            <a:ext cx="466473" cy="2740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9657015" y="4083053"/>
            <a:ext cx="816939" cy="27432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panose="020B0604020202020204" pitchFamily="34" charset="0"/>
                <a:cs typeface="Arial" panose="020B0604020202020204" pitchFamily="34" charset="0"/>
              </a:rPr>
              <a:t>N6</a:t>
            </a:r>
          </a:p>
        </p:txBody>
      </p:sp>
      <p:sp>
        <p:nvSpPr>
          <p:cNvPr id="19" name="Rectangle 18"/>
          <p:cNvSpPr/>
          <p:nvPr/>
        </p:nvSpPr>
        <p:spPr>
          <a:xfrm>
            <a:off x="10632075" y="4081331"/>
            <a:ext cx="816939" cy="27432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panose="020B0604020202020204" pitchFamily="34" charset="0"/>
                <a:cs typeface="Arial" panose="020B0604020202020204" pitchFamily="34" charset="0"/>
              </a:rPr>
              <a:t>N7</a:t>
            </a:r>
          </a:p>
        </p:txBody>
      </p:sp>
      <p:cxnSp>
        <p:nvCxnSpPr>
          <p:cNvPr id="20" name="Straight Arrow Connector 19"/>
          <p:cNvCxnSpPr>
            <a:cxnSpLocks/>
            <a:stCxn id="12" idx="2"/>
            <a:endCxn id="19" idx="0"/>
          </p:cNvCxnSpPr>
          <p:nvPr/>
        </p:nvCxnSpPr>
        <p:spPr>
          <a:xfrm>
            <a:off x="10531958" y="3809025"/>
            <a:ext cx="508587" cy="2723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9696056" y="2930400"/>
            <a:ext cx="974601" cy="27432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panose="020B0604020202020204" pitchFamily="34" charset="0"/>
                <a:cs typeface="Arial" panose="020B0604020202020204" pitchFamily="34" charset="0"/>
              </a:rPr>
              <a:t>[K</a:t>
            </a:r>
            <a:r>
              <a:rPr lang="en-US" sz="1400" baseline="-25000" dirty="0">
                <a:latin typeface="Arial" panose="020B0604020202020204" pitchFamily="34" charset="0"/>
                <a:cs typeface="Arial" panose="020B0604020202020204" pitchFamily="34" charset="0"/>
              </a:rPr>
              <a:t>m</a:t>
            </a:r>
            <a:r>
              <a:rPr lang="en-US" sz="1400" dirty="0">
                <a:latin typeface="Arial" panose="020B0604020202020204" pitchFamily="34" charset="0"/>
                <a:cs typeface="Arial" panose="020B0604020202020204" pitchFamily="34" charset="0"/>
              </a:rPr>
              <a:t> – K</a:t>
            </a:r>
            <a:r>
              <a:rPr lang="en-US" sz="1400" baseline="-25000" dirty="0">
                <a:latin typeface="Arial" panose="020B0604020202020204" pitchFamily="34" charset="0"/>
                <a:cs typeface="Arial" panose="020B0604020202020204" pitchFamily="34" charset="0"/>
              </a:rPr>
              <a:t>n</a:t>
            </a:r>
            <a:r>
              <a:rPr lang="en-US" sz="1400" dirty="0">
                <a:latin typeface="Arial" panose="020B0604020202020204" pitchFamily="34" charset="0"/>
                <a:cs typeface="Arial" panose="020B0604020202020204" pitchFamily="34" charset="0"/>
              </a:rPr>
              <a:t>]</a:t>
            </a:r>
          </a:p>
        </p:txBody>
      </p:sp>
      <p:sp>
        <p:nvSpPr>
          <p:cNvPr id="45" name="TextBox 44"/>
          <p:cNvSpPr txBox="1"/>
          <p:nvPr/>
        </p:nvSpPr>
        <p:spPr>
          <a:xfrm>
            <a:off x="7472809" y="2803302"/>
            <a:ext cx="853293"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Thread 1</a:t>
            </a:r>
          </a:p>
        </p:txBody>
      </p:sp>
      <p:sp>
        <p:nvSpPr>
          <p:cNvPr id="46" name="TextBox 45"/>
          <p:cNvSpPr txBox="1"/>
          <p:nvPr/>
        </p:nvSpPr>
        <p:spPr>
          <a:xfrm>
            <a:off x="10683898" y="2772276"/>
            <a:ext cx="853293"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Thread 2</a:t>
            </a:r>
          </a:p>
        </p:txBody>
      </p:sp>
      <p:sp>
        <p:nvSpPr>
          <p:cNvPr id="27" name="TextBox 26"/>
          <p:cNvSpPr txBox="1"/>
          <p:nvPr/>
        </p:nvSpPr>
        <p:spPr>
          <a:xfrm>
            <a:off x="5630238" y="5908812"/>
            <a:ext cx="6549971" cy="430887"/>
          </a:xfrm>
          <a:prstGeom prst="rect">
            <a:avLst/>
          </a:prstGeom>
          <a:noFill/>
        </p:spPr>
        <p:txBody>
          <a:bodyPr wrap="square" rtlCol="0">
            <a:spAutoFit/>
          </a:bodyPr>
          <a:lstStyle/>
          <a:p>
            <a:pPr algn="r"/>
            <a:r>
              <a:rPr lang="en-US" sz="1100" dirty="0">
                <a:solidFill>
                  <a:schemeClr val="tx1">
                    <a:lumMod val="50000"/>
                    <a:lumOff val="50000"/>
                  </a:schemeClr>
                </a:solidFill>
                <a:latin typeface="Arial" panose="020B0604020202020204" pitchFamily="34" charset="0"/>
                <a:cs typeface="Arial" panose="020B0604020202020204" pitchFamily="34" charset="0"/>
              </a:rPr>
              <a:t>PALM: Parallel Architecture-Friendly Latch-Free Modifications to B+ Trees on Many-Core Processors</a:t>
            </a:r>
          </a:p>
          <a:p>
            <a:pPr algn="r"/>
            <a:r>
              <a:rPr lang="en-US" sz="1100" dirty="0">
                <a:solidFill>
                  <a:schemeClr val="bg1">
                    <a:lumMod val="75000"/>
                  </a:schemeClr>
                </a:solidFill>
                <a:latin typeface="Arial" panose="020B0604020202020204" pitchFamily="34" charset="0"/>
                <a:cs typeface="Arial" panose="020B0604020202020204" pitchFamily="34" charset="0"/>
              </a:rPr>
              <a:t>PVLDB 4(11): 795-806, 2011</a:t>
            </a:r>
          </a:p>
        </p:txBody>
      </p:sp>
    </p:spTree>
    <p:extLst>
      <p:ext uri="{BB962C8B-B14F-4D97-AF65-F5344CB8AC3E}">
        <p14:creationId xmlns:p14="http://schemas.microsoft.com/office/powerpoint/2010/main" val="361841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Historical Overview</a:t>
            </a:r>
          </a:p>
        </p:txBody>
      </p:sp>
      <p:sp>
        <p:nvSpPr>
          <p:cNvPr id="3" name="Text Placeholder 2"/>
          <p:cNvSpPr>
            <a:spLocks noGrp="1"/>
          </p:cNvSpPr>
          <p:nvPr>
            <p:ph type="body" idx="1"/>
          </p:nvPr>
        </p:nvSpPr>
        <p:spPr/>
        <p:txBody>
          <a:bodyPr/>
          <a:lstStyle/>
          <a:p>
            <a:r>
              <a:rPr lang="en-US" dirty="0"/>
              <a:t>Summary of previous research in main-memory database systems</a:t>
            </a:r>
          </a:p>
        </p:txBody>
      </p:sp>
      <p:sp>
        <p:nvSpPr>
          <p:cNvPr id="4" name="Date Placeholder 3"/>
          <p:cNvSpPr>
            <a:spLocks noGrp="1"/>
          </p:cNvSpPr>
          <p:nvPr>
            <p:ph type="dt" sz="half" idx="10"/>
          </p:nvPr>
        </p:nvSpPr>
        <p:spPr/>
        <p:txBody>
          <a:bodyPr/>
          <a:lstStyle/>
          <a:p>
            <a:fld id="{63B24373-360C-446E-9932-78E2024560AD}"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4</a:t>
            </a:fld>
            <a:endParaRPr lang="en-US" dirty="0"/>
          </a:p>
        </p:txBody>
      </p:sp>
    </p:spTree>
    <p:extLst>
      <p:ext uri="{BB962C8B-B14F-4D97-AF65-F5344CB8AC3E}">
        <p14:creationId xmlns:p14="http://schemas.microsoft.com/office/powerpoint/2010/main" val="3420539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 and Clustering</a:t>
            </a:r>
          </a:p>
        </p:txBody>
      </p:sp>
      <p:sp>
        <p:nvSpPr>
          <p:cNvPr id="4" name="Date Placeholder 3"/>
          <p:cNvSpPr>
            <a:spLocks noGrp="1"/>
          </p:cNvSpPr>
          <p:nvPr>
            <p:ph type="dt" sz="half" idx="10"/>
          </p:nvPr>
        </p:nvSpPr>
        <p:spPr/>
        <p:txBody>
          <a:bodyPr/>
          <a:lstStyle/>
          <a:p>
            <a:fld id="{63B24373-360C-446E-9932-78E2024560AD}"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40</a:t>
            </a:fld>
            <a:endParaRPr lang="en-US" dirty="0"/>
          </a:p>
        </p:txBody>
      </p:sp>
    </p:spTree>
    <p:extLst>
      <p:ext uri="{BB962C8B-B14F-4D97-AF65-F5344CB8AC3E}">
        <p14:creationId xmlns:p14="http://schemas.microsoft.com/office/powerpoint/2010/main" val="7354860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 and Clustering</a:t>
            </a:r>
          </a:p>
        </p:txBody>
      </p:sp>
      <p:sp>
        <p:nvSpPr>
          <p:cNvPr id="3" name="Content Placeholder 2"/>
          <p:cNvSpPr>
            <a:spLocks noGrp="1"/>
          </p:cNvSpPr>
          <p:nvPr>
            <p:ph idx="1"/>
          </p:nvPr>
        </p:nvSpPr>
        <p:spPr>
          <a:xfrm>
            <a:off x="1097280" y="1845734"/>
            <a:ext cx="10058400" cy="1272473"/>
          </a:xfrm>
        </p:spPr>
        <p:txBody>
          <a:bodyPr/>
          <a:lstStyle/>
          <a:p>
            <a:r>
              <a:rPr lang="en-US" dirty="0"/>
              <a:t>Whether system is designed to run in a distributed manner (or not)</a:t>
            </a:r>
          </a:p>
          <a:p>
            <a:r>
              <a:rPr lang="en-US" dirty="0"/>
              <a:t>Seamlessly scale-out by adding more machines to the cluster</a:t>
            </a:r>
          </a:p>
          <a:p>
            <a:r>
              <a:rPr lang="en-US" dirty="0"/>
              <a:t>Influences approaches for achieving high performance</a:t>
            </a:r>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41</a:t>
            </a:fld>
            <a:endParaRPr lang="en-US" dirty="0"/>
          </a:p>
        </p:txBody>
      </p:sp>
      <p:graphicFrame>
        <p:nvGraphicFramePr>
          <p:cNvPr id="7" name="Table 6"/>
          <p:cNvGraphicFramePr>
            <a:graphicFrameLocks noGrp="1"/>
          </p:cNvGraphicFramePr>
          <p:nvPr>
            <p:extLst/>
          </p:nvPr>
        </p:nvGraphicFramePr>
        <p:xfrm>
          <a:off x="3842163" y="3201563"/>
          <a:ext cx="4666826" cy="2775905"/>
        </p:xfrm>
        <a:graphic>
          <a:graphicData uri="http://schemas.openxmlformats.org/drawingml/2006/table">
            <a:tbl>
              <a:tblPr firstRow="1" bandRow="1">
                <a:tableStyleId>{5C22544A-7EE6-4342-B048-85BDC9FD1C3A}</a:tableStyleId>
              </a:tblPr>
              <a:tblGrid>
                <a:gridCol w="2333413">
                  <a:extLst>
                    <a:ext uri="{9D8B030D-6E8A-4147-A177-3AD203B41FA5}">
                      <a16:colId xmlns:a16="http://schemas.microsoft.com/office/drawing/2014/main" val="2271071095"/>
                    </a:ext>
                  </a:extLst>
                </a:gridCol>
                <a:gridCol w="2333413">
                  <a:extLst>
                    <a:ext uri="{9D8B030D-6E8A-4147-A177-3AD203B41FA5}">
                      <a16:colId xmlns:a16="http://schemas.microsoft.com/office/drawing/2014/main" val="2074298075"/>
                    </a:ext>
                  </a:extLst>
                </a:gridCol>
              </a:tblGrid>
              <a:tr h="555181">
                <a:tc>
                  <a:txBody>
                    <a:bodyPr/>
                    <a:lstStyle/>
                    <a:p>
                      <a:endParaRPr lang="en-US" dirty="0"/>
                    </a:p>
                  </a:txBody>
                  <a:tcPr/>
                </a:tc>
                <a:tc>
                  <a:txBody>
                    <a:bodyPr/>
                    <a:lstStyle/>
                    <a:p>
                      <a:pPr algn="ctr"/>
                      <a:r>
                        <a:rPr lang="en-US" dirty="0"/>
                        <a:t>Distributed</a:t>
                      </a:r>
                    </a:p>
                  </a:txBody>
                  <a:tcPr/>
                </a:tc>
                <a:extLst>
                  <a:ext uri="{0D108BD9-81ED-4DB2-BD59-A6C34878D82A}">
                    <a16:rowId xmlns:a16="http://schemas.microsoft.com/office/drawing/2014/main" val="1108424123"/>
                  </a:ext>
                </a:extLst>
              </a:tr>
              <a:tr h="555181">
                <a:tc>
                  <a:txBody>
                    <a:bodyPr/>
                    <a:lstStyle/>
                    <a:p>
                      <a:r>
                        <a:rPr lang="en-US" dirty="0"/>
                        <a:t>Hekaton</a:t>
                      </a:r>
                    </a:p>
                  </a:txBody>
                  <a:tcPr/>
                </a:tc>
                <a:tc>
                  <a:txBody>
                    <a:bodyPr/>
                    <a:lstStyle/>
                    <a:p>
                      <a:pPr algn="ctr"/>
                      <a:r>
                        <a:rPr lang="en-US" dirty="0"/>
                        <a:t>No*</a:t>
                      </a:r>
                    </a:p>
                  </a:txBody>
                  <a:tcPr/>
                </a:tc>
                <a:extLst>
                  <a:ext uri="{0D108BD9-81ED-4DB2-BD59-A6C34878D82A}">
                    <a16:rowId xmlns:a16="http://schemas.microsoft.com/office/drawing/2014/main" val="202563611"/>
                  </a:ext>
                </a:extLst>
              </a:tr>
              <a:tr h="555181">
                <a:tc>
                  <a:txBody>
                    <a:bodyPr/>
                    <a:lstStyle/>
                    <a:p>
                      <a:r>
                        <a:rPr lang="en-US" dirty="0"/>
                        <a:t>HyPer</a:t>
                      </a:r>
                    </a:p>
                  </a:txBody>
                  <a:tcPr/>
                </a:tc>
                <a:tc>
                  <a:txBody>
                    <a:bodyPr/>
                    <a:lstStyle/>
                    <a:p>
                      <a:pPr algn="ctr"/>
                      <a:r>
                        <a:rPr lang="en-US" dirty="0"/>
                        <a:t>No*</a:t>
                      </a:r>
                    </a:p>
                  </a:txBody>
                  <a:tcPr/>
                </a:tc>
                <a:extLst>
                  <a:ext uri="{0D108BD9-81ED-4DB2-BD59-A6C34878D82A}">
                    <a16:rowId xmlns:a16="http://schemas.microsoft.com/office/drawing/2014/main" val="1911816420"/>
                  </a:ext>
                </a:extLst>
              </a:tr>
              <a:tr h="555181">
                <a:tc>
                  <a:txBody>
                    <a:bodyPr/>
                    <a:lstStyle/>
                    <a:p>
                      <a:r>
                        <a:rPr lang="en-US" dirty="0"/>
                        <a:t>SAP HANA</a:t>
                      </a:r>
                    </a:p>
                  </a:txBody>
                  <a:tcPr/>
                </a:tc>
                <a:tc>
                  <a:txBody>
                    <a:bodyPr/>
                    <a:lstStyle/>
                    <a:p>
                      <a:pPr algn="ctr"/>
                      <a:r>
                        <a:rPr lang="en-US" dirty="0"/>
                        <a:t>Yes</a:t>
                      </a:r>
                    </a:p>
                  </a:txBody>
                  <a:tcPr/>
                </a:tc>
                <a:extLst>
                  <a:ext uri="{0D108BD9-81ED-4DB2-BD59-A6C34878D82A}">
                    <a16:rowId xmlns:a16="http://schemas.microsoft.com/office/drawing/2014/main" val="1202885835"/>
                  </a:ext>
                </a:extLst>
              </a:tr>
              <a:tr h="555181">
                <a:tc>
                  <a:txBody>
                    <a:bodyPr/>
                    <a:lstStyle/>
                    <a:p>
                      <a:r>
                        <a:rPr lang="en-US" dirty="0"/>
                        <a:t>H-Store/VoltDB</a:t>
                      </a:r>
                    </a:p>
                  </a:txBody>
                  <a:tcPr/>
                </a:tc>
                <a:tc>
                  <a:txBody>
                    <a:bodyPr/>
                    <a:lstStyle/>
                    <a:p>
                      <a:pPr algn="ctr"/>
                      <a:r>
                        <a:rPr lang="en-US" dirty="0"/>
                        <a:t>Yes</a:t>
                      </a:r>
                    </a:p>
                  </a:txBody>
                  <a:tcPr/>
                </a:tc>
                <a:extLst>
                  <a:ext uri="{0D108BD9-81ED-4DB2-BD59-A6C34878D82A}">
                    <a16:rowId xmlns:a16="http://schemas.microsoft.com/office/drawing/2014/main" val="1562930002"/>
                  </a:ext>
                </a:extLst>
              </a:tr>
            </a:tbl>
          </a:graphicData>
        </a:graphic>
      </p:graphicFrame>
      <p:sp>
        <p:nvSpPr>
          <p:cNvPr id="8" name="TextBox 7"/>
          <p:cNvSpPr txBox="1"/>
          <p:nvPr/>
        </p:nvSpPr>
        <p:spPr>
          <a:xfrm>
            <a:off x="3842163" y="5972062"/>
            <a:ext cx="4666826" cy="276999"/>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*Scale out by routing read-only transactions to secondary replicas</a:t>
            </a:r>
          </a:p>
        </p:txBody>
      </p:sp>
    </p:spTree>
    <p:extLst>
      <p:ext uri="{BB962C8B-B14F-4D97-AF65-F5344CB8AC3E}">
        <p14:creationId xmlns:p14="http://schemas.microsoft.com/office/powerpoint/2010/main" val="5075812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H-Store/VoltDB</a:t>
            </a:r>
          </a:p>
        </p:txBody>
      </p:sp>
      <p:sp>
        <p:nvSpPr>
          <p:cNvPr id="3" name="Content Placeholder 2"/>
          <p:cNvSpPr>
            <a:spLocks noGrp="1"/>
          </p:cNvSpPr>
          <p:nvPr>
            <p:ph idx="1"/>
          </p:nvPr>
        </p:nvSpPr>
        <p:spPr>
          <a:xfrm>
            <a:off x="1097280" y="1845734"/>
            <a:ext cx="6833062" cy="4023360"/>
          </a:xfrm>
        </p:spPr>
        <p:txBody>
          <a:bodyPr/>
          <a:lstStyle/>
          <a:p>
            <a:r>
              <a:rPr lang="en-US" dirty="0"/>
              <a:t>Front-end transaction manager coordinating 1 to N back-end query executors that manage disjoint database partition</a:t>
            </a:r>
          </a:p>
          <a:p>
            <a:r>
              <a:rPr lang="en-US" dirty="0"/>
              <a:t>Horizontal partitioning and distribution of tables</a:t>
            </a:r>
          </a:p>
          <a:p>
            <a:r>
              <a:rPr lang="en-US" dirty="0"/>
              <a:t>K-way replication of partitions for availability</a:t>
            </a:r>
          </a:p>
          <a:p>
            <a:pPr lvl="1"/>
            <a:r>
              <a:rPr lang="en-US" dirty="0"/>
              <a:t>Transaction sent reliably to all replicas</a:t>
            </a:r>
          </a:p>
          <a:p>
            <a:pPr lvl="1"/>
            <a:r>
              <a:rPr lang="en-US" dirty="0"/>
              <a:t>Transactions processed deterministically in parallel</a:t>
            </a:r>
          </a:p>
          <a:p>
            <a:r>
              <a:rPr lang="en-US" dirty="0"/>
              <a:t>Secondary-index replication to reduce cross-partition transactions</a:t>
            </a:r>
          </a:p>
          <a:p>
            <a:r>
              <a:rPr lang="en-US" dirty="0"/>
              <a:t>Heavy-weight partition locks for cross-partition transactions</a:t>
            </a:r>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42</a:t>
            </a:fld>
            <a:endParaRPr lang="en-US" dirty="0"/>
          </a:p>
        </p:txBody>
      </p:sp>
      <p:pic>
        <p:nvPicPr>
          <p:cNvPr id="9" name="Picture 8"/>
          <p:cNvPicPr>
            <a:picLocks noChangeAspect="1"/>
          </p:cNvPicPr>
          <p:nvPr/>
        </p:nvPicPr>
        <p:blipFill>
          <a:blip r:embed="rId2"/>
          <a:stretch>
            <a:fillRect/>
          </a:stretch>
        </p:blipFill>
        <p:spPr>
          <a:xfrm>
            <a:off x="9941112" y="3255313"/>
            <a:ext cx="660447" cy="668309"/>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73704" y="4130516"/>
            <a:ext cx="609604" cy="609604"/>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55701" y="4804289"/>
            <a:ext cx="445610" cy="445610"/>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66056" y="4130516"/>
            <a:ext cx="609604" cy="609604"/>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16858" y="4130516"/>
            <a:ext cx="609604" cy="609604"/>
          </a:xfrm>
          <a:prstGeom prst="rect">
            <a:avLst/>
          </a:prstGeom>
        </p:spPr>
      </p:pic>
      <p:cxnSp>
        <p:nvCxnSpPr>
          <p:cNvPr id="14" name="Connector: Elbow 13"/>
          <p:cNvCxnSpPr>
            <a:stCxn id="9" idx="2"/>
            <a:endCxn id="10" idx="0"/>
          </p:cNvCxnSpPr>
          <p:nvPr/>
        </p:nvCxnSpPr>
        <p:spPr>
          <a:xfrm rot="5400000">
            <a:off x="9671474" y="3530654"/>
            <a:ext cx="206894" cy="99283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5" name="Connector: Elbow 14"/>
          <p:cNvCxnSpPr>
            <a:stCxn id="9" idx="2"/>
            <a:endCxn id="12" idx="0"/>
          </p:cNvCxnSpPr>
          <p:nvPr/>
        </p:nvCxnSpPr>
        <p:spPr>
          <a:xfrm rot="5400000">
            <a:off x="10167650" y="4026830"/>
            <a:ext cx="206894" cy="478"/>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6" name="Connector: Elbow 15"/>
          <p:cNvCxnSpPr>
            <a:stCxn id="9" idx="2"/>
            <a:endCxn id="13" idx="0"/>
          </p:cNvCxnSpPr>
          <p:nvPr/>
        </p:nvCxnSpPr>
        <p:spPr>
          <a:xfrm rot="16200000" flipH="1">
            <a:off x="10693051" y="3501907"/>
            <a:ext cx="206894" cy="105032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87714" y="4804289"/>
            <a:ext cx="445610" cy="445610"/>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52029" y="4815800"/>
            <a:ext cx="445610" cy="445610"/>
          </a:xfrm>
          <a:prstGeom prst="rect">
            <a:avLst/>
          </a:prstGeom>
        </p:spPr>
      </p:pic>
      <p:sp>
        <p:nvSpPr>
          <p:cNvPr id="19" name="Rectangle: Rounded Corners 18"/>
          <p:cNvSpPr/>
          <p:nvPr/>
        </p:nvSpPr>
        <p:spPr>
          <a:xfrm>
            <a:off x="8971460" y="2503473"/>
            <a:ext cx="2655002" cy="432262"/>
          </a:xfrm>
          <a:prstGeom prst="roundRect">
            <a:avLst/>
          </a:prstGeom>
          <a:solidFill>
            <a:schemeClr val="tx1">
              <a:lumMod val="95000"/>
              <a:lumOff val="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Transaction Coordinator</a:t>
            </a:r>
          </a:p>
        </p:txBody>
      </p:sp>
    </p:spTree>
    <p:extLst>
      <p:ext uri="{BB962C8B-B14F-4D97-AF65-F5344CB8AC3E}">
        <p14:creationId xmlns:p14="http://schemas.microsoft.com/office/powerpoint/2010/main" val="8407956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HANA</a:t>
            </a:r>
          </a:p>
        </p:txBody>
      </p:sp>
      <p:sp>
        <p:nvSpPr>
          <p:cNvPr id="3" name="Content Placeholder 2"/>
          <p:cNvSpPr>
            <a:spLocks noGrp="1"/>
          </p:cNvSpPr>
          <p:nvPr>
            <p:ph idx="1"/>
          </p:nvPr>
        </p:nvSpPr>
        <p:spPr>
          <a:xfrm>
            <a:off x="1097280" y="1845734"/>
            <a:ext cx="6849687" cy="4023360"/>
          </a:xfrm>
        </p:spPr>
        <p:txBody>
          <a:bodyPr/>
          <a:lstStyle/>
          <a:p>
            <a:r>
              <a:rPr lang="en-US" dirty="0"/>
              <a:t>Tables can partition across nodes</a:t>
            </a:r>
          </a:p>
          <a:p>
            <a:r>
              <a:rPr lang="en-US" dirty="0"/>
              <a:t>Typical setup is one large server for OLTP on hot tables and several (smaller) servers for OLAP on data partitions</a:t>
            </a:r>
          </a:p>
          <a:p>
            <a:r>
              <a:rPr lang="en-US" dirty="0"/>
              <a:t>Uses distributed locking scheme with global deadlock detection when writes span nodes</a:t>
            </a:r>
          </a:p>
          <a:p>
            <a:r>
              <a:rPr lang="en-US" dirty="0"/>
              <a:t>Optimized two-phase-commit for cross-node transactions</a:t>
            </a:r>
          </a:p>
          <a:p>
            <a:endParaRPr lang="en-US" dirty="0"/>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43</a:t>
            </a:fld>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6977" y="2458137"/>
            <a:ext cx="1423101" cy="1423101"/>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6977" y="4315188"/>
            <a:ext cx="565985" cy="565985"/>
          </a:xfrm>
          <a:prstGeom prst="rect">
            <a:avLst/>
          </a:prstGeom>
        </p:spPr>
      </p:pic>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9920" y="4315188"/>
            <a:ext cx="565985" cy="565985"/>
          </a:xfrm>
          <a:prstGeom prst="rect">
            <a:avLst/>
          </a:prstGeom>
        </p:spPr>
      </p:pic>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6976" y="5032130"/>
            <a:ext cx="565985" cy="565985"/>
          </a:xfrm>
          <a:prstGeom prst="rect">
            <a:avLst/>
          </a:prstGeom>
        </p:spPr>
      </p:pic>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9919" y="5051721"/>
            <a:ext cx="565985" cy="565985"/>
          </a:xfrm>
          <a:prstGeom prst="rect">
            <a:avLst/>
          </a:prstGeom>
        </p:spPr>
      </p:pic>
      <p:sp>
        <p:nvSpPr>
          <p:cNvPr id="13" name="Rectangle: Rounded Corners 12"/>
          <p:cNvSpPr/>
          <p:nvPr/>
        </p:nvSpPr>
        <p:spPr>
          <a:xfrm rot="5400000">
            <a:off x="11009394" y="2953556"/>
            <a:ext cx="1423101" cy="432262"/>
          </a:xfrm>
          <a:prstGeom prst="roundRect">
            <a:avLst/>
          </a:prstGeom>
          <a:solidFill>
            <a:schemeClr val="tx1">
              <a:lumMod val="95000"/>
              <a:lumOff val="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OLTP</a:t>
            </a:r>
          </a:p>
        </p:txBody>
      </p:sp>
      <p:sp>
        <p:nvSpPr>
          <p:cNvPr id="14" name="Rectangle: Rounded Corners 13"/>
          <p:cNvSpPr/>
          <p:nvPr/>
        </p:nvSpPr>
        <p:spPr>
          <a:xfrm rot="5400000">
            <a:off x="11079482" y="4740520"/>
            <a:ext cx="1282927" cy="432262"/>
          </a:xfrm>
          <a:prstGeom prst="round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OLAP</a:t>
            </a:r>
          </a:p>
        </p:txBody>
      </p:sp>
      <p:pic>
        <p:nvPicPr>
          <p:cNvPr id="20" name="Picture 19"/>
          <p:cNvPicPr>
            <a:picLocks noChangeAspect="1"/>
          </p:cNvPicPr>
          <p:nvPr/>
        </p:nvPicPr>
        <p:blipFill>
          <a:blip r:embed="rId3"/>
          <a:stretch>
            <a:fillRect/>
          </a:stretch>
        </p:blipFill>
        <p:spPr>
          <a:xfrm>
            <a:off x="9532908" y="4419104"/>
            <a:ext cx="335590" cy="358151"/>
          </a:xfrm>
          <a:prstGeom prst="rect">
            <a:avLst/>
          </a:prstGeom>
        </p:spPr>
      </p:pic>
      <p:pic>
        <p:nvPicPr>
          <p:cNvPr id="21" name="Picture 20"/>
          <p:cNvPicPr>
            <a:picLocks noChangeAspect="1"/>
          </p:cNvPicPr>
          <p:nvPr/>
        </p:nvPicPr>
        <p:blipFill>
          <a:blip r:embed="rId3"/>
          <a:stretch>
            <a:fillRect/>
          </a:stretch>
        </p:blipFill>
        <p:spPr>
          <a:xfrm>
            <a:off x="9532908" y="3395115"/>
            <a:ext cx="335590" cy="358151"/>
          </a:xfrm>
          <a:prstGeom prst="rect">
            <a:avLst/>
          </a:prstGeom>
        </p:spPr>
      </p:pic>
      <p:cxnSp>
        <p:nvCxnSpPr>
          <p:cNvPr id="22" name="Straight Arrow Connector 21"/>
          <p:cNvCxnSpPr>
            <a:cxnSpLocks/>
            <a:endCxn id="21" idx="1"/>
          </p:cNvCxnSpPr>
          <p:nvPr/>
        </p:nvCxnSpPr>
        <p:spPr>
          <a:xfrm flipV="1">
            <a:off x="9313026" y="3574191"/>
            <a:ext cx="219882" cy="4491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a:endCxn id="20" idx="1"/>
          </p:cNvCxnSpPr>
          <p:nvPr/>
        </p:nvCxnSpPr>
        <p:spPr>
          <a:xfrm>
            <a:off x="9376757" y="4315187"/>
            <a:ext cx="156151" cy="2829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962311" y="3995121"/>
            <a:ext cx="701430"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writes</a:t>
            </a:r>
          </a:p>
        </p:txBody>
      </p:sp>
      <p:sp>
        <p:nvSpPr>
          <p:cNvPr id="30" name="TextBox 29"/>
          <p:cNvSpPr txBox="1"/>
          <p:nvPr/>
        </p:nvSpPr>
        <p:spPr>
          <a:xfrm>
            <a:off x="0" y="5908813"/>
            <a:ext cx="7799754" cy="430887"/>
          </a:xfrm>
          <a:prstGeom prst="rect">
            <a:avLst/>
          </a:prstGeom>
          <a:noFill/>
        </p:spPr>
        <p:txBody>
          <a:bodyPr wrap="square" rtlCol="0">
            <a:spAutoFit/>
          </a:bodyPr>
          <a:lstStyle/>
          <a:p>
            <a:r>
              <a:rPr lang="en-US" sz="1100" dirty="0">
                <a:solidFill>
                  <a:schemeClr val="tx1">
                    <a:lumMod val="50000"/>
                    <a:lumOff val="50000"/>
                  </a:schemeClr>
                </a:solidFill>
                <a:latin typeface="Arial" panose="020B0604020202020204" pitchFamily="34" charset="0"/>
                <a:cs typeface="Arial" panose="020B0604020202020204" pitchFamily="34" charset="0"/>
              </a:rPr>
              <a:t>High-Performance Transaction Processing in SAP HANA</a:t>
            </a:r>
          </a:p>
          <a:p>
            <a:r>
              <a:rPr lang="en-US" sz="1100" dirty="0">
                <a:solidFill>
                  <a:schemeClr val="bg1">
                    <a:lumMod val="75000"/>
                  </a:schemeClr>
                </a:solidFill>
                <a:latin typeface="Arial" panose="020B0604020202020204" pitchFamily="34" charset="0"/>
                <a:cs typeface="Arial" panose="020B0604020202020204" pitchFamily="34" charset="0"/>
              </a:rPr>
              <a:t>IEEE Data Engineering Bulletin 36(2):28-33(2013)</a:t>
            </a:r>
          </a:p>
        </p:txBody>
      </p:sp>
    </p:spTree>
    <p:extLst>
      <p:ext uri="{BB962C8B-B14F-4D97-AF65-F5344CB8AC3E}">
        <p14:creationId xmlns:p14="http://schemas.microsoft.com/office/powerpoint/2010/main" val="35083227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0277530" y="3356169"/>
            <a:ext cx="532015" cy="465513"/>
          </a:xfrm>
          <a:prstGeom prst="rect">
            <a:avLst/>
          </a:prstGeom>
          <a:solidFill>
            <a:schemeClr val="bg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HyPer: ScyPer Elastic OLAP</a:t>
            </a:r>
          </a:p>
        </p:txBody>
      </p:sp>
      <p:sp>
        <p:nvSpPr>
          <p:cNvPr id="3" name="Content Placeholder 2"/>
          <p:cNvSpPr>
            <a:spLocks noGrp="1"/>
          </p:cNvSpPr>
          <p:nvPr>
            <p:ph idx="1"/>
          </p:nvPr>
        </p:nvSpPr>
        <p:spPr>
          <a:xfrm>
            <a:off x="1097280" y="1845734"/>
            <a:ext cx="6467302" cy="4023360"/>
          </a:xfrm>
        </p:spPr>
        <p:txBody>
          <a:bodyPr>
            <a:normAutofit lnSpcReduction="10000"/>
          </a:bodyPr>
          <a:lstStyle/>
          <a:p>
            <a:r>
              <a:rPr lang="en-US" dirty="0"/>
              <a:t>Provides a mechanism to scale-out OLAP queries on HyPer snapshots</a:t>
            </a:r>
          </a:p>
          <a:p>
            <a:r>
              <a:rPr lang="en-US" dirty="0"/>
              <a:t>Log multi-cast to secondary read-only OLAP nodes</a:t>
            </a:r>
          </a:p>
          <a:p>
            <a:pPr lvl="1"/>
            <a:r>
              <a:rPr lang="en-US" dirty="0"/>
              <a:t>Tested PGM multicast protocol on Infiniband infrastructure</a:t>
            </a:r>
          </a:p>
          <a:p>
            <a:pPr lvl="1"/>
            <a:r>
              <a:rPr lang="en-US" dirty="0"/>
              <a:t>Supports both logical and physical redo log records (no undo)</a:t>
            </a:r>
          </a:p>
          <a:p>
            <a:r>
              <a:rPr lang="en-US" dirty="0"/>
              <a:t>Distributed snapshots</a:t>
            </a:r>
          </a:p>
          <a:p>
            <a:pPr lvl="1"/>
            <a:r>
              <a:rPr lang="en-US" dirty="0"/>
              <a:t>Supports order-preserving serializability</a:t>
            </a:r>
          </a:p>
          <a:p>
            <a:pPr lvl="2"/>
            <a:r>
              <a:rPr lang="en-US" dirty="0"/>
              <a:t>If Tx preforms update ‘u’ and commits, it will see ‘u’ during later OLAP query</a:t>
            </a:r>
          </a:p>
          <a:p>
            <a:pPr lvl="2"/>
            <a:r>
              <a:rPr lang="en-US" dirty="0"/>
              <a:t>OLAP queries given logical time </a:t>
            </a:r>
            <a:r>
              <a:rPr lang="en-US" i="1" dirty="0"/>
              <a:t>t</a:t>
            </a:r>
            <a:r>
              <a:rPr lang="en-US" dirty="0"/>
              <a:t> (an LSN) by primary, execution at secondary delayed until snapshot with logical time greater than </a:t>
            </a:r>
            <a:r>
              <a:rPr lang="en-US" i="1" dirty="0"/>
              <a:t>t</a:t>
            </a:r>
            <a:r>
              <a:rPr lang="en-US" dirty="0"/>
              <a:t> is available</a:t>
            </a:r>
          </a:p>
          <a:p>
            <a:pPr lvl="1"/>
            <a:r>
              <a:rPr lang="en-US" dirty="0"/>
              <a:t>Avoids diverging distributed reads</a:t>
            </a:r>
          </a:p>
          <a:p>
            <a:pPr lvl="2"/>
            <a:r>
              <a:rPr lang="en-US" dirty="0"/>
              <a:t>Result of same OLAP query run on different node contains results of old Tx state</a:t>
            </a:r>
          </a:p>
          <a:p>
            <a:pPr lvl="2"/>
            <a:r>
              <a:rPr lang="en-US" dirty="0"/>
              <a:t>Solution is to synchronize snapshot creation by propagating fork() system calls in log to secondaries at a given LSN</a:t>
            </a:r>
          </a:p>
          <a:p>
            <a:endParaRPr lang="en-US" dirty="0"/>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44</a:t>
            </a:fld>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7861" y="4116139"/>
            <a:ext cx="609604" cy="609604"/>
          </a:xfrm>
          <a:prstGeom prst="rect">
            <a:avLst/>
          </a:prstGeom>
        </p:spPr>
      </p:pic>
      <p:sp>
        <p:nvSpPr>
          <p:cNvPr id="8" name="TextBox 7"/>
          <p:cNvSpPr txBox="1"/>
          <p:nvPr/>
        </p:nvSpPr>
        <p:spPr>
          <a:xfrm>
            <a:off x="7875900" y="4725743"/>
            <a:ext cx="793526" cy="307777"/>
          </a:xfrm>
          <a:prstGeom prst="rect">
            <a:avLst/>
          </a:prstGeom>
          <a:noFill/>
        </p:spPr>
        <p:txBody>
          <a:bodyPr wrap="square" rtlCol="0">
            <a:spAutoFit/>
          </a:bodyPr>
          <a:lstStyle/>
          <a:p>
            <a:r>
              <a:rPr lang="en-US" sz="1400" dirty="0">
                <a:solidFill>
                  <a:schemeClr val="tx1">
                    <a:lumMod val="50000"/>
                    <a:lumOff val="50000"/>
                  </a:schemeClr>
                </a:solidFill>
                <a:latin typeface="Arial" panose="020B0604020202020204" pitchFamily="34" charset="0"/>
                <a:cs typeface="Arial" panose="020B0604020202020204" pitchFamily="34" charset="0"/>
              </a:rPr>
              <a:t>primary</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99184" y="4116141"/>
            <a:ext cx="609604" cy="609604"/>
          </a:xfrm>
          <a:prstGeom prst="rect">
            <a:avLst/>
          </a:prstGeom>
        </p:spPr>
      </p:pic>
      <p:sp>
        <p:nvSpPr>
          <p:cNvPr id="10" name="TextBox 9"/>
          <p:cNvSpPr txBox="1"/>
          <p:nvPr/>
        </p:nvSpPr>
        <p:spPr>
          <a:xfrm>
            <a:off x="9728890" y="4709050"/>
            <a:ext cx="2202642" cy="307777"/>
          </a:xfrm>
          <a:prstGeom prst="rect">
            <a:avLst/>
          </a:prstGeom>
          <a:noFill/>
        </p:spPr>
        <p:txBody>
          <a:bodyPr wrap="square" rtlCol="0">
            <a:spAutoFit/>
          </a:bodyPr>
          <a:lstStyle/>
          <a:p>
            <a:r>
              <a:rPr lang="en-US" sz="1400" dirty="0">
                <a:solidFill>
                  <a:schemeClr val="tx1">
                    <a:lumMod val="50000"/>
                    <a:lumOff val="50000"/>
                  </a:schemeClr>
                </a:solidFill>
                <a:latin typeface="Arial" panose="020B0604020202020204" pitchFamily="34" charset="0"/>
                <a:cs typeface="Arial" panose="020B0604020202020204" pitchFamily="34" charset="0"/>
              </a:rPr>
              <a:t>on-demand secondaries</a:t>
            </a: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4749" y="4116139"/>
            <a:ext cx="609604" cy="609604"/>
          </a:xfrm>
          <a:prstGeom prst="rect">
            <a:avLst/>
          </a:prstGeom>
        </p:spPr>
      </p:pic>
      <p:sp>
        <p:nvSpPr>
          <p:cNvPr id="13" name="Rectangle 12"/>
          <p:cNvSpPr/>
          <p:nvPr/>
        </p:nvSpPr>
        <p:spPr>
          <a:xfrm>
            <a:off x="9937978" y="3527224"/>
            <a:ext cx="532015" cy="4655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5" name="Rectangle 14"/>
          <p:cNvSpPr/>
          <p:nvPr/>
        </p:nvSpPr>
        <p:spPr>
          <a:xfrm>
            <a:off x="11278345" y="3338357"/>
            <a:ext cx="532015" cy="465513"/>
          </a:xfrm>
          <a:prstGeom prst="rect">
            <a:avLst/>
          </a:prstGeom>
          <a:solidFill>
            <a:schemeClr val="bg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6" name="Rectangle 15"/>
          <p:cNvSpPr/>
          <p:nvPr/>
        </p:nvSpPr>
        <p:spPr>
          <a:xfrm>
            <a:off x="10938793" y="3509412"/>
            <a:ext cx="532015" cy="4655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cxnSp>
        <p:nvCxnSpPr>
          <p:cNvPr id="18" name="Connector: Curved 17"/>
          <p:cNvCxnSpPr>
            <a:stCxn id="13" idx="0"/>
            <a:endCxn id="14" idx="0"/>
          </p:cNvCxnSpPr>
          <p:nvPr/>
        </p:nvCxnSpPr>
        <p:spPr>
          <a:xfrm rot="5400000" flipH="1" flipV="1">
            <a:off x="10288235" y="3271921"/>
            <a:ext cx="171055" cy="339552"/>
          </a:xfrm>
          <a:prstGeom prst="curvedConnector3">
            <a:avLst>
              <a:gd name="adj1" fmla="val 23364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Curved 21"/>
          <p:cNvCxnSpPr>
            <a:stCxn id="16" idx="0"/>
            <a:endCxn id="15" idx="0"/>
          </p:cNvCxnSpPr>
          <p:nvPr/>
        </p:nvCxnSpPr>
        <p:spPr>
          <a:xfrm rot="5400000" flipH="1" flipV="1">
            <a:off x="11289050" y="3254109"/>
            <a:ext cx="171055" cy="339552"/>
          </a:xfrm>
          <a:prstGeom prst="curvedConnector3">
            <a:avLst>
              <a:gd name="adj1" fmla="val 23364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9234691" y="3111419"/>
            <a:ext cx="1005089" cy="307777"/>
          </a:xfrm>
          <a:prstGeom prst="rect">
            <a:avLst/>
          </a:prstGeom>
          <a:noFill/>
        </p:spPr>
        <p:txBody>
          <a:bodyPr wrap="square" rtlCol="0">
            <a:spAutoFit/>
          </a:bodyPr>
          <a:lstStyle/>
          <a:p>
            <a:r>
              <a:rPr lang="en-US" sz="1400" dirty="0">
                <a:solidFill>
                  <a:schemeClr val="tx1">
                    <a:lumMod val="50000"/>
                    <a:lumOff val="50000"/>
                  </a:schemeClr>
                </a:solidFill>
                <a:latin typeface="Arial" panose="020B0604020202020204" pitchFamily="34" charset="0"/>
                <a:cs typeface="Arial" panose="020B0604020202020204" pitchFamily="34" charset="0"/>
              </a:rPr>
              <a:t>snapshots</a:t>
            </a:r>
          </a:p>
        </p:txBody>
      </p:sp>
      <p:sp>
        <p:nvSpPr>
          <p:cNvPr id="43" name="TextBox 42"/>
          <p:cNvSpPr txBox="1"/>
          <p:nvPr/>
        </p:nvSpPr>
        <p:spPr>
          <a:xfrm>
            <a:off x="0" y="5908813"/>
            <a:ext cx="7799754" cy="430887"/>
          </a:xfrm>
          <a:prstGeom prst="rect">
            <a:avLst/>
          </a:prstGeom>
          <a:noFill/>
        </p:spPr>
        <p:txBody>
          <a:bodyPr wrap="square" rtlCol="0">
            <a:spAutoFit/>
          </a:bodyPr>
          <a:lstStyle/>
          <a:p>
            <a:r>
              <a:rPr lang="en-US" sz="1100" dirty="0">
                <a:solidFill>
                  <a:schemeClr val="tx1">
                    <a:lumMod val="50000"/>
                    <a:lumOff val="50000"/>
                  </a:schemeClr>
                </a:solidFill>
                <a:latin typeface="Arial" panose="020B0604020202020204" pitchFamily="34" charset="0"/>
                <a:cs typeface="Arial" panose="020B0604020202020204" pitchFamily="34" charset="0"/>
              </a:rPr>
              <a:t>ScyPer: Elastic OLAP Throughput on Transactional Data</a:t>
            </a:r>
          </a:p>
          <a:p>
            <a:r>
              <a:rPr lang="en-US" sz="1100" dirty="0">
                <a:solidFill>
                  <a:schemeClr val="bg1">
                    <a:lumMod val="75000"/>
                  </a:schemeClr>
                </a:solidFill>
                <a:latin typeface="Arial" panose="020B0604020202020204" pitchFamily="34" charset="0"/>
                <a:cs typeface="Arial" panose="020B0604020202020204" pitchFamily="34" charset="0"/>
              </a:rPr>
              <a:t>DanaC, 2013</a:t>
            </a:r>
          </a:p>
        </p:txBody>
      </p:sp>
      <p:sp>
        <p:nvSpPr>
          <p:cNvPr id="12" name="Arrow: Right 11"/>
          <p:cNvSpPr/>
          <p:nvPr/>
        </p:nvSpPr>
        <p:spPr>
          <a:xfrm>
            <a:off x="8669426" y="4168157"/>
            <a:ext cx="1098028" cy="438141"/>
          </a:xfrm>
          <a:prstGeom prst="rightArrow">
            <a:avLst/>
          </a:prstGeom>
          <a:ln>
            <a:solidFill>
              <a:schemeClr val="bg2">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log</a:t>
            </a:r>
          </a:p>
        </p:txBody>
      </p:sp>
      <p:sp>
        <p:nvSpPr>
          <p:cNvPr id="17" name="Rectangle: Rounded Corners 16"/>
          <p:cNvSpPr/>
          <p:nvPr/>
        </p:nvSpPr>
        <p:spPr>
          <a:xfrm>
            <a:off x="7833525" y="2403048"/>
            <a:ext cx="969652" cy="432262"/>
          </a:xfrm>
          <a:prstGeom prst="roundRect">
            <a:avLst/>
          </a:prstGeom>
          <a:solidFill>
            <a:schemeClr val="tx1">
              <a:lumMod val="95000"/>
              <a:lumOff val="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OLTP</a:t>
            </a:r>
          </a:p>
        </p:txBody>
      </p:sp>
      <p:sp>
        <p:nvSpPr>
          <p:cNvPr id="24" name="Rectangle: Rounded Corners 23"/>
          <p:cNvSpPr/>
          <p:nvPr/>
        </p:nvSpPr>
        <p:spPr>
          <a:xfrm>
            <a:off x="9786034" y="2423800"/>
            <a:ext cx="2024326" cy="432262"/>
          </a:xfrm>
          <a:prstGeom prst="round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OLAP</a:t>
            </a:r>
          </a:p>
        </p:txBody>
      </p:sp>
    </p:spTree>
    <p:extLst>
      <p:ext uri="{BB962C8B-B14F-4D97-AF65-F5344CB8AC3E}">
        <p14:creationId xmlns:p14="http://schemas.microsoft.com/office/powerpoint/2010/main" val="11620185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Concurrency Control</a:t>
            </a:r>
          </a:p>
        </p:txBody>
      </p:sp>
      <p:sp>
        <p:nvSpPr>
          <p:cNvPr id="4" name="Date Placeholder 3"/>
          <p:cNvSpPr>
            <a:spLocks noGrp="1"/>
          </p:cNvSpPr>
          <p:nvPr>
            <p:ph type="dt" sz="half" idx="10"/>
          </p:nvPr>
        </p:nvSpPr>
        <p:spPr/>
        <p:txBody>
          <a:bodyPr/>
          <a:lstStyle/>
          <a:p>
            <a:fld id="{63B24373-360C-446E-9932-78E2024560AD}"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45</a:t>
            </a:fld>
            <a:endParaRPr lang="en-US" dirty="0"/>
          </a:p>
        </p:txBody>
      </p:sp>
    </p:spTree>
    <p:extLst>
      <p:ext uri="{BB962C8B-B14F-4D97-AF65-F5344CB8AC3E}">
        <p14:creationId xmlns:p14="http://schemas.microsoft.com/office/powerpoint/2010/main" val="2100071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CC approaches </a:t>
            </a:r>
            <a:r>
              <a:rPr lang="EN-US" sz="2800" dirty="0"/>
              <a:t>(for MM databases)</a:t>
            </a:r>
            <a:endParaRPr lang="EN-US" sz="2800" dirty="0">
              <a:solidFill>
                <a:srgbClr val="404040"/>
              </a:solidFill>
              <a:latin typeface="Calibri Light"/>
            </a:endParaRPr>
          </a:p>
        </p:txBody>
      </p:sp>
      <p:sp>
        <p:nvSpPr>
          <p:cNvPr id="3" name="Content Placeholder 2"/>
          <p:cNvSpPr>
            <a:spLocks noGrp="1"/>
          </p:cNvSpPr>
          <p:nvPr>
            <p:ph idx="1"/>
          </p:nvPr>
        </p:nvSpPr>
        <p:spPr/>
        <p:txBody>
          <a:bodyPr vert="horz" lIns="0" tIns="45720" rIns="0" bIns="45720" rtlCol="0" anchor="t">
            <a:normAutofit fontScale="92500" lnSpcReduction="10000"/>
          </a:bodyPr>
          <a:lstStyle/>
          <a:p>
            <a:pPr>
              <a:buFont typeface="Arial" panose="020B0604020202020204" pitchFamily="34" charset="0"/>
              <a:buChar char="•"/>
            </a:pPr>
            <a:r>
              <a:rPr lang="EN-US" dirty="0"/>
              <a:t> Multi-version optimistic concurrency control (MVCC)</a:t>
            </a:r>
          </a:p>
          <a:p>
            <a:pPr lvl="1">
              <a:buFont typeface="Arial" panose="020B0604020202020204" pitchFamily="34" charset="0"/>
              <a:buChar char="•"/>
            </a:pPr>
            <a:r>
              <a:rPr lang="EN-US" dirty="0"/>
              <a:t>Multi-versioning: updates create new versions</a:t>
            </a:r>
          </a:p>
          <a:p>
            <a:pPr lvl="2">
              <a:buFont typeface="Arial" panose="020B0604020202020204" pitchFamily="34" charset="0"/>
              <a:buChar char="•"/>
            </a:pPr>
            <a:r>
              <a:rPr lang="EN-US" dirty="0"/>
              <a:t>+  Readers read old versions and never block updaters  </a:t>
            </a:r>
            <a:r>
              <a:rPr lang="EN-US" dirty="0">
                <a:sym typeface="Wingdings" panose="05000000000000000000" pitchFamily="2" charset="2"/>
              </a:rPr>
              <a:t> higher concurrency</a:t>
            </a:r>
          </a:p>
          <a:p>
            <a:pPr lvl="2">
              <a:buFont typeface="Arial" panose="020B0604020202020204" pitchFamily="34" charset="0"/>
              <a:buChar char="•"/>
            </a:pPr>
            <a:r>
              <a:rPr lang="EN-US" dirty="0">
                <a:sym typeface="Wingdings" panose="05000000000000000000" pitchFamily="2" charset="2"/>
              </a:rPr>
              <a:t>-- Updates more expensive; requires garbage collecting obsolete versions</a:t>
            </a:r>
          </a:p>
          <a:p>
            <a:pPr lvl="1">
              <a:buFont typeface="Arial" panose="020B0604020202020204" pitchFamily="34" charset="0"/>
              <a:buChar char="•"/>
            </a:pPr>
            <a:r>
              <a:rPr lang="EN-US" dirty="0">
                <a:sym typeface="Wingdings" panose="05000000000000000000" pitchFamily="2" charset="2"/>
              </a:rPr>
              <a:t>Optimistic concurrency control</a:t>
            </a:r>
          </a:p>
          <a:p>
            <a:pPr lvl="2">
              <a:buFont typeface="Arial" panose="020B0604020202020204" pitchFamily="34" charset="0"/>
              <a:buChar char="•"/>
            </a:pPr>
            <a:r>
              <a:rPr lang="EN-US" dirty="0">
                <a:sym typeface="Wingdings" panose="05000000000000000000" pitchFamily="2" charset="2"/>
              </a:rPr>
              <a:t>No locks, check for interference with other transactions before committing</a:t>
            </a:r>
          </a:p>
          <a:p>
            <a:pPr lvl="3">
              <a:buFont typeface="Arial" panose="020B0604020202020204" pitchFamily="34" charset="0"/>
              <a:buChar char="•"/>
            </a:pPr>
            <a:r>
              <a:rPr lang="EN-US" dirty="0">
                <a:sym typeface="Wingdings" panose="05000000000000000000" pitchFamily="2" charset="2"/>
              </a:rPr>
              <a:t>+ Much cheaper than traditional locking</a:t>
            </a:r>
          </a:p>
          <a:p>
            <a:pPr lvl="3">
              <a:buFont typeface="Arial" panose="020B0604020202020204" pitchFamily="34" charset="0"/>
              <a:buChar char="•"/>
            </a:pPr>
            <a:r>
              <a:rPr lang="EN-US" dirty="0">
                <a:sym typeface="Wingdings" panose="05000000000000000000" pitchFamily="2" charset="2"/>
              </a:rPr>
              <a:t>+ Scales to high numbers of cores</a:t>
            </a:r>
          </a:p>
          <a:p>
            <a:pPr lvl="3">
              <a:buFont typeface="Arial" panose="020B0604020202020204" pitchFamily="34" charset="0"/>
              <a:buChar char="•"/>
            </a:pPr>
            <a:r>
              <a:rPr lang="EN-US" dirty="0">
                <a:sym typeface="Wingdings" panose="05000000000000000000" pitchFamily="2" charset="2"/>
              </a:rPr>
              <a:t>-- High contention may cause high abort rates</a:t>
            </a:r>
            <a:endParaRPr lang="EN-US" dirty="0"/>
          </a:p>
          <a:p>
            <a:pPr>
              <a:buFont typeface="Arial" panose="020B0604020202020204" pitchFamily="34" charset="0"/>
              <a:buChar char="•"/>
            </a:pPr>
            <a:r>
              <a:rPr lang="EN-US" dirty="0"/>
              <a:t> Partitioned serial execution (PSE)</a:t>
            </a:r>
          </a:p>
          <a:p>
            <a:pPr lvl="1">
              <a:buFont typeface="Arial" panose="020B0604020202020204" pitchFamily="34" charset="0"/>
              <a:buChar char="•"/>
            </a:pPr>
            <a:r>
              <a:rPr lang="EN-US" dirty="0"/>
              <a:t>Partition DB by core, execute serially within each partition</a:t>
            </a:r>
          </a:p>
          <a:p>
            <a:pPr lvl="2">
              <a:buFont typeface="Arial" panose="020B0604020202020204" pitchFamily="34" charset="0"/>
              <a:buChar char="•"/>
            </a:pPr>
            <a:r>
              <a:rPr lang="EN-US" dirty="0"/>
              <a:t>+ No locks or validation needed!</a:t>
            </a:r>
          </a:p>
          <a:p>
            <a:pPr lvl="2">
              <a:buFont typeface="Arial" panose="020B0604020202020204" pitchFamily="34" charset="0"/>
              <a:buChar char="•"/>
            </a:pPr>
            <a:r>
              <a:rPr lang="EN-US" dirty="0"/>
              <a:t>+ Very fast for single-partition transactions</a:t>
            </a:r>
          </a:p>
          <a:p>
            <a:pPr lvl="2">
              <a:buFont typeface="Arial" panose="020B0604020202020204" pitchFamily="34" charset="0"/>
              <a:buChar char="•"/>
            </a:pPr>
            <a:r>
              <a:rPr lang="EN-US" dirty="0"/>
              <a:t>-- Multi-partition transactions lock partitions in exclusive mode ==&gt; greatly reduced throughput</a:t>
            </a:r>
            <a:endParaRPr lang="en-US" dirty="0"/>
          </a:p>
          <a:p>
            <a:pPr lvl="2">
              <a:buFont typeface="Arial" panose="020B0604020202020204" pitchFamily="34" charset="0"/>
              <a:buChar char="•"/>
            </a:pPr>
            <a:r>
              <a:rPr lang="EN-US" dirty="0"/>
              <a:t>-- </a:t>
            </a:r>
            <a:r>
              <a:rPr lang="EN-US" dirty="0">
                <a:sym typeface="Wingdings" panose="05000000000000000000" pitchFamily="2" charset="2"/>
              </a:rPr>
              <a:t>U</a:t>
            </a:r>
            <a:r>
              <a:rPr lang="EN-US" dirty="0"/>
              <a:t>npredictable performance</a:t>
            </a:r>
            <a:endParaRPr lang="EN-US" dirty="0">
              <a:solidFill>
                <a:schemeClr val="tx1"/>
              </a:solidFill>
            </a:endParaRPr>
          </a:p>
          <a:p>
            <a:endParaRPr lang="en-US" dirty="0"/>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46</a:t>
            </a:fld>
            <a:endParaRPr lang="en-US" dirty="0"/>
          </a:p>
        </p:txBody>
      </p:sp>
    </p:spTree>
    <p:extLst>
      <p:ext uri="{BB962C8B-B14F-4D97-AF65-F5344CB8AC3E}">
        <p14:creationId xmlns:p14="http://schemas.microsoft.com/office/powerpoint/2010/main" val="36302978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Hekaton's optimistic MVCC</a:t>
            </a:r>
            <a:endParaRPr lang="en-US" sz="3200" dirty="0"/>
          </a:p>
        </p:txBody>
      </p:sp>
      <p:sp>
        <p:nvSpPr>
          <p:cNvPr id="3" name="Content Placeholder 2"/>
          <p:cNvSpPr>
            <a:spLocks noGrp="1"/>
          </p:cNvSpPr>
          <p:nvPr>
            <p:ph idx="1"/>
          </p:nvPr>
        </p:nvSpPr>
        <p:spPr>
          <a:xfrm>
            <a:off x="5942248" y="2389188"/>
            <a:ext cx="5112146" cy="3679825"/>
          </a:xfrm>
        </p:spPr>
        <p:txBody>
          <a:bodyPr vert="horz" lIns="0" tIns="45720" rIns="0" bIns="45720" rtlCol="0" anchor="t">
            <a:noAutofit/>
          </a:bodyPr>
          <a:lstStyle/>
          <a:p>
            <a:pPr>
              <a:lnSpc>
                <a:spcPts val="1600"/>
              </a:lnSpc>
            </a:pPr>
            <a:r>
              <a:rPr lang="EN-US" sz="1600" dirty="0">
                <a:solidFill>
                  <a:srgbClr val="8F3E31"/>
                </a:solidFill>
              </a:rPr>
              <a:t>Get </a:t>
            </a:r>
            <a:r>
              <a:rPr lang="EN-US" sz="1600" dirty="0" err="1">
                <a:solidFill>
                  <a:srgbClr val="8F3E31"/>
                </a:solidFill>
              </a:rPr>
              <a:t>txn</a:t>
            </a:r>
            <a:r>
              <a:rPr lang="EN-US" sz="1600" dirty="0">
                <a:solidFill>
                  <a:srgbClr val="8F3E31"/>
                </a:solidFill>
              </a:rPr>
              <a:t> read timestamp, set state to Active</a:t>
            </a:r>
          </a:p>
          <a:p>
            <a:pPr>
              <a:lnSpc>
                <a:spcPts val="1600"/>
              </a:lnSpc>
            </a:pPr>
            <a:r>
              <a:rPr lang="EN-US" sz="1600" dirty="0"/>
              <a:t>Perform normal processing </a:t>
            </a:r>
          </a:p>
          <a:p>
            <a:pPr lvl="1">
              <a:lnSpc>
                <a:spcPts val="1600"/>
              </a:lnSpc>
            </a:pPr>
            <a:r>
              <a:rPr lang="EN-US" sz="1400" dirty="0"/>
              <a:t>remember read set, scan set, and write set </a:t>
            </a:r>
          </a:p>
          <a:p>
            <a:pPr>
              <a:lnSpc>
                <a:spcPts val="1600"/>
              </a:lnSpc>
            </a:pPr>
            <a:r>
              <a:rPr lang="EN-US" sz="1600" dirty="0">
                <a:solidFill>
                  <a:srgbClr val="8F3E31"/>
                </a:solidFill>
              </a:rPr>
              <a:t>Get </a:t>
            </a:r>
            <a:r>
              <a:rPr lang="EN-US" sz="1600" dirty="0" err="1">
                <a:solidFill>
                  <a:srgbClr val="8F3E31"/>
                </a:solidFill>
              </a:rPr>
              <a:t>txn</a:t>
            </a:r>
            <a:r>
              <a:rPr lang="EN-US" sz="1600" dirty="0">
                <a:solidFill>
                  <a:srgbClr val="8F3E31"/>
                </a:solidFill>
              </a:rPr>
              <a:t> end timestamp, set state to Validating</a:t>
            </a:r>
          </a:p>
          <a:p>
            <a:pPr>
              <a:lnSpc>
                <a:spcPts val="1600"/>
              </a:lnSpc>
            </a:pPr>
            <a:r>
              <a:rPr lang="EN-US" sz="1600" dirty="0"/>
              <a:t>Validate reads and scans</a:t>
            </a:r>
            <a:br>
              <a:rPr lang="en-US" sz="1600" dirty="0">
                <a:solidFill>
                  <a:schemeClr val="tx1"/>
                </a:solidFill>
              </a:rPr>
            </a:br>
            <a:r>
              <a:rPr lang="EN-US" sz="1600" dirty="0"/>
              <a:t>If validation OK, write new versions to log</a:t>
            </a:r>
          </a:p>
          <a:p>
            <a:pPr>
              <a:lnSpc>
                <a:spcPts val="1600"/>
              </a:lnSpc>
            </a:pPr>
            <a:r>
              <a:rPr lang="EN-US" sz="1600" dirty="0">
                <a:solidFill>
                  <a:srgbClr val="8F3E31"/>
                </a:solidFill>
              </a:rPr>
              <a:t>Set </a:t>
            </a:r>
            <a:r>
              <a:rPr lang="EN-US" sz="1600" dirty="0" err="1">
                <a:solidFill>
                  <a:srgbClr val="8F3E31"/>
                </a:solidFill>
              </a:rPr>
              <a:t>txn</a:t>
            </a:r>
            <a:r>
              <a:rPr lang="EN-US" sz="1600" dirty="0">
                <a:solidFill>
                  <a:srgbClr val="8F3E31"/>
                </a:solidFill>
              </a:rPr>
              <a:t> state to Committed thereby making changes visible</a:t>
            </a:r>
          </a:p>
          <a:p>
            <a:pPr>
              <a:lnSpc>
                <a:spcPts val="1600"/>
              </a:lnSpc>
            </a:pPr>
            <a:r>
              <a:rPr lang="EN-US" sz="1600" dirty="0"/>
              <a:t>Fix up version timestamps</a:t>
            </a:r>
          </a:p>
          <a:p>
            <a:pPr lvl="1">
              <a:lnSpc>
                <a:spcPts val="1600"/>
              </a:lnSpc>
            </a:pPr>
            <a:r>
              <a:rPr lang="EN-US" sz="1400" dirty="0"/>
              <a:t>Begin TS in new versions, end TS in old versions</a:t>
            </a:r>
          </a:p>
          <a:p>
            <a:pPr>
              <a:lnSpc>
                <a:spcPts val="1600"/>
              </a:lnSpc>
            </a:pPr>
            <a:r>
              <a:rPr lang="EN-US" sz="1600" dirty="0">
                <a:solidFill>
                  <a:srgbClr val="8F3E31"/>
                </a:solidFill>
              </a:rPr>
              <a:t>Set </a:t>
            </a:r>
            <a:r>
              <a:rPr lang="EN-US" sz="1600" dirty="0" err="1">
                <a:solidFill>
                  <a:srgbClr val="8F3E31"/>
                </a:solidFill>
              </a:rPr>
              <a:t>txn</a:t>
            </a:r>
            <a:r>
              <a:rPr lang="EN-US" sz="1600" dirty="0">
                <a:solidFill>
                  <a:srgbClr val="8F3E31"/>
                </a:solidFill>
              </a:rPr>
              <a:t> state to Terminated</a:t>
            </a:r>
          </a:p>
          <a:p>
            <a:pPr>
              <a:lnSpc>
                <a:spcPts val="1600"/>
              </a:lnSpc>
            </a:pPr>
            <a:r>
              <a:rPr lang="EN-US" sz="1600" dirty="0"/>
              <a:t>Remove from transaction map</a:t>
            </a:r>
          </a:p>
          <a:p>
            <a:endParaRPr lang="en-US" sz="1600" dirty="0"/>
          </a:p>
        </p:txBody>
      </p:sp>
      <p:cxnSp>
        <p:nvCxnSpPr>
          <p:cNvPr id="5" name="Straight Arrow Connector 4"/>
          <p:cNvCxnSpPr/>
          <p:nvPr/>
        </p:nvCxnSpPr>
        <p:spPr>
          <a:xfrm flipH="1">
            <a:off x="4608320" y="2455716"/>
            <a:ext cx="20074" cy="3462199"/>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456348" y="2628305"/>
            <a:ext cx="3429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456348" y="3500562"/>
            <a:ext cx="3429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456348" y="4510224"/>
            <a:ext cx="3429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456348" y="5539502"/>
            <a:ext cx="3429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713398" y="2465605"/>
            <a:ext cx="742950" cy="338554"/>
          </a:xfrm>
          <a:prstGeom prst="rect">
            <a:avLst/>
          </a:prstGeom>
          <a:noFill/>
        </p:spPr>
        <p:txBody>
          <a:bodyPr wrap="square" rtlCol="0">
            <a:spAutoFit/>
          </a:bodyPr>
          <a:lstStyle/>
          <a:p>
            <a:pPr algn="r"/>
            <a:r>
              <a:rPr lang="en-US" sz="1600" dirty="0">
                <a:solidFill>
                  <a:srgbClr val="C0504D">
                    <a:lumMod val="75000"/>
                  </a:srgbClr>
                </a:solidFill>
              </a:rPr>
              <a:t>Begin</a:t>
            </a:r>
          </a:p>
        </p:txBody>
      </p:sp>
      <p:sp>
        <p:nvSpPr>
          <p:cNvPr id="15" name="TextBox 14"/>
          <p:cNvSpPr txBox="1"/>
          <p:nvPr/>
        </p:nvSpPr>
        <p:spPr>
          <a:xfrm>
            <a:off x="3346830" y="3347101"/>
            <a:ext cx="1109518" cy="338554"/>
          </a:xfrm>
          <a:prstGeom prst="rect">
            <a:avLst/>
          </a:prstGeom>
          <a:noFill/>
        </p:spPr>
        <p:txBody>
          <a:bodyPr wrap="square" rtlCol="0">
            <a:spAutoFit/>
          </a:bodyPr>
          <a:lstStyle/>
          <a:p>
            <a:pPr algn="r"/>
            <a:r>
              <a:rPr lang="en-US" sz="1600" dirty="0">
                <a:solidFill>
                  <a:srgbClr val="C0504D">
                    <a:lumMod val="75000"/>
                  </a:srgbClr>
                </a:solidFill>
              </a:rPr>
              <a:t>Precommit</a:t>
            </a:r>
          </a:p>
        </p:txBody>
      </p:sp>
      <p:sp>
        <p:nvSpPr>
          <p:cNvPr id="16" name="TextBox 15"/>
          <p:cNvSpPr txBox="1"/>
          <p:nvPr/>
        </p:nvSpPr>
        <p:spPr>
          <a:xfrm>
            <a:off x="3484798" y="4340510"/>
            <a:ext cx="971550" cy="338554"/>
          </a:xfrm>
          <a:prstGeom prst="rect">
            <a:avLst/>
          </a:prstGeom>
          <a:noFill/>
        </p:spPr>
        <p:txBody>
          <a:bodyPr wrap="square" rtlCol="0">
            <a:spAutoFit/>
          </a:bodyPr>
          <a:lstStyle/>
          <a:p>
            <a:pPr algn="r"/>
            <a:r>
              <a:rPr lang="en-US" sz="1600" dirty="0">
                <a:solidFill>
                  <a:srgbClr val="C0504D">
                    <a:lumMod val="75000"/>
                  </a:srgbClr>
                </a:solidFill>
              </a:rPr>
              <a:t>Commit</a:t>
            </a:r>
          </a:p>
        </p:txBody>
      </p:sp>
      <p:sp>
        <p:nvSpPr>
          <p:cNvPr id="17" name="TextBox 16"/>
          <p:cNvSpPr txBox="1"/>
          <p:nvPr/>
        </p:nvSpPr>
        <p:spPr>
          <a:xfrm>
            <a:off x="3427648" y="5369788"/>
            <a:ext cx="1028700" cy="338554"/>
          </a:xfrm>
          <a:prstGeom prst="rect">
            <a:avLst/>
          </a:prstGeom>
          <a:noFill/>
        </p:spPr>
        <p:txBody>
          <a:bodyPr wrap="square" rtlCol="0">
            <a:spAutoFit/>
          </a:bodyPr>
          <a:lstStyle/>
          <a:p>
            <a:pPr algn="r"/>
            <a:r>
              <a:rPr lang="en-US" sz="1600" dirty="0">
                <a:solidFill>
                  <a:srgbClr val="C0504D">
                    <a:lumMod val="75000"/>
                  </a:srgbClr>
                </a:solidFill>
              </a:rPr>
              <a:t>Terminate</a:t>
            </a:r>
          </a:p>
        </p:txBody>
      </p:sp>
      <p:sp>
        <p:nvSpPr>
          <p:cNvPr id="18" name="TextBox 17"/>
          <p:cNvSpPr txBox="1"/>
          <p:nvPr/>
        </p:nvSpPr>
        <p:spPr>
          <a:xfrm>
            <a:off x="4742098" y="2742607"/>
            <a:ext cx="1067359" cy="584775"/>
          </a:xfrm>
          <a:prstGeom prst="rect">
            <a:avLst/>
          </a:prstGeom>
          <a:noFill/>
        </p:spPr>
        <p:txBody>
          <a:bodyPr wrap="square" rtlCol="0">
            <a:spAutoFit/>
          </a:bodyPr>
          <a:lstStyle/>
          <a:p>
            <a:r>
              <a:rPr lang="en-US" sz="1600" dirty="0">
                <a:solidFill>
                  <a:prstClr val="black"/>
                </a:solidFill>
              </a:rPr>
              <a:t>Normal processing</a:t>
            </a:r>
          </a:p>
        </p:txBody>
      </p:sp>
      <p:sp>
        <p:nvSpPr>
          <p:cNvPr id="19" name="TextBox 18"/>
          <p:cNvSpPr txBox="1"/>
          <p:nvPr/>
        </p:nvSpPr>
        <p:spPr>
          <a:xfrm>
            <a:off x="4742098" y="3782845"/>
            <a:ext cx="1067358" cy="338554"/>
          </a:xfrm>
          <a:prstGeom prst="rect">
            <a:avLst/>
          </a:prstGeom>
          <a:noFill/>
        </p:spPr>
        <p:txBody>
          <a:bodyPr wrap="square" rtlCol="0">
            <a:spAutoFit/>
          </a:bodyPr>
          <a:lstStyle/>
          <a:p>
            <a:r>
              <a:rPr lang="en-US" sz="1600" dirty="0">
                <a:solidFill>
                  <a:prstClr val="black"/>
                </a:solidFill>
              </a:rPr>
              <a:t>Validation</a:t>
            </a:r>
          </a:p>
        </p:txBody>
      </p:sp>
      <p:sp>
        <p:nvSpPr>
          <p:cNvPr id="20" name="TextBox 19"/>
          <p:cNvSpPr txBox="1"/>
          <p:nvPr/>
        </p:nvSpPr>
        <p:spPr>
          <a:xfrm>
            <a:off x="4742098" y="4709389"/>
            <a:ext cx="1085850" cy="584775"/>
          </a:xfrm>
          <a:prstGeom prst="rect">
            <a:avLst/>
          </a:prstGeom>
          <a:noFill/>
        </p:spPr>
        <p:txBody>
          <a:bodyPr wrap="square" rtlCol="0">
            <a:spAutoFit/>
          </a:bodyPr>
          <a:lstStyle/>
          <a:p>
            <a:r>
              <a:rPr lang="en-US" sz="1600" dirty="0">
                <a:solidFill>
                  <a:prstClr val="black"/>
                </a:solidFill>
              </a:rPr>
              <a:t>Post-processing</a:t>
            </a:r>
          </a:p>
        </p:txBody>
      </p:sp>
      <p:sp>
        <p:nvSpPr>
          <p:cNvPr id="21" name="TextBox 20"/>
          <p:cNvSpPr txBox="1"/>
          <p:nvPr/>
        </p:nvSpPr>
        <p:spPr>
          <a:xfrm>
            <a:off x="3427648" y="1795320"/>
            <a:ext cx="1028700" cy="584775"/>
          </a:xfrm>
          <a:prstGeom prst="rect">
            <a:avLst/>
          </a:prstGeom>
          <a:noFill/>
        </p:spPr>
        <p:txBody>
          <a:bodyPr wrap="square" rtlCol="0">
            <a:spAutoFit/>
          </a:bodyPr>
          <a:lstStyle/>
          <a:p>
            <a:pPr algn="r"/>
            <a:r>
              <a:rPr lang="en-US" sz="1600" b="1" u="sng" dirty="0">
                <a:solidFill>
                  <a:srgbClr val="C0504D">
                    <a:lumMod val="75000"/>
                  </a:srgbClr>
                </a:solidFill>
              </a:rPr>
              <a:t>Txn events</a:t>
            </a:r>
          </a:p>
        </p:txBody>
      </p:sp>
      <p:sp>
        <p:nvSpPr>
          <p:cNvPr id="22" name="TextBox 21"/>
          <p:cNvSpPr txBox="1"/>
          <p:nvPr/>
        </p:nvSpPr>
        <p:spPr>
          <a:xfrm>
            <a:off x="4799248" y="1767611"/>
            <a:ext cx="1085850" cy="584775"/>
          </a:xfrm>
          <a:prstGeom prst="rect">
            <a:avLst/>
          </a:prstGeom>
          <a:noFill/>
        </p:spPr>
        <p:txBody>
          <a:bodyPr wrap="square" rtlCol="0">
            <a:spAutoFit/>
          </a:bodyPr>
          <a:lstStyle/>
          <a:p>
            <a:r>
              <a:rPr lang="en-US" sz="1600" b="1" u="sng" dirty="0">
                <a:solidFill>
                  <a:prstClr val="black"/>
                </a:solidFill>
              </a:rPr>
              <a:t>Txn phases</a:t>
            </a:r>
          </a:p>
        </p:txBody>
      </p:sp>
      <p:sp>
        <p:nvSpPr>
          <p:cNvPr id="23" name="Date Placeholder 22"/>
          <p:cNvSpPr>
            <a:spLocks noGrp="1"/>
          </p:cNvSpPr>
          <p:nvPr>
            <p:ph type="dt" sz="half" idx="10"/>
          </p:nvPr>
        </p:nvSpPr>
        <p:spPr/>
        <p:txBody>
          <a:bodyPr/>
          <a:lstStyle/>
          <a:p>
            <a:fld id="{279E5FF6-3D34-4439-B636-A6D89F3DB203}" type="datetime1">
              <a:rPr lang="en-US" smtClean="0">
                <a:solidFill>
                  <a:prstClr val="black">
                    <a:tint val="75000"/>
                  </a:prstClr>
                </a:solidFill>
              </a:rPr>
              <a:t>9/9/2016</a:t>
            </a:fld>
            <a:endParaRPr lang="en-US" dirty="0">
              <a:solidFill>
                <a:prstClr val="black">
                  <a:tint val="75000"/>
                </a:prstClr>
              </a:solidFill>
            </a:endParaRPr>
          </a:p>
        </p:txBody>
      </p:sp>
      <p:sp>
        <p:nvSpPr>
          <p:cNvPr id="24" name="Slide Number Placeholder 23"/>
          <p:cNvSpPr>
            <a:spLocks noGrp="1"/>
          </p:cNvSpPr>
          <p:nvPr>
            <p:ph type="sldNum" sz="quarter" idx="12"/>
          </p:nvPr>
        </p:nvSpPr>
        <p:spPr/>
        <p:txBody>
          <a:bodyPr/>
          <a:lstStyle/>
          <a:p>
            <a:fld id="{B6F15528-21DE-4FAA-801E-634DDDAF4B2B}" type="slidenum">
              <a:rPr lang="en-US" smtClean="0">
                <a:solidFill>
                  <a:prstClr val="black">
                    <a:tint val="75000"/>
                  </a:prstClr>
                </a:solidFill>
              </a:rPr>
              <a:pPr/>
              <a:t>47</a:t>
            </a:fld>
            <a:endParaRPr lang="en-US" dirty="0">
              <a:solidFill>
                <a:prstClr val="black">
                  <a:tint val="75000"/>
                </a:prstClr>
              </a:solidFill>
            </a:endParaRPr>
          </a:p>
        </p:txBody>
      </p:sp>
      <p:sp>
        <p:nvSpPr>
          <p:cNvPr id="25" name="Footer Placeholder 24"/>
          <p:cNvSpPr>
            <a:spLocks noGrp="1"/>
          </p:cNvSpPr>
          <p:nvPr>
            <p:ph type="ftr" sz="quarter" idx="11"/>
          </p:nvPr>
        </p:nvSpPr>
        <p:spPr/>
        <p:txBody>
          <a:bodyPr/>
          <a:lstStyle/>
          <a:p>
            <a:r>
              <a:rPr lang="en-US" dirty="0">
                <a:solidFill>
                  <a:prstClr val="black">
                    <a:tint val="75000"/>
                  </a:prstClr>
                </a:solidFill>
              </a:rPr>
              <a:t>Hekaton, Sigmod 2013</a:t>
            </a:r>
          </a:p>
        </p:txBody>
      </p:sp>
      <p:sp>
        <p:nvSpPr>
          <p:cNvPr id="26" name="TextBox 25"/>
          <p:cNvSpPr txBox="1"/>
          <p:nvPr/>
        </p:nvSpPr>
        <p:spPr>
          <a:xfrm>
            <a:off x="34788" y="5908813"/>
            <a:ext cx="5872398" cy="430887"/>
          </a:xfrm>
          <a:prstGeom prst="rect">
            <a:avLst/>
          </a:prstGeom>
          <a:noFill/>
        </p:spPr>
        <p:txBody>
          <a:bodyPr wrap="square" rtlCol="0">
            <a:spAutoFit/>
          </a:bodyPr>
          <a:lstStyle/>
          <a:p>
            <a:r>
              <a:rPr lang="en-US" sz="1100" dirty="0">
                <a:solidFill>
                  <a:schemeClr val="tx1">
                    <a:lumMod val="50000"/>
                    <a:lumOff val="50000"/>
                  </a:schemeClr>
                </a:solidFill>
                <a:latin typeface="Arial" panose="020B0604020202020204" pitchFamily="34" charset="0"/>
                <a:cs typeface="Arial" panose="020B0604020202020204" pitchFamily="34" charset="0"/>
              </a:rPr>
              <a:t>High-Performance concurrency control mechanisms for main-memory databases</a:t>
            </a:r>
          </a:p>
          <a:p>
            <a:r>
              <a:rPr lang="en-US" sz="1100" dirty="0">
                <a:solidFill>
                  <a:schemeClr val="bg1">
                    <a:lumMod val="75000"/>
                  </a:schemeClr>
                </a:solidFill>
                <a:latin typeface="Arial" panose="020B0604020202020204" pitchFamily="34" charset="0"/>
                <a:cs typeface="Arial" panose="020B0604020202020204" pitchFamily="34" charset="0"/>
              </a:rPr>
              <a:t>VLDB 2011</a:t>
            </a:r>
          </a:p>
        </p:txBody>
      </p:sp>
    </p:spTree>
    <p:extLst>
      <p:ext uri="{BB962C8B-B14F-4D97-AF65-F5344CB8AC3E}">
        <p14:creationId xmlns:p14="http://schemas.microsoft.com/office/powerpoint/2010/main" val="34965842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Record versions and visibility</a:t>
            </a:r>
          </a:p>
        </p:txBody>
      </p:sp>
      <p:sp>
        <p:nvSpPr>
          <p:cNvPr id="4" name="Footer Placeholder 3"/>
          <p:cNvSpPr>
            <a:spLocks noGrp="1"/>
          </p:cNvSpPr>
          <p:nvPr>
            <p:ph type="ftr" sz="quarter" idx="11"/>
          </p:nvPr>
        </p:nvSpPr>
        <p:spPr/>
        <p:txBody>
          <a:bodyPr/>
          <a:lstStyle/>
          <a:p>
            <a:r>
              <a:rPr lang="en-US" dirty="0"/>
              <a:t>MM-DB Tutorial VLDB 2016</a:t>
            </a:r>
          </a:p>
        </p:txBody>
      </p:sp>
      <p:sp>
        <p:nvSpPr>
          <p:cNvPr id="5" name="Slide Number Placeholder 4"/>
          <p:cNvSpPr>
            <a:spLocks noGrp="1"/>
          </p:cNvSpPr>
          <p:nvPr>
            <p:ph type="sldNum" sz="quarter" idx="12"/>
          </p:nvPr>
        </p:nvSpPr>
        <p:spPr/>
        <p:txBody>
          <a:bodyPr/>
          <a:lstStyle/>
          <a:p>
            <a:fld id="{4BCCD29C-D85B-4C5E-9905-B2B81AF4200C}" type="slidenum">
              <a:rPr lang="en-US" smtClean="0"/>
              <a:t>48</a:t>
            </a:fld>
            <a:endParaRPr lang="en-US" dirty="0"/>
          </a:p>
        </p:txBody>
      </p:sp>
      <p:sp>
        <p:nvSpPr>
          <p:cNvPr id="7" name="Rectangle 6"/>
          <p:cNvSpPr/>
          <p:nvPr/>
        </p:nvSpPr>
        <p:spPr>
          <a:xfrm>
            <a:off x="3602290" y="3916685"/>
            <a:ext cx="666656" cy="414902"/>
          </a:xfrm>
          <a:prstGeom prst="rect">
            <a:avLst/>
          </a:prstGeom>
          <a:solidFill>
            <a:schemeClr val="accent6">
              <a:lumMod val="20000"/>
              <a:lumOff val="80000"/>
            </a:schemeClr>
          </a:solidFill>
          <a:ln w="25400" cap="flat" cmpd="sng" algn="ctr">
            <a:solidFill>
              <a:sysClr val="windowText" lastClr="000000">
                <a:lumMod val="50000"/>
                <a:lumOff val="50000"/>
              </a:sysClr>
            </a:solidFill>
            <a:prstDash val="solid"/>
          </a:ln>
          <a:effectLst/>
        </p:spPr>
        <p:txBody>
          <a:bodyPr rtlCol="0" anchor="ctr"/>
          <a:lstStyle/>
          <a:p>
            <a:pPr algn="ctr" defTabSz="1015516">
              <a:defRPr/>
            </a:pPr>
            <a:r>
              <a:rPr lang="en-US" sz="2133" kern="0" dirty="0">
                <a:solidFill>
                  <a:sysClr val="windowText" lastClr="000000"/>
                </a:solidFill>
              </a:rPr>
              <a:t> </a:t>
            </a:r>
            <a:r>
              <a:rPr lang="en-US" sz="2133" kern="0" dirty="0">
                <a:solidFill>
                  <a:sysClr val="windowText" lastClr="000000"/>
                </a:solidFill>
                <a:latin typeface="Lucida Sans Unicode"/>
                <a:cs typeface="Lucida Sans Unicode"/>
              </a:rPr>
              <a:t>∞</a:t>
            </a:r>
            <a:endParaRPr lang="en-US" sz="2133" kern="0" dirty="0">
              <a:solidFill>
                <a:sysClr val="windowText" lastClr="000000"/>
              </a:solidFill>
            </a:endParaRPr>
          </a:p>
        </p:txBody>
      </p:sp>
      <p:sp>
        <p:nvSpPr>
          <p:cNvPr id="8" name="Rectangle 7"/>
          <p:cNvSpPr/>
          <p:nvPr/>
        </p:nvSpPr>
        <p:spPr>
          <a:xfrm>
            <a:off x="5179257" y="3916685"/>
            <a:ext cx="1072224" cy="414902"/>
          </a:xfrm>
          <a:prstGeom prst="rect">
            <a:avLst/>
          </a:prstGeom>
          <a:solidFill>
            <a:schemeClr val="accent6">
              <a:lumMod val="20000"/>
              <a:lumOff val="80000"/>
            </a:schemeClr>
          </a:solidFill>
          <a:ln w="25400" cap="flat" cmpd="sng" algn="ctr">
            <a:solidFill>
              <a:sysClr val="windowText" lastClr="000000">
                <a:lumMod val="50000"/>
                <a:lumOff val="50000"/>
              </a:sysClr>
            </a:solidFill>
            <a:prstDash val="solid"/>
          </a:ln>
          <a:effectLst/>
        </p:spPr>
        <p:txBody>
          <a:bodyPr rtlCol="0" anchor="ctr"/>
          <a:lstStyle/>
          <a:p>
            <a:pPr algn="ctr" defTabSz="1015516">
              <a:defRPr/>
            </a:pPr>
            <a:r>
              <a:rPr lang="en-US" sz="2133" kern="0" dirty="0">
                <a:solidFill>
                  <a:sysClr val="windowText" lastClr="000000"/>
                </a:solidFill>
              </a:rPr>
              <a:t>John</a:t>
            </a:r>
          </a:p>
        </p:txBody>
      </p:sp>
      <p:sp>
        <p:nvSpPr>
          <p:cNvPr id="9" name="Rectangle 8"/>
          <p:cNvSpPr/>
          <p:nvPr/>
        </p:nvSpPr>
        <p:spPr>
          <a:xfrm>
            <a:off x="4270122" y="3916685"/>
            <a:ext cx="909135" cy="414902"/>
          </a:xfrm>
          <a:prstGeom prst="rect">
            <a:avLst/>
          </a:prstGeom>
          <a:solidFill>
            <a:schemeClr val="accent6">
              <a:lumMod val="20000"/>
              <a:lumOff val="80000"/>
            </a:schemeClr>
          </a:solidFill>
          <a:ln w="25400" cap="flat" cmpd="sng" algn="ctr">
            <a:solidFill>
              <a:sysClr val="windowText" lastClr="000000">
                <a:lumMod val="50000"/>
                <a:lumOff val="50000"/>
              </a:sysClr>
            </a:solidFill>
            <a:prstDash val="solid"/>
          </a:ln>
          <a:effectLst/>
        </p:spPr>
        <p:txBody>
          <a:bodyPr rtlCol="0" anchor="ctr"/>
          <a:lstStyle/>
          <a:p>
            <a:pPr algn="ctr" defTabSz="1015516">
              <a:defRPr/>
            </a:pPr>
            <a:endParaRPr lang="en-US" sz="2133" kern="0" dirty="0">
              <a:solidFill>
                <a:sysClr val="window" lastClr="FFFFFF"/>
              </a:solidFill>
            </a:endParaRPr>
          </a:p>
        </p:txBody>
      </p:sp>
      <p:sp>
        <p:nvSpPr>
          <p:cNvPr id="10" name="Rectangle 9"/>
          <p:cNvSpPr/>
          <p:nvPr/>
        </p:nvSpPr>
        <p:spPr>
          <a:xfrm>
            <a:off x="6251481" y="3916685"/>
            <a:ext cx="1474308" cy="414902"/>
          </a:xfrm>
          <a:prstGeom prst="rect">
            <a:avLst/>
          </a:prstGeom>
          <a:solidFill>
            <a:schemeClr val="accent6">
              <a:lumMod val="20000"/>
              <a:lumOff val="80000"/>
            </a:schemeClr>
          </a:solidFill>
          <a:ln w="25400" cap="flat" cmpd="sng" algn="ctr">
            <a:solidFill>
              <a:sysClr val="windowText" lastClr="000000">
                <a:lumMod val="50000"/>
                <a:lumOff val="50000"/>
              </a:sysClr>
            </a:solidFill>
            <a:prstDash val="solid"/>
          </a:ln>
          <a:effectLst/>
        </p:spPr>
        <p:txBody>
          <a:bodyPr rtlCol="0" anchor="ctr"/>
          <a:lstStyle/>
          <a:p>
            <a:pPr algn="ctr" defTabSz="1015516">
              <a:defRPr/>
            </a:pPr>
            <a:r>
              <a:rPr lang="en-US" sz="2133" kern="0" dirty="0">
                <a:solidFill>
                  <a:sysClr val="windowText" lastClr="000000"/>
                </a:solidFill>
              </a:rPr>
              <a:t>Madrid</a:t>
            </a:r>
          </a:p>
        </p:txBody>
      </p:sp>
      <p:sp>
        <p:nvSpPr>
          <p:cNvPr id="11" name="Rectangle 10"/>
          <p:cNvSpPr/>
          <p:nvPr/>
        </p:nvSpPr>
        <p:spPr>
          <a:xfrm>
            <a:off x="2228230" y="2549513"/>
            <a:ext cx="833024" cy="234878"/>
          </a:xfrm>
          <a:prstGeom prst="rect">
            <a:avLst/>
          </a:prstGeom>
          <a:noFill/>
          <a:ln w="25400" cap="flat" cmpd="sng" algn="ctr">
            <a:solidFill>
              <a:sysClr val="windowText" lastClr="000000">
                <a:lumMod val="50000"/>
                <a:lumOff val="50000"/>
              </a:sysClr>
            </a:solidFill>
            <a:prstDash val="solid"/>
          </a:ln>
          <a:effectLst/>
        </p:spPr>
        <p:txBody>
          <a:bodyPr lIns="0" tIns="50770" rIns="0" bIns="50770" rtlCol="0" anchor="ctr"/>
          <a:lstStyle/>
          <a:p>
            <a:pPr algn="ctr" defTabSz="1015516">
              <a:defRPr/>
            </a:pPr>
            <a:r>
              <a:rPr lang="en-US" sz="2133" kern="0" dirty="0">
                <a:solidFill>
                  <a:sysClr val="windowText" lastClr="000000"/>
                </a:solidFill>
              </a:rPr>
              <a:t>begin</a:t>
            </a:r>
          </a:p>
        </p:txBody>
      </p:sp>
      <p:sp>
        <p:nvSpPr>
          <p:cNvPr id="12" name="Rectangle 11"/>
          <p:cNvSpPr/>
          <p:nvPr/>
        </p:nvSpPr>
        <p:spPr>
          <a:xfrm>
            <a:off x="5447498" y="2259212"/>
            <a:ext cx="1367239" cy="537609"/>
          </a:xfrm>
          <a:prstGeom prst="rect">
            <a:avLst/>
          </a:prstGeom>
          <a:noFill/>
          <a:ln w="25400" cap="flat" cmpd="sng" algn="ctr">
            <a:solidFill>
              <a:sysClr val="windowText" lastClr="000000">
                <a:lumMod val="50000"/>
                <a:lumOff val="50000"/>
              </a:sysClr>
            </a:solidFill>
            <a:prstDash val="solid"/>
          </a:ln>
          <a:effectLst/>
        </p:spPr>
        <p:txBody>
          <a:bodyPr lIns="0" tIns="50770" rIns="0" bIns="50770" rtlCol="0" anchor="ctr"/>
          <a:lstStyle/>
          <a:p>
            <a:pPr algn="ctr" defTabSz="1015516">
              <a:defRPr/>
            </a:pPr>
            <a:r>
              <a:rPr lang="en-US" sz="2133" kern="0" dirty="0">
                <a:solidFill>
                  <a:sysClr val="windowText" lastClr="000000"/>
                </a:solidFill>
              </a:rPr>
              <a:t>Name</a:t>
            </a:r>
          </a:p>
        </p:txBody>
      </p:sp>
      <p:sp>
        <p:nvSpPr>
          <p:cNvPr id="13" name="Rectangle 12"/>
          <p:cNvSpPr/>
          <p:nvPr/>
        </p:nvSpPr>
        <p:spPr>
          <a:xfrm>
            <a:off x="3920630" y="2259219"/>
            <a:ext cx="1526864" cy="537602"/>
          </a:xfrm>
          <a:prstGeom prst="rect">
            <a:avLst/>
          </a:prstGeom>
          <a:noFill/>
          <a:ln w="25400" cap="flat" cmpd="sng" algn="ctr">
            <a:solidFill>
              <a:sysClr val="windowText" lastClr="000000">
                <a:lumMod val="50000"/>
                <a:lumOff val="50000"/>
              </a:sysClr>
            </a:solidFill>
            <a:prstDash val="solid"/>
          </a:ln>
          <a:effectLst/>
        </p:spPr>
        <p:txBody>
          <a:bodyPr lIns="0" tIns="50770" rIns="0" bIns="50770" rtlCol="0" anchor="ctr"/>
          <a:lstStyle/>
          <a:p>
            <a:pPr algn="ctr" defTabSz="1015516">
              <a:defRPr/>
            </a:pPr>
            <a:r>
              <a:rPr lang="en-US" sz="2133" kern="0" dirty="0">
                <a:solidFill>
                  <a:sysClr val="windowText" lastClr="000000"/>
                </a:solidFill>
              </a:rPr>
              <a:t>Index ptrs</a:t>
            </a:r>
          </a:p>
        </p:txBody>
      </p:sp>
      <p:sp>
        <p:nvSpPr>
          <p:cNvPr id="14" name="Rectangle 13"/>
          <p:cNvSpPr/>
          <p:nvPr/>
        </p:nvSpPr>
        <p:spPr>
          <a:xfrm>
            <a:off x="6814737" y="2259205"/>
            <a:ext cx="1679551" cy="537617"/>
          </a:xfrm>
          <a:prstGeom prst="rect">
            <a:avLst/>
          </a:prstGeom>
          <a:noFill/>
          <a:ln w="25400" cap="flat" cmpd="sng" algn="ctr">
            <a:solidFill>
              <a:sysClr val="windowText" lastClr="000000">
                <a:lumMod val="50000"/>
                <a:lumOff val="50000"/>
              </a:sysClr>
            </a:solidFill>
            <a:prstDash val="solid"/>
          </a:ln>
          <a:effectLst/>
        </p:spPr>
        <p:txBody>
          <a:bodyPr lIns="0" tIns="50770" rIns="0" bIns="50770" rtlCol="0" anchor="ctr"/>
          <a:lstStyle/>
          <a:p>
            <a:pPr algn="ctr" defTabSz="1015516">
              <a:defRPr/>
            </a:pPr>
            <a:r>
              <a:rPr lang="en-US" sz="2133" kern="0" dirty="0">
                <a:solidFill>
                  <a:sysClr val="windowText" lastClr="000000"/>
                </a:solidFill>
              </a:rPr>
              <a:t>City</a:t>
            </a:r>
          </a:p>
        </p:txBody>
      </p:sp>
      <p:grpSp>
        <p:nvGrpSpPr>
          <p:cNvPr id="18" name="Group 17"/>
          <p:cNvGrpSpPr/>
          <p:nvPr/>
        </p:nvGrpSpPr>
        <p:grpSpPr>
          <a:xfrm>
            <a:off x="1622872" y="3281645"/>
            <a:ext cx="530876" cy="2176615"/>
            <a:chOff x="979348" y="2739129"/>
            <a:chExt cx="460350" cy="2221157"/>
          </a:xfrm>
        </p:grpSpPr>
        <p:sp>
          <p:nvSpPr>
            <p:cNvPr id="19" name="Rectangle 18"/>
            <p:cNvSpPr/>
            <p:nvPr/>
          </p:nvSpPr>
          <p:spPr>
            <a:xfrm>
              <a:off x="979348" y="3849708"/>
              <a:ext cx="460350" cy="277645"/>
            </a:xfrm>
            <a:prstGeom prst="rect">
              <a:avLst/>
            </a:prstGeom>
            <a:noFill/>
            <a:ln w="25400" cap="flat" cmpd="sng" algn="ctr">
              <a:solidFill>
                <a:srgbClr val="0070C0"/>
              </a:solidFill>
              <a:prstDash val="solid"/>
            </a:ln>
            <a:effectLst/>
          </p:spPr>
          <p:txBody>
            <a:bodyPr lIns="101542" tIns="50770" rIns="101542" bIns="50770" rtlCol="0" anchor="ctr"/>
            <a:lstStyle/>
            <a:p>
              <a:pPr algn="ctr" defTabSz="1015516">
                <a:defRPr/>
              </a:pPr>
              <a:endParaRPr lang="en-US" sz="1999" kern="0" dirty="0">
                <a:solidFill>
                  <a:sysClr val="window" lastClr="FFFFFF"/>
                </a:solidFill>
              </a:endParaRPr>
            </a:p>
          </p:txBody>
        </p:sp>
        <p:sp>
          <p:nvSpPr>
            <p:cNvPr id="20" name="Rectangle 19"/>
            <p:cNvSpPr/>
            <p:nvPr/>
          </p:nvSpPr>
          <p:spPr>
            <a:xfrm>
              <a:off x="979348" y="4127352"/>
              <a:ext cx="460350" cy="277645"/>
            </a:xfrm>
            <a:prstGeom prst="rect">
              <a:avLst/>
            </a:prstGeom>
            <a:noFill/>
            <a:ln w="25400" cap="flat" cmpd="sng" algn="ctr">
              <a:solidFill>
                <a:srgbClr val="0070C0"/>
              </a:solidFill>
              <a:prstDash val="solid"/>
            </a:ln>
            <a:effectLst/>
          </p:spPr>
          <p:txBody>
            <a:bodyPr lIns="101542" tIns="50770" rIns="101542" bIns="50770" rtlCol="0" anchor="ctr"/>
            <a:lstStyle/>
            <a:p>
              <a:pPr algn="ctr" defTabSz="1015516">
                <a:defRPr/>
              </a:pPr>
              <a:endParaRPr lang="en-US" sz="1999" kern="0" dirty="0">
                <a:solidFill>
                  <a:sysClr val="window" lastClr="FFFFFF"/>
                </a:solidFill>
              </a:endParaRPr>
            </a:p>
          </p:txBody>
        </p:sp>
        <p:sp>
          <p:nvSpPr>
            <p:cNvPr id="21" name="Rectangle 20"/>
            <p:cNvSpPr/>
            <p:nvPr/>
          </p:nvSpPr>
          <p:spPr>
            <a:xfrm>
              <a:off x="979348" y="4404997"/>
              <a:ext cx="460350" cy="277645"/>
            </a:xfrm>
            <a:prstGeom prst="rect">
              <a:avLst/>
            </a:prstGeom>
            <a:noFill/>
            <a:ln w="25400" cap="flat" cmpd="sng" algn="ctr">
              <a:solidFill>
                <a:srgbClr val="0070C0"/>
              </a:solidFill>
              <a:prstDash val="solid"/>
            </a:ln>
            <a:effectLst/>
          </p:spPr>
          <p:txBody>
            <a:bodyPr lIns="101542" tIns="50770" rIns="101542" bIns="50770" rtlCol="0" anchor="ctr"/>
            <a:lstStyle/>
            <a:p>
              <a:pPr algn="ctr" defTabSz="1015516">
                <a:defRPr/>
              </a:pPr>
              <a:endParaRPr lang="en-US" sz="1999" kern="0" dirty="0">
                <a:solidFill>
                  <a:sysClr val="window" lastClr="FFFFFF"/>
                </a:solidFill>
              </a:endParaRPr>
            </a:p>
          </p:txBody>
        </p:sp>
        <p:sp>
          <p:nvSpPr>
            <p:cNvPr id="22" name="Rectangle 21"/>
            <p:cNvSpPr/>
            <p:nvPr/>
          </p:nvSpPr>
          <p:spPr>
            <a:xfrm>
              <a:off x="979348" y="4682641"/>
              <a:ext cx="460350" cy="277645"/>
            </a:xfrm>
            <a:prstGeom prst="rect">
              <a:avLst/>
            </a:prstGeom>
            <a:noFill/>
            <a:ln w="25400" cap="flat" cmpd="sng" algn="ctr">
              <a:solidFill>
                <a:srgbClr val="0070C0"/>
              </a:solidFill>
              <a:prstDash val="solid"/>
            </a:ln>
            <a:effectLst/>
          </p:spPr>
          <p:txBody>
            <a:bodyPr lIns="101542" tIns="50770" rIns="101542" bIns="50770" rtlCol="0" anchor="ctr"/>
            <a:lstStyle/>
            <a:p>
              <a:pPr algn="ctr" defTabSz="1015516">
                <a:defRPr/>
              </a:pPr>
              <a:endParaRPr lang="en-US" sz="1999" kern="0" dirty="0">
                <a:solidFill>
                  <a:sysClr val="window" lastClr="FFFFFF"/>
                </a:solidFill>
              </a:endParaRPr>
            </a:p>
          </p:txBody>
        </p:sp>
        <p:sp>
          <p:nvSpPr>
            <p:cNvPr id="23" name="Rectangle 22"/>
            <p:cNvSpPr/>
            <p:nvPr/>
          </p:nvSpPr>
          <p:spPr>
            <a:xfrm>
              <a:off x="979348" y="2739129"/>
              <a:ext cx="460350" cy="277645"/>
            </a:xfrm>
            <a:prstGeom prst="rect">
              <a:avLst/>
            </a:prstGeom>
            <a:noFill/>
            <a:ln w="25400" cap="flat" cmpd="sng" algn="ctr">
              <a:solidFill>
                <a:srgbClr val="0070C0"/>
              </a:solidFill>
              <a:prstDash val="solid"/>
            </a:ln>
            <a:effectLst/>
          </p:spPr>
          <p:txBody>
            <a:bodyPr lIns="101542" tIns="50770" rIns="101542" bIns="50770" rtlCol="0" anchor="ctr"/>
            <a:lstStyle/>
            <a:p>
              <a:pPr algn="ctr" defTabSz="1015516">
                <a:defRPr/>
              </a:pPr>
              <a:endParaRPr lang="en-US" sz="1999" kern="0" dirty="0">
                <a:solidFill>
                  <a:sysClr val="window" lastClr="FFFFFF"/>
                </a:solidFill>
              </a:endParaRPr>
            </a:p>
          </p:txBody>
        </p:sp>
        <p:sp>
          <p:nvSpPr>
            <p:cNvPr id="24" name="Rectangle 23"/>
            <p:cNvSpPr/>
            <p:nvPr/>
          </p:nvSpPr>
          <p:spPr>
            <a:xfrm>
              <a:off x="979348" y="3016774"/>
              <a:ext cx="460350" cy="277645"/>
            </a:xfrm>
            <a:prstGeom prst="rect">
              <a:avLst/>
            </a:prstGeom>
            <a:noFill/>
            <a:ln w="25400" cap="flat" cmpd="sng" algn="ctr">
              <a:solidFill>
                <a:srgbClr val="0070C0"/>
              </a:solidFill>
              <a:prstDash val="solid"/>
            </a:ln>
            <a:effectLst/>
          </p:spPr>
          <p:txBody>
            <a:bodyPr lIns="101542" tIns="50770" rIns="101542" bIns="50770" rtlCol="0" anchor="ctr"/>
            <a:lstStyle/>
            <a:p>
              <a:pPr algn="ctr" defTabSz="1015516">
                <a:defRPr/>
              </a:pPr>
              <a:endParaRPr lang="en-US" sz="1999" kern="0" dirty="0">
                <a:solidFill>
                  <a:sysClr val="window" lastClr="FFFFFF"/>
                </a:solidFill>
              </a:endParaRPr>
            </a:p>
          </p:txBody>
        </p:sp>
        <p:sp>
          <p:nvSpPr>
            <p:cNvPr id="25" name="Rectangle 24"/>
            <p:cNvSpPr/>
            <p:nvPr/>
          </p:nvSpPr>
          <p:spPr>
            <a:xfrm>
              <a:off x="979348" y="3294418"/>
              <a:ext cx="460350" cy="277645"/>
            </a:xfrm>
            <a:prstGeom prst="rect">
              <a:avLst/>
            </a:prstGeom>
            <a:noFill/>
            <a:ln w="25400" cap="flat" cmpd="sng" algn="ctr">
              <a:solidFill>
                <a:srgbClr val="0070C0"/>
              </a:solidFill>
              <a:prstDash val="solid"/>
            </a:ln>
            <a:effectLst/>
          </p:spPr>
          <p:txBody>
            <a:bodyPr lIns="101542" tIns="50770" rIns="101542" bIns="50770" rtlCol="0" anchor="ctr"/>
            <a:lstStyle/>
            <a:p>
              <a:pPr algn="ctr" defTabSz="1015516">
                <a:defRPr/>
              </a:pPr>
              <a:endParaRPr lang="en-US" sz="1999" kern="0" dirty="0">
                <a:solidFill>
                  <a:sysClr val="window" lastClr="FFFFFF"/>
                </a:solidFill>
              </a:endParaRPr>
            </a:p>
          </p:txBody>
        </p:sp>
        <p:sp>
          <p:nvSpPr>
            <p:cNvPr id="26" name="Rectangle 25"/>
            <p:cNvSpPr/>
            <p:nvPr/>
          </p:nvSpPr>
          <p:spPr>
            <a:xfrm>
              <a:off x="979348" y="3572063"/>
              <a:ext cx="460350" cy="277645"/>
            </a:xfrm>
            <a:prstGeom prst="rect">
              <a:avLst/>
            </a:prstGeom>
            <a:noFill/>
            <a:ln w="25400" cap="flat" cmpd="sng" algn="ctr">
              <a:solidFill>
                <a:srgbClr val="0070C0"/>
              </a:solidFill>
              <a:prstDash val="solid"/>
            </a:ln>
            <a:effectLst/>
          </p:spPr>
          <p:txBody>
            <a:bodyPr lIns="101542" tIns="50770" rIns="101542" bIns="50770" rtlCol="0" anchor="ctr"/>
            <a:lstStyle/>
            <a:p>
              <a:pPr algn="ctr" defTabSz="1015516">
                <a:defRPr/>
              </a:pPr>
              <a:endParaRPr lang="en-US" sz="1999" kern="0" dirty="0">
                <a:solidFill>
                  <a:sysClr val="window" lastClr="FFFFFF"/>
                </a:solidFill>
              </a:endParaRPr>
            </a:p>
          </p:txBody>
        </p:sp>
      </p:grpSp>
      <p:cxnSp>
        <p:nvCxnSpPr>
          <p:cNvPr id="33" name="Curved Connector 32"/>
          <p:cNvCxnSpPr>
            <a:stCxn id="24" idx="3"/>
            <a:endCxn id="9" idx="0"/>
          </p:cNvCxnSpPr>
          <p:nvPr/>
        </p:nvCxnSpPr>
        <p:spPr>
          <a:xfrm>
            <a:off x="2153748" y="3689761"/>
            <a:ext cx="2570942" cy="226924"/>
          </a:xfrm>
          <a:prstGeom prst="curvedConnector2">
            <a:avLst/>
          </a:prstGeom>
          <a:ln>
            <a:headEnd type="oval"/>
            <a:tailEnd type="stealth" w="lg" len="lg"/>
          </a:ln>
        </p:spPr>
        <p:style>
          <a:lnRef idx="3">
            <a:schemeClr val="accent1"/>
          </a:lnRef>
          <a:fillRef idx="0">
            <a:schemeClr val="accent1"/>
          </a:fillRef>
          <a:effectRef idx="2">
            <a:schemeClr val="accent1"/>
          </a:effectRef>
          <a:fontRef idx="minor">
            <a:schemeClr val="tx1"/>
          </a:fontRef>
        </p:style>
      </p:cxnSp>
      <p:sp>
        <p:nvSpPr>
          <p:cNvPr id="40" name="Rectangle 39"/>
          <p:cNvSpPr/>
          <p:nvPr/>
        </p:nvSpPr>
        <p:spPr>
          <a:xfrm>
            <a:off x="2851826" y="3916685"/>
            <a:ext cx="749288" cy="407670"/>
          </a:xfrm>
          <a:prstGeom prst="rect">
            <a:avLst/>
          </a:prstGeom>
          <a:solidFill>
            <a:schemeClr val="accent4"/>
          </a:solidFill>
          <a:ln w="25400" cap="flat" cmpd="sng" algn="ctr">
            <a:solidFill>
              <a:sysClr val="windowText" lastClr="000000">
                <a:lumMod val="50000"/>
                <a:lumOff val="50000"/>
              </a:sysClr>
            </a:solidFill>
            <a:prstDash val="solid"/>
          </a:ln>
          <a:effectLst/>
        </p:spPr>
        <p:txBody>
          <a:bodyPr rtlCol="0" anchor="ctr"/>
          <a:lstStyle/>
          <a:p>
            <a:pPr algn="ctr" defTabSz="1015516">
              <a:defRPr/>
            </a:pPr>
            <a:r>
              <a:rPr lang="en-US" sz="2133" kern="0" dirty="0">
                <a:solidFill>
                  <a:sysClr val="windowText" lastClr="000000"/>
                </a:solidFill>
              </a:rPr>
              <a:t>T20</a:t>
            </a:r>
          </a:p>
        </p:txBody>
      </p:sp>
      <p:cxnSp>
        <p:nvCxnSpPr>
          <p:cNvPr id="42" name="Curved Connector 41"/>
          <p:cNvCxnSpPr>
            <a:stCxn id="9" idx="2"/>
            <a:endCxn id="55" idx="0"/>
          </p:cNvCxnSpPr>
          <p:nvPr/>
        </p:nvCxnSpPr>
        <p:spPr>
          <a:xfrm flipH="1">
            <a:off x="4709702" y="4331587"/>
            <a:ext cx="14988" cy="401328"/>
          </a:xfrm>
          <a:prstGeom prst="straightConnector1">
            <a:avLst/>
          </a:prstGeom>
          <a:ln>
            <a:headEnd type="oval"/>
            <a:tailEnd type="stealth" w="lg" len="lg"/>
          </a:ln>
        </p:spPr>
        <p:style>
          <a:lnRef idx="3">
            <a:schemeClr val="accent1"/>
          </a:lnRef>
          <a:fillRef idx="0">
            <a:schemeClr val="accent1"/>
          </a:fillRef>
          <a:effectRef idx="2">
            <a:schemeClr val="accent1"/>
          </a:effectRef>
          <a:fontRef idx="minor">
            <a:schemeClr val="tx1"/>
          </a:fontRef>
        </p:style>
      </p:cxnSp>
      <p:sp>
        <p:nvSpPr>
          <p:cNvPr id="50" name="Rectangle 49"/>
          <p:cNvSpPr/>
          <p:nvPr/>
        </p:nvSpPr>
        <p:spPr>
          <a:xfrm>
            <a:off x="3066975" y="2549513"/>
            <a:ext cx="833024" cy="234878"/>
          </a:xfrm>
          <a:prstGeom prst="rect">
            <a:avLst/>
          </a:prstGeom>
          <a:noFill/>
          <a:ln w="25400" cap="flat" cmpd="sng" algn="ctr">
            <a:solidFill>
              <a:sysClr val="windowText" lastClr="000000">
                <a:lumMod val="50000"/>
                <a:lumOff val="50000"/>
              </a:sysClr>
            </a:solidFill>
            <a:prstDash val="solid"/>
          </a:ln>
          <a:effectLst/>
        </p:spPr>
        <p:txBody>
          <a:bodyPr lIns="0" tIns="50770" rIns="0" bIns="50770" rtlCol="0" anchor="ctr"/>
          <a:lstStyle/>
          <a:p>
            <a:pPr algn="ctr" defTabSz="1015516">
              <a:defRPr/>
            </a:pPr>
            <a:r>
              <a:rPr lang="en-US" sz="2133" kern="0" dirty="0">
                <a:solidFill>
                  <a:sysClr val="windowText" lastClr="000000"/>
                </a:solidFill>
              </a:rPr>
              <a:t>end</a:t>
            </a:r>
          </a:p>
        </p:txBody>
      </p:sp>
      <p:sp>
        <p:nvSpPr>
          <p:cNvPr id="51" name="Rectangle 50"/>
          <p:cNvSpPr/>
          <p:nvPr/>
        </p:nvSpPr>
        <p:spPr>
          <a:xfrm>
            <a:off x="2220448" y="2259219"/>
            <a:ext cx="1679551" cy="299109"/>
          </a:xfrm>
          <a:prstGeom prst="rect">
            <a:avLst/>
          </a:prstGeom>
          <a:noFill/>
          <a:ln w="25400" cap="flat" cmpd="sng" algn="ctr">
            <a:solidFill>
              <a:sysClr val="windowText" lastClr="000000">
                <a:lumMod val="50000"/>
                <a:lumOff val="50000"/>
              </a:sysClr>
            </a:solidFill>
            <a:prstDash val="solid"/>
          </a:ln>
          <a:effectLst/>
        </p:spPr>
        <p:txBody>
          <a:bodyPr lIns="0" tIns="50770" rIns="0" bIns="50770" rtlCol="0" anchor="ctr"/>
          <a:lstStyle/>
          <a:p>
            <a:pPr algn="ctr" defTabSz="1015516">
              <a:defRPr/>
            </a:pPr>
            <a:r>
              <a:rPr lang="en-US" sz="2133" kern="0" dirty="0">
                <a:solidFill>
                  <a:sysClr val="windowText" lastClr="000000"/>
                </a:solidFill>
              </a:rPr>
              <a:t>Timestamps</a:t>
            </a:r>
          </a:p>
        </p:txBody>
      </p:sp>
      <p:sp>
        <p:nvSpPr>
          <p:cNvPr id="52" name="TextBox 51"/>
          <p:cNvSpPr txBox="1"/>
          <p:nvPr/>
        </p:nvSpPr>
        <p:spPr>
          <a:xfrm>
            <a:off x="3617198" y="1837648"/>
            <a:ext cx="3045266" cy="461665"/>
          </a:xfrm>
          <a:prstGeom prst="rect">
            <a:avLst/>
          </a:prstGeom>
          <a:noFill/>
        </p:spPr>
        <p:txBody>
          <a:bodyPr wrap="square" rtlCol="0">
            <a:spAutoFit/>
          </a:bodyPr>
          <a:lstStyle/>
          <a:p>
            <a:r>
              <a:rPr lang="en-US" sz="2400" dirty="0"/>
              <a:t>Record format</a:t>
            </a:r>
          </a:p>
        </p:txBody>
      </p:sp>
      <p:sp>
        <p:nvSpPr>
          <p:cNvPr id="53" name="Rectangle 52"/>
          <p:cNvSpPr/>
          <p:nvPr/>
        </p:nvSpPr>
        <p:spPr>
          <a:xfrm>
            <a:off x="3587302" y="4732915"/>
            <a:ext cx="666656" cy="414902"/>
          </a:xfrm>
          <a:prstGeom prst="rect">
            <a:avLst/>
          </a:prstGeom>
          <a:solidFill>
            <a:schemeClr val="accent4"/>
          </a:solidFill>
          <a:ln w="25400" cap="flat" cmpd="sng" algn="ctr">
            <a:solidFill>
              <a:sysClr val="windowText" lastClr="000000">
                <a:lumMod val="50000"/>
                <a:lumOff val="50000"/>
              </a:sysClr>
            </a:solidFill>
            <a:prstDash val="solid"/>
          </a:ln>
          <a:effectLst/>
        </p:spPr>
        <p:txBody>
          <a:bodyPr rtlCol="0" anchor="ctr"/>
          <a:lstStyle/>
          <a:p>
            <a:pPr algn="ctr" defTabSz="1015516">
              <a:defRPr/>
            </a:pPr>
            <a:r>
              <a:rPr lang="en-US" sz="2133" kern="0" dirty="0">
                <a:solidFill>
                  <a:sysClr val="windowText" lastClr="000000"/>
                </a:solidFill>
              </a:rPr>
              <a:t>T20</a:t>
            </a:r>
          </a:p>
        </p:txBody>
      </p:sp>
      <p:sp>
        <p:nvSpPr>
          <p:cNvPr id="54" name="Rectangle 53"/>
          <p:cNvSpPr/>
          <p:nvPr/>
        </p:nvSpPr>
        <p:spPr>
          <a:xfrm>
            <a:off x="5164269" y="4732915"/>
            <a:ext cx="1072224" cy="414902"/>
          </a:xfrm>
          <a:prstGeom prst="rect">
            <a:avLst/>
          </a:prstGeom>
          <a:solidFill>
            <a:schemeClr val="accent6">
              <a:lumMod val="20000"/>
              <a:lumOff val="80000"/>
            </a:schemeClr>
          </a:solidFill>
          <a:ln w="25400" cap="flat" cmpd="sng" algn="ctr">
            <a:solidFill>
              <a:sysClr val="windowText" lastClr="000000">
                <a:lumMod val="50000"/>
                <a:lumOff val="50000"/>
              </a:sysClr>
            </a:solidFill>
            <a:prstDash val="solid"/>
          </a:ln>
          <a:effectLst/>
        </p:spPr>
        <p:txBody>
          <a:bodyPr rtlCol="0" anchor="ctr"/>
          <a:lstStyle/>
          <a:p>
            <a:pPr algn="ctr" defTabSz="1015516">
              <a:defRPr/>
            </a:pPr>
            <a:r>
              <a:rPr lang="en-US" sz="2133" kern="0" dirty="0">
                <a:solidFill>
                  <a:sysClr val="windowText" lastClr="000000"/>
                </a:solidFill>
              </a:rPr>
              <a:t>John</a:t>
            </a:r>
          </a:p>
        </p:txBody>
      </p:sp>
      <p:sp>
        <p:nvSpPr>
          <p:cNvPr id="55" name="Rectangle 54"/>
          <p:cNvSpPr/>
          <p:nvPr/>
        </p:nvSpPr>
        <p:spPr>
          <a:xfrm>
            <a:off x="4255134" y="4732915"/>
            <a:ext cx="909135" cy="414902"/>
          </a:xfrm>
          <a:prstGeom prst="rect">
            <a:avLst/>
          </a:prstGeom>
          <a:solidFill>
            <a:schemeClr val="accent6">
              <a:lumMod val="20000"/>
              <a:lumOff val="80000"/>
            </a:schemeClr>
          </a:solidFill>
          <a:ln w="25400" cap="flat" cmpd="sng" algn="ctr">
            <a:solidFill>
              <a:sysClr val="windowText" lastClr="000000">
                <a:lumMod val="50000"/>
                <a:lumOff val="50000"/>
              </a:sysClr>
            </a:solidFill>
            <a:prstDash val="solid"/>
          </a:ln>
          <a:effectLst/>
        </p:spPr>
        <p:txBody>
          <a:bodyPr rtlCol="0" anchor="ctr"/>
          <a:lstStyle/>
          <a:p>
            <a:pPr algn="ctr" defTabSz="1015516">
              <a:defRPr/>
            </a:pPr>
            <a:endParaRPr lang="en-US" sz="2133" kern="0" dirty="0">
              <a:solidFill>
                <a:sysClr val="window" lastClr="FFFFFF"/>
              </a:solidFill>
            </a:endParaRPr>
          </a:p>
        </p:txBody>
      </p:sp>
      <p:sp>
        <p:nvSpPr>
          <p:cNvPr id="56" name="Rectangle 55"/>
          <p:cNvSpPr/>
          <p:nvPr/>
        </p:nvSpPr>
        <p:spPr>
          <a:xfrm>
            <a:off x="6236493" y="4732915"/>
            <a:ext cx="1474308" cy="414902"/>
          </a:xfrm>
          <a:prstGeom prst="rect">
            <a:avLst/>
          </a:prstGeom>
          <a:solidFill>
            <a:schemeClr val="accent6">
              <a:lumMod val="20000"/>
              <a:lumOff val="80000"/>
            </a:schemeClr>
          </a:solidFill>
          <a:ln w="25400" cap="flat" cmpd="sng" algn="ctr">
            <a:solidFill>
              <a:sysClr val="windowText" lastClr="000000">
                <a:lumMod val="50000"/>
                <a:lumOff val="50000"/>
              </a:sysClr>
            </a:solidFill>
            <a:prstDash val="solid"/>
          </a:ln>
          <a:effectLst/>
        </p:spPr>
        <p:txBody>
          <a:bodyPr rtlCol="0" anchor="ctr"/>
          <a:lstStyle/>
          <a:p>
            <a:pPr algn="ctr" defTabSz="1015516">
              <a:defRPr/>
            </a:pPr>
            <a:r>
              <a:rPr lang="en-US" sz="2133" kern="0" dirty="0">
                <a:solidFill>
                  <a:sysClr val="windowText" lastClr="000000"/>
                </a:solidFill>
              </a:rPr>
              <a:t>Rome</a:t>
            </a:r>
          </a:p>
        </p:txBody>
      </p:sp>
      <p:sp>
        <p:nvSpPr>
          <p:cNvPr id="57" name="Rectangle 56"/>
          <p:cNvSpPr/>
          <p:nvPr/>
        </p:nvSpPr>
        <p:spPr>
          <a:xfrm>
            <a:off x="2836838" y="4732915"/>
            <a:ext cx="749288" cy="407670"/>
          </a:xfrm>
          <a:prstGeom prst="rect">
            <a:avLst/>
          </a:prstGeom>
          <a:solidFill>
            <a:schemeClr val="accent1">
              <a:lumMod val="40000"/>
              <a:lumOff val="60000"/>
            </a:schemeClr>
          </a:solidFill>
          <a:ln w="25400" cap="flat" cmpd="sng" algn="ctr">
            <a:solidFill>
              <a:sysClr val="windowText" lastClr="000000">
                <a:lumMod val="50000"/>
                <a:lumOff val="50000"/>
              </a:sysClr>
            </a:solidFill>
            <a:prstDash val="solid"/>
          </a:ln>
          <a:effectLst/>
        </p:spPr>
        <p:txBody>
          <a:bodyPr rtlCol="0" anchor="ctr"/>
          <a:lstStyle/>
          <a:p>
            <a:pPr algn="ctr" defTabSz="1015516">
              <a:defRPr/>
            </a:pPr>
            <a:r>
              <a:rPr lang="en-US" sz="2133" kern="0" dirty="0">
                <a:solidFill>
                  <a:sysClr val="windowText" lastClr="000000"/>
                </a:solidFill>
              </a:rPr>
              <a:t>150</a:t>
            </a:r>
          </a:p>
        </p:txBody>
      </p:sp>
      <p:sp>
        <p:nvSpPr>
          <p:cNvPr id="58" name="Rectangle 57"/>
          <p:cNvSpPr/>
          <p:nvPr/>
        </p:nvSpPr>
        <p:spPr>
          <a:xfrm>
            <a:off x="3602290" y="5484520"/>
            <a:ext cx="666656" cy="414902"/>
          </a:xfrm>
          <a:prstGeom prst="rect">
            <a:avLst/>
          </a:prstGeom>
          <a:solidFill>
            <a:schemeClr val="accent6">
              <a:lumMod val="20000"/>
              <a:lumOff val="80000"/>
            </a:schemeClr>
          </a:solidFill>
          <a:ln w="25400" cap="flat" cmpd="sng" algn="ctr">
            <a:solidFill>
              <a:sysClr val="windowText" lastClr="000000">
                <a:lumMod val="50000"/>
                <a:lumOff val="50000"/>
              </a:sysClr>
            </a:solidFill>
            <a:prstDash val="solid"/>
          </a:ln>
          <a:effectLst/>
        </p:spPr>
        <p:txBody>
          <a:bodyPr rtlCol="0" anchor="ctr"/>
          <a:lstStyle/>
          <a:p>
            <a:pPr algn="ctr" defTabSz="1015516">
              <a:defRPr/>
            </a:pPr>
            <a:r>
              <a:rPr lang="en-US" sz="2133" kern="0" dirty="0">
                <a:solidFill>
                  <a:sysClr val="windowText" lastClr="000000"/>
                </a:solidFill>
              </a:rPr>
              <a:t>150</a:t>
            </a:r>
          </a:p>
        </p:txBody>
      </p:sp>
      <p:sp>
        <p:nvSpPr>
          <p:cNvPr id="59" name="Rectangle 58"/>
          <p:cNvSpPr/>
          <p:nvPr/>
        </p:nvSpPr>
        <p:spPr>
          <a:xfrm>
            <a:off x="5179257" y="5484520"/>
            <a:ext cx="1072224" cy="414902"/>
          </a:xfrm>
          <a:prstGeom prst="rect">
            <a:avLst/>
          </a:prstGeom>
          <a:solidFill>
            <a:schemeClr val="accent6">
              <a:lumMod val="20000"/>
              <a:lumOff val="80000"/>
            </a:schemeClr>
          </a:solidFill>
          <a:ln w="25400" cap="flat" cmpd="sng" algn="ctr">
            <a:solidFill>
              <a:sysClr val="windowText" lastClr="000000">
                <a:lumMod val="50000"/>
                <a:lumOff val="50000"/>
              </a:sysClr>
            </a:solidFill>
            <a:prstDash val="solid"/>
          </a:ln>
          <a:effectLst/>
        </p:spPr>
        <p:txBody>
          <a:bodyPr rtlCol="0" anchor="ctr"/>
          <a:lstStyle/>
          <a:p>
            <a:pPr algn="ctr" defTabSz="1015516">
              <a:defRPr/>
            </a:pPr>
            <a:r>
              <a:rPr lang="en-US" sz="2133" kern="0" dirty="0">
                <a:solidFill>
                  <a:sysClr val="windowText" lastClr="000000"/>
                </a:solidFill>
              </a:rPr>
              <a:t>John</a:t>
            </a:r>
          </a:p>
        </p:txBody>
      </p:sp>
      <p:sp>
        <p:nvSpPr>
          <p:cNvPr id="60" name="Rectangle 59"/>
          <p:cNvSpPr/>
          <p:nvPr/>
        </p:nvSpPr>
        <p:spPr>
          <a:xfrm>
            <a:off x="4270122" y="5484520"/>
            <a:ext cx="909135" cy="414902"/>
          </a:xfrm>
          <a:prstGeom prst="rect">
            <a:avLst/>
          </a:prstGeom>
          <a:solidFill>
            <a:schemeClr val="accent6">
              <a:lumMod val="20000"/>
              <a:lumOff val="80000"/>
            </a:schemeClr>
          </a:solidFill>
          <a:ln w="25400" cap="flat" cmpd="sng" algn="ctr">
            <a:solidFill>
              <a:sysClr val="windowText" lastClr="000000">
                <a:lumMod val="50000"/>
                <a:lumOff val="50000"/>
              </a:sysClr>
            </a:solidFill>
            <a:prstDash val="solid"/>
          </a:ln>
          <a:effectLst/>
        </p:spPr>
        <p:txBody>
          <a:bodyPr rtlCol="0" anchor="ctr"/>
          <a:lstStyle/>
          <a:p>
            <a:pPr algn="ctr" defTabSz="1015516">
              <a:defRPr/>
            </a:pPr>
            <a:endParaRPr lang="en-US" sz="2133" kern="0" dirty="0">
              <a:solidFill>
                <a:sysClr val="window" lastClr="FFFFFF"/>
              </a:solidFill>
            </a:endParaRPr>
          </a:p>
        </p:txBody>
      </p:sp>
      <p:sp>
        <p:nvSpPr>
          <p:cNvPr id="61" name="Rectangle 60"/>
          <p:cNvSpPr/>
          <p:nvPr/>
        </p:nvSpPr>
        <p:spPr>
          <a:xfrm>
            <a:off x="6251481" y="5484520"/>
            <a:ext cx="1474308" cy="414902"/>
          </a:xfrm>
          <a:prstGeom prst="rect">
            <a:avLst/>
          </a:prstGeom>
          <a:solidFill>
            <a:schemeClr val="accent6">
              <a:lumMod val="20000"/>
              <a:lumOff val="80000"/>
            </a:schemeClr>
          </a:solidFill>
          <a:ln w="25400" cap="flat" cmpd="sng" algn="ctr">
            <a:solidFill>
              <a:sysClr val="windowText" lastClr="000000">
                <a:lumMod val="50000"/>
                <a:lumOff val="50000"/>
              </a:sysClr>
            </a:solidFill>
            <a:prstDash val="solid"/>
          </a:ln>
          <a:effectLst/>
        </p:spPr>
        <p:txBody>
          <a:bodyPr rtlCol="0" anchor="ctr"/>
          <a:lstStyle/>
          <a:p>
            <a:pPr algn="ctr" defTabSz="1015516">
              <a:defRPr/>
            </a:pPr>
            <a:r>
              <a:rPr lang="en-US" sz="2133" kern="0" dirty="0">
                <a:solidFill>
                  <a:sysClr val="windowText" lastClr="000000"/>
                </a:solidFill>
              </a:rPr>
              <a:t>Paris</a:t>
            </a:r>
          </a:p>
        </p:txBody>
      </p:sp>
      <p:sp>
        <p:nvSpPr>
          <p:cNvPr id="62" name="Rectangle 61"/>
          <p:cNvSpPr/>
          <p:nvPr/>
        </p:nvSpPr>
        <p:spPr>
          <a:xfrm>
            <a:off x="2851826" y="5484520"/>
            <a:ext cx="749288" cy="407670"/>
          </a:xfrm>
          <a:prstGeom prst="rect">
            <a:avLst/>
          </a:prstGeom>
          <a:solidFill>
            <a:schemeClr val="accent1">
              <a:lumMod val="40000"/>
              <a:lumOff val="60000"/>
            </a:schemeClr>
          </a:solidFill>
          <a:ln w="25400" cap="flat" cmpd="sng" algn="ctr">
            <a:solidFill>
              <a:sysClr val="windowText" lastClr="000000">
                <a:lumMod val="50000"/>
                <a:lumOff val="50000"/>
              </a:sysClr>
            </a:solidFill>
            <a:prstDash val="solid"/>
          </a:ln>
          <a:effectLst/>
        </p:spPr>
        <p:txBody>
          <a:bodyPr rtlCol="0" anchor="ctr"/>
          <a:lstStyle/>
          <a:p>
            <a:pPr algn="ctr" defTabSz="1015516">
              <a:defRPr/>
            </a:pPr>
            <a:r>
              <a:rPr lang="en-US" sz="2133" kern="0" dirty="0">
                <a:solidFill>
                  <a:sysClr val="windowText" lastClr="000000"/>
                </a:solidFill>
              </a:rPr>
              <a:t>100</a:t>
            </a:r>
          </a:p>
        </p:txBody>
      </p:sp>
      <p:cxnSp>
        <p:nvCxnSpPr>
          <p:cNvPr id="73" name="Curved Connector 41"/>
          <p:cNvCxnSpPr>
            <a:stCxn id="55" idx="2"/>
            <a:endCxn id="60" idx="0"/>
          </p:cNvCxnSpPr>
          <p:nvPr/>
        </p:nvCxnSpPr>
        <p:spPr>
          <a:xfrm>
            <a:off x="4709702" y="5147817"/>
            <a:ext cx="14988" cy="336703"/>
          </a:xfrm>
          <a:prstGeom prst="straightConnector1">
            <a:avLst/>
          </a:prstGeom>
          <a:ln>
            <a:headEnd type="oval"/>
            <a:tailEnd type="stealth" w="lg" len="lg"/>
          </a:ln>
        </p:spPr>
        <p:style>
          <a:lnRef idx="3">
            <a:schemeClr val="accent1"/>
          </a:lnRef>
          <a:fillRef idx="0">
            <a:schemeClr val="accent1"/>
          </a:fillRef>
          <a:effectRef idx="2">
            <a:schemeClr val="accent1"/>
          </a:effectRef>
          <a:fontRef idx="minor">
            <a:schemeClr val="tx1"/>
          </a:fontRef>
        </p:style>
      </p:cxnSp>
      <p:sp>
        <p:nvSpPr>
          <p:cNvPr id="76" name="Rectangle 75"/>
          <p:cNvSpPr/>
          <p:nvPr/>
        </p:nvSpPr>
        <p:spPr>
          <a:xfrm>
            <a:off x="9918148" y="3688152"/>
            <a:ext cx="1838739" cy="1496423"/>
          </a:xfrm>
          <a:prstGeom prst="rect">
            <a:avLst/>
          </a:prstGeom>
          <a:solidFill>
            <a:schemeClr val="bg1">
              <a:lumMod val="6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State = Active</a:t>
            </a:r>
          </a:p>
          <a:p>
            <a:pPr algn="ctr"/>
            <a:r>
              <a:rPr lang="en-US" sz="2000" dirty="0"/>
              <a:t>Read TS = 170</a:t>
            </a:r>
          </a:p>
          <a:p>
            <a:pPr algn="ctr"/>
            <a:r>
              <a:rPr lang="en-US" sz="2000" dirty="0"/>
              <a:t>Commit TS = ?</a:t>
            </a:r>
          </a:p>
          <a:p>
            <a:pPr algn="ctr"/>
            <a:r>
              <a:rPr lang="en-US" sz="2000" dirty="0"/>
              <a:t>•••</a:t>
            </a:r>
            <a:endParaRPr lang="en-US" dirty="0"/>
          </a:p>
        </p:txBody>
      </p:sp>
      <p:sp>
        <p:nvSpPr>
          <p:cNvPr id="77" name="Rectangle 76"/>
          <p:cNvSpPr/>
          <p:nvPr/>
        </p:nvSpPr>
        <p:spPr>
          <a:xfrm>
            <a:off x="9918149" y="3136116"/>
            <a:ext cx="1838738" cy="537617"/>
          </a:xfrm>
          <a:prstGeom prst="rect">
            <a:avLst/>
          </a:prstGeom>
          <a:solidFill>
            <a:schemeClr val="accent4"/>
          </a:solidFill>
          <a:ln w="25400" cap="flat" cmpd="sng" algn="ctr">
            <a:solidFill>
              <a:sysClr val="windowText" lastClr="000000">
                <a:lumMod val="50000"/>
                <a:lumOff val="50000"/>
              </a:sysClr>
            </a:solidFill>
            <a:prstDash val="solid"/>
          </a:ln>
          <a:effectLst/>
        </p:spPr>
        <p:txBody>
          <a:bodyPr lIns="0" tIns="50770" rIns="0" bIns="50770" rtlCol="0" anchor="ctr"/>
          <a:lstStyle/>
          <a:p>
            <a:pPr algn="ctr" defTabSz="1015516">
              <a:defRPr/>
            </a:pPr>
            <a:r>
              <a:rPr lang="en-US" sz="2133" kern="0" dirty="0">
                <a:solidFill>
                  <a:sysClr val="windowText" lastClr="000000"/>
                </a:solidFill>
              </a:rPr>
              <a:t>Txn 20</a:t>
            </a:r>
          </a:p>
        </p:txBody>
      </p:sp>
      <p:cxnSp>
        <p:nvCxnSpPr>
          <p:cNvPr id="79" name="Elbow Connector 78"/>
          <p:cNvCxnSpPr>
            <a:stCxn id="40" idx="0"/>
            <a:endCxn id="77" idx="0"/>
          </p:cNvCxnSpPr>
          <p:nvPr/>
        </p:nvCxnSpPr>
        <p:spPr>
          <a:xfrm rot="5400000" flipH="1" flipV="1">
            <a:off x="6641710" y="-279123"/>
            <a:ext cx="780569" cy="7611048"/>
          </a:xfrm>
          <a:prstGeom prst="bentConnector3">
            <a:avLst>
              <a:gd name="adj1" fmla="val 129286"/>
            </a:avLst>
          </a:prstGeom>
          <a:ln>
            <a:prstDash val="sysDash"/>
            <a:tailEnd type="triangle"/>
          </a:ln>
        </p:spPr>
        <p:style>
          <a:lnRef idx="3">
            <a:schemeClr val="accent4"/>
          </a:lnRef>
          <a:fillRef idx="0">
            <a:schemeClr val="accent4"/>
          </a:fillRef>
          <a:effectRef idx="2">
            <a:schemeClr val="accent4"/>
          </a:effectRef>
          <a:fontRef idx="minor">
            <a:schemeClr val="tx1"/>
          </a:fontRef>
        </p:style>
      </p:cxnSp>
      <p:cxnSp>
        <p:nvCxnSpPr>
          <p:cNvPr id="80" name="Elbow Connector 79"/>
          <p:cNvCxnSpPr>
            <a:stCxn id="53" idx="0"/>
            <a:endCxn id="77" idx="0"/>
          </p:cNvCxnSpPr>
          <p:nvPr/>
        </p:nvCxnSpPr>
        <p:spPr>
          <a:xfrm rot="5400000" flipH="1" flipV="1">
            <a:off x="6580675" y="476072"/>
            <a:ext cx="1596799" cy="6916888"/>
          </a:xfrm>
          <a:prstGeom prst="bentConnector3">
            <a:avLst>
              <a:gd name="adj1" fmla="val 114316"/>
            </a:avLst>
          </a:prstGeom>
          <a:ln>
            <a:prstDash val="dash"/>
            <a:tailEnd type="stealth" w="lg" len="lg"/>
          </a:ln>
        </p:spPr>
        <p:style>
          <a:lnRef idx="3">
            <a:schemeClr val="accent4"/>
          </a:lnRef>
          <a:fillRef idx="0">
            <a:schemeClr val="accent4"/>
          </a:fillRef>
          <a:effectRef idx="2">
            <a:schemeClr val="accent4"/>
          </a:effectRef>
          <a:fontRef idx="minor">
            <a:schemeClr val="tx1"/>
          </a:fontRef>
        </p:style>
      </p:cxnSp>
      <p:sp>
        <p:nvSpPr>
          <p:cNvPr id="87" name="TextBox 86"/>
          <p:cNvSpPr txBox="1"/>
          <p:nvPr/>
        </p:nvSpPr>
        <p:spPr>
          <a:xfrm>
            <a:off x="626957" y="3489067"/>
            <a:ext cx="953114" cy="369332"/>
          </a:xfrm>
          <a:prstGeom prst="rect">
            <a:avLst/>
          </a:prstGeom>
          <a:noFill/>
        </p:spPr>
        <p:txBody>
          <a:bodyPr wrap="square" rtlCol="0">
            <a:spAutoFit/>
          </a:bodyPr>
          <a:lstStyle/>
          <a:p>
            <a:r>
              <a:rPr lang="en-US" dirty="0"/>
              <a:t>H(John)</a:t>
            </a:r>
          </a:p>
        </p:txBody>
      </p:sp>
      <p:sp>
        <p:nvSpPr>
          <p:cNvPr id="88" name="TextBox 87"/>
          <p:cNvSpPr txBox="1"/>
          <p:nvPr/>
        </p:nvSpPr>
        <p:spPr>
          <a:xfrm>
            <a:off x="1187088" y="5610226"/>
            <a:ext cx="1327269" cy="646331"/>
          </a:xfrm>
          <a:prstGeom prst="rect">
            <a:avLst/>
          </a:prstGeom>
          <a:noFill/>
        </p:spPr>
        <p:txBody>
          <a:bodyPr wrap="square" rtlCol="0">
            <a:spAutoFit/>
          </a:bodyPr>
          <a:lstStyle/>
          <a:p>
            <a:r>
              <a:rPr lang="en-US" dirty="0"/>
              <a:t>Hash index on Name</a:t>
            </a:r>
          </a:p>
        </p:txBody>
      </p:sp>
      <p:sp>
        <p:nvSpPr>
          <p:cNvPr id="89" name="TextBox 88"/>
          <p:cNvSpPr txBox="1"/>
          <p:nvPr/>
        </p:nvSpPr>
        <p:spPr>
          <a:xfrm>
            <a:off x="7832421" y="4012163"/>
            <a:ext cx="2068037" cy="369332"/>
          </a:xfrm>
          <a:prstGeom prst="rect">
            <a:avLst/>
          </a:prstGeom>
          <a:noFill/>
        </p:spPr>
        <p:txBody>
          <a:bodyPr wrap="square" rtlCol="0">
            <a:spAutoFit/>
          </a:bodyPr>
          <a:lstStyle/>
          <a:p>
            <a:r>
              <a:rPr lang="en-US" dirty="0"/>
              <a:t>Not visible, ignored</a:t>
            </a:r>
          </a:p>
        </p:txBody>
      </p:sp>
      <p:sp>
        <p:nvSpPr>
          <p:cNvPr id="90" name="TextBox 89"/>
          <p:cNvSpPr txBox="1"/>
          <p:nvPr/>
        </p:nvSpPr>
        <p:spPr>
          <a:xfrm>
            <a:off x="7850110" y="4648525"/>
            <a:ext cx="2068037" cy="738664"/>
          </a:xfrm>
          <a:prstGeom prst="rect">
            <a:avLst/>
          </a:prstGeom>
          <a:noFill/>
        </p:spPr>
        <p:txBody>
          <a:bodyPr wrap="square" rtlCol="0">
            <a:spAutoFit/>
          </a:bodyPr>
          <a:lstStyle/>
          <a:p>
            <a:r>
              <a:rPr lang="en-US" dirty="0"/>
              <a:t>Visible if read TS  in [150, </a:t>
            </a:r>
            <a:r>
              <a:rPr lang="en-US" sz="2400" dirty="0"/>
              <a:t>∞</a:t>
            </a:r>
            <a:r>
              <a:rPr lang="en-US" dirty="0"/>
              <a:t>)</a:t>
            </a:r>
          </a:p>
        </p:txBody>
      </p:sp>
      <p:sp>
        <p:nvSpPr>
          <p:cNvPr id="93" name="TextBox 92"/>
          <p:cNvSpPr txBox="1"/>
          <p:nvPr/>
        </p:nvSpPr>
        <p:spPr>
          <a:xfrm>
            <a:off x="7842748" y="5455505"/>
            <a:ext cx="2994771" cy="369332"/>
          </a:xfrm>
          <a:prstGeom prst="rect">
            <a:avLst/>
          </a:prstGeom>
          <a:noFill/>
        </p:spPr>
        <p:txBody>
          <a:bodyPr wrap="square" rtlCol="0">
            <a:spAutoFit/>
          </a:bodyPr>
          <a:lstStyle/>
          <a:p>
            <a:r>
              <a:rPr lang="en-US" dirty="0"/>
              <a:t>Visible if read TS  in [100, 150)</a:t>
            </a:r>
          </a:p>
        </p:txBody>
      </p:sp>
    </p:spTree>
    <p:extLst>
      <p:ext uri="{BB962C8B-B14F-4D97-AF65-F5344CB8AC3E}">
        <p14:creationId xmlns:p14="http://schemas.microsoft.com/office/powerpoint/2010/main" val="2197392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Record versions and visibility</a:t>
            </a:r>
          </a:p>
        </p:txBody>
      </p:sp>
      <p:sp>
        <p:nvSpPr>
          <p:cNvPr id="4" name="Footer Placeholder 3"/>
          <p:cNvSpPr>
            <a:spLocks noGrp="1"/>
          </p:cNvSpPr>
          <p:nvPr>
            <p:ph type="ftr" sz="quarter" idx="11"/>
          </p:nvPr>
        </p:nvSpPr>
        <p:spPr/>
        <p:txBody>
          <a:bodyPr/>
          <a:lstStyle/>
          <a:p>
            <a:r>
              <a:rPr lang="en-US" dirty="0"/>
              <a:t>MM-DB Tutorial VLDB 2016</a:t>
            </a:r>
          </a:p>
        </p:txBody>
      </p:sp>
      <p:sp>
        <p:nvSpPr>
          <p:cNvPr id="5" name="Slide Number Placeholder 4"/>
          <p:cNvSpPr>
            <a:spLocks noGrp="1"/>
          </p:cNvSpPr>
          <p:nvPr>
            <p:ph type="sldNum" sz="quarter" idx="12"/>
          </p:nvPr>
        </p:nvSpPr>
        <p:spPr/>
        <p:txBody>
          <a:bodyPr/>
          <a:lstStyle/>
          <a:p>
            <a:fld id="{4BCCD29C-D85B-4C5E-9905-B2B81AF4200C}" type="slidenum">
              <a:rPr lang="en-US" smtClean="0"/>
              <a:t>49</a:t>
            </a:fld>
            <a:endParaRPr lang="en-US" dirty="0"/>
          </a:p>
        </p:txBody>
      </p:sp>
      <p:sp>
        <p:nvSpPr>
          <p:cNvPr id="7" name="Rectangle 6"/>
          <p:cNvSpPr/>
          <p:nvPr/>
        </p:nvSpPr>
        <p:spPr>
          <a:xfrm>
            <a:off x="3602290" y="3916685"/>
            <a:ext cx="666656" cy="414902"/>
          </a:xfrm>
          <a:prstGeom prst="rect">
            <a:avLst/>
          </a:prstGeom>
          <a:solidFill>
            <a:schemeClr val="accent6">
              <a:lumMod val="20000"/>
              <a:lumOff val="80000"/>
            </a:schemeClr>
          </a:solidFill>
          <a:ln w="25400" cap="flat" cmpd="sng" algn="ctr">
            <a:solidFill>
              <a:sysClr val="windowText" lastClr="000000">
                <a:lumMod val="50000"/>
                <a:lumOff val="50000"/>
              </a:sysClr>
            </a:solidFill>
            <a:prstDash val="solid"/>
          </a:ln>
          <a:effectLst/>
        </p:spPr>
        <p:txBody>
          <a:bodyPr rtlCol="0" anchor="ctr"/>
          <a:lstStyle/>
          <a:p>
            <a:pPr algn="ctr" defTabSz="1015516">
              <a:defRPr/>
            </a:pPr>
            <a:r>
              <a:rPr lang="en-US" sz="2133" kern="0" dirty="0">
                <a:solidFill>
                  <a:sysClr val="windowText" lastClr="000000"/>
                </a:solidFill>
              </a:rPr>
              <a:t> </a:t>
            </a:r>
            <a:r>
              <a:rPr lang="en-US" sz="2133" kern="0" dirty="0">
                <a:solidFill>
                  <a:sysClr val="windowText" lastClr="000000"/>
                </a:solidFill>
                <a:latin typeface="Lucida Sans Unicode"/>
                <a:cs typeface="Lucida Sans Unicode"/>
              </a:rPr>
              <a:t>∞</a:t>
            </a:r>
            <a:endParaRPr lang="en-US" sz="2133" kern="0" dirty="0">
              <a:solidFill>
                <a:sysClr val="windowText" lastClr="000000"/>
              </a:solidFill>
            </a:endParaRPr>
          </a:p>
        </p:txBody>
      </p:sp>
      <p:sp>
        <p:nvSpPr>
          <p:cNvPr id="8" name="Rectangle 7"/>
          <p:cNvSpPr/>
          <p:nvPr/>
        </p:nvSpPr>
        <p:spPr>
          <a:xfrm>
            <a:off x="5179257" y="3916685"/>
            <a:ext cx="1072224" cy="414902"/>
          </a:xfrm>
          <a:prstGeom prst="rect">
            <a:avLst/>
          </a:prstGeom>
          <a:solidFill>
            <a:schemeClr val="accent6">
              <a:lumMod val="20000"/>
              <a:lumOff val="80000"/>
            </a:schemeClr>
          </a:solidFill>
          <a:ln w="25400" cap="flat" cmpd="sng" algn="ctr">
            <a:solidFill>
              <a:sysClr val="windowText" lastClr="000000">
                <a:lumMod val="50000"/>
                <a:lumOff val="50000"/>
              </a:sysClr>
            </a:solidFill>
            <a:prstDash val="solid"/>
          </a:ln>
          <a:effectLst/>
        </p:spPr>
        <p:txBody>
          <a:bodyPr rtlCol="0" anchor="ctr"/>
          <a:lstStyle/>
          <a:p>
            <a:pPr algn="ctr" defTabSz="1015516">
              <a:defRPr/>
            </a:pPr>
            <a:r>
              <a:rPr lang="en-US" sz="2133" kern="0" dirty="0">
                <a:solidFill>
                  <a:sysClr val="windowText" lastClr="000000"/>
                </a:solidFill>
              </a:rPr>
              <a:t>John</a:t>
            </a:r>
          </a:p>
        </p:txBody>
      </p:sp>
      <p:sp>
        <p:nvSpPr>
          <p:cNvPr id="9" name="Rectangle 8"/>
          <p:cNvSpPr/>
          <p:nvPr/>
        </p:nvSpPr>
        <p:spPr>
          <a:xfrm>
            <a:off x="4270122" y="3916685"/>
            <a:ext cx="909135" cy="414902"/>
          </a:xfrm>
          <a:prstGeom prst="rect">
            <a:avLst/>
          </a:prstGeom>
          <a:solidFill>
            <a:schemeClr val="accent6">
              <a:lumMod val="20000"/>
              <a:lumOff val="80000"/>
            </a:schemeClr>
          </a:solidFill>
          <a:ln w="25400" cap="flat" cmpd="sng" algn="ctr">
            <a:solidFill>
              <a:sysClr val="windowText" lastClr="000000">
                <a:lumMod val="50000"/>
                <a:lumOff val="50000"/>
              </a:sysClr>
            </a:solidFill>
            <a:prstDash val="solid"/>
          </a:ln>
          <a:effectLst/>
        </p:spPr>
        <p:txBody>
          <a:bodyPr rtlCol="0" anchor="ctr"/>
          <a:lstStyle/>
          <a:p>
            <a:pPr algn="ctr" defTabSz="1015516">
              <a:defRPr/>
            </a:pPr>
            <a:endParaRPr lang="en-US" sz="2133" kern="0" dirty="0">
              <a:solidFill>
                <a:sysClr val="window" lastClr="FFFFFF"/>
              </a:solidFill>
            </a:endParaRPr>
          </a:p>
        </p:txBody>
      </p:sp>
      <p:sp>
        <p:nvSpPr>
          <p:cNvPr id="10" name="Rectangle 9"/>
          <p:cNvSpPr/>
          <p:nvPr/>
        </p:nvSpPr>
        <p:spPr>
          <a:xfrm>
            <a:off x="6251481" y="3916685"/>
            <a:ext cx="1474308" cy="414902"/>
          </a:xfrm>
          <a:prstGeom prst="rect">
            <a:avLst/>
          </a:prstGeom>
          <a:solidFill>
            <a:schemeClr val="accent6">
              <a:lumMod val="20000"/>
              <a:lumOff val="80000"/>
            </a:schemeClr>
          </a:solidFill>
          <a:ln w="25400" cap="flat" cmpd="sng" algn="ctr">
            <a:solidFill>
              <a:sysClr val="windowText" lastClr="000000">
                <a:lumMod val="50000"/>
                <a:lumOff val="50000"/>
              </a:sysClr>
            </a:solidFill>
            <a:prstDash val="solid"/>
          </a:ln>
          <a:effectLst/>
        </p:spPr>
        <p:txBody>
          <a:bodyPr rtlCol="0" anchor="ctr"/>
          <a:lstStyle/>
          <a:p>
            <a:pPr algn="ctr" defTabSz="1015516">
              <a:defRPr/>
            </a:pPr>
            <a:r>
              <a:rPr lang="en-US" sz="2133" kern="0" dirty="0">
                <a:solidFill>
                  <a:sysClr val="windowText" lastClr="000000"/>
                </a:solidFill>
              </a:rPr>
              <a:t>Madrid</a:t>
            </a:r>
          </a:p>
        </p:txBody>
      </p:sp>
      <p:sp>
        <p:nvSpPr>
          <p:cNvPr id="11" name="Rectangle 10"/>
          <p:cNvSpPr/>
          <p:nvPr/>
        </p:nvSpPr>
        <p:spPr>
          <a:xfrm>
            <a:off x="2228230" y="2549513"/>
            <a:ext cx="833024" cy="234878"/>
          </a:xfrm>
          <a:prstGeom prst="rect">
            <a:avLst/>
          </a:prstGeom>
          <a:noFill/>
          <a:ln w="25400" cap="flat" cmpd="sng" algn="ctr">
            <a:solidFill>
              <a:sysClr val="windowText" lastClr="000000">
                <a:lumMod val="50000"/>
                <a:lumOff val="50000"/>
              </a:sysClr>
            </a:solidFill>
            <a:prstDash val="solid"/>
          </a:ln>
          <a:effectLst/>
        </p:spPr>
        <p:txBody>
          <a:bodyPr lIns="0" tIns="50770" rIns="0" bIns="50770" rtlCol="0" anchor="ctr"/>
          <a:lstStyle/>
          <a:p>
            <a:pPr algn="ctr" defTabSz="1015516">
              <a:defRPr/>
            </a:pPr>
            <a:r>
              <a:rPr lang="en-US" sz="2133" kern="0" dirty="0">
                <a:solidFill>
                  <a:sysClr val="windowText" lastClr="000000"/>
                </a:solidFill>
              </a:rPr>
              <a:t>begin</a:t>
            </a:r>
          </a:p>
        </p:txBody>
      </p:sp>
      <p:sp>
        <p:nvSpPr>
          <p:cNvPr id="12" name="Rectangle 11"/>
          <p:cNvSpPr/>
          <p:nvPr/>
        </p:nvSpPr>
        <p:spPr>
          <a:xfrm>
            <a:off x="5447498" y="2259212"/>
            <a:ext cx="1367239" cy="537609"/>
          </a:xfrm>
          <a:prstGeom prst="rect">
            <a:avLst/>
          </a:prstGeom>
          <a:noFill/>
          <a:ln w="25400" cap="flat" cmpd="sng" algn="ctr">
            <a:solidFill>
              <a:sysClr val="windowText" lastClr="000000">
                <a:lumMod val="50000"/>
                <a:lumOff val="50000"/>
              </a:sysClr>
            </a:solidFill>
            <a:prstDash val="solid"/>
          </a:ln>
          <a:effectLst/>
        </p:spPr>
        <p:txBody>
          <a:bodyPr lIns="0" tIns="50770" rIns="0" bIns="50770" rtlCol="0" anchor="ctr"/>
          <a:lstStyle/>
          <a:p>
            <a:pPr algn="ctr" defTabSz="1015516">
              <a:defRPr/>
            </a:pPr>
            <a:r>
              <a:rPr lang="en-US" sz="2133" kern="0" dirty="0">
                <a:solidFill>
                  <a:sysClr val="windowText" lastClr="000000"/>
                </a:solidFill>
              </a:rPr>
              <a:t>Name</a:t>
            </a:r>
          </a:p>
        </p:txBody>
      </p:sp>
      <p:sp>
        <p:nvSpPr>
          <p:cNvPr id="13" name="Rectangle 12"/>
          <p:cNvSpPr/>
          <p:nvPr/>
        </p:nvSpPr>
        <p:spPr>
          <a:xfrm>
            <a:off x="3920630" y="2259219"/>
            <a:ext cx="1526864" cy="537602"/>
          </a:xfrm>
          <a:prstGeom prst="rect">
            <a:avLst/>
          </a:prstGeom>
          <a:noFill/>
          <a:ln w="25400" cap="flat" cmpd="sng" algn="ctr">
            <a:solidFill>
              <a:sysClr val="windowText" lastClr="000000">
                <a:lumMod val="50000"/>
                <a:lumOff val="50000"/>
              </a:sysClr>
            </a:solidFill>
            <a:prstDash val="solid"/>
          </a:ln>
          <a:effectLst/>
        </p:spPr>
        <p:txBody>
          <a:bodyPr lIns="0" tIns="50770" rIns="0" bIns="50770" rtlCol="0" anchor="ctr"/>
          <a:lstStyle/>
          <a:p>
            <a:pPr algn="ctr" defTabSz="1015516">
              <a:defRPr/>
            </a:pPr>
            <a:r>
              <a:rPr lang="en-US" sz="2133" kern="0" dirty="0">
                <a:solidFill>
                  <a:sysClr val="windowText" lastClr="000000"/>
                </a:solidFill>
              </a:rPr>
              <a:t>Index ptrs</a:t>
            </a:r>
          </a:p>
        </p:txBody>
      </p:sp>
      <p:sp>
        <p:nvSpPr>
          <p:cNvPr id="14" name="Rectangle 13"/>
          <p:cNvSpPr/>
          <p:nvPr/>
        </p:nvSpPr>
        <p:spPr>
          <a:xfrm>
            <a:off x="6814737" y="2259205"/>
            <a:ext cx="1679551" cy="537617"/>
          </a:xfrm>
          <a:prstGeom prst="rect">
            <a:avLst/>
          </a:prstGeom>
          <a:noFill/>
          <a:ln w="25400" cap="flat" cmpd="sng" algn="ctr">
            <a:solidFill>
              <a:sysClr val="windowText" lastClr="000000">
                <a:lumMod val="50000"/>
                <a:lumOff val="50000"/>
              </a:sysClr>
            </a:solidFill>
            <a:prstDash val="solid"/>
          </a:ln>
          <a:effectLst/>
        </p:spPr>
        <p:txBody>
          <a:bodyPr lIns="0" tIns="50770" rIns="0" bIns="50770" rtlCol="0" anchor="ctr"/>
          <a:lstStyle/>
          <a:p>
            <a:pPr algn="ctr" defTabSz="1015516">
              <a:defRPr/>
            </a:pPr>
            <a:r>
              <a:rPr lang="en-US" sz="2133" kern="0" dirty="0">
                <a:solidFill>
                  <a:sysClr val="windowText" lastClr="000000"/>
                </a:solidFill>
              </a:rPr>
              <a:t>City</a:t>
            </a:r>
          </a:p>
        </p:txBody>
      </p:sp>
      <p:grpSp>
        <p:nvGrpSpPr>
          <p:cNvPr id="18" name="Group 17"/>
          <p:cNvGrpSpPr/>
          <p:nvPr/>
        </p:nvGrpSpPr>
        <p:grpSpPr>
          <a:xfrm>
            <a:off x="1622872" y="3281645"/>
            <a:ext cx="530876" cy="2176615"/>
            <a:chOff x="979348" y="2739129"/>
            <a:chExt cx="460350" cy="2221157"/>
          </a:xfrm>
        </p:grpSpPr>
        <p:sp>
          <p:nvSpPr>
            <p:cNvPr id="19" name="Rectangle 18"/>
            <p:cNvSpPr/>
            <p:nvPr/>
          </p:nvSpPr>
          <p:spPr>
            <a:xfrm>
              <a:off x="979348" y="3849708"/>
              <a:ext cx="460350" cy="277645"/>
            </a:xfrm>
            <a:prstGeom prst="rect">
              <a:avLst/>
            </a:prstGeom>
            <a:noFill/>
            <a:ln w="25400" cap="flat" cmpd="sng" algn="ctr">
              <a:solidFill>
                <a:srgbClr val="0070C0"/>
              </a:solidFill>
              <a:prstDash val="solid"/>
            </a:ln>
            <a:effectLst/>
          </p:spPr>
          <p:txBody>
            <a:bodyPr lIns="101542" tIns="50770" rIns="101542" bIns="50770" rtlCol="0" anchor="ctr"/>
            <a:lstStyle/>
            <a:p>
              <a:pPr algn="ctr" defTabSz="1015516">
                <a:defRPr/>
              </a:pPr>
              <a:endParaRPr lang="en-US" sz="1999" kern="0" dirty="0">
                <a:solidFill>
                  <a:sysClr val="window" lastClr="FFFFFF"/>
                </a:solidFill>
              </a:endParaRPr>
            </a:p>
          </p:txBody>
        </p:sp>
        <p:sp>
          <p:nvSpPr>
            <p:cNvPr id="20" name="Rectangle 19"/>
            <p:cNvSpPr/>
            <p:nvPr/>
          </p:nvSpPr>
          <p:spPr>
            <a:xfrm>
              <a:off x="979348" y="4127352"/>
              <a:ext cx="460350" cy="277645"/>
            </a:xfrm>
            <a:prstGeom prst="rect">
              <a:avLst/>
            </a:prstGeom>
            <a:noFill/>
            <a:ln w="25400" cap="flat" cmpd="sng" algn="ctr">
              <a:solidFill>
                <a:srgbClr val="0070C0"/>
              </a:solidFill>
              <a:prstDash val="solid"/>
            </a:ln>
            <a:effectLst/>
          </p:spPr>
          <p:txBody>
            <a:bodyPr lIns="101542" tIns="50770" rIns="101542" bIns="50770" rtlCol="0" anchor="ctr"/>
            <a:lstStyle/>
            <a:p>
              <a:pPr algn="ctr" defTabSz="1015516">
                <a:defRPr/>
              </a:pPr>
              <a:endParaRPr lang="en-US" sz="1999" kern="0" dirty="0">
                <a:solidFill>
                  <a:sysClr val="window" lastClr="FFFFFF"/>
                </a:solidFill>
              </a:endParaRPr>
            </a:p>
          </p:txBody>
        </p:sp>
        <p:sp>
          <p:nvSpPr>
            <p:cNvPr id="21" name="Rectangle 20"/>
            <p:cNvSpPr/>
            <p:nvPr/>
          </p:nvSpPr>
          <p:spPr>
            <a:xfrm>
              <a:off x="979348" y="4404997"/>
              <a:ext cx="460350" cy="277645"/>
            </a:xfrm>
            <a:prstGeom prst="rect">
              <a:avLst/>
            </a:prstGeom>
            <a:noFill/>
            <a:ln w="25400" cap="flat" cmpd="sng" algn="ctr">
              <a:solidFill>
                <a:srgbClr val="0070C0"/>
              </a:solidFill>
              <a:prstDash val="solid"/>
            </a:ln>
            <a:effectLst/>
          </p:spPr>
          <p:txBody>
            <a:bodyPr lIns="101542" tIns="50770" rIns="101542" bIns="50770" rtlCol="0" anchor="ctr"/>
            <a:lstStyle/>
            <a:p>
              <a:pPr algn="ctr" defTabSz="1015516">
                <a:defRPr/>
              </a:pPr>
              <a:endParaRPr lang="en-US" sz="1999" kern="0" dirty="0">
                <a:solidFill>
                  <a:sysClr val="window" lastClr="FFFFFF"/>
                </a:solidFill>
              </a:endParaRPr>
            </a:p>
          </p:txBody>
        </p:sp>
        <p:sp>
          <p:nvSpPr>
            <p:cNvPr id="22" name="Rectangle 21"/>
            <p:cNvSpPr/>
            <p:nvPr/>
          </p:nvSpPr>
          <p:spPr>
            <a:xfrm>
              <a:off x="979348" y="4682641"/>
              <a:ext cx="460350" cy="277645"/>
            </a:xfrm>
            <a:prstGeom prst="rect">
              <a:avLst/>
            </a:prstGeom>
            <a:noFill/>
            <a:ln w="25400" cap="flat" cmpd="sng" algn="ctr">
              <a:solidFill>
                <a:srgbClr val="0070C0"/>
              </a:solidFill>
              <a:prstDash val="solid"/>
            </a:ln>
            <a:effectLst/>
          </p:spPr>
          <p:txBody>
            <a:bodyPr lIns="101542" tIns="50770" rIns="101542" bIns="50770" rtlCol="0" anchor="ctr"/>
            <a:lstStyle/>
            <a:p>
              <a:pPr algn="ctr" defTabSz="1015516">
                <a:defRPr/>
              </a:pPr>
              <a:endParaRPr lang="en-US" sz="1999" kern="0" dirty="0">
                <a:solidFill>
                  <a:sysClr val="window" lastClr="FFFFFF"/>
                </a:solidFill>
              </a:endParaRPr>
            </a:p>
          </p:txBody>
        </p:sp>
        <p:sp>
          <p:nvSpPr>
            <p:cNvPr id="23" name="Rectangle 22"/>
            <p:cNvSpPr/>
            <p:nvPr/>
          </p:nvSpPr>
          <p:spPr>
            <a:xfrm>
              <a:off x="979348" y="2739129"/>
              <a:ext cx="460350" cy="277645"/>
            </a:xfrm>
            <a:prstGeom prst="rect">
              <a:avLst/>
            </a:prstGeom>
            <a:noFill/>
            <a:ln w="25400" cap="flat" cmpd="sng" algn="ctr">
              <a:solidFill>
                <a:srgbClr val="0070C0"/>
              </a:solidFill>
              <a:prstDash val="solid"/>
            </a:ln>
            <a:effectLst/>
          </p:spPr>
          <p:txBody>
            <a:bodyPr lIns="101542" tIns="50770" rIns="101542" bIns="50770" rtlCol="0" anchor="ctr"/>
            <a:lstStyle/>
            <a:p>
              <a:pPr algn="ctr" defTabSz="1015516">
                <a:defRPr/>
              </a:pPr>
              <a:endParaRPr lang="en-US" sz="1999" kern="0" dirty="0">
                <a:solidFill>
                  <a:sysClr val="window" lastClr="FFFFFF"/>
                </a:solidFill>
              </a:endParaRPr>
            </a:p>
          </p:txBody>
        </p:sp>
        <p:sp>
          <p:nvSpPr>
            <p:cNvPr id="24" name="Rectangle 23"/>
            <p:cNvSpPr/>
            <p:nvPr/>
          </p:nvSpPr>
          <p:spPr>
            <a:xfrm>
              <a:off x="979348" y="3016774"/>
              <a:ext cx="460350" cy="277645"/>
            </a:xfrm>
            <a:prstGeom prst="rect">
              <a:avLst/>
            </a:prstGeom>
            <a:noFill/>
            <a:ln w="25400" cap="flat" cmpd="sng" algn="ctr">
              <a:solidFill>
                <a:srgbClr val="0070C0"/>
              </a:solidFill>
              <a:prstDash val="solid"/>
            </a:ln>
            <a:effectLst/>
          </p:spPr>
          <p:txBody>
            <a:bodyPr lIns="101542" tIns="50770" rIns="101542" bIns="50770" rtlCol="0" anchor="ctr"/>
            <a:lstStyle/>
            <a:p>
              <a:pPr algn="ctr" defTabSz="1015516">
                <a:defRPr/>
              </a:pPr>
              <a:endParaRPr lang="en-US" sz="1999" kern="0" dirty="0">
                <a:solidFill>
                  <a:sysClr val="window" lastClr="FFFFFF"/>
                </a:solidFill>
              </a:endParaRPr>
            </a:p>
          </p:txBody>
        </p:sp>
        <p:sp>
          <p:nvSpPr>
            <p:cNvPr id="25" name="Rectangle 24"/>
            <p:cNvSpPr/>
            <p:nvPr/>
          </p:nvSpPr>
          <p:spPr>
            <a:xfrm>
              <a:off x="979348" y="3294418"/>
              <a:ext cx="460350" cy="277645"/>
            </a:xfrm>
            <a:prstGeom prst="rect">
              <a:avLst/>
            </a:prstGeom>
            <a:noFill/>
            <a:ln w="25400" cap="flat" cmpd="sng" algn="ctr">
              <a:solidFill>
                <a:srgbClr val="0070C0"/>
              </a:solidFill>
              <a:prstDash val="solid"/>
            </a:ln>
            <a:effectLst/>
          </p:spPr>
          <p:txBody>
            <a:bodyPr lIns="101542" tIns="50770" rIns="101542" bIns="50770" rtlCol="0" anchor="ctr"/>
            <a:lstStyle/>
            <a:p>
              <a:pPr algn="ctr" defTabSz="1015516">
                <a:defRPr/>
              </a:pPr>
              <a:endParaRPr lang="en-US" sz="1999" kern="0" dirty="0">
                <a:solidFill>
                  <a:sysClr val="window" lastClr="FFFFFF"/>
                </a:solidFill>
              </a:endParaRPr>
            </a:p>
          </p:txBody>
        </p:sp>
        <p:sp>
          <p:nvSpPr>
            <p:cNvPr id="26" name="Rectangle 25"/>
            <p:cNvSpPr/>
            <p:nvPr/>
          </p:nvSpPr>
          <p:spPr>
            <a:xfrm>
              <a:off x="979348" y="3572063"/>
              <a:ext cx="460350" cy="277645"/>
            </a:xfrm>
            <a:prstGeom prst="rect">
              <a:avLst/>
            </a:prstGeom>
            <a:noFill/>
            <a:ln w="25400" cap="flat" cmpd="sng" algn="ctr">
              <a:solidFill>
                <a:srgbClr val="0070C0"/>
              </a:solidFill>
              <a:prstDash val="solid"/>
            </a:ln>
            <a:effectLst/>
          </p:spPr>
          <p:txBody>
            <a:bodyPr lIns="101542" tIns="50770" rIns="101542" bIns="50770" rtlCol="0" anchor="ctr"/>
            <a:lstStyle/>
            <a:p>
              <a:pPr algn="ctr" defTabSz="1015516">
                <a:defRPr/>
              </a:pPr>
              <a:endParaRPr lang="en-US" sz="1999" kern="0" dirty="0">
                <a:solidFill>
                  <a:sysClr val="window" lastClr="FFFFFF"/>
                </a:solidFill>
              </a:endParaRPr>
            </a:p>
          </p:txBody>
        </p:sp>
      </p:grpSp>
      <p:cxnSp>
        <p:nvCxnSpPr>
          <p:cNvPr id="33" name="Curved Connector 32"/>
          <p:cNvCxnSpPr>
            <a:stCxn id="24" idx="3"/>
            <a:endCxn id="9" idx="0"/>
          </p:cNvCxnSpPr>
          <p:nvPr/>
        </p:nvCxnSpPr>
        <p:spPr>
          <a:xfrm>
            <a:off x="2153748" y="3689761"/>
            <a:ext cx="2570942" cy="226924"/>
          </a:xfrm>
          <a:prstGeom prst="curvedConnector2">
            <a:avLst/>
          </a:prstGeom>
          <a:ln>
            <a:headEnd type="oval"/>
            <a:tailEnd type="stealth" w="lg" len="lg"/>
          </a:ln>
        </p:spPr>
        <p:style>
          <a:lnRef idx="3">
            <a:schemeClr val="accent1"/>
          </a:lnRef>
          <a:fillRef idx="0">
            <a:schemeClr val="accent1"/>
          </a:fillRef>
          <a:effectRef idx="2">
            <a:schemeClr val="accent1"/>
          </a:effectRef>
          <a:fontRef idx="minor">
            <a:schemeClr val="tx1"/>
          </a:fontRef>
        </p:style>
      </p:cxnSp>
      <p:sp>
        <p:nvSpPr>
          <p:cNvPr id="40" name="Rectangle 39"/>
          <p:cNvSpPr/>
          <p:nvPr/>
        </p:nvSpPr>
        <p:spPr>
          <a:xfrm>
            <a:off x="2851826" y="3916685"/>
            <a:ext cx="749288" cy="407670"/>
          </a:xfrm>
          <a:prstGeom prst="rect">
            <a:avLst/>
          </a:prstGeom>
          <a:solidFill>
            <a:schemeClr val="accent4"/>
          </a:solidFill>
          <a:ln w="25400" cap="flat" cmpd="sng" algn="ctr">
            <a:solidFill>
              <a:sysClr val="windowText" lastClr="000000">
                <a:lumMod val="50000"/>
                <a:lumOff val="50000"/>
              </a:sysClr>
            </a:solidFill>
            <a:prstDash val="solid"/>
          </a:ln>
          <a:effectLst/>
        </p:spPr>
        <p:txBody>
          <a:bodyPr rtlCol="0" anchor="ctr"/>
          <a:lstStyle/>
          <a:p>
            <a:pPr algn="ctr" defTabSz="1015516">
              <a:defRPr/>
            </a:pPr>
            <a:r>
              <a:rPr lang="en-US" sz="2133" kern="0" dirty="0">
                <a:solidFill>
                  <a:sysClr val="windowText" lastClr="000000"/>
                </a:solidFill>
              </a:rPr>
              <a:t>T20</a:t>
            </a:r>
          </a:p>
        </p:txBody>
      </p:sp>
      <p:cxnSp>
        <p:nvCxnSpPr>
          <p:cNvPr id="42" name="Curved Connector 41"/>
          <p:cNvCxnSpPr>
            <a:stCxn id="9" idx="2"/>
            <a:endCxn id="55" idx="0"/>
          </p:cNvCxnSpPr>
          <p:nvPr/>
        </p:nvCxnSpPr>
        <p:spPr>
          <a:xfrm flipH="1">
            <a:off x="4709702" y="4331587"/>
            <a:ext cx="14988" cy="401328"/>
          </a:xfrm>
          <a:prstGeom prst="straightConnector1">
            <a:avLst/>
          </a:prstGeom>
          <a:ln>
            <a:headEnd type="oval"/>
            <a:tailEnd type="stealth" w="lg" len="lg"/>
          </a:ln>
        </p:spPr>
        <p:style>
          <a:lnRef idx="3">
            <a:schemeClr val="accent1"/>
          </a:lnRef>
          <a:fillRef idx="0">
            <a:schemeClr val="accent1"/>
          </a:fillRef>
          <a:effectRef idx="2">
            <a:schemeClr val="accent1"/>
          </a:effectRef>
          <a:fontRef idx="minor">
            <a:schemeClr val="tx1"/>
          </a:fontRef>
        </p:style>
      </p:cxnSp>
      <p:sp>
        <p:nvSpPr>
          <p:cNvPr id="50" name="Rectangle 49"/>
          <p:cNvSpPr/>
          <p:nvPr/>
        </p:nvSpPr>
        <p:spPr>
          <a:xfrm>
            <a:off x="3066975" y="2549513"/>
            <a:ext cx="833024" cy="234878"/>
          </a:xfrm>
          <a:prstGeom prst="rect">
            <a:avLst/>
          </a:prstGeom>
          <a:noFill/>
          <a:ln w="25400" cap="flat" cmpd="sng" algn="ctr">
            <a:solidFill>
              <a:sysClr val="windowText" lastClr="000000">
                <a:lumMod val="50000"/>
                <a:lumOff val="50000"/>
              </a:sysClr>
            </a:solidFill>
            <a:prstDash val="solid"/>
          </a:ln>
          <a:effectLst/>
        </p:spPr>
        <p:txBody>
          <a:bodyPr lIns="0" tIns="50770" rIns="0" bIns="50770" rtlCol="0" anchor="ctr"/>
          <a:lstStyle/>
          <a:p>
            <a:pPr algn="ctr" defTabSz="1015516">
              <a:defRPr/>
            </a:pPr>
            <a:r>
              <a:rPr lang="en-US" sz="2133" kern="0" dirty="0">
                <a:solidFill>
                  <a:sysClr val="windowText" lastClr="000000"/>
                </a:solidFill>
              </a:rPr>
              <a:t>end</a:t>
            </a:r>
          </a:p>
        </p:txBody>
      </p:sp>
      <p:sp>
        <p:nvSpPr>
          <p:cNvPr id="51" name="Rectangle 50"/>
          <p:cNvSpPr/>
          <p:nvPr/>
        </p:nvSpPr>
        <p:spPr>
          <a:xfrm>
            <a:off x="2220448" y="2259219"/>
            <a:ext cx="1679551" cy="299109"/>
          </a:xfrm>
          <a:prstGeom prst="rect">
            <a:avLst/>
          </a:prstGeom>
          <a:noFill/>
          <a:ln w="25400" cap="flat" cmpd="sng" algn="ctr">
            <a:solidFill>
              <a:sysClr val="windowText" lastClr="000000">
                <a:lumMod val="50000"/>
                <a:lumOff val="50000"/>
              </a:sysClr>
            </a:solidFill>
            <a:prstDash val="solid"/>
          </a:ln>
          <a:effectLst/>
        </p:spPr>
        <p:txBody>
          <a:bodyPr lIns="0" tIns="50770" rIns="0" bIns="50770" rtlCol="0" anchor="ctr"/>
          <a:lstStyle/>
          <a:p>
            <a:pPr algn="ctr" defTabSz="1015516">
              <a:defRPr/>
            </a:pPr>
            <a:r>
              <a:rPr lang="en-US" sz="2133" kern="0" dirty="0">
                <a:solidFill>
                  <a:sysClr val="windowText" lastClr="000000"/>
                </a:solidFill>
              </a:rPr>
              <a:t>Timestamps</a:t>
            </a:r>
          </a:p>
        </p:txBody>
      </p:sp>
      <p:sp>
        <p:nvSpPr>
          <p:cNvPr id="52" name="TextBox 51"/>
          <p:cNvSpPr txBox="1"/>
          <p:nvPr/>
        </p:nvSpPr>
        <p:spPr>
          <a:xfrm>
            <a:off x="3617198" y="1837648"/>
            <a:ext cx="3045266" cy="461665"/>
          </a:xfrm>
          <a:prstGeom prst="rect">
            <a:avLst/>
          </a:prstGeom>
          <a:noFill/>
        </p:spPr>
        <p:txBody>
          <a:bodyPr wrap="square" rtlCol="0">
            <a:spAutoFit/>
          </a:bodyPr>
          <a:lstStyle/>
          <a:p>
            <a:r>
              <a:rPr lang="en-US" sz="2400" dirty="0"/>
              <a:t>Record format</a:t>
            </a:r>
          </a:p>
        </p:txBody>
      </p:sp>
      <p:sp>
        <p:nvSpPr>
          <p:cNvPr id="53" name="Rectangle 52"/>
          <p:cNvSpPr/>
          <p:nvPr/>
        </p:nvSpPr>
        <p:spPr>
          <a:xfrm>
            <a:off x="3587302" y="4732915"/>
            <a:ext cx="666656" cy="414902"/>
          </a:xfrm>
          <a:prstGeom prst="rect">
            <a:avLst/>
          </a:prstGeom>
          <a:solidFill>
            <a:schemeClr val="accent4"/>
          </a:solidFill>
          <a:ln w="25400" cap="flat" cmpd="sng" algn="ctr">
            <a:solidFill>
              <a:sysClr val="windowText" lastClr="000000">
                <a:lumMod val="50000"/>
                <a:lumOff val="50000"/>
              </a:sysClr>
            </a:solidFill>
            <a:prstDash val="solid"/>
          </a:ln>
          <a:effectLst/>
        </p:spPr>
        <p:txBody>
          <a:bodyPr rtlCol="0" anchor="ctr"/>
          <a:lstStyle/>
          <a:p>
            <a:pPr algn="ctr" defTabSz="1015516">
              <a:defRPr/>
            </a:pPr>
            <a:r>
              <a:rPr lang="en-US" sz="2133" kern="0" dirty="0">
                <a:solidFill>
                  <a:sysClr val="windowText" lastClr="000000"/>
                </a:solidFill>
              </a:rPr>
              <a:t>T20</a:t>
            </a:r>
          </a:p>
        </p:txBody>
      </p:sp>
      <p:sp>
        <p:nvSpPr>
          <p:cNvPr id="54" name="Rectangle 53"/>
          <p:cNvSpPr/>
          <p:nvPr/>
        </p:nvSpPr>
        <p:spPr>
          <a:xfrm>
            <a:off x="5164269" y="4732915"/>
            <a:ext cx="1072224" cy="414902"/>
          </a:xfrm>
          <a:prstGeom prst="rect">
            <a:avLst/>
          </a:prstGeom>
          <a:solidFill>
            <a:schemeClr val="accent6">
              <a:lumMod val="20000"/>
              <a:lumOff val="80000"/>
            </a:schemeClr>
          </a:solidFill>
          <a:ln w="25400" cap="flat" cmpd="sng" algn="ctr">
            <a:solidFill>
              <a:sysClr val="windowText" lastClr="000000">
                <a:lumMod val="50000"/>
                <a:lumOff val="50000"/>
              </a:sysClr>
            </a:solidFill>
            <a:prstDash val="solid"/>
          </a:ln>
          <a:effectLst/>
        </p:spPr>
        <p:txBody>
          <a:bodyPr rtlCol="0" anchor="ctr"/>
          <a:lstStyle/>
          <a:p>
            <a:pPr algn="ctr" defTabSz="1015516">
              <a:defRPr/>
            </a:pPr>
            <a:r>
              <a:rPr lang="en-US" sz="2133" kern="0" dirty="0">
                <a:solidFill>
                  <a:sysClr val="windowText" lastClr="000000"/>
                </a:solidFill>
              </a:rPr>
              <a:t>John</a:t>
            </a:r>
          </a:p>
        </p:txBody>
      </p:sp>
      <p:sp>
        <p:nvSpPr>
          <p:cNvPr id="55" name="Rectangle 54"/>
          <p:cNvSpPr/>
          <p:nvPr/>
        </p:nvSpPr>
        <p:spPr>
          <a:xfrm>
            <a:off x="4255134" y="4732915"/>
            <a:ext cx="909135" cy="414902"/>
          </a:xfrm>
          <a:prstGeom prst="rect">
            <a:avLst/>
          </a:prstGeom>
          <a:solidFill>
            <a:schemeClr val="accent6">
              <a:lumMod val="20000"/>
              <a:lumOff val="80000"/>
            </a:schemeClr>
          </a:solidFill>
          <a:ln w="25400" cap="flat" cmpd="sng" algn="ctr">
            <a:solidFill>
              <a:sysClr val="windowText" lastClr="000000">
                <a:lumMod val="50000"/>
                <a:lumOff val="50000"/>
              </a:sysClr>
            </a:solidFill>
            <a:prstDash val="solid"/>
          </a:ln>
          <a:effectLst/>
        </p:spPr>
        <p:txBody>
          <a:bodyPr rtlCol="0" anchor="ctr"/>
          <a:lstStyle/>
          <a:p>
            <a:pPr algn="ctr" defTabSz="1015516">
              <a:defRPr/>
            </a:pPr>
            <a:endParaRPr lang="en-US" sz="2133" kern="0" dirty="0">
              <a:solidFill>
                <a:sysClr val="window" lastClr="FFFFFF"/>
              </a:solidFill>
            </a:endParaRPr>
          </a:p>
        </p:txBody>
      </p:sp>
      <p:sp>
        <p:nvSpPr>
          <p:cNvPr id="56" name="Rectangle 55"/>
          <p:cNvSpPr/>
          <p:nvPr/>
        </p:nvSpPr>
        <p:spPr>
          <a:xfrm>
            <a:off x="6236493" y="4732915"/>
            <a:ext cx="1474308" cy="414902"/>
          </a:xfrm>
          <a:prstGeom prst="rect">
            <a:avLst/>
          </a:prstGeom>
          <a:solidFill>
            <a:schemeClr val="accent6">
              <a:lumMod val="20000"/>
              <a:lumOff val="80000"/>
            </a:schemeClr>
          </a:solidFill>
          <a:ln w="25400" cap="flat" cmpd="sng" algn="ctr">
            <a:solidFill>
              <a:sysClr val="windowText" lastClr="000000">
                <a:lumMod val="50000"/>
                <a:lumOff val="50000"/>
              </a:sysClr>
            </a:solidFill>
            <a:prstDash val="solid"/>
          </a:ln>
          <a:effectLst/>
        </p:spPr>
        <p:txBody>
          <a:bodyPr rtlCol="0" anchor="ctr"/>
          <a:lstStyle/>
          <a:p>
            <a:pPr algn="ctr" defTabSz="1015516">
              <a:defRPr/>
            </a:pPr>
            <a:r>
              <a:rPr lang="en-US" sz="2133" kern="0" dirty="0">
                <a:solidFill>
                  <a:sysClr val="windowText" lastClr="000000"/>
                </a:solidFill>
              </a:rPr>
              <a:t>Rome</a:t>
            </a:r>
          </a:p>
        </p:txBody>
      </p:sp>
      <p:sp>
        <p:nvSpPr>
          <p:cNvPr id="57" name="Rectangle 56"/>
          <p:cNvSpPr/>
          <p:nvPr/>
        </p:nvSpPr>
        <p:spPr>
          <a:xfrm>
            <a:off x="2836838" y="4732915"/>
            <a:ext cx="749288" cy="407670"/>
          </a:xfrm>
          <a:prstGeom prst="rect">
            <a:avLst/>
          </a:prstGeom>
          <a:solidFill>
            <a:schemeClr val="accent1">
              <a:lumMod val="40000"/>
              <a:lumOff val="60000"/>
            </a:schemeClr>
          </a:solidFill>
          <a:ln w="25400" cap="flat" cmpd="sng" algn="ctr">
            <a:solidFill>
              <a:sysClr val="windowText" lastClr="000000">
                <a:lumMod val="50000"/>
                <a:lumOff val="50000"/>
              </a:sysClr>
            </a:solidFill>
            <a:prstDash val="solid"/>
          </a:ln>
          <a:effectLst/>
        </p:spPr>
        <p:txBody>
          <a:bodyPr rtlCol="0" anchor="ctr"/>
          <a:lstStyle/>
          <a:p>
            <a:pPr algn="ctr" defTabSz="1015516">
              <a:defRPr/>
            </a:pPr>
            <a:r>
              <a:rPr lang="en-US" sz="2133" kern="0" dirty="0">
                <a:solidFill>
                  <a:sysClr val="windowText" lastClr="000000"/>
                </a:solidFill>
              </a:rPr>
              <a:t>150</a:t>
            </a:r>
          </a:p>
        </p:txBody>
      </p:sp>
      <p:sp>
        <p:nvSpPr>
          <p:cNvPr id="58" name="Rectangle 57"/>
          <p:cNvSpPr/>
          <p:nvPr/>
        </p:nvSpPr>
        <p:spPr>
          <a:xfrm>
            <a:off x="3602290" y="5484520"/>
            <a:ext cx="666656" cy="414902"/>
          </a:xfrm>
          <a:prstGeom prst="rect">
            <a:avLst/>
          </a:prstGeom>
          <a:solidFill>
            <a:schemeClr val="accent6">
              <a:lumMod val="20000"/>
              <a:lumOff val="80000"/>
            </a:schemeClr>
          </a:solidFill>
          <a:ln w="25400" cap="flat" cmpd="sng" algn="ctr">
            <a:solidFill>
              <a:sysClr val="windowText" lastClr="000000">
                <a:lumMod val="50000"/>
                <a:lumOff val="50000"/>
              </a:sysClr>
            </a:solidFill>
            <a:prstDash val="solid"/>
          </a:ln>
          <a:effectLst/>
        </p:spPr>
        <p:txBody>
          <a:bodyPr rtlCol="0" anchor="ctr"/>
          <a:lstStyle/>
          <a:p>
            <a:pPr algn="ctr" defTabSz="1015516">
              <a:defRPr/>
            </a:pPr>
            <a:r>
              <a:rPr lang="en-US" sz="2133" kern="0" dirty="0">
                <a:solidFill>
                  <a:sysClr val="windowText" lastClr="000000"/>
                </a:solidFill>
              </a:rPr>
              <a:t>150</a:t>
            </a:r>
          </a:p>
        </p:txBody>
      </p:sp>
      <p:sp>
        <p:nvSpPr>
          <p:cNvPr id="59" name="Rectangle 58"/>
          <p:cNvSpPr/>
          <p:nvPr/>
        </p:nvSpPr>
        <p:spPr>
          <a:xfrm>
            <a:off x="5179257" y="5484520"/>
            <a:ext cx="1072224" cy="414902"/>
          </a:xfrm>
          <a:prstGeom prst="rect">
            <a:avLst/>
          </a:prstGeom>
          <a:solidFill>
            <a:schemeClr val="accent6">
              <a:lumMod val="20000"/>
              <a:lumOff val="80000"/>
            </a:schemeClr>
          </a:solidFill>
          <a:ln w="25400" cap="flat" cmpd="sng" algn="ctr">
            <a:solidFill>
              <a:sysClr val="windowText" lastClr="000000">
                <a:lumMod val="50000"/>
                <a:lumOff val="50000"/>
              </a:sysClr>
            </a:solidFill>
            <a:prstDash val="solid"/>
          </a:ln>
          <a:effectLst/>
        </p:spPr>
        <p:txBody>
          <a:bodyPr rtlCol="0" anchor="ctr"/>
          <a:lstStyle/>
          <a:p>
            <a:pPr algn="ctr" defTabSz="1015516">
              <a:defRPr/>
            </a:pPr>
            <a:r>
              <a:rPr lang="en-US" sz="2133" kern="0" dirty="0">
                <a:solidFill>
                  <a:sysClr val="windowText" lastClr="000000"/>
                </a:solidFill>
              </a:rPr>
              <a:t>John</a:t>
            </a:r>
          </a:p>
        </p:txBody>
      </p:sp>
      <p:sp>
        <p:nvSpPr>
          <p:cNvPr id="60" name="Rectangle 59"/>
          <p:cNvSpPr/>
          <p:nvPr/>
        </p:nvSpPr>
        <p:spPr>
          <a:xfrm>
            <a:off x="4270122" y="5484520"/>
            <a:ext cx="909135" cy="414902"/>
          </a:xfrm>
          <a:prstGeom prst="rect">
            <a:avLst/>
          </a:prstGeom>
          <a:solidFill>
            <a:schemeClr val="accent6">
              <a:lumMod val="20000"/>
              <a:lumOff val="80000"/>
            </a:schemeClr>
          </a:solidFill>
          <a:ln w="25400" cap="flat" cmpd="sng" algn="ctr">
            <a:solidFill>
              <a:sysClr val="windowText" lastClr="000000">
                <a:lumMod val="50000"/>
                <a:lumOff val="50000"/>
              </a:sysClr>
            </a:solidFill>
            <a:prstDash val="solid"/>
          </a:ln>
          <a:effectLst/>
        </p:spPr>
        <p:txBody>
          <a:bodyPr rtlCol="0" anchor="ctr"/>
          <a:lstStyle/>
          <a:p>
            <a:pPr algn="ctr" defTabSz="1015516">
              <a:defRPr/>
            </a:pPr>
            <a:endParaRPr lang="en-US" sz="2133" kern="0" dirty="0">
              <a:solidFill>
                <a:sysClr val="window" lastClr="FFFFFF"/>
              </a:solidFill>
            </a:endParaRPr>
          </a:p>
        </p:txBody>
      </p:sp>
      <p:sp>
        <p:nvSpPr>
          <p:cNvPr id="61" name="Rectangle 60"/>
          <p:cNvSpPr/>
          <p:nvPr/>
        </p:nvSpPr>
        <p:spPr>
          <a:xfrm>
            <a:off x="6251481" y="5484520"/>
            <a:ext cx="1474308" cy="414902"/>
          </a:xfrm>
          <a:prstGeom prst="rect">
            <a:avLst/>
          </a:prstGeom>
          <a:solidFill>
            <a:schemeClr val="accent6">
              <a:lumMod val="20000"/>
              <a:lumOff val="80000"/>
            </a:schemeClr>
          </a:solidFill>
          <a:ln w="25400" cap="flat" cmpd="sng" algn="ctr">
            <a:solidFill>
              <a:sysClr val="windowText" lastClr="000000">
                <a:lumMod val="50000"/>
                <a:lumOff val="50000"/>
              </a:sysClr>
            </a:solidFill>
            <a:prstDash val="solid"/>
          </a:ln>
          <a:effectLst/>
        </p:spPr>
        <p:txBody>
          <a:bodyPr rtlCol="0" anchor="ctr"/>
          <a:lstStyle/>
          <a:p>
            <a:pPr algn="ctr" defTabSz="1015516">
              <a:defRPr/>
            </a:pPr>
            <a:r>
              <a:rPr lang="en-US" sz="2133" kern="0" dirty="0">
                <a:solidFill>
                  <a:sysClr val="windowText" lastClr="000000"/>
                </a:solidFill>
              </a:rPr>
              <a:t>Paris</a:t>
            </a:r>
          </a:p>
        </p:txBody>
      </p:sp>
      <p:sp>
        <p:nvSpPr>
          <p:cNvPr id="62" name="Rectangle 61"/>
          <p:cNvSpPr/>
          <p:nvPr/>
        </p:nvSpPr>
        <p:spPr>
          <a:xfrm>
            <a:off x="2851826" y="5484520"/>
            <a:ext cx="749288" cy="407670"/>
          </a:xfrm>
          <a:prstGeom prst="rect">
            <a:avLst/>
          </a:prstGeom>
          <a:solidFill>
            <a:schemeClr val="accent1">
              <a:lumMod val="40000"/>
              <a:lumOff val="60000"/>
            </a:schemeClr>
          </a:solidFill>
          <a:ln w="25400" cap="flat" cmpd="sng" algn="ctr">
            <a:solidFill>
              <a:sysClr val="windowText" lastClr="000000">
                <a:lumMod val="50000"/>
                <a:lumOff val="50000"/>
              </a:sysClr>
            </a:solidFill>
            <a:prstDash val="solid"/>
          </a:ln>
          <a:effectLst/>
        </p:spPr>
        <p:txBody>
          <a:bodyPr rtlCol="0" anchor="ctr"/>
          <a:lstStyle/>
          <a:p>
            <a:pPr algn="ctr" defTabSz="1015516">
              <a:defRPr/>
            </a:pPr>
            <a:r>
              <a:rPr lang="en-US" sz="2133" kern="0" dirty="0">
                <a:solidFill>
                  <a:sysClr val="windowText" lastClr="000000"/>
                </a:solidFill>
              </a:rPr>
              <a:t>100</a:t>
            </a:r>
          </a:p>
        </p:txBody>
      </p:sp>
      <p:cxnSp>
        <p:nvCxnSpPr>
          <p:cNvPr id="73" name="Curved Connector 41"/>
          <p:cNvCxnSpPr>
            <a:stCxn id="55" idx="2"/>
            <a:endCxn id="60" idx="0"/>
          </p:cNvCxnSpPr>
          <p:nvPr/>
        </p:nvCxnSpPr>
        <p:spPr>
          <a:xfrm>
            <a:off x="4709702" y="5147817"/>
            <a:ext cx="14988" cy="336703"/>
          </a:xfrm>
          <a:prstGeom prst="straightConnector1">
            <a:avLst/>
          </a:prstGeom>
          <a:ln>
            <a:headEnd type="oval"/>
            <a:tailEnd type="stealth" w="lg" len="lg"/>
          </a:ln>
        </p:spPr>
        <p:style>
          <a:lnRef idx="3">
            <a:schemeClr val="accent1"/>
          </a:lnRef>
          <a:fillRef idx="0">
            <a:schemeClr val="accent1"/>
          </a:fillRef>
          <a:effectRef idx="2">
            <a:schemeClr val="accent1"/>
          </a:effectRef>
          <a:fontRef idx="minor">
            <a:schemeClr val="tx1"/>
          </a:fontRef>
        </p:style>
      </p:cxnSp>
      <p:sp>
        <p:nvSpPr>
          <p:cNvPr id="76" name="Rectangle 75"/>
          <p:cNvSpPr/>
          <p:nvPr/>
        </p:nvSpPr>
        <p:spPr>
          <a:xfrm>
            <a:off x="9918148" y="3688152"/>
            <a:ext cx="2027959" cy="1496423"/>
          </a:xfrm>
          <a:prstGeom prst="rect">
            <a:avLst/>
          </a:prstGeom>
          <a:solidFill>
            <a:schemeClr val="bg1">
              <a:lumMod val="6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C00000"/>
                </a:solidFill>
              </a:rPr>
              <a:t>Committed</a:t>
            </a:r>
          </a:p>
          <a:p>
            <a:pPr algn="ctr"/>
            <a:r>
              <a:rPr lang="en-US" sz="2000" dirty="0"/>
              <a:t>Read TS = 170</a:t>
            </a:r>
          </a:p>
          <a:p>
            <a:pPr algn="ctr"/>
            <a:r>
              <a:rPr lang="en-US" sz="2000" dirty="0"/>
              <a:t>Commit TS = 200</a:t>
            </a:r>
          </a:p>
          <a:p>
            <a:pPr algn="ctr"/>
            <a:r>
              <a:rPr lang="en-US" sz="2000" dirty="0"/>
              <a:t>•••</a:t>
            </a:r>
            <a:endParaRPr lang="en-US" dirty="0"/>
          </a:p>
        </p:txBody>
      </p:sp>
      <p:sp>
        <p:nvSpPr>
          <p:cNvPr id="77" name="Rectangle 76"/>
          <p:cNvSpPr/>
          <p:nvPr/>
        </p:nvSpPr>
        <p:spPr>
          <a:xfrm>
            <a:off x="9918149" y="3136116"/>
            <a:ext cx="2027958" cy="537617"/>
          </a:xfrm>
          <a:prstGeom prst="rect">
            <a:avLst/>
          </a:prstGeom>
          <a:solidFill>
            <a:schemeClr val="accent4"/>
          </a:solidFill>
          <a:ln w="25400" cap="flat" cmpd="sng" algn="ctr">
            <a:solidFill>
              <a:sysClr val="windowText" lastClr="000000">
                <a:lumMod val="50000"/>
                <a:lumOff val="50000"/>
              </a:sysClr>
            </a:solidFill>
            <a:prstDash val="solid"/>
          </a:ln>
          <a:effectLst/>
        </p:spPr>
        <p:txBody>
          <a:bodyPr lIns="0" tIns="50770" rIns="0" bIns="50770" rtlCol="0" anchor="ctr"/>
          <a:lstStyle/>
          <a:p>
            <a:pPr algn="ctr" defTabSz="1015516">
              <a:defRPr/>
            </a:pPr>
            <a:r>
              <a:rPr lang="en-US" sz="2133" kern="0" dirty="0">
                <a:solidFill>
                  <a:sysClr val="windowText" lastClr="000000"/>
                </a:solidFill>
              </a:rPr>
              <a:t>Txn 20</a:t>
            </a:r>
          </a:p>
        </p:txBody>
      </p:sp>
      <p:cxnSp>
        <p:nvCxnSpPr>
          <p:cNvPr id="79" name="Elbow Connector 78"/>
          <p:cNvCxnSpPr>
            <a:stCxn id="40" idx="0"/>
            <a:endCxn id="77" idx="0"/>
          </p:cNvCxnSpPr>
          <p:nvPr/>
        </p:nvCxnSpPr>
        <p:spPr>
          <a:xfrm rot="5400000" flipH="1" flipV="1">
            <a:off x="6689015" y="-326428"/>
            <a:ext cx="780569" cy="7705658"/>
          </a:xfrm>
          <a:prstGeom prst="bentConnector3">
            <a:avLst>
              <a:gd name="adj1" fmla="val 129286"/>
            </a:avLst>
          </a:prstGeom>
          <a:ln>
            <a:prstDash val="sysDash"/>
            <a:tailEnd type="triangle"/>
          </a:ln>
        </p:spPr>
        <p:style>
          <a:lnRef idx="3">
            <a:schemeClr val="accent4"/>
          </a:lnRef>
          <a:fillRef idx="0">
            <a:schemeClr val="accent4"/>
          </a:fillRef>
          <a:effectRef idx="2">
            <a:schemeClr val="accent4"/>
          </a:effectRef>
          <a:fontRef idx="minor">
            <a:schemeClr val="tx1"/>
          </a:fontRef>
        </p:style>
      </p:cxnSp>
      <p:cxnSp>
        <p:nvCxnSpPr>
          <p:cNvPr id="80" name="Elbow Connector 79"/>
          <p:cNvCxnSpPr>
            <a:stCxn id="53" idx="0"/>
            <a:endCxn id="77" idx="0"/>
          </p:cNvCxnSpPr>
          <p:nvPr/>
        </p:nvCxnSpPr>
        <p:spPr>
          <a:xfrm rot="5400000" flipH="1" flipV="1">
            <a:off x="6627980" y="428767"/>
            <a:ext cx="1596799" cy="7011498"/>
          </a:xfrm>
          <a:prstGeom prst="bentConnector3">
            <a:avLst>
              <a:gd name="adj1" fmla="val 114316"/>
            </a:avLst>
          </a:prstGeom>
          <a:ln>
            <a:prstDash val="dash"/>
            <a:tailEnd type="stealth" w="lg" len="lg"/>
          </a:ln>
        </p:spPr>
        <p:style>
          <a:lnRef idx="3">
            <a:schemeClr val="accent4"/>
          </a:lnRef>
          <a:fillRef idx="0">
            <a:schemeClr val="accent4"/>
          </a:fillRef>
          <a:effectRef idx="2">
            <a:schemeClr val="accent4"/>
          </a:effectRef>
          <a:fontRef idx="minor">
            <a:schemeClr val="tx1"/>
          </a:fontRef>
        </p:style>
      </p:cxnSp>
      <p:sp>
        <p:nvSpPr>
          <p:cNvPr id="87" name="TextBox 86"/>
          <p:cNvSpPr txBox="1"/>
          <p:nvPr/>
        </p:nvSpPr>
        <p:spPr>
          <a:xfrm>
            <a:off x="626957" y="3489067"/>
            <a:ext cx="953114" cy="369332"/>
          </a:xfrm>
          <a:prstGeom prst="rect">
            <a:avLst/>
          </a:prstGeom>
          <a:noFill/>
        </p:spPr>
        <p:txBody>
          <a:bodyPr wrap="square" rtlCol="0">
            <a:spAutoFit/>
          </a:bodyPr>
          <a:lstStyle/>
          <a:p>
            <a:r>
              <a:rPr lang="en-US" dirty="0"/>
              <a:t>H(John)</a:t>
            </a:r>
          </a:p>
        </p:txBody>
      </p:sp>
      <p:sp>
        <p:nvSpPr>
          <p:cNvPr id="88" name="TextBox 87"/>
          <p:cNvSpPr txBox="1"/>
          <p:nvPr/>
        </p:nvSpPr>
        <p:spPr>
          <a:xfrm>
            <a:off x="1187088" y="5610226"/>
            <a:ext cx="1327269" cy="646331"/>
          </a:xfrm>
          <a:prstGeom prst="rect">
            <a:avLst/>
          </a:prstGeom>
          <a:noFill/>
        </p:spPr>
        <p:txBody>
          <a:bodyPr wrap="square" rtlCol="0">
            <a:spAutoFit/>
          </a:bodyPr>
          <a:lstStyle/>
          <a:p>
            <a:r>
              <a:rPr lang="en-US" dirty="0"/>
              <a:t>Hash index on Name</a:t>
            </a:r>
          </a:p>
        </p:txBody>
      </p:sp>
      <p:sp>
        <p:nvSpPr>
          <p:cNvPr id="89" name="TextBox 88"/>
          <p:cNvSpPr txBox="1"/>
          <p:nvPr/>
        </p:nvSpPr>
        <p:spPr>
          <a:xfrm>
            <a:off x="7832421" y="3825563"/>
            <a:ext cx="2068037" cy="646331"/>
          </a:xfrm>
          <a:prstGeom prst="rect">
            <a:avLst/>
          </a:prstGeom>
          <a:noFill/>
        </p:spPr>
        <p:txBody>
          <a:bodyPr wrap="square" rtlCol="0">
            <a:spAutoFit/>
          </a:bodyPr>
          <a:lstStyle/>
          <a:p>
            <a:r>
              <a:rPr lang="en-US" dirty="0">
                <a:solidFill>
                  <a:srgbClr val="C00000"/>
                </a:solidFill>
              </a:rPr>
              <a:t>Visible if read TS in [200, </a:t>
            </a:r>
            <a:r>
              <a:rPr lang="en-US" kern="0" dirty="0">
                <a:solidFill>
                  <a:srgbClr val="C00000"/>
                </a:solidFill>
                <a:latin typeface="Lucida Sans Unicode"/>
                <a:cs typeface="Lucida Sans Unicode"/>
              </a:rPr>
              <a:t>∞)</a:t>
            </a:r>
            <a:endParaRPr lang="en-US" dirty="0">
              <a:solidFill>
                <a:srgbClr val="C00000"/>
              </a:solidFill>
            </a:endParaRPr>
          </a:p>
        </p:txBody>
      </p:sp>
      <p:sp>
        <p:nvSpPr>
          <p:cNvPr id="90" name="TextBox 89"/>
          <p:cNvSpPr txBox="1"/>
          <p:nvPr/>
        </p:nvSpPr>
        <p:spPr>
          <a:xfrm>
            <a:off x="7850110" y="4648525"/>
            <a:ext cx="2068037" cy="646331"/>
          </a:xfrm>
          <a:prstGeom prst="rect">
            <a:avLst/>
          </a:prstGeom>
          <a:noFill/>
        </p:spPr>
        <p:txBody>
          <a:bodyPr wrap="square" rtlCol="0">
            <a:spAutoFit/>
          </a:bodyPr>
          <a:lstStyle/>
          <a:p>
            <a:r>
              <a:rPr lang="en-US" dirty="0">
                <a:solidFill>
                  <a:srgbClr val="C00000"/>
                </a:solidFill>
              </a:rPr>
              <a:t>Visible if read TS  in [150, 200)</a:t>
            </a:r>
          </a:p>
        </p:txBody>
      </p:sp>
      <p:sp>
        <p:nvSpPr>
          <p:cNvPr id="93" name="TextBox 92"/>
          <p:cNvSpPr txBox="1"/>
          <p:nvPr/>
        </p:nvSpPr>
        <p:spPr>
          <a:xfrm>
            <a:off x="7842748" y="5455505"/>
            <a:ext cx="2994771" cy="369332"/>
          </a:xfrm>
          <a:prstGeom prst="rect">
            <a:avLst/>
          </a:prstGeom>
          <a:noFill/>
        </p:spPr>
        <p:txBody>
          <a:bodyPr wrap="square" rtlCol="0">
            <a:spAutoFit/>
          </a:bodyPr>
          <a:lstStyle/>
          <a:p>
            <a:r>
              <a:rPr lang="en-US" dirty="0"/>
              <a:t>Visible if read TS  in [100, 150)</a:t>
            </a:r>
          </a:p>
        </p:txBody>
      </p:sp>
    </p:spTree>
    <p:extLst>
      <p:ext uri="{BB962C8B-B14F-4D97-AF65-F5344CB8AC3E}">
        <p14:creationId xmlns:p14="http://schemas.microsoft.com/office/powerpoint/2010/main" val="4251746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Historical Overview: 1984 - 1994</a:t>
            </a:r>
          </a:p>
        </p:txBody>
      </p:sp>
      <p:sp>
        <p:nvSpPr>
          <p:cNvPr id="3" name="Content Placeholder 2"/>
          <p:cNvSpPr>
            <a:spLocks noGrp="1"/>
          </p:cNvSpPr>
          <p:nvPr>
            <p:ph idx="1"/>
          </p:nvPr>
        </p:nvSpPr>
        <p:spPr>
          <a:xfrm>
            <a:off x="1097280" y="1845733"/>
            <a:ext cx="10058400" cy="4265897"/>
          </a:xfrm>
        </p:spPr>
        <p:txBody>
          <a:bodyPr>
            <a:normAutofit lnSpcReduction="10000"/>
          </a:bodyPr>
          <a:lstStyle/>
          <a:p>
            <a:r>
              <a:rPr lang="en-US" dirty="0"/>
              <a:t>Assume buffer pool fits in memory</a:t>
            </a:r>
          </a:p>
          <a:p>
            <a:pPr lvl="1"/>
            <a:r>
              <a:rPr lang="en-US" dirty="0"/>
              <a:t>Group commit/fast commit optimizations from University of Wisconsin</a:t>
            </a:r>
          </a:p>
          <a:p>
            <a:pPr lvl="1"/>
            <a:r>
              <a:rPr lang="en-US" dirty="0"/>
              <a:t>IMS Fastpath memory-resident optimizations</a:t>
            </a:r>
          </a:p>
          <a:p>
            <a:r>
              <a:rPr lang="en-US" dirty="0"/>
              <a:t>Direct memory access to records</a:t>
            </a:r>
          </a:p>
          <a:p>
            <a:r>
              <a:rPr lang="en-US" dirty="0"/>
              <a:t>Main-memory optimized indexing methods (T-Trees)</a:t>
            </a:r>
          </a:p>
          <a:p>
            <a:r>
              <a:rPr lang="en-US" dirty="0"/>
              <a:t>Durability and recovery</a:t>
            </a:r>
          </a:p>
          <a:p>
            <a:pPr lvl="1"/>
            <a:r>
              <a:rPr lang="en-US" dirty="0"/>
              <a:t>Functional partitioning of engine into runtime processor and recovery processor</a:t>
            </a:r>
          </a:p>
          <a:p>
            <a:pPr lvl="1"/>
            <a:r>
              <a:rPr lang="en-US" dirty="0"/>
              <a:t>Redo-only logging: avoid space overhead for undo bytes</a:t>
            </a:r>
          </a:p>
          <a:p>
            <a:r>
              <a:rPr lang="en-US" dirty="0"/>
              <a:t>Partitioned main-memory databases (PRISMA)</a:t>
            </a:r>
          </a:p>
          <a:p>
            <a:r>
              <a:rPr lang="en-US" dirty="0"/>
              <a:t>Concurrency</a:t>
            </a:r>
          </a:p>
          <a:p>
            <a:pPr lvl="1"/>
            <a:r>
              <a:rPr lang="en-US" dirty="0"/>
              <a:t>Course-grained locking</a:t>
            </a:r>
          </a:p>
          <a:p>
            <a:pPr lvl="1"/>
            <a:endParaRPr lang="en-US" dirty="0"/>
          </a:p>
          <a:p>
            <a:pPr lvl="1"/>
            <a:endParaRPr lang="en-US" dirty="0"/>
          </a:p>
          <a:p>
            <a:pPr lvl="1"/>
            <a:endParaRPr lang="en-US" dirty="0"/>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5</a:t>
            </a:fld>
            <a:endParaRPr lang="en-US" dirty="0"/>
          </a:p>
        </p:txBody>
      </p:sp>
    </p:spTree>
    <p:extLst>
      <p:ext uri="{BB962C8B-B14F-4D97-AF65-F5344CB8AC3E}">
        <p14:creationId xmlns:p14="http://schemas.microsoft.com/office/powerpoint/2010/main" val="246894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Record versions and visibility</a:t>
            </a:r>
          </a:p>
        </p:txBody>
      </p:sp>
      <p:sp>
        <p:nvSpPr>
          <p:cNvPr id="4" name="Footer Placeholder 3"/>
          <p:cNvSpPr>
            <a:spLocks noGrp="1"/>
          </p:cNvSpPr>
          <p:nvPr>
            <p:ph type="ftr" sz="quarter" idx="11"/>
          </p:nvPr>
        </p:nvSpPr>
        <p:spPr/>
        <p:txBody>
          <a:bodyPr/>
          <a:lstStyle/>
          <a:p>
            <a:r>
              <a:rPr lang="en-US" dirty="0"/>
              <a:t>MM-DB Tutorial VLDB 2016</a:t>
            </a:r>
          </a:p>
        </p:txBody>
      </p:sp>
      <p:sp>
        <p:nvSpPr>
          <p:cNvPr id="5" name="Slide Number Placeholder 4"/>
          <p:cNvSpPr>
            <a:spLocks noGrp="1"/>
          </p:cNvSpPr>
          <p:nvPr>
            <p:ph type="sldNum" sz="quarter" idx="12"/>
          </p:nvPr>
        </p:nvSpPr>
        <p:spPr/>
        <p:txBody>
          <a:bodyPr/>
          <a:lstStyle/>
          <a:p>
            <a:fld id="{4BCCD29C-D85B-4C5E-9905-B2B81AF4200C}" type="slidenum">
              <a:rPr lang="en-US" smtClean="0"/>
              <a:t>50</a:t>
            </a:fld>
            <a:endParaRPr lang="en-US" dirty="0"/>
          </a:p>
        </p:txBody>
      </p:sp>
      <p:sp>
        <p:nvSpPr>
          <p:cNvPr id="7" name="Rectangle 6"/>
          <p:cNvSpPr/>
          <p:nvPr/>
        </p:nvSpPr>
        <p:spPr>
          <a:xfrm>
            <a:off x="3602290" y="3916685"/>
            <a:ext cx="666656" cy="414902"/>
          </a:xfrm>
          <a:prstGeom prst="rect">
            <a:avLst/>
          </a:prstGeom>
          <a:solidFill>
            <a:schemeClr val="accent6">
              <a:lumMod val="20000"/>
              <a:lumOff val="80000"/>
            </a:schemeClr>
          </a:solidFill>
          <a:ln w="25400" cap="flat" cmpd="sng" algn="ctr">
            <a:solidFill>
              <a:sysClr val="windowText" lastClr="000000">
                <a:lumMod val="50000"/>
                <a:lumOff val="50000"/>
              </a:sysClr>
            </a:solidFill>
            <a:prstDash val="solid"/>
          </a:ln>
          <a:effectLst/>
        </p:spPr>
        <p:txBody>
          <a:bodyPr rtlCol="0" anchor="ctr"/>
          <a:lstStyle/>
          <a:p>
            <a:pPr algn="ctr" defTabSz="1015516">
              <a:defRPr/>
            </a:pPr>
            <a:r>
              <a:rPr lang="en-US" sz="2133" kern="0" dirty="0">
                <a:solidFill>
                  <a:sysClr val="windowText" lastClr="000000"/>
                </a:solidFill>
              </a:rPr>
              <a:t> </a:t>
            </a:r>
            <a:r>
              <a:rPr lang="en-US" sz="2133" kern="0" dirty="0">
                <a:solidFill>
                  <a:sysClr val="windowText" lastClr="000000"/>
                </a:solidFill>
                <a:latin typeface="Lucida Sans Unicode"/>
                <a:cs typeface="Lucida Sans Unicode"/>
              </a:rPr>
              <a:t>∞</a:t>
            </a:r>
            <a:endParaRPr lang="en-US" sz="2133" kern="0" dirty="0">
              <a:solidFill>
                <a:sysClr val="windowText" lastClr="000000"/>
              </a:solidFill>
            </a:endParaRPr>
          </a:p>
        </p:txBody>
      </p:sp>
      <p:sp>
        <p:nvSpPr>
          <p:cNvPr id="8" name="Rectangle 7"/>
          <p:cNvSpPr/>
          <p:nvPr/>
        </p:nvSpPr>
        <p:spPr>
          <a:xfrm>
            <a:off x="5179257" y="3916685"/>
            <a:ext cx="1072224" cy="414902"/>
          </a:xfrm>
          <a:prstGeom prst="rect">
            <a:avLst/>
          </a:prstGeom>
          <a:solidFill>
            <a:schemeClr val="accent6">
              <a:lumMod val="20000"/>
              <a:lumOff val="80000"/>
            </a:schemeClr>
          </a:solidFill>
          <a:ln w="25400" cap="flat" cmpd="sng" algn="ctr">
            <a:solidFill>
              <a:sysClr val="windowText" lastClr="000000">
                <a:lumMod val="50000"/>
                <a:lumOff val="50000"/>
              </a:sysClr>
            </a:solidFill>
            <a:prstDash val="solid"/>
          </a:ln>
          <a:effectLst/>
        </p:spPr>
        <p:txBody>
          <a:bodyPr rtlCol="0" anchor="ctr"/>
          <a:lstStyle/>
          <a:p>
            <a:pPr algn="ctr" defTabSz="1015516">
              <a:defRPr/>
            </a:pPr>
            <a:r>
              <a:rPr lang="en-US" sz="2133" kern="0" dirty="0">
                <a:solidFill>
                  <a:sysClr val="windowText" lastClr="000000"/>
                </a:solidFill>
              </a:rPr>
              <a:t>John</a:t>
            </a:r>
          </a:p>
        </p:txBody>
      </p:sp>
      <p:sp>
        <p:nvSpPr>
          <p:cNvPr id="9" name="Rectangle 8"/>
          <p:cNvSpPr/>
          <p:nvPr/>
        </p:nvSpPr>
        <p:spPr>
          <a:xfrm>
            <a:off x="4270122" y="3916685"/>
            <a:ext cx="909135" cy="414902"/>
          </a:xfrm>
          <a:prstGeom prst="rect">
            <a:avLst/>
          </a:prstGeom>
          <a:solidFill>
            <a:schemeClr val="accent6">
              <a:lumMod val="20000"/>
              <a:lumOff val="80000"/>
            </a:schemeClr>
          </a:solidFill>
          <a:ln w="25400" cap="flat" cmpd="sng" algn="ctr">
            <a:solidFill>
              <a:sysClr val="windowText" lastClr="000000">
                <a:lumMod val="50000"/>
                <a:lumOff val="50000"/>
              </a:sysClr>
            </a:solidFill>
            <a:prstDash val="solid"/>
          </a:ln>
          <a:effectLst/>
        </p:spPr>
        <p:txBody>
          <a:bodyPr rtlCol="0" anchor="ctr"/>
          <a:lstStyle/>
          <a:p>
            <a:pPr algn="ctr" defTabSz="1015516">
              <a:defRPr/>
            </a:pPr>
            <a:endParaRPr lang="en-US" sz="2133" kern="0" dirty="0">
              <a:solidFill>
                <a:sysClr val="window" lastClr="FFFFFF"/>
              </a:solidFill>
            </a:endParaRPr>
          </a:p>
        </p:txBody>
      </p:sp>
      <p:sp>
        <p:nvSpPr>
          <p:cNvPr id="10" name="Rectangle 9"/>
          <p:cNvSpPr/>
          <p:nvPr/>
        </p:nvSpPr>
        <p:spPr>
          <a:xfrm>
            <a:off x="6251481" y="3916685"/>
            <a:ext cx="1474308" cy="414902"/>
          </a:xfrm>
          <a:prstGeom prst="rect">
            <a:avLst/>
          </a:prstGeom>
          <a:solidFill>
            <a:schemeClr val="accent6">
              <a:lumMod val="20000"/>
              <a:lumOff val="80000"/>
            </a:schemeClr>
          </a:solidFill>
          <a:ln w="25400" cap="flat" cmpd="sng" algn="ctr">
            <a:solidFill>
              <a:sysClr val="windowText" lastClr="000000">
                <a:lumMod val="50000"/>
                <a:lumOff val="50000"/>
              </a:sysClr>
            </a:solidFill>
            <a:prstDash val="solid"/>
          </a:ln>
          <a:effectLst/>
        </p:spPr>
        <p:txBody>
          <a:bodyPr rtlCol="0" anchor="ctr"/>
          <a:lstStyle/>
          <a:p>
            <a:pPr algn="ctr" defTabSz="1015516">
              <a:defRPr/>
            </a:pPr>
            <a:r>
              <a:rPr lang="en-US" sz="2133" kern="0" dirty="0">
                <a:solidFill>
                  <a:sysClr val="windowText" lastClr="000000"/>
                </a:solidFill>
              </a:rPr>
              <a:t>Madrid</a:t>
            </a:r>
          </a:p>
        </p:txBody>
      </p:sp>
      <p:sp>
        <p:nvSpPr>
          <p:cNvPr id="11" name="Rectangle 10"/>
          <p:cNvSpPr/>
          <p:nvPr/>
        </p:nvSpPr>
        <p:spPr>
          <a:xfrm>
            <a:off x="2228230" y="2549513"/>
            <a:ext cx="833024" cy="234878"/>
          </a:xfrm>
          <a:prstGeom prst="rect">
            <a:avLst/>
          </a:prstGeom>
          <a:noFill/>
          <a:ln w="25400" cap="flat" cmpd="sng" algn="ctr">
            <a:solidFill>
              <a:sysClr val="windowText" lastClr="000000">
                <a:lumMod val="50000"/>
                <a:lumOff val="50000"/>
              </a:sysClr>
            </a:solidFill>
            <a:prstDash val="solid"/>
          </a:ln>
          <a:effectLst/>
        </p:spPr>
        <p:txBody>
          <a:bodyPr lIns="0" tIns="50770" rIns="0" bIns="50770" rtlCol="0" anchor="ctr"/>
          <a:lstStyle/>
          <a:p>
            <a:pPr algn="ctr" defTabSz="1015516">
              <a:defRPr/>
            </a:pPr>
            <a:r>
              <a:rPr lang="en-US" sz="2133" kern="0" dirty="0">
                <a:solidFill>
                  <a:sysClr val="windowText" lastClr="000000"/>
                </a:solidFill>
              </a:rPr>
              <a:t>begin</a:t>
            </a:r>
          </a:p>
        </p:txBody>
      </p:sp>
      <p:sp>
        <p:nvSpPr>
          <p:cNvPr id="12" name="Rectangle 11"/>
          <p:cNvSpPr/>
          <p:nvPr/>
        </p:nvSpPr>
        <p:spPr>
          <a:xfrm>
            <a:off x="5447498" y="2259212"/>
            <a:ext cx="1367239" cy="537609"/>
          </a:xfrm>
          <a:prstGeom prst="rect">
            <a:avLst/>
          </a:prstGeom>
          <a:noFill/>
          <a:ln w="25400" cap="flat" cmpd="sng" algn="ctr">
            <a:solidFill>
              <a:sysClr val="windowText" lastClr="000000">
                <a:lumMod val="50000"/>
                <a:lumOff val="50000"/>
              </a:sysClr>
            </a:solidFill>
            <a:prstDash val="solid"/>
          </a:ln>
          <a:effectLst/>
        </p:spPr>
        <p:txBody>
          <a:bodyPr lIns="0" tIns="50770" rIns="0" bIns="50770" rtlCol="0" anchor="ctr"/>
          <a:lstStyle/>
          <a:p>
            <a:pPr algn="ctr" defTabSz="1015516">
              <a:defRPr/>
            </a:pPr>
            <a:r>
              <a:rPr lang="en-US" sz="2133" kern="0" dirty="0">
                <a:solidFill>
                  <a:sysClr val="windowText" lastClr="000000"/>
                </a:solidFill>
              </a:rPr>
              <a:t>Name</a:t>
            </a:r>
          </a:p>
        </p:txBody>
      </p:sp>
      <p:sp>
        <p:nvSpPr>
          <p:cNvPr id="13" name="Rectangle 12"/>
          <p:cNvSpPr/>
          <p:nvPr/>
        </p:nvSpPr>
        <p:spPr>
          <a:xfrm>
            <a:off x="3920630" y="2259219"/>
            <a:ext cx="1526864" cy="537602"/>
          </a:xfrm>
          <a:prstGeom prst="rect">
            <a:avLst/>
          </a:prstGeom>
          <a:noFill/>
          <a:ln w="25400" cap="flat" cmpd="sng" algn="ctr">
            <a:solidFill>
              <a:sysClr val="windowText" lastClr="000000">
                <a:lumMod val="50000"/>
                <a:lumOff val="50000"/>
              </a:sysClr>
            </a:solidFill>
            <a:prstDash val="solid"/>
          </a:ln>
          <a:effectLst/>
        </p:spPr>
        <p:txBody>
          <a:bodyPr lIns="0" tIns="50770" rIns="0" bIns="50770" rtlCol="0" anchor="ctr"/>
          <a:lstStyle/>
          <a:p>
            <a:pPr algn="ctr" defTabSz="1015516">
              <a:defRPr/>
            </a:pPr>
            <a:r>
              <a:rPr lang="en-US" sz="2133" kern="0" dirty="0">
                <a:solidFill>
                  <a:sysClr val="windowText" lastClr="000000"/>
                </a:solidFill>
              </a:rPr>
              <a:t>Index ptrs</a:t>
            </a:r>
          </a:p>
        </p:txBody>
      </p:sp>
      <p:sp>
        <p:nvSpPr>
          <p:cNvPr id="14" name="Rectangle 13"/>
          <p:cNvSpPr/>
          <p:nvPr/>
        </p:nvSpPr>
        <p:spPr>
          <a:xfrm>
            <a:off x="6814737" y="2259205"/>
            <a:ext cx="1679551" cy="537617"/>
          </a:xfrm>
          <a:prstGeom prst="rect">
            <a:avLst/>
          </a:prstGeom>
          <a:noFill/>
          <a:ln w="25400" cap="flat" cmpd="sng" algn="ctr">
            <a:solidFill>
              <a:sysClr val="windowText" lastClr="000000">
                <a:lumMod val="50000"/>
                <a:lumOff val="50000"/>
              </a:sysClr>
            </a:solidFill>
            <a:prstDash val="solid"/>
          </a:ln>
          <a:effectLst/>
        </p:spPr>
        <p:txBody>
          <a:bodyPr lIns="0" tIns="50770" rIns="0" bIns="50770" rtlCol="0" anchor="ctr"/>
          <a:lstStyle/>
          <a:p>
            <a:pPr algn="ctr" defTabSz="1015516">
              <a:defRPr/>
            </a:pPr>
            <a:r>
              <a:rPr lang="en-US" sz="2133" kern="0" dirty="0">
                <a:solidFill>
                  <a:sysClr val="windowText" lastClr="000000"/>
                </a:solidFill>
              </a:rPr>
              <a:t>City</a:t>
            </a:r>
          </a:p>
        </p:txBody>
      </p:sp>
      <p:grpSp>
        <p:nvGrpSpPr>
          <p:cNvPr id="18" name="Group 17"/>
          <p:cNvGrpSpPr/>
          <p:nvPr/>
        </p:nvGrpSpPr>
        <p:grpSpPr>
          <a:xfrm>
            <a:off x="1622872" y="3281645"/>
            <a:ext cx="530876" cy="2176615"/>
            <a:chOff x="979348" y="2739129"/>
            <a:chExt cx="460350" cy="2221157"/>
          </a:xfrm>
        </p:grpSpPr>
        <p:sp>
          <p:nvSpPr>
            <p:cNvPr id="19" name="Rectangle 18"/>
            <p:cNvSpPr/>
            <p:nvPr/>
          </p:nvSpPr>
          <p:spPr>
            <a:xfrm>
              <a:off x="979348" y="3849708"/>
              <a:ext cx="460350" cy="277645"/>
            </a:xfrm>
            <a:prstGeom prst="rect">
              <a:avLst/>
            </a:prstGeom>
            <a:noFill/>
            <a:ln w="25400" cap="flat" cmpd="sng" algn="ctr">
              <a:solidFill>
                <a:srgbClr val="0070C0"/>
              </a:solidFill>
              <a:prstDash val="solid"/>
            </a:ln>
            <a:effectLst/>
          </p:spPr>
          <p:txBody>
            <a:bodyPr lIns="101542" tIns="50770" rIns="101542" bIns="50770" rtlCol="0" anchor="ctr"/>
            <a:lstStyle/>
            <a:p>
              <a:pPr algn="ctr" defTabSz="1015516">
                <a:defRPr/>
              </a:pPr>
              <a:endParaRPr lang="en-US" sz="1999" kern="0" dirty="0">
                <a:solidFill>
                  <a:sysClr val="window" lastClr="FFFFFF"/>
                </a:solidFill>
              </a:endParaRPr>
            </a:p>
          </p:txBody>
        </p:sp>
        <p:sp>
          <p:nvSpPr>
            <p:cNvPr id="20" name="Rectangle 19"/>
            <p:cNvSpPr/>
            <p:nvPr/>
          </p:nvSpPr>
          <p:spPr>
            <a:xfrm>
              <a:off x="979348" y="4127352"/>
              <a:ext cx="460350" cy="277645"/>
            </a:xfrm>
            <a:prstGeom prst="rect">
              <a:avLst/>
            </a:prstGeom>
            <a:noFill/>
            <a:ln w="25400" cap="flat" cmpd="sng" algn="ctr">
              <a:solidFill>
                <a:srgbClr val="0070C0"/>
              </a:solidFill>
              <a:prstDash val="solid"/>
            </a:ln>
            <a:effectLst/>
          </p:spPr>
          <p:txBody>
            <a:bodyPr lIns="101542" tIns="50770" rIns="101542" bIns="50770" rtlCol="0" anchor="ctr"/>
            <a:lstStyle/>
            <a:p>
              <a:pPr algn="ctr" defTabSz="1015516">
                <a:defRPr/>
              </a:pPr>
              <a:endParaRPr lang="en-US" sz="1999" kern="0" dirty="0">
                <a:solidFill>
                  <a:sysClr val="window" lastClr="FFFFFF"/>
                </a:solidFill>
              </a:endParaRPr>
            </a:p>
          </p:txBody>
        </p:sp>
        <p:sp>
          <p:nvSpPr>
            <p:cNvPr id="21" name="Rectangle 20"/>
            <p:cNvSpPr/>
            <p:nvPr/>
          </p:nvSpPr>
          <p:spPr>
            <a:xfrm>
              <a:off x="979348" y="4404997"/>
              <a:ext cx="460350" cy="277645"/>
            </a:xfrm>
            <a:prstGeom prst="rect">
              <a:avLst/>
            </a:prstGeom>
            <a:noFill/>
            <a:ln w="25400" cap="flat" cmpd="sng" algn="ctr">
              <a:solidFill>
                <a:srgbClr val="0070C0"/>
              </a:solidFill>
              <a:prstDash val="solid"/>
            </a:ln>
            <a:effectLst/>
          </p:spPr>
          <p:txBody>
            <a:bodyPr lIns="101542" tIns="50770" rIns="101542" bIns="50770" rtlCol="0" anchor="ctr"/>
            <a:lstStyle/>
            <a:p>
              <a:pPr algn="ctr" defTabSz="1015516">
                <a:defRPr/>
              </a:pPr>
              <a:endParaRPr lang="en-US" sz="1999" kern="0" dirty="0">
                <a:solidFill>
                  <a:sysClr val="window" lastClr="FFFFFF"/>
                </a:solidFill>
              </a:endParaRPr>
            </a:p>
          </p:txBody>
        </p:sp>
        <p:sp>
          <p:nvSpPr>
            <p:cNvPr id="22" name="Rectangle 21"/>
            <p:cNvSpPr/>
            <p:nvPr/>
          </p:nvSpPr>
          <p:spPr>
            <a:xfrm>
              <a:off x="979348" y="4682641"/>
              <a:ext cx="460350" cy="277645"/>
            </a:xfrm>
            <a:prstGeom prst="rect">
              <a:avLst/>
            </a:prstGeom>
            <a:noFill/>
            <a:ln w="25400" cap="flat" cmpd="sng" algn="ctr">
              <a:solidFill>
                <a:srgbClr val="0070C0"/>
              </a:solidFill>
              <a:prstDash val="solid"/>
            </a:ln>
            <a:effectLst/>
          </p:spPr>
          <p:txBody>
            <a:bodyPr lIns="101542" tIns="50770" rIns="101542" bIns="50770" rtlCol="0" anchor="ctr"/>
            <a:lstStyle/>
            <a:p>
              <a:pPr algn="ctr" defTabSz="1015516">
                <a:defRPr/>
              </a:pPr>
              <a:endParaRPr lang="en-US" sz="1999" kern="0" dirty="0">
                <a:solidFill>
                  <a:sysClr val="window" lastClr="FFFFFF"/>
                </a:solidFill>
              </a:endParaRPr>
            </a:p>
          </p:txBody>
        </p:sp>
        <p:sp>
          <p:nvSpPr>
            <p:cNvPr id="23" name="Rectangle 22"/>
            <p:cNvSpPr/>
            <p:nvPr/>
          </p:nvSpPr>
          <p:spPr>
            <a:xfrm>
              <a:off x="979348" y="2739129"/>
              <a:ext cx="460350" cy="277645"/>
            </a:xfrm>
            <a:prstGeom prst="rect">
              <a:avLst/>
            </a:prstGeom>
            <a:noFill/>
            <a:ln w="25400" cap="flat" cmpd="sng" algn="ctr">
              <a:solidFill>
                <a:srgbClr val="0070C0"/>
              </a:solidFill>
              <a:prstDash val="solid"/>
            </a:ln>
            <a:effectLst/>
          </p:spPr>
          <p:txBody>
            <a:bodyPr lIns="101542" tIns="50770" rIns="101542" bIns="50770" rtlCol="0" anchor="ctr"/>
            <a:lstStyle/>
            <a:p>
              <a:pPr algn="ctr" defTabSz="1015516">
                <a:defRPr/>
              </a:pPr>
              <a:endParaRPr lang="en-US" sz="1999" kern="0" dirty="0">
                <a:solidFill>
                  <a:sysClr val="window" lastClr="FFFFFF"/>
                </a:solidFill>
              </a:endParaRPr>
            </a:p>
          </p:txBody>
        </p:sp>
        <p:sp>
          <p:nvSpPr>
            <p:cNvPr id="24" name="Rectangle 23"/>
            <p:cNvSpPr/>
            <p:nvPr/>
          </p:nvSpPr>
          <p:spPr>
            <a:xfrm>
              <a:off x="979348" y="3016774"/>
              <a:ext cx="460350" cy="277645"/>
            </a:xfrm>
            <a:prstGeom prst="rect">
              <a:avLst/>
            </a:prstGeom>
            <a:noFill/>
            <a:ln w="25400" cap="flat" cmpd="sng" algn="ctr">
              <a:solidFill>
                <a:srgbClr val="0070C0"/>
              </a:solidFill>
              <a:prstDash val="solid"/>
            </a:ln>
            <a:effectLst/>
          </p:spPr>
          <p:txBody>
            <a:bodyPr lIns="101542" tIns="50770" rIns="101542" bIns="50770" rtlCol="0" anchor="ctr"/>
            <a:lstStyle/>
            <a:p>
              <a:pPr algn="ctr" defTabSz="1015516">
                <a:defRPr/>
              </a:pPr>
              <a:endParaRPr lang="en-US" sz="1999" kern="0" dirty="0">
                <a:solidFill>
                  <a:sysClr val="window" lastClr="FFFFFF"/>
                </a:solidFill>
              </a:endParaRPr>
            </a:p>
          </p:txBody>
        </p:sp>
        <p:sp>
          <p:nvSpPr>
            <p:cNvPr id="25" name="Rectangle 24"/>
            <p:cNvSpPr/>
            <p:nvPr/>
          </p:nvSpPr>
          <p:spPr>
            <a:xfrm>
              <a:off x="979348" y="3294418"/>
              <a:ext cx="460350" cy="277645"/>
            </a:xfrm>
            <a:prstGeom prst="rect">
              <a:avLst/>
            </a:prstGeom>
            <a:noFill/>
            <a:ln w="25400" cap="flat" cmpd="sng" algn="ctr">
              <a:solidFill>
                <a:srgbClr val="0070C0"/>
              </a:solidFill>
              <a:prstDash val="solid"/>
            </a:ln>
            <a:effectLst/>
          </p:spPr>
          <p:txBody>
            <a:bodyPr lIns="101542" tIns="50770" rIns="101542" bIns="50770" rtlCol="0" anchor="ctr"/>
            <a:lstStyle/>
            <a:p>
              <a:pPr algn="ctr" defTabSz="1015516">
                <a:defRPr/>
              </a:pPr>
              <a:endParaRPr lang="en-US" sz="1999" kern="0" dirty="0">
                <a:solidFill>
                  <a:sysClr val="window" lastClr="FFFFFF"/>
                </a:solidFill>
              </a:endParaRPr>
            </a:p>
          </p:txBody>
        </p:sp>
        <p:sp>
          <p:nvSpPr>
            <p:cNvPr id="26" name="Rectangle 25"/>
            <p:cNvSpPr/>
            <p:nvPr/>
          </p:nvSpPr>
          <p:spPr>
            <a:xfrm>
              <a:off x="979348" y="3572063"/>
              <a:ext cx="460350" cy="277645"/>
            </a:xfrm>
            <a:prstGeom prst="rect">
              <a:avLst/>
            </a:prstGeom>
            <a:noFill/>
            <a:ln w="25400" cap="flat" cmpd="sng" algn="ctr">
              <a:solidFill>
                <a:srgbClr val="0070C0"/>
              </a:solidFill>
              <a:prstDash val="solid"/>
            </a:ln>
            <a:effectLst/>
          </p:spPr>
          <p:txBody>
            <a:bodyPr lIns="101542" tIns="50770" rIns="101542" bIns="50770" rtlCol="0" anchor="ctr"/>
            <a:lstStyle/>
            <a:p>
              <a:pPr algn="ctr" defTabSz="1015516">
                <a:defRPr/>
              </a:pPr>
              <a:endParaRPr lang="en-US" sz="1999" kern="0" dirty="0">
                <a:solidFill>
                  <a:sysClr val="window" lastClr="FFFFFF"/>
                </a:solidFill>
              </a:endParaRPr>
            </a:p>
          </p:txBody>
        </p:sp>
      </p:grpSp>
      <p:cxnSp>
        <p:nvCxnSpPr>
          <p:cNvPr id="33" name="Curved Connector 32"/>
          <p:cNvCxnSpPr>
            <a:stCxn id="24" idx="3"/>
            <a:endCxn id="9" idx="0"/>
          </p:cNvCxnSpPr>
          <p:nvPr/>
        </p:nvCxnSpPr>
        <p:spPr>
          <a:xfrm>
            <a:off x="2153748" y="3689761"/>
            <a:ext cx="2570942" cy="226924"/>
          </a:xfrm>
          <a:prstGeom prst="curvedConnector2">
            <a:avLst/>
          </a:prstGeom>
          <a:ln>
            <a:headEnd type="oval"/>
            <a:tailEnd type="stealth" w="lg" len="lg"/>
          </a:ln>
        </p:spPr>
        <p:style>
          <a:lnRef idx="3">
            <a:schemeClr val="accent1"/>
          </a:lnRef>
          <a:fillRef idx="0">
            <a:schemeClr val="accent1"/>
          </a:fillRef>
          <a:effectRef idx="2">
            <a:schemeClr val="accent1"/>
          </a:effectRef>
          <a:fontRef idx="minor">
            <a:schemeClr val="tx1"/>
          </a:fontRef>
        </p:style>
      </p:cxnSp>
      <p:sp>
        <p:nvSpPr>
          <p:cNvPr id="40" name="Rectangle 39"/>
          <p:cNvSpPr/>
          <p:nvPr/>
        </p:nvSpPr>
        <p:spPr>
          <a:xfrm>
            <a:off x="2851826" y="3916685"/>
            <a:ext cx="749288" cy="407670"/>
          </a:xfrm>
          <a:prstGeom prst="rect">
            <a:avLst/>
          </a:prstGeom>
          <a:solidFill>
            <a:schemeClr val="accent4"/>
          </a:solidFill>
          <a:ln w="25400" cap="flat" cmpd="sng" algn="ctr">
            <a:solidFill>
              <a:sysClr val="windowText" lastClr="000000">
                <a:lumMod val="50000"/>
                <a:lumOff val="50000"/>
              </a:sysClr>
            </a:solidFill>
            <a:prstDash val="solid"/>
          </a:ln>
          <a:effectLst/>
        </p:spPr>
        <p:txBody>
          <a:bodyPr rtlCol="0" anchor="ctr"/>
          <a:lstStyle/>
          <a:p>
            <a:pPr algn="ctr" defTabSz="1015516">
              <a:defRPr/>
            </a:pPr>
            <a:r>
              <a:rPr lang="en-US" sz="2133" kern="0" dirty="0">
                <a:solidFill>
                  <a:sysClr val="windowText" lastClr="000000"/>
                </a:solidFill>
              </a:rPr>
              <a:t>200</a:t>
            </a:r>
          </a:p>
        </p:txBody>
      </p:sp>
      <p:cxnSp>
        <p:nvCxnSpPr>
          <p:cNvPr id="42" name="Curved Connector 41"/>
          <p:cNvCxnSpPr>
            <a:stCxn id="9" idx="2"/>
            <a:endCxn id="55" idx="0"/>
          </p:cNvCxnSpPr>
          <p:nvPr/>
        </p:nvCxnSpPr>
        <p:spPr>
          <a:xfrm flipH="1">
            <a:off x="4709702" y="4331587"/>
            <a:ext cx="14988" cy="401328"/>
          </a:xfrm>
          <a:prstGeom prst="straightConnector1">
            <a:avLst/>
          </a:prstGeom>
          <a:ln>
            <a:headEnd type="oval"/>
            <a:tailEnd type="stealth" w="lg" len="lg"/>
          </a:ln>
        </p:spPr>
        <p:style>
          <a:lnRef idx="3">
            <a:schemeClr val="accent1"/>
          </a:lnRef>
          <a:fillRef idx="0">
            <a:schemeClr val="accent1"/>
          </a:fillRef>
          <a:effectRef idx="2">
            <a:schemeClr val="accent1"/>
          </a:effectRef>
          <a:fontRef idx="minor">
            <a:schemeClr val="tx1"/>
          </a:fontRef>
        </p:style>
      </p:cxnSp>
      <p:sp>
        <p:nvSpPr>
          <p:cNvPr id="50" name="Rectangle 49"/>
          <p:cNvSpPr/>
          <p:nvPr/>
        </p:nvSpPr>
        <p:spPr>
          <a:xfrm>
            <a:off x="3066975" y="2549513"/>
            <a:ext cx="833024" cy="234878"/>
          </a:xfrm>
          <a:prstGeom prst="rect">
            <a:avLst/>
          </a:prstGeom>
          <a:noFill/>
          <a:ln w="25400" cap="flat" cmpd="sng" algn="ctr">
            <a:solidFill>
              <a:sysClr val="windowText" lastClr="000000">
                <a:lumMod val="50000"/>
                <a:lumOff val="50000"/>
              </a:sysClr>
            </a:solidFill>
            <a:prstDash val="solid"/>
          </a:ln>
          <a:effectLst/>
        </p:spPr>
        <p:txBody>
          <a:bodyPr lIns="0" tIns="50770" rIns="0" bIns="50770" rtlCol="0" anchor="ctr"/>
          <a:lstStyle/>
          <a:p>
            <a:pPr algn="ctr" defTabSz="1015516">
              <a:defRPr/>
            </a:pPr>
            <a:r>
              <a:rPr lang="en-US" sz="2133" kern="0" dirty="0">
                <a:solidFill>
                  <a:sysClr val="windowText" lastClr="000000"/>
                </a:solidFill>
              </a:rPr>
              <a:t>end</a:t>
            </a:r>
          </a:p>
        </p:txBody>
      </p:sp>
      <p:sp>
        <p:nvSpPr>
          <p:cNvPr id="51" name="Rectangle 50"/>
          <p:cNvSpPr/>
          <p:nvPr/>
        </p:nvSpPr>
        <p:spPr>
          <a:xfrm>
            <a:off x="2220448" y="2259219"/>
            <a:ext cx="1679551" cy="299109"/>
          </a:xfrm>
          <a:prstGeom prst="rect">
            <a:avLst/>
          </a:prstGeom>
          <a:noFill/>
          <a:ln w="25400" cap="flat" cmpd="sng" algn="ctr">
            <a:solidFill>
              <a:sysClr val="windowText" lastClr="000000">
                <a:lumMod val="50000"/>
                <a:lumOff val="50000"/>
              </a:sysClr>
            </a:solidFill>
            <a:prstDash val="solid"/>
          </a:ln>
          <a:effectLst/>
        </p:spPr>
        <p:txBody>
          <a:bodyPr lIns="0" tIns="50770" rIns="0" bIns="50770" rtlCol="0" anchor="ctr"/>
          <a:lstStyle/>
          <a:p>
            <a:pPr algn="ctr" defTabSz="1015516">
              <a:defRPr/>
            </a:pPr>
            <a:r>
              <a:rPr lang="en-US" sz="2133" kern="0" dirty="0">
                <a:solidFill>
                  <a:sysClr val="windowText" lastClr="000000"/>
                </a:solidFill>
              </a:rPr>
              <a:t>Timestamps</a:t>
            </a:r>
          </a:p>
        </p:txBody>
      </p:sp>
      <p:sp>
        <p:nvSpPr>
          <p:cNvPr id="52" name="TextBox 51"/>
          <p:cNvSpPr txBox="1"/>
          <p:nvPr/>
        </p:nvSpPr>
        <p:spPr>
          <a:xfrm>
            <a:off x="3617198" y="1837648"/>
            <a:ext cx="3045266" cy="461665"/>
          </a:xfrm>
          <a:prstGeom prst="rect">
            <a:avLst/>
          </a:prstGeom>
          <a:noFill/>
        </p:spPr>
        <p:txBody>
          <a:bodyPr wrap="square" rtlCol="0">
            <a:spAutoFit/>
          </a:bodyPr>
          <a:lstStyle/>
          <a:p>
            <a:r>
              <a:rPr lang="en-US" sz="2400" dirty="0"/>
              <a:t>Record format</a:t>
            </a:r>
          </a:p>
        </p:txBody>
      </p:sp>
      <p:sp>
        <p:nvSpPr>
          <p:cNvPr id="53" name="Rectangle 52"/>
          <p:cNvSpPr/>
          <p:nvPr/>
        </p:nvSpPr>
        <p:spPr>
          <a:xfrm>
            <a:off x="3587302" y="4732915"/>
            <a:ext cx="666656" cy="414902"/>
          </a:xfrm>
          <a:prstGeom prst="rect">
            <a:avLst/>
          </a:prstGeom>
          <a:solidFill>
            <a:schemeClr val="accent4"/>
          </a:solidFill>
          <a:ln w="25400" cap="flat" cmpd="sng" algn="ctr">
            <a:solidFill>
              <a:sysClr val="windowText" lastClr="000000">
                <a:lumMod val="50000"/>
                <a:lumOff val="50000"/>
              </a:sysClr>
            </a:solidFill>
            <a:prstDash val="solid"/>
          </a:ln>
          <a:effectLst/>
        </p:spPr>
        <p:txBody>
          <a:bodyPr rtlCol="0" anchor="ctr"/>
          <a:lstStyle/>
          <a:p>
            <a:pPr algn="ctr" defTabSz="1015516">
              <a:defRPr/>
            </a:pPr>
            <a:r>
              <a:rPr lang="en-US" sz="2133" kern="0" dirty="0">
                <a:solidFill>
                  <a:sysClr val="windowText" lastClr="000000"/>
                </a:solidFill>
              </a:rPr>
              <a:t>200</a:t>
            </a:r>
          </a:p>
        </p:txBody>
      </p:sp>
      <p:sp>
        <p:nvSpPr>
          <p:cNvPr id="54" name="Rectangle 53"/>
          <p:cNvSpPr/>
          <p:nvPr/>
        </p:nvSpPr>
        <p:spPr>
          <a:xfrm>
            <a:off x="5164269" y="4732915"/>
            <a:ext cx="1072224" cy="414902"/>
          </a:xfrm>
          <a:prstGeom prst="rect">
            <a:avLst/>
          </a:prstGeom>
          <a:solidFill>
            <a:schemeClr val="accent6">
              <a:lumMod val="20000"/>
              <a:lumOff val="80000"/>
            </a:schemeClr>
          </a:solidFill>
          <a:ln w="25400" cap="flat" cmpd="sng" algn="ctr">
            <a:solidFill>
              <a:sysClr val="windowText" lastClr="000000">
                <a:lumMod val="50000"/>
                <a:lumOff val="50000"/>
              </a:sysClr>
            </a:solidFill>
            <a:prstDash val="solid"/>
          </a:ln>
          <a:effectLst/>
        </p:spPr>
        <p:txBody>
          <a:bodyPr rtlCol="0" anchor="ctr"/>
          <a:lstStyle/>
          <a:p>
            <a:pPr algn="ctr" defTabSz="1015516">
              <a:defRPr/>
            </a:pPr>
            <a:r>
              <a:rPr lang="en-US" sz="2133" kern="0" dirty="0">
                <a:solidFill>
                  <a:sysClr val="windowText" lastClr="000000"/>
                </a:solidFill>
              </a:rPr>
              <a:t>John</a:t>
            </a:r>
          </a:p>
        </p:txBody>
      </p:sp>
      <p:sp>
        <p:nvSpPr>
          <p:cNvPr id="55" name="Rectangle 54"/>
          <p:cNvSpPr/>
          <p:nvPr/>
        </p:nvSpPr>
        <p:spPr>
          <a:xfrm>
            <a:off x="4255134" y="4732915"/>
            <a:ext cx="909135" cy="414902"/>
          </a:xfrm>
          <a:prstGeom prst="rect">
            <a:avLst/>
          </a:prstGeom>
          <a:solidFill>
            <a:schemeClr val="accent6">
              <a:lumMod val="20000"/>
              <a:lumOff val="80000"/>
            </a:schemeClr>
          </a:solidFill>
          <a:ln w="25400" cap="flat" cmpd="sng" algn="ctr">
            <a:solidFill>
              <a:sysClr val="windowText" lastClr="000000">
                <a:lumMod val="50000"/>
                <a:lumOff val="50000"/>
              </a:sysClr>
            </a:solidFill>
            <a:prstDash val="solid"/>
          </a:ln>
          <a:effectLst/>
        </p:spPr>
        <p:txBody>
          <a:bodyPr rtlCol="0" anchor="ctr"/>
          <a:lstStyle/>
          <a:p>
            <a:pPr algn="ctr" defTabSz="1015516">
              <a:defRPr/>
            </a:pPr>
            <a:endParaRPr lang="en-US" sz="2133" kern="0" dirty="0">
              <a:solidFill>
                <a:sysClr val="window" lastClr="FFFFFF"/>
              </a:solidFill>
            </a:endParaRPr>
          </a:p>
        </p:txBody>
      </p:sp>
      <p:sp>
        <p:nvSpPr>
          <p:cNvPr id="56" name="Rectangle 55"/>
          <p:cNvSpPr/>
          <p:nvPr/>
        </p:nvSpPr>
        <p:spPr>
          <a:xfrm>
            <a:off x="6236493" y="4732915"/>
            <a:ext cx="1474308" cy="414902"/>
          </a:xfrm>
          <a:prstGeom prst="rect">
            <a:avLst/>
          </a:prstGeom>
          <a:solidFill>
            <a:schemeClr val="accent6">
              <a:lumMod val="20000"/>
              <a:lumOff val="80000"/>
            </a:schemeClr>
          </a:solidFill>
          <a:ln w="25400" cap="flat" cmpd="sng" algn="ctr">
            <a:solidFill>
              <a:sysClr val="windowText" lastClr="000000">
                <a:lumMod val="50000"/>
                <a:lumOff val="50000"/>
              </a:sysClr>
            </a:solidFill>
            <a:prstDash val="solid"/>
          </a:ln>
          <a:effectLst/>
        </p:spPr>
        <p:txBody>
          <a:bodyPr rtlCol="0" anchor="ctr"/>
          <a:lstStyle/>
          <a:p>
            <a:pPr algn="ctr" defTabSz="1015516">
              <a:defRPr/>
            </a:pPr>
            <a:r>
              <a:rPr lang="en-US" sz="2133" kern="0" dirty="0">
                <a:solidFill>
                  <a:sysClr val="windowText" lastClr="000000"/>
                </a:solidFill>
              </a:rPr>
              <a:t>Rome</a:t>
            </a:r>
          </a:p>
        </p:txBody>
      </p:sp>
      <p:sp>
        <p:nvSpPr>
          <p:cNvPr id="57" name="Rectangle 56"/>
          <p:cNvSpPr/>
          <p:nvPr/>
        </p:nvSpPr>
        <p:spPr>
          <a:xfrm>
            <a:off x="2836838" y="4732915"/>
            <a:ext cx="749288" cy="407670"/>
          </a:xfrm>
          <a:prstGeom prst="rect">
            <a:avLst/>
          </a:prstGeom>
          <a:solidFill>
            <a:schemeClr val="accent1">
              <a:lumMod val="40000"/>
              <a:lumOff val="60000"/>
            </a:schemeClr>
          </a:solidFill>
          <a:ln w="25400" cap="flat" cmpd="sng" algn="ctr">
            <a:solidFill>
              <a:sysClr val="windowText" lastClr="000000">
                <a:lumMod val="50000"/>
                <a:lumOff val="50000"/>
              </a:sysClr>
            </a:solidFill>
            <a:prstDash val="solid"/>
          </a:ln>
          <a:effectLst/>
        </p:spPr>
        <p:txBody>
          <a:bodyPr rtlCol="0" anchor="ctr"/>
          <a:lstStyle/>
          <a:p>
            <a:pPr algn="ctr" defTabSz="1015516">
              <a:defRPr/>
            </a:pPr>
            <a:r>
              <a:rPr lang="en-US" sz="2133" kern="0" dirty="0">
                <a:solidFill>
                  <a:sysClr val="windowText" lastClr="000000"/>
                </a:solidFill>
              </a:rPr>
              <a:t>150</a:t>
            </a:r>
          </a:p>
        </p:txBody>
      </p:sp>
      <p:sp>
        <p:nvSpPr>
          <p:cNvPr id="58" name="Rectangle 57"/>
          <p:cNvSpPr/>
          <p:nvPr/>
        </p:nvSpPr>
        <p:spPr>
          <a:xfrm>
            <a:off x="3602290" y="5484520"/>
            <a:ext cx="666656" cy="414902"/>
          </a:xfrm>
          <a:prstGeom prst="rect">
            <a:avLst/>
          </a:prstGeom>
          <a:solidFill>
            <a:schemeClr val="accent6">
              <a:lumMod val="20000"/>
              <a:lumOff val="80000"/>
            </a:schemeClr>
          </a:solidFill>
          <a:ln w="25400" cap="flat" cmpd="sng" algn="ctr">
            <a:solidFill>
              <a:sysClr val="windowText" lastClr="000000">
                <a:lumMod val="50000"/>
                <a:lumOff val="50000"/>
              </a:sysClr>
            </a:solidFill>
            <a:prstDash val="solid"/>
          </a:ln>
          <a:effectLst/>
        </p:spPr>
        <p:txBody>
          <a:bodyPr rtlCol="0" anchor="ctr"/>
          <a:lstStyle/>
          <a:p>
            <a:pPr algn="ctr" defTabSz="1015516">
              <a:defRPr/>
            </a:pPr>
            <a:r>
              <a:rPr lang="en-US" sz="2133" kern="0" dirty="0">
                <a:solidFill>
                  <a:sysClr val="windowText" lastClr="000000"/>
                </a:solidFill>
              </a:rPr>
              <a:t>150</a:t>
            </a:r>
          </a:p>
        </p:txBody>
      </p:sp>
      <p:sp>
        <p:nvSpPr>
          <p:cNvPr id="59" name="Rectangle 58"/>
          <p:cNvSpPr/>
          <p:nvPr/>
        </p:nvSpPr>
        <p:spPr>
          <a:xfrm>
            <a:off x="5179257" y="5484520"/>
            <a:ext cx="1072224" cy="414902"/>
          </a:xfrm>
          <a:prstGeom prst="rect">
            <a:avLst/>
          </a:prstGeom>
          <a:solidFill>
            <a:schemeClr val="accent6">
              <a:lumMod val="20000"/>
              <a:lumOff val="80000"/>
            </a:schemeClr>
          </a:solidFill>
          <a:ln w="25400" cap="flat" cmpd="sng" algn="ctr">
            <a:solidFill>
              <a:sysClr val="windowText" lastClr="000000">
                <a:lumMod val="50000"/>
                <a:lumOff val="50000"/>
              </a:sysClr>
            </a:solidFill>
            <a:prstDash val="solid"/>
          </a:ln>
          <a:effectLst/>
        </p:spPr>
        <p:txBody>
          <a:bodyPr rtlCol="0" anchor="ctr"/>
          <a:lstStyle/>
          <a:p>
            <a:pPr algn="ctr" defTabSz="1015516">
              <a:defRPr/>
            </a:pPr>
            <a:r>
              <a:rPr lang="en-US" sz="2133" kern="0" dirty="0">
                <a:solidFill>
                  <a:sysClr val="windowText" lastClr="000000"/>
                </a:solidFill>
              </a:rPr>
              <a:t>John</a:t>
            </a:r>
          </a:p>
        </p:txBody>
      </p:sp>
      <p:sp>
        <p:nvSpPr>
          <p:cNvPr id="60" name="Rectangle 59"/>
          <p:cNvSpPr/>
          <p:nvPr/>
        </p:nvSpPr>
        <p:spPr>
          <a:xfrm>
            <a:off x="4270122" y="5484520"/>
            <a:ext cx="909135" cy="414902"/>
          </a:xfrm>
          <a:prstGeom prst="rect">
            <a:avLst/>
          </a:prstGeom>
          <a:solidFill>
            <a:schemeClr val="accent6">
              <a:lumMod val="20000"/>
              <a:lumOff val="80000"/>
            </a:schemeClr>
          </a:solidFill>
          <a:ln w="25400" cap="flat" cmpd="sng" algn="ctr">
            <a:solidFill>
              <a:sysClr val="windowText" lastClr="000000">
                <a:lumMod val="50000"/>
                <a:lumOff val="50000"/>
              </a:sysClr>
            </a:solidFill>
            <a:prstDash val="solid"/>
          </a:ln>
          <a:effectLst/>
        </p:spPr>
        <p:txBody>
          <a:bodyPr rtlCol="0" anchor="ctr"/>
          <a:lstStyle/>
          <a:p>
            <a:pPr algn="ctr" defTabSz="1015516">
              <a:defRPr/>
            </a:pPr>
            <a:endParaRPr lang="en-US" sz="2133" kern="0" dirty="0">
              <a:solidFill>
                <a:sysClr val="window" lastClr="FFFFFF"/>
              </a:solidFill>
            </a:endParaRPr>
          </a:p>
        </p:txBody>
      </p:sp>
      <p:sp>
        <p:nvSpPr>
          <p:cNvPr id="61" name="Rectangle 60"/>
          <p:cNvSpPr/>
          <p:nvPr/>
        </p:nvSpPr>
        <p:spPr>
          <a:xfrm>
            <a:off x="6251481" y="5484520"/>
            <a:ext cx="1474308" cy="414902"/>
          </a:xfrm>
          <a:prstGeom prst="rect">
            <a:avLst/>
          </a:prstGeom>
          <a:solidFill>
            <a:schemeClr val="accent6">
              <a:lumMod val="20000"/>
              <a:lumOff val="80000"/>
            </a:schemeClr>
          </a:solidFill>
          <a:ln w="25400" cap="flat" cmpd="sng" algn="ctr">
            <a:solidFill>
              <a:sysClr val="windowText" lastClr="000000">
                <a:lumMod val="50000"/>
                <a:lumOff val="50000"/>
              </a:sysClr>
            </a:solidFill>
            <a:prstDash val="solid"/>
          </a:ln>
          <a:effectLst/>
        </p:spPr>
        <p:txBody>
          <a:bodyPr rtlCol="0" anchor="ctr"/>
          <a:lstStyle/>
          <a:p>
            <a:pPr algn="ctr" defTabSz="1015516">
              <a:defRPr/>
            </a:pPr>
            <a:r>
              <a:rPr lang="en-US" sz="2133" kern="0" dirty="0">
                <a:solidFill>
                  <a:sysClr val="windowText" lastClr="000000"/>
                </a:solidFill>
              </a:rPr>
              <a:t>Paris</a:t>
            </a:r>
          </a:p>
        </p:txBody>
      </p:sp>
      <p:sp>
        <p:nvSpPr>
          <p:cNvPr id="62" name="Rectangle 61"/>
          <p:cNvSpPr/>
          <p:nvPr/>
        </p:nvSpPr>
        <p:spPr>
          <a:xfrm>
            <a:off x="2851826" y="5484520"/>
            <a:ext cx="749288" cy="407670"/>
          </a:xfrm>
          <a:prstGeom prst="rect">
            <a:avLst/>
          </a:prstGeom>
          <a:solidFill>
            <a:schemeClr val="accent1">
              <a:lumMod val="40000"/>
              <a:lumOff val="60000"/>
            </a:schemeClr>
          </a:solidFill>
          <a:ln w="25400" cap="flat" cmpd="sng" algn="ctr">
            <a:solidFill>
              <a:sysClr val="windowText" lastClr="000000">
                <a:lumMod val="50000"/>
                <a:lumOff val="50000"/>
              </a:sysClr>
            </a:solidFill>
            <a:prstDash val="solid"/>
          </a:ln>
          <a:effectLst/>
        </p:spPr>
        <p:txBody>
          <a:bodyPr rtlCol="0" anchor="ctr"/>
          <a:lstStyle/>
          <a:p>
            <a:pPr algn="ctr" defTabSz="1015516">
              <a:defRPr/>
            </a:pPr>
            <a:r>
              <a:rPr lang="en-US" sz="2133" kern="0" dirty="0">
                <a:solidFill>
                  <a:sysClr val="windowText" lastClr="000000"/>
                </a:solidFill>
              </a:rPr>
              <a:t>100</a:t>
            </a:r>
          </a:p>
        </p:txBody>
      </p:sp>
      <p:cxnSp>
        <p:nvCxnSpPr>
          <p:cNvPr id="73" name="Curved Connector 41"/>
          <p:cNvCxnSpPr>
            <a:stCxn id="55" idx="2"/>
            <a:endCxn id="60" idx="0"/>
          </p:cNvCxnSpPr>
          <p:nvPr/>
        </p:nvCxnSpPr>
        <p:spPr>
          <a:xfrm>
            <a:off x="4709702" y="5147817"/>
            <a:ext cx="14988" cy="336703"/>
          </a:xfrm>
          <a:prstGeom prst="straightConnector1">
            <a:avLst/>
          </a:prstGeom>
          <a:ln>
            <a:headEnd type="oval"/>
            <a:tailEnd type="stealth" w="lg" len="lg"/>
          </a:ln>
        </p:spPr>
        <p:style>
          <a:lnRef idx="3">
            <a:schemeClr val="accent1"/>
          </a:lnRef>
          <a:fillRef idx="0">
            <a:schemeClr val="accent1"/>
          </a:fillRef>
          <a:effectRef idx="2">
            <a:schemeClr val="accent1"/>
          </a:effectRef>
          <a:fontRef idx="minor">
            <a:schemeClr val="tx1"/>
          </a:fontRef>
        </p:style>
      </p:cxnSp>
      <p:sp>
        <p:nvSpPr>
          <p:cNvPr id="76" name="Rectangle 75"/>
          <p:cNvSpPr/>
          <p:nvPr/>
        </p:nvSpPr>
        <p:spPr>
          <a:xfrm>
            <a:off x="9918148" y="3688152"/>
            <a:ext cx="2027959" cy="1496423"/>
          </a:xfrm>
          <a:prstGeom prst="rect">
            <a:avLst/>
          </a:prstGeom>
          <a:solidFill>
            <a:schemeClr val="bg1">
              <a:lumMod val="6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C00000"/>
                </a:solidFill>
              </a:rPr>
              <a:t>Committed</a:t>
            </a:r>
          </a:p>
          <a:p>
            <a:pPr algn="ctr"/>
            <a:r>
              <a:rPr lang="en-US" sz="2000" dirty="0"/>
              <a:t>Read TS = 170</a:t>
            </a:r>
          </a:p>
          <a:p>
            <a:pPr algn="ctr"/>
            <a:r>
              <a:rPr lang="en-US" sz="2000" dirty="0"/>
              <a:t>Commit TS = 200</a:t>
            </a:r>
          </a:p>
          <a:p>
            <a:pPr algn="ctr"/>
            <a:r>
              <a:rPr lang="en-US" sz="2000" dirty="0"/>
              <a:t>•••</a:t>
            </a:r>
            <a:endParaRPr lang="en-US" dirty="0"/>
          </a:p>
        </p:txBody>
      </p:sp>
      <p:sp>
        <p:nvSpPr>
          <p:cNvPr id="77" name="Rectangle 76"/>
          <p:cNvSpPr/>
          <p:nvPr/>
        </p:nvSpPr>
        <p:spPr>
          <a:xfrm>
            <a:off x="9918149" y="3136116"/>
            <a:ext cx="2027958" cy="537617"/>
          </a:xfrm>
          <a:prstGeom prst="rect">
            <a:avLst/>
          </a:prstGeom>
          <a:solidFill>
            <a:schemeClr val="accent4"/>
          </a:solidFill>
          <a:ln w="25400" cap="flat" cmpd="sng" algn="ctr">
            <a:solidFill>
              <a:sysClr val="windowText" lastClr="000000">
                <a:lumMod val="50000"/>
                <a:lumOff val="50000"/>
              </a:sysClr>
            </a:solidFill>
            <a:prstDash val="solid"/>
          </a:ln>
          <a:effectLst/>
        </p:spPr>
        <p:txBody>
          <a:bodyPr lIns="0" tIns="50770" rIns="0" bIns="50770" rtlCol="0" anchor="ctr"/>
          <a:lstStyle/>
          <a:p>
            <a:pPr algn="ctr" defTabSz="1015516">
              <a:defRPr/>
            </a:pPr>
            <a:r>
              <a:rPr lang="en-US" sz="2133" kern="0" dirty="0">
                <a:solidFill>
                  <a:sysClr val="windowText" lastClr="000000"/>
                </a:solidFill>
              </a:rPr>
              <a:t>Txn 20</a:t>
            </a:r>
          </a:p>
        </p:txBody>
      </p:sp>
      <p:cxnSp>
        <p:nvCxnSpPr>
          <p:cNvPr id="79" name="Elbow Connector 78"/>
          <p:cNvCxnSpPr>
            <a:stCxn id="40" idx="0"/>
            <a:endCxn id="77" idx="0"/>
          </p:cNvCxnSpPr>
          <p:nvPr/>
        </p:nvCxnSpPr>
        <p:spPr>
          <a:xfrm rot="5400000" flipH="1" flipV="1">
            <a:off x="6689015" y="-326428"/>
            <a:ext cx="780569" cy="7705658"/>
          </a:xfrm>
          <a:prstGeom prst="bentConnector3">
            <a:avLst>
              <a:gd name="adj1" fmla="val 129286"/>
            </a:avLst>
          </a:prstGeom>
          <a:ln>
            <a:prstDash val="sysDash"/>
            <a:tailEnd type="triangle"/>
          </a:ln>
        </p:spPr>
        <p:style>
          <a:lnRef idx="3">
            <a:schemeClr val="accent4"/>
          </a:lnRef>
          <a:fillRef idx="0">
            <a:schemeClr val="accent4"/>
          </a:fillRef>
          <a:effectRef idx="2">
            <a:schemeClr val="accent4"/>
          </a:effectRef>
          <a:fontRef idx="minor">
            <a:schemeClr val="tx1"/>
          </a:fontRef>
        </p:style>
      </p:cxnSp>
      <p:cxnSp>
        <p:nvCxnSpPr>
          <p:cNvPr id="80" name="Elbow Connector 79"/>
          <p:cNvCxnSpPr>
            <a:stCxn id="53" idx="0"/>
            <a:endCxn id="77" idx="0"/>
          </p:cNvCxnSpPr>
          <p:nvPr/>
        </p:nvCxnSpPr>
        <p:spPr>
          <a:xfrm rot="5400000" flipH="1" flipV="1">
            <a:off x="6627980" y="428767"/>
            <a:ext cx="1596799" cy="7011498"/>
          </a:xfrm>
          <a:prstGeom prst="bentConnector3">
            <a:avLst>
              <a:gd name="adj1" fmla="val 114316"/>
            </a:avLst>
          </a:prstGeom>
          <a:ln>
            <a:prstDash val="dash"/>
            <a:tailEnd type="stealth" w="lg" len="lg"/>
          </a:ln>
        </p:spPr>
        <p:style>
          <a:lnRef idx="3">
            <a:schemeClr val="accent4"/>
          </a:lnRef>
          <a:fillRef idx="0">
            <a:schemeClr val="accent4"/>
          </a:fillRef>
          <a:effectRef idx="2">
            <a:schemeClr val="accent4"/>
          </a:effectRef>
          <a:fontRef idx="minor">
            <a:schemeClr val="tx1"/>
          </a:fontRef>
        </p:style>
      </p:cxnSp>
      <p:sp>
        <p:nvSpPr>
          <p:cNvPr id="87" name="TextBox 86"/>
          <p:cNvSpPr txBox="1"/>
          <p:nvPr/>
        </p:nvSpPr>
        <p:spPr>
          <a:xfrm>
            <a:off x="626957" y="3489067"/>
            <a:ext cx="953114" cy="369332"/>
          </a:xfrm>
          <a:prstGeom prst="rect">
            <a:avLst/>
          </a:prstGeom>
          <a:noFill/>
        </p:spPr>
        <p:txBody>
          <a:bodyPr wrap="square" rtlCol="0">
            <a:spAutoFit/>
          </a:bodyPr>
          <a:lstStyle/>
          <a:p>
            <a:r>
              <a:rPr lang="en-US" dirty="0"/>
              <a:t>H(John)</a:t>
            </a:r>
          </a:p>
        </p:txBody>
      </p:sp>
      <p:sp>
        <p:nvSpPr>
          <p:cNvPr id="88" name="TextBox 87"/>
          <p:cNvSpPr txBox="1"/>
          <p:nvPr/>
        </p:nvSpPr>
        <p:spPr>
          <a:xfrm>
            <a:off x="1187088" y="5610226"/>
            <a:ext cx="1327269" cy="646331"/>
          </a:xfrm>
          <a:prstGeom prst="rect">
            <a:avLst/>
          </a:prstGeom>
          <a:noFill/>
        </p:spPr>
        <p:txBody>
          <a:bodyPr wrap="square" rtlCol="0">
            <a:spAutoFit/>
          </a:bodyPr>
          <a:lstStyle/>
          <a:p>
            <a:r>
              <a:rPr lang="en-US" dirty="0"/>
              <a:t>Hash index on Name</a:t>
            </a:r>
          </a:p>
        </p:txBody>
      </p:sp>
      <p:sp>
        <p:nvSpPr>
          <p:cNvPr id="89" name="TextBox 88"/>
          <p:cNvSpPr txBox="1"/>
          <p:nvPr/>
        </p:nvSpPr>
        <p:spPr>
          <a:xfrm>
            <a:off x="7832421" y="3825563"/>
            <a:ext cx="2068037" cy="646331"/>
          </a:xfrm>
          <a:prstGeom prst="rect">
            <a:avLst/>
          </a:prstGeom>
          <a:noFill/>
        </p:spPr>
        <p:txBody>
          <a:bodyPr wrap="square" rtlCol="0">
            <a:spAutoFit/>
          </a:bodyPr>
          <a:lstStyle/>
          <a:p>
            <a:r>
              <a:rPr lang="en-US" dirty="0">
                <a:solidFill>
                  <a:srgbClr val="C00000"/>
                </a:solidFill>
              </a:rPr>
              <a:t>Visible if read TS in [200, </a:t>
            </a:r>
            <a:r>
              <a:rPr lang="en-US" kern="0" dirty="0">
                <a:solidFill>
                  <a:srgbClr val="C00000"/>
                </a:solidFill>
                <a:latin typeface="Lucida Sans Unicode"/>
                <a:cs typeface="Lucida Sans Unicode"/>
              </a:rPr>
              <a:t>∞)</a:t>
            </a:r>
            <a:endParaRPr lang="en-US" dirty="0">
              <a:solidFill>
                <a:srgbClr val="C00000"/>
              </a:solidFill>
            </a:endParaRPr>
          </a:p>
        </p:txBody>
      </p:sp>
      <p:sp>
        <p:nvSpPr>
          <p:cNvPr id="90" name="TextBox 89"/>
          <p:cNvSpPr txBox="1"/>
          <p:nvPr/>
        </p:nvSpPr>
        <p:spPr>
          <a:xfrm>
            <a:off x="7850110" y="4648525"/>
            <a:ext cx="2068037" cy="646331"/>
          </a:xfrm>
          <a:prstGeom prst="rect">
            <a:avLst/>
          </a:prstGeom>
          <a:noFill/>
        </p:spPr>
        <p:txBody>
          <a:bodyPr wrap="square" rtlCol="0">
            <a:spAutoFit/>
          </a:bodyPr>
          <a:lstStyle/>
          <a:p>
            <a:r>
              <a:rPr lang="en-US" dirty="0">
                <a:solidFill>
                  <a:srgbClr val="C00000"/>
                </a:solidFill>
              </a:rPr>
              <a:t>Visible if read TS  in [150, 200)</a:t>
            </a:r>
          </a:p>
        </p:txBody>
      </p:sp>
      <p:sp>
        <p:nvSpPr>
          <p:cNvPr id="93" name="TextBox 92"/>
          <p:cNvSpPr txBox="1"/>
          <p:nvPr/>
        </p:nvSpPr>
        <p:spPr>
          <a:xfrm>
            <a:off x="7842748" y="5455505"/>
            <a:ext cx="2994771" cy="369332"/>
          </a:xfrm>
          <a:prstGeom prst="rect">
            <a:avLst/>
          </a:prstGeom>
          <a:noFill/>
        </p:spPr>
        <p:txBody>
          <a:bodyPr wrap="square" rtlCol="0">
            <a:spAutoFit/>
          </a:bodyPr>
          <a:lstStyle/>
          <a:p>
            <a:r>
              <a:rPr lang="en-US" dirty="0"/>
              <a:t>Visible if read TS  in [100, 150)</a:t>
            </a:r>
          </a:p>
        </p:txBody>
      </p:sp>
    </p:spTree>
    <p:extLst>
      <p:ext uri="{BB962C8B-B14F-4D97-AF65-F5344CB8AC3E}">
        <p14:creationId xmlns:p14="http://schemas.microsoft.com/office/powerpoint/2010/main" val="4036535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9"/>
                                        </p:tgtEl>
                                      </p:cBhvr>
                                    </p:animEffect>
                                    <p:set>
                                      <p:cBhvr>
                                        <p:cTn id="7" dur="1" fill="hold">
                                          <p:stCondLst>
                                            <p:cond delay="499"/>
                                          </p:stCondLst>
                                        </p:cTn>
                                        <p:tgtEl>
                                          <p:spTgt spid="79"/>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80"/>
                                        </p:tgtEl>
                                      </p:cBhvr>
                                    </p:animEffect>
                                    <p:set>
                                      <p:cBhvr>
                                        <p:cTn id="10" dur="1" fill="hold">
                                          <p:stCondLst>
                                            <p:cond delay="499"/>
                                          </p:stCondLst>
                                        </p:cTn>
                                        <p:tgtEl>
                                          <p:spTgt spid="80"/>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77"/>
                                        </p:tgtEl>
                                      </p:cBhvr>
                                    </p:animEffect>
                                    <p:set>
                                      <p:cBhvr>
                                        <p:cTn id="13" dur="1" fill="hold">
                                          <p:stCondLst>
                                            <p:cond delay="499"/>
                                          </p:stCondLst>
                                        </p:cTn>
                                        <p:tgtEl>
                                          <p:spTgt spid="77"/>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76"/>
                                        </p:tgtEl>
                                      </p:cBhvr>
                                    </p:animEffect>
                                    <p:set>
                                      <p:cBhvr>
                                        <p:cTn id="16" dur="1" fill="hold">
                                          <p:stCondLst>
                                            <p:cond delay="499"/>
                                          </p:stCondLst>
                                        </p:cTn>
                                        <p:tgtEl>
                                          <p:spTgt spid="7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validation </a:t>
            </a:r>
            <a:r>
              <a:rPr lang="en-US" sz="3200" dirty="0"/>
              <a:t>(Hekaton)</a:t>
            </a:r>
          </a:p>
        </p:txBody>
      </p:sp>
      <p:sp>
        <p:nvSpPr>
          <p:cNvPr id="3" name="Content Placeholder 2"/>
          <p:cNvSpPr>
            <a:spLocks noGrp="1"/>
          </p:cNvSpPr>
          <p:nvPr>
            <p:ph idx="1"/>
          </p:nvPr>
        </p:nvSpPr>
        <p:spPr/>
        <p:txBody>
          <a:bodyPr>
            <a:normAutofit/>
          </a:bodyPr>
          <a:lstStyle/>
          <a:p>
            <a:r>
              <a:rPr lang="en-US" b="1" dirty="0"/>
              <a:t>Read stability</a:t>
            </a:r>
          </a:p>
          <a:p>
            <a:pPr lvl="1"/>
            <a:r>
              <a:rPr lang="en-US" dirty="0"/>
              <a:t>Check that each version read remains visible as of the end of the transaction</a:t>
            </a:r>
          </a:p>
          <a:p>
            <a:r>
              <a:rPr lang="en-US" b="1" dirty="0"/>
              <a:t>Phantom avoidance</a:t>
            </a:r>
          </a:p>
          <a:p>
            <a:pPr lvl="1"/>
            <a:r>
              <a:rPr lang="en-US" dirty="0"/>
              <a:t>Repeat each scan checking whether new versions have become visible since the transaction began</a:t>
            </a:r>
          </a:p>
          <a:p>
            <a:pPr lvl="1"/>
            <a:endParaRPr lang="en-US" dirty="0"/>
          </a:p>
          <a:p>
            <a:pPr>
              <a:buFont typeface="Arial" panose="020B0604020202020204" pitchFamily="34" charset="0"/>
              <a:buChar char="•"/>
            </a:pPr>
            <a:r>
              <a:rPr lang="en-US" dirty="0"/>
              <a:t> Read-only transaction: no validation required</a:t>
            </a:r>
          </a:p>
          <a:p>
            <a:pPr>
              <a:buFont typeface="Arial" panose="020B0604020202020204" pitchFamily="34" charset="0"/>
              <a:buChar char="•"/>
            </a:pPr>
            <a:r>
              <a:rPr lang="en-US" dirty="0"/>
              <a:t> Updated transactions: extent of validation depends on isolation level</a:t>
            </a:r>
          </a:p>
          <a:p>
            <a:pPr lvl="1"/>
            <a:r>
              <a:rPr lang="en-US" dirty="0"/>
              <a:t>Snapshot isolation: 	no validation required </a:t>
            </a:r>
          </a:p>
          <a:p>
            <a:pPr lvl="1"/>
            <a:r>
              <a:rPr lang="en-US" dirty="0"/>
              <a:t>Repeatable read: 	read stability</a:t>
            </a:r>
          </a:p>
          <a:p>
            <a:pPr lvl="1"/>
            <a:r>
              <a:rPr lang="en-US" dirty="0"/>
              <a:t>Serializable:		read stability, phantom avoidance</a:t>
            </a:r>
          </a:p>
        </p:txBody>
      </p:sp>
      <p:sp>
        <p:nvSpPr>
          <p:cNvPr id="4" name="Date Placeholder 3"/>
          <p:cNvSpPr>
            <a:spLocks noGrp="1"/>
          </p:cNvSpPr>
          <p:nvPr>
            <p:ph type="dt" sz="half" idx="10"/>
          </p:nvPr>
        </p:nvSpPr>
        <p:spPr/>
        <p:txBody>
          <a:bodyPr/>
          <a:lstStyle/>
          <a:p>
            <a:fld id="{4A121313-F438-43C2-9BB3-C2B2C63FFC77}"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Hekaton, Sigmod 2013</a:t>
            </a:r>
          </a:p>
        </p:txBody>
      </p:sp>
      <p:sp>
        <p:nvSpPr>
          <p:cNvPr id="6" name="Slide Number Placeholder 5"/>
          <p:cNvSpPr>
            <a:spLocks noGrp="1"/>
          </p:cNvSpPr>
          <p:nvPr>
            <p:ph type="sldNum" sz="quarter" idx="12"/>
          </p:nvPr>
        </p:nvSpPr>
        <p:spPr/>
        <p:txBody>
          <a:bodyPr/>
          <a:lstStyle/>
          <a:p>
            <a:fld id="{E946A4F1-74DE-4705-A614-3C426E9292AA}" type="slidenum">
              <a:rPr lang="en-US" smtClean="0"/>
              <a:t>51</a:t>
            </a:fld>
            <a:endParaRPr lang="en-US" dirty="0"/>
          </a:p>
        </p:txBody>
      </p:sp>
    </p:spTree>
    <p:extLst>
      <p:ext uri="{BB962C8B-B14F-4D97-AF65-F5344CB8AC3E}">
        <p14:creationId xmlns:p14="http://schemas.microsoft.com/office/powerpoint/2010/main" val="31399678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2641600" y="2019339"/>
            <a:ext cx="2972381" cy="236103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When can old versions be discarded?</a:t>
            </a:r>
          </a:p>
        </p:txBody>
      </p:sp>
      <p:sp>
        <p:nvSpPr>
          <p:cNvPr id="53" name="Content Placeholder 52"/>
          <p:cNvSpPr>
            <a:spLocks noGrp="1"/>
          </p:cNvSpPr>
          <p:nvPr>
            <p:ph idx="1"/>
          </p:nvPr>
        </p:nvSpPr>
        <p:spPr>
          <a:xfrm>
            <a:off x="2152649" y="4866066"/>
            <a:ext cx="8278499" cy="1137567"/>
          </a:xfrm>
        </p:spPr>
        <p:txBody>
          <a:bodyPr vert="horz" lIns="0" tIns="45720" rIns="0" bIns="45720" rtlCol="0" anchor="t">
            <a:normAutofit fontScale="77500" lnSpcReduction="20000"/>
          </a:bodyPr>
          <a:lstStyle/>
          <a:p>
            <a:r>
              <a:rPr lang="EN-US" b="1" dirty="0"/>
              <a:t>Can discard the old versions as soon as the read time of the oldest active transaction is over 150</a:t>
            </a:r>
          </a:p>
          <a:p>
            <a:r>
              <a:rPr lang="EN-US" dirty="0"/>
              <a:t>Old versions easily found – use pointers in write set</a:t>
            </a:r>
          </a:p>
          <a:p>
            <a:r>
              <a:rPr lang="EN-US" dirty="0"/>
              <a:t>Two steps: unhook version from all indexes, release record slot</a:t>
            </a:r>
          </a:p>
        </p:txBody>
      </p:sp>
      <p:sp>
        <p:nvSpPr>
          <p:cNvPr id="3" name="Date Placeholder 2"/>
          <p:cNvSpPr>
            <a:spLocks noGrp="1"/>
          </p:cNvSpPr>
          <p:nvPr>
            <p:ph type="dt" sz="half" idx="10"/>
          </p:nvPr>
        </p:nvSpPr>
        <p:spPr/>
        <p:txBody>
          <a:bodyPr/>
          <a:lstStyle/>
          <a:p>
            <a:fld id="{0DDA985F-D406-477F-B399-5DCCB44C00F5}" type="datetime1">
              <a:rPr lang="en-US" smtClean="0"/>
              <a:t>9/9/2016</a:t>
            </a:fld>
            <a:endParaRPr lang="en-US" dirty="0"/>
          </a:p>
        </p:txBody>
      </p:sp>
      <p:sp>
        <p:nvSpPr>
          <p:cNvPr id="4" name="Footer Placeholder 3"/>
          <p:cNvSpPr>
            <a:spLocks noGrp="1"/>
          </p:cNvSpPr>
          <p:nvPr>
            <p:ph type="ftr" sz="quarter" idx="11"/>
          </p:nvPr>
        </p:nvSpPr>
        <p:spPr/>
        <p:txBody>
          <a:bodyPr/>
          <a:lstStyle/>
          <a:p>
            <a:r>
              <a:rPr lang="en-US" dirty="0"/>
              <a:t>Hekaton, Sigmod 2013</a:t>
            </a:r>
          </a:p>
        </p:txBody>
      </p:sp>
      <p:sp>
        <p:nvSpPr>
          <p:cNvPr id="5" name="Slide Number Placeholder 4"/>
          <p:cNvSpPr>
            <a:spLocks noGrp="1"/>
          </p:cNvSpPr>
          <p:nvPr>
            <p:ph type="sldNum" sz="quarter" idx="12"/>
          </p:nvPr>
        </p:nvSpPr>
        <p:spPr/>
        <p:txBody>
          <a:bodyPr/>
          <a:lstStyle/>
          <a:p>
            <a:fld id="{8E2163D7-BCBA-4E2F-8CC8-5ECF1C50D42E}" type="slidenum">
              <a:rPr lang="en-US" smtClean="0"/>
              <a:t>52</a:t>
            </a:fld>
            <a:endParaRPr lang="en-US" dirty="0"/>
          </a:p>
        </p:txBody>
      </p:sp>
      <p:grpSp>
        <p:nvGrpSpPr>
          <p:cNvPr id="10" name="Group 9"/>
          <p:cNvGrpSpPr/>
          <p:nvPr/>
        </p:nvGrpSpPr>
        <p:grpSpPr>
          <a:xfrm>
            <a:off x="7056583" y="2582818"/>
            <a:ext cx="2936008" cy="295565"/>
            <a:chOff x="5532583" y="2142835"/>
            <a:chExt cx="2936008" cy="295565"/>
          </a:xfrm>
          <a:solidFill>
            <a:schemeClr val="bg1">
              <a:lumMod val="65000"/>
            </a:schemeClr>
          </a:solidFill>
        </p:grpSpPr>
        <p:sp>
          <p:nvSpPr>
            <p:cNvPr id="6" name="Rectangle 5"/>
            <p:cNvSpPr/>
            <p:nvPr/>
          </p:nvSpPr>
          <p:spPr>
            <a:xfrm>
              <a:off x="5532583" y="2142836"/>
              <a:ext cx="582468" cy="29556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a:t>
              </a:r>
            </a:p>
          </p:txBody>
        </p:sp>
        <p:sp>
          <p:nvSpPr>
            <p:cNvPr id="7" name="Rectangle 6"/>
            <p:cNvSpPr/>
            <p:nvPr/>
          </p:nvSpPr>
          <p:spPr>
            <a:xfrm>
              <a:off x="6115050" y="2142836"/>
              <a:ext cx="582468" cy="29556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150</a:t>
              </a:r>
            </a:p>
          </p:txBody>
        </p:sp>
        <p:sp>
          <p:nvSpPr>
            <p:cNvPr id="8" name="Rectangle 7"/>
            <p:cNvSpPr/>
            <p:nvPr/>
          </p:nvSpPr>
          <p:spPr>
            <a:xfrm>
              <a:off x="6697517" y="2142836"/>
              <a:ext cx="885537" cy="29556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Bob</a:t>
              </a:r>
            </a:p>
          </p:txBody>
        </p:sp>
        <p:sp>
          <p:nvSpPr>
            <p:cNvPr id="9" name="Rectangle 8"/>
            <p:cNvSpPr/>
            <p:nvPr/>
          </p:nvSpPr>
          <p:spPr>
            <a:xfrm>
              <a:off x="7583054" y="2142835"/>
              <a:ext cx="885537" cy="29556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$250</a:t>
              </a:r>
            </a:p>
          </p:txBody>
        </p:sp>
      </p:grpSp>
      <p:grpSp>
        <p:nvGrpSpPr>
          <p:cNvPr id="11" name="Group 10"/>
          <p:cNvGrpSpPr/>
          <p:nvPr/>
        </p:nvGrpSpPr>
        <p:grpSpPr>
          <a:xfrm>
            <a:off x="7056583" y="3044636"/>
            <a:ext cx="2936008" cy="295565"/>
            <a:chOff x="5532583" y="2142835"/>
            <a:chExt cx="2936008" cy="295565"/>
          </a:xfrm>
          <a:solidFill>
            <a:schemeClr val="bg1">
              <a:lumMod val="65000"/>
            </a:schemeClr>
          </a:solidFill>
        </p:grpSpPr>
        <p:sp>
          <p:nvSpPr>
            <p:cNvPr id="12" name="Rectangle 11"/>
            <p:cNvSpPr/>
            <p:nvPr/>
          </p:nvSpPr>
          <p:spPr>
            <a:xfrm>
              <a:off x="5532583" y="2142836"/>
              <a:ext cx="582468" cy="29556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50</a:t>
              </a:r>
            </a:p>
          </p:txBody>
        </p:sp>
        <p:sp>
          <p:nvSpPr>
            <p:cNvPr id="13" name="Rectangle 12"/>
            <p:cNvSpPr/>
            <p:nvPr/>
          </p:nvSpPr>
          <p:spPr>
            <a:xfrm>
              <a:off x="6115050" y="2142836"/>
              <a:ext cx="582468" cy="29556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150</a:t>
              </a:r>
            </a:p>
          </p:txBody>
        </p:sp>
        <p:sp>
          <p:nvSpPr>
            <p:cNvPr id="14" name="Rectangle 13"/>
            <p:cNvSpPr/>
            <p:nvPr/>
          </p:nvSpPr>
          <p:spPr>
            <a:xfrm>
              <a:off x="6697517" y="2142836"/>
              <a:ext cx="885537" cy="29556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Alice</a:t>
              </a:r>
            </a:p>
          </p:txBody>
        </p:sp>
        <p:sp>
          <p:nvSpPr>
            <p:cNvPr id="15" name="Rectangle 14"/>
            <p:cNvSpPr/>
            <p:nvPr/>
          </p:nvSpPr>
          <p:spPr>
            <a:xfrm>
              <a:off x="7583054" y="2142835"/>
              <a:ext cx="885537" cy="29556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$150</a:t>
              </a:r>
            </a:p>
          </p:txBody>
        </p:sp>
      </p:grpSp>
      <p:grpSp>
        <p:nvGrpSpPr>
          <p:cNvPr id="16" name="Group 15"/>
          <p:cNvGrpSpPr/>
          <p:nvPr/>
        </p:nvGrpSpPr>
        <p:grpSpPr>
          <a:xfrm>
            <a:off x="7086024" y="3789246"/>
            <a:ext cx="2936008" cy="295565"/>
            <a:chOff x="5532583" y="2142835"/>
            <a:chExt cx="2936008" cy="295565"/>
          </a:xfrm>
          <a:solidFill>
            <a:schemeClr val="accent4"/>
          </a:solidFill>
        </p:grpSpPr>
        <p:sp>
          <p:nvSpPr>
            <p:cNvPr id="17" name="Rectangle 16"/>
            <p:cNvSpPr/>
            <p:nvPr/>
          </p:nvSpPr>
          <p:spPr>
            <a:xfrm>
              <a:off x="5532583" y="2142836"/>
              <a:ext cx="582468" cy="29556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150</a:t>
              </a:r>
            </a:p>
          </p:txBody>
        </p:sp>
        <p:sp>
          <p:nvSpPr>
            <p:cNvPr id="18" name="Rectangle 17"/>
            <p:cNvSpPr/>
            <p:nvPr/>
          </p:nvSpPr>
          <p:spPr>
            <a:xfrm>
              <a:off x="6115050" y="2142836"/>
              <a:ext cx="582468" cy="29556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19" name="Rectangle 18"/>
            <p:cNvSpPr/>
            <p:nvPr/>
          </p:nvSpPr>
          <p:spPr>
            <a:xfrm>
              <a:off x="6697517" y="2142836"/>
              <a:ext cx="885537" cy="29556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Bob</a:t>
              </a:r>
            </a:p>
          </p:txBody>
        </p:sp>
        <p:sp>
          <p:nvSpPr>
            <p:cNvPr id="20" name="Rectangle 19"/>
            <p:cNvSpPr/>
            <p:nvPr/>
          </p:nvSpPr>
          <p:spPr>
            <a:xfrm>
              <a:off x="7583054" y="2142835"/>
              <a:ext cx="885537" cy="29556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$200</a:t>
              </a:r>
            </a:p>
          </p:txBody>
        </p:sp>
      </p:grpSp>
      <p:grpSp>
        <p:nvGrpSpPr>
          <p:cNvPr id="21" name="Group 20"/>
          <p:cNvGrpSpPr/>
          <p:nvPr/>
        </p:nvGrpSpPr>
        <p:grpSpPr>
          <a:xfrm>
            <a:off x="7086024" y="4251064"/>
            <a:ext cx="2936008" cy="295565"/>
            <a:chOff x="5532583" y="2142835"/>
            <a:chExt cx="2936008" cy="295565"/>
          </a:xfrm>
          <a:solidFill>
            <a:schemeClr val="accent4"/>
          </a:solidFill>
        </p:grpSpPr>
        <p:sp>
          <p:nvSpPr>
            <p:cNvPr id="22" name="Rectangle 21"/>
            <p:cNvSpPr/>
            <p:nvPr/>
          </p:nvSpPr>
          <p:spPr>
            <a:xfrm>
              <a:off x="5532583" y="2142836"/>
              <a:ext cx="582468" cy="29556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150</a:t>
              </a:r>
            </a:p>
          </p:txBody>
        </p:sp>
        <p:sp>
          <p:nvSpPr>
            <p:cNvPr id="23" name="Rectangle 22"/>
            <p:cNvSpPr/>
            <p:nvPr/>
          </p:nvSpPr>
          <p:spPr>
            <a:xfrm>
              <a:off x="6115050" y="2142836"/>
              <a:ext cx="582468" cy="29556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24" name="Rectangle 23"/>
            <p:cNvSpPr/>
            <p:nvPr/>
          </p:nvSpPr>
          <p:spPr>
            <a:xfrm>
              <a:off x="6697517" y="2142836"/>
              <a:ext cx="885537" cy="29556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Alice</a:t>
              </a:r>
            </a:p>
          </p:txBody>
        </p:sp>
        <p:sp>
          <p:nvSpPr>
            <p:cNvPr id="25" name="Rectangle 24"/>
            <p:cNvSpPr/>
            <p:nvPr/>
          </p:nvSpPr>
          <p:spPr>
            <a:xfrm>
              <a:off x="7583054" y="2142835"/>
              <a:ext cx="885537" cy="29556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$200</a:t>
              </a:r>
            </a:p>
          </p:txBody>
        </p:sp>
      </p:grpSp>
      <p:sp>
        <p:nvSpPr>
          <p:cNvPr id="26" name="TextBox 25"/>
          <p:cNvSpPr txBox="1"/>
          <p:nvPr/>
        </p:nvSpPr>
        <p:spPr>
          <a:xfrm>
            <a:off x="7067552" y="1788490"/>
            <a:ext cx="3064740" cy="369332"/>
          </a:xfrm>
          <a:prstGeom prst="rect">
            <a:avLst/>
          </a:prstGeom>
          <a:noFill/>
        </p:spPr>
        <p:txBody>
          <a:bodyPr wrap="square" rtlCol="0">
            <a:spAutoFit/>
          </a:bodyPr>
          <a:lstStyle/>
          <a:p>
            <a:r>
              <a:rPr lang="en-US" dirty="0"/>
              <a:t>Txn: Bob transfers $50 to Alice</a:t>
            </a:r>
          </a:p>
        </p:txBody>
      </p:sp>
      <p:sp>
        <p:nvSpPr>
          <p:cNvPr id="27" name="TextBox 26"/>
          <p:cNvSpPr txBox="1"/>
          <p:nvPr/>
        </p:nvSpPr>
        <p:spPr>
          <a:xfrm>
            <a:off x="7067552" y="2222603"/>
            <a:ext cx="2325830" cy="369332"/>
          </a:xfrm>
          <a:prstGeom prst="rect">
            <a:avLst/>
          </a:prstGeom>
          <a:noFill/>
        </p:spPr>
        <p:txBody>
          <a:bodyPr wrap="square" rtlCol="0">
            <a:spAutoFit/>
          </a:bodyPr>
          <a:lstStyle/>
          <a:p>
            <a:r>
              <a:rPr lang="en-US" dirty="0"/>
              <a:t>Old versions</a:t>
            </a:r>
          </a:p>
        </p:txBody>
      </p:sp>
      <p:sp>
        <p:nvSpPr>
          <p:cNvPr id="28" name="TextBox 27"/>
          <p:cNvSpPr txBox="1"/>
          <p:nvPr/>
        </p:nvSpPr>
        <p:spPr>
          <a:xfrm>
            <a:off x="7088044" y="3419912"/>
            <a:ext cx="2325830" cy="369332"/>
          </a:xfrm>
          <a:prstGeom prst="rect">
            <a:avLst/>
          </a:prstGeom>
          <a:noFill/>
        </p:spPr>
        <p:txBody>
          <a:bodyPr wrap="square" rtlCol="0">
            <a:spAutoFit/>
          </a:bodyPr>
          <a:lstStyle/>
          <a:p>
            <a:r>
              <a:rPr lang="en-US" dirty="0"/>
              <a:t>New versions</a:t>
            </a:r>
          </a:p>
        </p:txBody>
      </p:sp>
      <p:sp>
        <p:nvSpPr>
          <p:cNvPr id="30" name="Rectangle 29"/>
          <p:cNvSpPr/>
          <p:nvPr/>
        </p:nvSpPr>
        <p:spPr>
          <a:xfrm>
            <a:off x="4784439" y="2832196"/>
            <a:ext cx="369454" cy="295565"/>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4784439" y="3136996"/>
            <a:ext cx="369454" cy="295565"/>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4784439" y="3579907"/>
            <a:ext cx="369454" cy="29556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4784439" y="3884707"/>
            <a:ext cx="369454" cy="29556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5" name="Straight Arrow Connector 34"/>
          <p:cNvCxnSpPr>
            <a:endCxn id="6" idx="1"/>
          </p:cNvCxnSpPr>
          <p:nvPr/>
        </p:nvCxnSpPr>
        <p:spPr>
          <a:xfrm flipV="1">
            <a:off x="4939725" y="2730601"/>
            <a:ext cx="2116858" cy="25861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12" idx="1"/>
          </p:cNvCxnSpPr>
          <p:nvPr/>
        </p:nvCxnSpPr>
        <p:spPr>
          <a:xfrm flipV="1">
            <a:off x="4978401" y="3192418"/>
            <a:ext cx="2078183" cy="9832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17" idx="1"/>
          </p:cNvCxnSpPr>
          <p:nvPr/>
        </p:nvCxnSpPr>
        <p:spPr>
          <a:xfrm>
            <a:off x="4978400" y="3733798"/>
            <a:ext cx="2107624" cy="2032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22" idx="1"/>
          </p:cNvCxnSpPr>
          <p:nvPr/>
        </p:nvCxnSpPr>
        <p:spPr>
          <a:xfrm>
            <a:off x="4939726" y="4029332"/>
            <a:ext cx="2146299" cy="36951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442115" y="2398521"/>
            <a:ext cx="1182832" cy="369332"/>
          </a:xfrm>
          <a:prstGeom prst="rect">
            <a:avLst/>
          </a:prstGeom>
          <a:noFill/>
        </p:spPr>
        <p:txBody>
          <a:bodyPr wrap="square" rtlCol="0">
            <a:spAutoFit/>
          </a:bodyPr>
          <a:lstStyle/>
          <a:p>
            <a:r>
              <a:rPr lang="en-US" dirty="0"/>
              <a:t>Write set</a:t>
            </a:r>
          </a:p>
        </p:txBody>
      </p:sp>
      <p:sp>
        <p:nvSpPr>
          <p:cNvPr id="44" name="TextBox 43"/>
          <p:cNvSpPr txBox="1"/>
          <p:nvPr/>
        </p:nvSpPr>
        <p:spPr>
          <a:xfrm>
            <a:off x="2733970" y="2906209"/>
            <a:ext cx="1353123" cy="369332"/>
          </a:xfrm>
          <a:prstGeom prst="rect">
            <a:avLst/>
          </a:prstGeom>
          <a:noFill/>
        </p:spPr>
        <p:txBody>
          <a:bodyPr wrap="square" rtlCol="0">
            <a:spAutoFit/>
          </a:bodyPr>
          <a:lstStyle/>
          <a:p>
            <a:r>
              <a:rPr lang="en-US" dirty="0"/>
              <a:t>Txn ID: 250</a:t>
            </a:r>
          </a:p>
        </p:txBody>
      </p:sp>
      <p:sp>
        <p:nvSpPr>
          <p:cNvPr id="45" name="TextBox 44"/>
          <p:cNvSpPr txBox="1"/>
          <p:nvPr/>
        </p:nvSpPr>
        <p:spPr>
          <a:xfrm>
            <a:off x="2733970" y="3257131"/>
            <a:ext cx="1353123" cy="369332"/>
          </a:xfrm>
          <a:prstGeom prst="rect">
            <a:avLst/>
          </a:prstGeom>
          <a:noFill/>
        </p:spPr>
        <p:txBody>
          <a:bodyPr wrap="square" rtlCol="0">
            <a:spAutoFit/>
          </a:bodyPr>
          <a:lstStyle/>
          <a:p>
            <a:r>
              <a:rPr lang="en-US" dirty="0"/>
              <a:t>End TS: 150</a:t>
            </a:r>
          </a:p>
        </p:txBody>
      </p:sp>
      <p:sp>
        <p:nvSpPr>
          <p:cNvPr id="50" name="TextBox 49"/>
          <p:cNvSpPr txBox="1"/>
          <p:nvPr/>
        </p:nvSpPr>
        <p:spPr>
          <a:xfrm>
            <a:off x="2733969" y="3626463"/>
            <a:ext cx="1928378" cy="369332"/>
          </a:xfrm>
          <a:prstGeom prst="rect">
            <a:avLst/>
          </a:prstGeom>
          <a:noFill/>
        </p:spPr>
        <p:txBody>
          <a:bodyPr wrap="square" rtlCol="0">
            <a:spAutoFit/>
          </a:bodyPr>
          <a:lstStyle/>
          <a:p>
            <a:r>
              <a:rPr lang="en-US" dirty="0"/>
              <a:t>State: Terminated</a:t>
            </a:r>
          </a:p>
        </p:txBody>
      </p:sp>
      <p:sp>
        <p:nvSpPr>
          <p:cNvPr id="52" name="TextBox 51"/>
          <p:cNvSpPr txBox="1"/>
          <p:nvPr/>
        </p:nvSpPr>
        <p:spPr>
          <a:xfrm>
            <a:off x="2844800" y="2047599"/>
            <a:ext cx="2555300" cy="400110"/>
          </a:xfrm>
          <a:prstGeom prst="rect">
            <a:avLst/>
          </a:prstGeom>
          <a:noFill/>
        </p:spPr>
        <p:txBody>
          <a:bodyPr wrap="square" rtlCol="0">
            <a:spAutoFit/>
          </a:bodyPr>
          <a:lstStyle/>
          <a:p>
            <a:r>
              <a:rPr lang="en-US" sz="2000" b="1" dirty="0"/>
              <a:t>Transaction object</a:t>
            </a:r>
          </a:p>
        </p:txBody>
      </p:sp>
    </p:spTree>
    <p:extLst>
      <p:ext uri="{BB962C8B-B14F-4D97-AF65-F5344CB8AC3E}">
        <p14:creationId xmlns:p14="http://schemas.microsoft.com/office/powerpoint/2010/main" val="712436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Hyper’s implementation of MVCC</a:t>
            </a:r>
          </a:p>
        </p:txBody>
      </p:sp>
      <p:sp>
        <p:nvSpPr>
          <p:cNvPr id="8" name="Content Placeholder 7"/>
          <p:cNvSpPr>
            <a:spLocks noGrp="1"/>
          </p:cNvSpPr>
          <p:nvPr>
            <p:ph idx="1"/>
          </p:nvPr>
        </p:nvSpPr>
        <p:spPr>
          <a:xfrm>
            <a:off x="1096963" y="1846263"/>
            <a:ext cx="10224449" cy="4022725"/>
          </a:xfrm>
        </p:spPr>
        <p:txBody>
          <a:bodyPr vert="horz" lIns="0" tIns="45720" rIns="0" bIns="45720" rtlCol="0" anchor="t">
            <a:normAutofit/>
          </a:bodyPr>
          <a:lstStyle/>
          <a:p>
            <a:r>
              <a:rPr lang="EN-US" dirty="0"/>
              <a:t>Three main differences compared with Hekaton’s implementation:</a:t>
            </a:r>
          </a:p>
          <a:p>
            <a:pPr marL="457200" indent="-457200">
              <a:buFont typeface="+mj-lt"/>
              <a:buAutoNum type="arabicPeriod"/>
            </a:pPr>
            <a:r>
              <a:rPr lang="EN-US" dirty="0"/>
              <a:t>Records are updated in place; older version reached through a linked list</a:t>
            </a:r>
          </a:p>
          <a:p>
            <a:pPr marL="457200" indent="-457200">
              <a:buFont typeface="+mj-lt"/>
              <a:buAutoNum type="arabicPeriod"/>
            </a:pPr>
            <a:r>
              <a:rPr lang="EN-US" dirty="0"/>
              <a:t>Validation done be checking recent updates against the read predicates of the current transaction</a:t>
            </a:r>
          </a:p>
          <a:p>
            <a:pPr marL="457200" indent="-457200">
              <a:buFont typeface="+mj-lt"/>
              <a:buAutoNum type="arabicPeriod"/>
            </a:pPr>
            <a:r>
              <a:rPr lang="EN-US" dirty="0"/>
              <a:t>Commit processing currently done serially (get commit timestamp, validation, writing to log). </a:t>
            </a:r>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53</a:t>
            </a:fld>
            <a:endParaRPr lang="en-US" dirty="0"/>
          </a:p>
        </p:txBody>
      </p:sp>
      <p:sp>
        <p:nvSpPr>
          <p:cNvPr id="10" name="TextBox 9"/>
          <p:cNvSpPr txBox="1"/>
          <p:nvPr/>
        </p:nvSpPr>
        <p:spPr>
          <a:xfrm>
            <a:off x="34788" y="5908813"/>
            <a:ext cx="5872398" cy="430887"/>
          </a:xfrm>
          <a:prstGeom prst="rect">
            <a:avLst/>
          </a:prstGeom>
          <a:noFill/>
        </p:spPr>
        <p:txBody>
          <a:bodyPr wrap="square" rtlCol="0">
            <a:spAutoFit/>
          </a:bodyPr>
          <a:lstStyle/>
          <a:p>
            <a:r>
              <a:rPr lang="en-US" sz="1100" dirty="0">
                <a:solidFill>
                  <a:schemeClr val="tx1">
                    <a:lumMod val="50000"/>
                    <a:lumOff val="50000"/>
                  </a:schemeClr>
                </a:solidFill>
                <a:latin typeface="Arial" panose="020B0604020202020204" pitchFamily="34" charset="0"/>
                <a:cs typeface="Arial" panose="020B0604020202020204" pitchFamily="34" charset="0"/>
              </a:rPr>
              <a:t>Fast Serializable Multi-Version Concurrency Control for Main-Memory Databases</a:t>
            </a:r>
          </a:p>
          <a:p>
            <a:r>
              <a:rPr lang="en-US" sz="1100" dirty="0">
                <a:solidFill>
                  <a:schemeClr val="bg1">
                    <a:lumMod val="75000"/>
                  </a:schemeClr>
                </a:solidFill>
                <a:latin typeface="Arial" panose="020B0604020202020204" pitchFamily="34" charset="0"/>
                <a:cs typeface="Arial" panose="020B0604020202020204" pitchFamily="34" charset="0"/>
              </a:rPr>
              <a:t>SIGMOD 2015</a:t>
            </a:r>
          </a:p>
        </p:txBody>
      </p:sp>
    </p:spTree>
    <p:extLst>
      <p:ext uri="{BB962C8B-B14F-4D97-AF65-F5344CB8AC3E}">
        <p14:creationId xmlns:p14="http://schemas.microsoft.com/office/powerpoint/2010/main" val="28526942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Version storage in Hyper</a:t>
            </a:r>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54</a:t>
            </a:fld>
            <a:endParaRPr lang="en-US" dirty="0"/>
          </a:p>
        </p:txBody>
      </p:sp>
      <p:grpSp>
        <p:nvGrpSpPr>
          <p:cNvPr id="20" name="Group 19"/>
          <p:cNvGrpSpPr/>
          <p:nvPr/>
        </p:nvGrpSpPr>
        <p:grpSpPr>
          <a:xfrm>
            <a:off x="1311965" y="2360543"/>
            <a:ext cx="715618" cy="2479824"/>
            <a:chOff x="1311965" y="2360543"/>
            <a:chExt cx="780222" cy="2479824"/>
          </a:xfrm>
        </p:grpSpPr>
        <p:sp>
          <p:nvSpPr>
            <p:cNvPr id="8" name="Rectangle 7"/>
            <p:cNvSpPr/>
            <p:nvPr/>
          </p:nvSpPr>
          <p:spPr>
            <a:xfrm>
              <a:off x="1311965" y="2360543"/>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Ada</a:t>
              </a:r>
            </a:p>
          </p:txBody>
        </p:sp>
        <p:sp>
          <p:nvSpPr>
            <p:cNvPr id="9" name="Rectangle 8"/>
            <p:cNvSpPr/>
            <p:nvPr/>
          </p:nvSpPr>
          <p:spPr>
            <a:xfrm>
              <a:off x="1311965" y="2564296"/>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Bob</a:t>
              </a:r>
            </a:p>
          </p:txBody>
        </p:sp>
        <p:sp>
          <p:nvSpPr>
            <p:cNvPr id="10" name="Rectangle 9"/>
            <p:cNvSpPr/>
            <p:nvPr/>
          </p:nvSpPr>
          <p:spPr>
            <a:xfrm>
              <a:off x="1311965" y="2773019"/>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Cid</a:t>
              </a:r>
            </a:p>
          </p:txBody>
        </p:sp>
        <p:sp>
          <p:nvSpPr>
            <p:cNvPr id="11" name="Rectangle 10"/>
            <p:cNvSpPr/>
            <p:nvPr/>
          </p:nvSpPr>
          <p:spPr>
            <a:xfrm>
              <a:off x="1311965" y="2981741"/>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Dan</a:t>
              </a:r>
            </a:p>
          </p:txBody>
        </p:sp>
        <p:sp>
          <p:nvSpPr>
            <p:cNvPr id="12" name="Rectangle 11"/>
            <p:cNvSpPr/>
            <p:nvPr/>
          </p:nvSpPr>
          <p:spPr>
            <a:xfrm>
              <a:off x="1311965" y="3185494"/>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Etta</a:t>
              </a:r>
            </a:p>
          </p:txBody>
        </p:sp>
        <p:sp>
          <p:nvSpPr>
            <p:cNvPr id="13" name="Rectangle 12"/>
            <p:cNvSpPr/>
            <p:nvPr/>
          </p:nvSpPr>
          <p:spPr>
            <a:xfrm>
              <a:off x="1311965" y="3394217"/>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Fran</a:t>
              </a:r>
            </a:p>
          </p:txBody>
        </p:sp>
        <p:sp>
          <p:nvSpPr>
            <p:cNvPr id="14" name="Rectangle 13"/>
            <p:cNvSpPr/>
            <p:nvPr/>
          </p:nvSpPr>
          <p:spPr>
            <a:xfrm>
              <a:off x="1311965" y="3602940"/>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Gene</a:t>
              </a:r>
            </a:p>
          </p:txBody>
        </p:sp>
        <p:sp>
          <p:nvSpPr>
            <p:cNvPr id="15" name="Rectangle 14"/>
            <p:cNvSpPr/>
            <p:nvPr/>
          </p:nvSpPr>
          <p:spPr>
            <a:xfrm>
              <a:off x="1311965" y="3806693"/>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Hoss</a:t>
              </a:r>
            </a:p>
          </p:txBody>
        </p:sp>
        <p:sp>
          <p:nvSpPr>
            <p:cNvPr id="16" name="Rectangle 15"/>
            <p:cNvSpPr/>
            <p:nvPr/>
          </p:nvSpPr>
          <p:spPr>
            <a:xfrm>
              <a:off x="1311965" y="4015416"/>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Ivan</a:t>
              </a:r>
            </a:p>
          </p:txBody>
        </p:sp>
        <p:sp>
          <p:nvSpPr>
            <p:cNvPr id="17" name="Rectangle 16"/>
            <p:cNvSpPr/>
            <p:nvPr/>
          </p:nvSpPr>
          <p:spPr>
            <a:xfrm>
              <a:off x="1311965" y="4224138"/>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Jill</a:t>
              </a:r>
            </a:p>
          </p:txBody>
        </p:sp>
        <p:sp>
          <p:nvSpPr>
            <p:cNvPr id="18" name="Rectangle 17"/>
            <p:cNvSpPr/>
            <p:nvPr/>
          </p:nvSpPr>
          <p:spPr>
            <a:xfrm>
              <a:off x="1311965" y="4427891"/>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Kent</a:t>
              </a:r>
            </a:p>
          </p:txBody>
        </p:sp>
        <p:sp>
          <p:nvSpPr>
            <p:cNvPr id="19" name="Rectangle 18"/>
            <p:cNvSpPr/>
            <p:nvPr/>
          </p:nvSpPr>
          <p:spPr>
            <a:xfrm>
              <a:off x="1311965" y="4636614"/>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Larry</a:t>
              </a:r>
            </a:p>
          </p:txBody>
        </p:sp>
      </p:grpSp>
      <p:grpSp>
        <p:nvGrpSpPr>
          <p:cNvPr id="22" name="Group 21"/>
          <p:cNvGrpSpPr/>
          <p:nvPr/>
        </p:nvGrpSpPr>
        <p:grpSpPr>
          <a:xfrm>
            <a:off x="2196547" y="2365513"/>
            <a:ext cx="472110" cy="2479824"/>
            <a:chOff x="1311965" y="2360543"/>
            <a:chExt cx="780222" cy="2479824"/>
          </a:xfrm>
        </p:grpSpPr>
        <p:sp>
          <p:nvSpPr>
            <p:cNvPr id="23" name="Rectangle 22"/>
            <p:cNvSpPr/>
            <p:nvPr/>
          </p:nvSpPr>
          <p:spPr>
            <a:xfrm>
              <a:off x="1311965" y="2360543"/>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24" name="Rectangle 23"/>
            <p:cNvSpPr/>
            <p:nvPr/>
          </p:nvSpPr>
          <p:spPr>
            <a:xfrm>
              <a:off x="1311965" y="2564296"/>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60</a:t>
              </a:r>
            </a:p>
          </p:txBody>
        </p:sp>
        <p:sp>
          <p:nvSpPr>
            <p:cNvPr id="25" name="Rectangle 24"/>
            <p:cNvSpPr/>
            <p:nvPr/>
          </p:nvSpPr>
          <p:spPr>
            <a:xfrm>
              <a:off x="1311965" y="2773019"/>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25</a:t>
              </a:r>
            </a:p>
          </p:txBody>
        </p:sp>
        <p:sp>
          <p:nvSpPr>
            <p:cNvPr id="26" name="Rectangle 25"/>
            <p:cNvSpPr/>
            <p:nvPr/>
          </p:nvSpPr>
          <p:spPr>
            <a:xfrm>
              <a:off x="1311965" y="2981741"/>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60</a:t>
              </a:r>
            </a:p>
          </p:txBody>
        </p:sp>
        <p:sp>
          <p:nvSpPr>
            <p:cNvPr id="27" name="Rectangle 26"/>
            <p:cNvSpPr/>
            <p:nvPr/>
          </p:nvSpPr>
          <p:spPr>
            <a:xfrm>
              <a:off x="1311965" y="3185494"/>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30</a:t>
              </a:r>
            </a:p>
          </p:txBody>
        </p:sp>
        <p:sp>
          <p:nvSpPr>
            <p:cNvPr id="28" name="Rectangle 27"/>
            <p:cNvSpPr/>
            <p:nvPr/>
          </p:nvSpPr>
          <p:spPr>
            <a:xfrm>
              <a:off x="1311965" y="3394217"/>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29" name="Rectangle 28"/>
            <p:cNvSpPr/>
            <p:nvPr/>
          </p:nvSpPr>
          <p:spPr>
            <a:xfrm>
              <a:off x="1311965" y="3602940"/>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25</a:t>
              </a:r>
            </a:p>
          </p:txBody>
        </p:sp>
        <p:sp>
          <p:nvSpPr>
            <p:cNvPr id="30" name="Rectangle 29"/>
            <p:cNvSpPr/>
            <p:nvPr/>
          </p:nvSpPr>
          <p:spPr>
            <a:xfrm>
              <a:off x="1311965" y="3806693"/>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a:t>
              </a:r>
            </a:p>
          </p:txBody>
        </p:sp>
        <p:sp>
          <p:nvSpPr>
            <p:cNvPr id="31" name="Rectangle 30"/>
            <p:cNvSpPr/>
            <p:nvPr/>
          </p:nvSpPr>
          <p:spPr>
            <a:xfrm>
              <a:off x="1311965" y="4015416"/>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35</a:t>
              </a:r>
            </a:p>
          </p:txBody>
        </p:sp>
        <p:sp>
          <p:nvSpPr>
            <p:cNvPr id="32" name="Rectangle 31"/>
            <p:cNvSpPr/>
            <p:nvPr/>
          </p:nvSpPr>
          <p:spPr>
            <a:xfrm>
              <a:off x="1311965" y="4224138"/>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a:t>
              </a:r>
            </a:p>
          </p:txBody>
        </p:sp>
        <p:sp>
          <p:nvSpPr>
            <p:cNvPr id="33" name="Rectangle 32"/>
            <p:cNvSpPr/>
            <p:nvPr/>
          </p:nvSpPr>
          <p:spPr>
            <a:xfrm>
              <a:off x="1311965" y="4427891"/>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25</a:t>
              </a:r>
            </a:p>
          </p:txBody>
        </p:sp>
        <p:sp>
          <p:nvSpPr>
            <p:cNvPr id="34" name="Rectangle 33"/>
            <p:cNvSpPr/>
            <p:nvPr/>
          </p:nvSpPr>
          <p:spPr>
            <a:xfrm>
              <a:off x="1311965" y="4636614"/>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grpSp>
      <p:sp>
        <p:nvSpPr>
          <p:cNvPr id="35" name="TextBox 34"/>
          <p:cNvSpPr txBox="1"/>
          <p:nvPr/>
        </p:nvSpPr>
        <p:spPr>
          <a:xfrm>
            <a:off x="1366630" y="1923217"/>
            <a:ext cx="1302027" cy="369332"/>
          </a:xfrm>
          <a:prstGeom prst="rect">
            <a:avLst/>
          </a:prstGeom>
          <a:noFill/>
        </p:spPr>
        <p:txBody>
          <a:bodyPr wrap="square" rtlCol="0">
            <a:spAutoFit/>
          </a:bodyPr>
          <a:lstStyle/>
          <a:p>
            <a:pPr algn="ctr"/>
            <a:r>
              <a:rPr lang="en-US" b="1" dirty="0"/>
              <a:t>Accounts</a:t>
            </a:r>
          </a:p>
        </p:txBody>
      </p:sp>
      <p:grpSp>
        <p:nvGrpSpPr>
          <p:cNvPr id="36" name="Group 35"/>
          <p:cNvGrpSpPr/>
          <p:nvPr/>
        </p:nvGrpSpPr>
        <p:grpSpPr>
          <a:xfrm>
            <a:off x="2847561" y="2377036"/>
            <a:ext cx="233570" cy="2479824"/>
            <a:chOff x="1311965" y="2360543"/>
            <a:chExt cx="780222" cy="2479824"/>
          </a:xfrm>
        </p:grpSpPr>
        <p:sp>
          <p:nvSpPr>
            <p:cNvPr id="37" name="Rectangle 36"/>
            <p:cNvSpPr/>
            <p:nvPr/>
          </p:nvSpPr>
          <p:spPr>
            <a:xfrm>
              <a:off x="1311965" y="2360543"/>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8" name="Rectangle 37"/>
            <p:cNvSpPr/>
            <p:nvPr/>
          </p:nvSpPr>
          <p:spPr>
            <a:xfrm>
              <a:off x="1311965" y="2564296"/>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Rectangle 38"/>
            <p:cNvSpPr/>
            <p:nvPr/>
          </p:nvSpPr>
          <p:spPr>
            <a:xfrm>
              <a:off x="1311965" y="2773019"/>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Rectangle 39"/>
            <p:cNvSpPr/>
            <p:nvPr/>
          </p:nvSpPr>
          <p:spPr>
            <a:xfrm>
              <a:off x="1311965" y="2981741"/>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Rectangle 40"/>
            <p:cNvSpPr/>
            <p:nvPr/>
          </p:nvSpPr>
          <p:spPr>
            <a:xfrm>
              <a:off x="1311965" y="3185494"/>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Rectangle 41"/>
            <p:cNvSpPr/>
            <p:nvPr/>
          </p:nvSpPr>
          <p:spPr>
            <a:xfrm>
              <a:off x="1311965" y="3394217"/>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3" name="Rectangle 42"/>
            <p:cNvSpPr/>
            <p:nvPr/>
          </p:nvSpPr>
          <p:spPr>
            <a:xfrm>
              <a:off x="1311965" y="3602940"/>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Rectangle 43"/>
            <p:cNvSpPr/>
            <p:nvPr/>
          </p:nvSpPr>
          <p:spPr>
            <a:xfrm>
              <a:off x="1311965" y="3806693"/>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5" name="Rectangle 44"/>
            <p:cNvSpPr/>
            <p:nvPr/>
          </p:nvSpPr>
          <p:spPr>
            <a:xfrm>
              <a:off x="1311965" y="4015416"/>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Rectangle 45"/>
            <p:cNvSpPr/>
            <p:nvPr/>
          </p:nvSpPr>
          <p:spPr>
            <a:xfrm>
              <a:off x="1311965" y="4224138"/>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7" name="Rectangle 46"/>
            <p:cNvSpPr/>
            <p:nvPr/>
          </p:nvSpPr>
          <p:spPr>
            <a:xfrm>
              <a:off x="1311965" y="4427891"/>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8" name="Rectangle 47"/>
            <p:cNvSpPr/>
            <p:nvPr/>
          </p:nvSpPr>
          <p:spPr>
            <a:xfrm>
              <a:off x="1311965" y="4636614"/>
              <a:ext cx="780222" cy="203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9" name="Callout: Line 48"/>
          <p:cNvSpPr/>
          <p:nvPr/>
        </p:nvSpPr>
        <p:spPr>
          <a:xfrm>
            <a:off x="1311965" y="5137219"/>
            <a:ext cx="1515717" cy="283265"/>
          </a:xfrm>
          <a:prstGeom prst="borderCallout1">
            <a:avLst>
              <a:gd name="adj1" fmla="val 1206"/>
              <a:gd name="adj2" fmla="val 97630"/>
              <a:gd name="adj3" fmla="val -89254"/>
              <a:gd name="adj4" fmla="val 10923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Version</a:t>
            </a:r>
            <a:r>
              <a:rPr lang="en-US" dirty="0"/>
              <a:t> </a:t>
            </a:r>
            <a:r>
              <a:rPr lang="en-US" dirty="0">
                <a:solidFill>
                  <a:schemeClr val="tx1"/>
                </a:solidFill>
              </a:rPr>
              <a:t>vector</a:t>
            </a:r>
          </a:p>
        </p:txBody>
      </p:sp>
      <p:grpSp>
        <p:nvGrpSpPr>
          <p:cNvPr id="63" name="Group 62"/>
          <p:cNvGrpSpPr/>
          <p:nvPr/>
        </p:nvGrpSpPr>
        <p:grpSpPr>
          <a:xfrm>
            <a:off x="4507701" y="2943362"/>
            <a:ext cx="3508310" cy="417445"/>
            <a:chOff x="4507701" y="2706983"/>
            <a:chExt cx="3508310" cy="417445"/>
          </a:xfrm>
        </p:grpSpPr>
        <p:sp>
          <p:nvSpPr>
            <p:cNvPr id="56" name="Rectangle 55"/>
            <p:cNvSpPr/>
            <p:nvPr/>
          </p:nvSpPr>
          <p:spPr>
            <a:xfrm>
              <a:off x="4507701" y="2706983"/>
              <a:ext cx="3508310" cy="4174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p:cNvSpPr/>
            <p:nvPr/>
          </p:nvSpPr>
          <p:spPr>
            <a:xfrm>
              <a:off x="4727510" y="2754298"/>
              <a:ext cx="1398970" cy="3293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100,Bal, 70</a:t>
              </a:r>
            </a:p>
          </p:txBody>
        </p:sp>
        <p:sp>
          <p:nvSpPr>
            <p:cNvPr id="59" name="Rectangle 58"/>
            <p:cNvSpPr/>
            <p:nvPr/>
          </p:nvSpPr>
          <p:spPr>
            <a:xfrm>
              <a:off x="6402861" y="2753306"/>
              <a:ext cx="1398970" cy="3293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100,Bal, 30</a:t>
              </a:r>
            </a:p>
          </p:txBody>
        </p:sp>
      </p:grpSp>
      <p:cxnSp>
        <p:nvCxnSpPr>
          <p:cNvPr id="61" name="Connector: Elbow 60"/>
          <p:cNvCxnSpPr>
            <a:stCxn id="40" idx="3"/>
            <a:endCxn id="76" idx="2"/>
          </p:cNvCxnSpPr>
          <p:nvPr/>
        </p:nvCxnSpPr>
        <p:spPr>
          <a:xfrm>
            <a:off x="3081131" y="3100111"/>
            <a:ext cx="4020594" cy="987621"/>
          </a:xfrm>
          <a:prstGeom prst="bentConnector4">
            <a:avLst>
              <a:gd name="adj1" fmla="val 22581"/>
              <a:gd name="adj2" fmla="val 123147"/>
            </a:avLst>
          </a:prstGeom>
          <a:ln w="2857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5" name="Connector: Elbow 64"/>
          <p:cNvCxnSpPr>
            <a:stCxn id="38" idx="3"/>
            <a:endCxn id="58" idx="0"/>
          </p:cNvCxnSpPr>
          <p:nvPr/>
        </p:nvCxnSpPr>
        <p:spPr>
          <a:xfrm>
            <a:off x="3081131" y="2682666"/>
            <a:ext cx="2345864" cy="308011"/>
          </a:xfrm>
          <a:prstGeom prst="bentConnector2">
            <a:avLst/>
          </a:prstGeom>
          <a:ln w="2857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7" name="Connector: Elbow 66"/>
          <p:cNvCxnSpPr>
            <a:stCxn id="56" idx="3"/>
            <a:endCxn id="51" idx="1"/>
          </p:cNvCxnSpPr>
          <p:nvPr/>
        </p:nvCxnSpPr>
        <p:spPr>
          <a:xfrm flipV="1">
            <a:off x="8016011" y="2526030"/>
            <a:ext cx="944252" cy="626055"/>
          </a:xfrm>
          <a:prstGeom prst="bentConnector3">
            <a:avLst>
              <a:gd name="adj1" fmla="val 50000"/>
            </a:avLst>
          </a:prstGeom>
          <a:ln w="2857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5131542" y="1973881"/>
            <a:ext cx="2480436" cy="369332"/>
          </a:xfrm>
          <a:prstGeom prst="rect">
            <a:avLst/>
          </a:prstGeom>
          <a:noFill/>
        </p:spPr>
        <p:txBody>
          <a:bodyPr wrap="square" rtlCol="0">
            <a:spAutoFit/>
          </a:bodyPr>
          <a:lstStyle/>
          <a:p>
            <a:pPr algn="ctr"/>
            <a:r>
              <a:rPr lang="en-US" b="1" dirty="0"/>
              <a:t>Undo buffers</a:t>
            </a:r>
          </a:p>
        </p:txBody>
      </p:sp>
      <p:sp>
        <p:nvSpPr>
          <p:cNvPr id="71" name="TextBox 70"/>
          <p:cNvSpPr txBox="1"/>
          <p:nvPr/>
        </p:nvSpPr>
        <p:spPr>
          <a:xfrm>
            <a:off x="8486906" y="1886886"/>
            <a:ext cx="2480436" cy="369332"/>
          </a:xfrm>
          <a:prstGeom prst="rect">
            <a:avLst/>
          </a:prstGeom>
          <a:noFill/>
        </p:spPr>
        <p:txBody>
          <a:bodyPr wrap="square" rtlCol="0">
            <a:spAutoFit/>
          </a:bodyPr>
          <a:lstStyle/>
          <a:p>
            <a:pPr algn="ctr"/>
            <a:r>
              <a:rPr lang="en-US" b="1" dirty="0"/>
              <a:t>Transactions</a:t>
            </a:r>
          </a:p>
        </p:txBody>
      </p:sp>
      <p:grpSp>
        <p:nvGrpSpPr>
          <p:cNvPr id="73" name="Group 72"/>
          <p:cNvGrpSpPr/>
          <p:nvPr/>
        </p:nvGrpSpPr>
        <p:grpSpPr>
          <a:xfrm>
            <a:off x="4538181" y="3712090"/>
            <a:ext cx="3508310" cy="417445"/>
            <a:chOff x="4507701" y="2706983"/>
            <a:chExt cx="3508310" cy="417445"/>
          </a:xfrm>
        </p:grpSpPr>
        <p:sp>
          <p:nvSpPr>
            <p:cNvPr id="74" name="Rectangle 73"/>
            <p:cNvSpPr/>
            <p:nvPr/>
          </p:nvSpPr>
          <p:spPr>
            <a:xfrm>
              <a:off x="4507701" y="2706983"/>
              <a:ext cx="3508310" cy="4174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p:cNvSpPr/>
            <p:nvPr/>
          </p:nvSpPr>
          <p:spPr>
            <a:xfrm>
              <a:off x="4727510" y="2754298"/>
              <a:ext cx="1398970" cy="3293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105,Bal, 45</a:t>
              </a:r>
            </a:p>
          </p:txBody>
        </p:sp>
        <p:sp>
          <p:nvSpPr>
            <p:cNvPr id="76" name="Rectangle 75"/>
            <p:cNvSpPr/>
            <p:nvPr/>
          </p:nvSpPr>
          <p:spPr>
            <a:xfrm>
              <a:off x="6371760" y="2753306"/>
              <a:ext cx="1398970" cy="3293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105,Bal, 40</a:t>
              </a:r>
            </a:p>
          </p:txBody>
        </p:sp>
      </p:grpSp>
      <p:cxnSp>
        <p:nvCxnSpPr>
          <p:cNvPr id="81" name="Connector: Elbow 80"/>
          <p:cNvCxnSpPr>
            <a:stCxn id="47" idx="3"/>
            <a:endCxn id="75" idx="2"/>
          </p:cNvCxnSpPr>
          <p:nvPr/>
        </p:nvCxnSpPr>
        <p:spPr>
          <a:xfrm flipV="1">
            <a:off x="3081131" y="4088724"/>
            <a:ext cx="2376344" cy="457537"/>
          </a:xfrm>
          <a:prstGeom prst="bentConnector2">
            <a:avLst/>
          </a:prstGeom>
          <a:ln w="2857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0" name="Connector: Elbow 89"/>
          <p:cNvCxnSpPr>
            <a:stCxn id="76" idx="0"/>
            <a:endCxn id="59" idx="2"/>
          </p:cNvCxnSpPr>
          <p:nvPr/>
        </p:nvCxnSpPr>
        <p:spPr>
          <a:xfrm rot="5400000" flipH="1" flipV="1">
            <a:off x="6882331" y="3538399"/>
            <a:ext cx="439409" cy="621"/>
          </a:xfrm>
          <a:prstGeom prst="bentConnector3">
            <a:avLst>
              <a:gd name="adj1" fmla="val 50000"/>
            </a:avLst>
          </a:prstGeom>
          <a:ln w="2857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5" name="Connector: Elbow 94"/>
          <p:cNvCxnSpPr>
            <a:endCxn id="112" idx="1"/>
          </p:cNvCxnSpPr>
          <p:nvPr/>
        </p:nvCxnSpPr>
        <p:spPr>
          <a:xfrm flipV="1">
            <a:off x="8042460" y="3351093"/>
            <a:ext cx="917803" cy="560212"/>
          </a:xfrm>
          <a:prstGeom prst="bentConnector3">
            <a:avLst>
              <a:gd name="adj1" fmla="val 50000"/>
            </a:avLst>
          </a:prstGeom>
          <a:ln w="2857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109" name="Group 108"/>
          <p:cNvGrpSpPr/>
          <p:nvPr/>
        </p:nvGrpSpPr>
        <p:grpSpPr>
          <a:xfrm>
            <a:off x="8960263" y="2375690"/>
            <a:ext cx="2924054" cy="294460"/>
            <a:chOff x="8960263" y="2375690"/>
            <a:chExt cx="2924054" cy="294460"/>
          </a:xfrm>
        </p:grpSpPr>
        <p:sp>
          <p:nvSpPr>
            <p:cNvPr id="51" name="Rectangle 50"/>
            <p:cNvSpPr/>
            <p:nvPr/>
          </p:nvSpPr>
          <p:spPr>
            <a:xfrm>
              <a:off x="8960263" y="2381910"/>
              <a:ext cx="482318" cy="2882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T3</a:t>
              </a:r>
            </a:p>
          </p:txBody>
        </p:sp>
        <p:sp>
          <p:nvSpPr>
            <p:cNvPr id="52" name="Rectangle 51"/>
            <p:cNvSpPr/>
            <p:nvPr/>
          </p:nvSpPr>
          <p:spPr>
            <a:xfrm>
              <a:off x="10033510" y="2376051"/>
              <a:ext cx="1362268" cy="2882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Bob-&gt;Dan</a:t>
              </a:r>
            </a:p>
          </p:txBody>
        </p:sp>
        <p:sp>
          <p:nvSpPr>
            <p:cNvPr id="53" name="Rectangle 52"/>
            <p:cNvSpPr/>
            <p:nvPr/>
          </p:nvSpPr>
          <p:spPr>
            <a:xfrm>
              <a:off x="11401999" y="2375690"/>
              <a:ext cx="482318" cy="2882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108" name="Rectangle 107"/>
            <p:cNvSpPr/>
            <p:nvPr/>
          </p:nvSpPr>
          <p:spPr>
            <a:xfrm>
              <a:off x="9451669" y="2376399"/>
              <a:ext cx="575619" cy="2878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a:t>
              </a:r>
            </a:p>
          </p:txBody>
        </p:sp>
      </p:grpSp>
      <p:grpSp>
        <p:nvGrpSpPr>
          <p:cNvPr id="111" name="Group 110"/>
          <p:cNvGrpSpPr/>
          <p:nvPr/>
        </p:nvGrpSpPr>
        <p:grpSpPr>
          <a:xfrm>
            <a:off x="8960263" y="3200753"/>
            <a:ext cx="2924054" cy="294460"/>
            <a:chOff x="8960263" y="2375690"/>
            <a:chExt cx="2924054" cy="294460"/>
          </a:xfrm>
        </p:grpSpPr>
        <p:sp>
          <p:nvSpPr>
            <p:cNvPr id="112" name="Rectangle 111"/>
            <p:cNvSpPr/>
            <p:nvPr/>
          </p:nvSpPr>
          <p:spPr>
            <a:xfrm>
              <a:off x="8960263" y="2381910"/>
              <a:ext cx="482318" cy="2882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T5</a:t>
              </a:r>
            </a:p>
          </p:txBody>
        </p:sp>
        <p:sp>
          <p:nvSpPr>
            <p:cNvPr id="113" name="Rectangle 112"/>
            <p:cNvSpPr/>
            <p:nvPr/>
          </p:nvSpPr>
          <p:spPr>
            <a:xfrm>
              <a:off x="10033510" y="2376051"/>
              <a:ext cx="1362268" cy="2882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Kent-&gt;Dan</a:t>
              </a:r>
            </a:p>
          </p:txBody>
        </p:sp>
        <p:sp>
          <p:nvSpPr>
            <p:cNvPr id="114" name="Rectangle 113"/>
            <p:cNvSpPr/>
            <p:nvPr/>
          </p:nvSpPr>
          <p:spPr>
            <a:xfrm>
              <a:off x="11401999" y="2375690"/>
              <a:ext cx="482318" cy="2882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a:t>
              </a:r>
            </a:p>
          </p:txBody>
        </p:sp>
        <p:sp>
          <p:nvSpPr>
            <p:cNvPr id="115" name="Rectangle 114"/>
            <p:cNvSpPr/>
            <p:nvPr/>
          </p:nvSpPr>
          <p:spPr>
            <a:xfrm>
              <a:off x="9451669" y="2376399"/>
              <a:ext cx="575619" cy="2878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105</a:t>
              </a:r>
            </a:p>
          </p:txBody>
        </p:sp>
      </p:grpSp>
      <p:sp>
        <p:nvSpPr>
          <p:cNvPr id="2" name="TextBox 1"/>
          <p:cNvSpPr txBox="1"/>
          <p:nvPr/>
        </p:nvSpPr>
        <p:spPr>
          <a:xfrm>
            <a:off x="8245750" y="4170770"/>
            <a:ext cx="2966733" cy="646113"/>
          </a:xfrm>
          <a:prstGeom prst="rect">
            <a:avLst/>
          </a:prstGeom>
        </p:spPr>
        <p:txBody>
          <a:bodyPr wrap="square" rtlCol="0">
            <a:spAutoFit/>
          </a:bodyPr>
          <a:lstStyle/>
          <a:p>
            <a:pPr algn="ctr"/>
            <a:r>
              <a:rPr lang="EN-US" dirty="0"/>
              <a:t>Stores old values of updated columns (backwards delta)</a:t>
            </a:r>
            <a:endParaRPr lang="en-US" dirty="0"/>
          </a:p>
        </p:txBody>
      </p:sp>
      <p:cxnSp>
        <p:nvCxnSpPr>
          <p:cNvPr id="50" name="Connector: Elbow 49"/>
          <p:cNvCxnSpPr>
            <a:stCxn id="2" idx="1"/>
            <a:endCxn id="76" idx="3"/>
          </p:cNvCxnSpPr>
          <p:nvPr/>
        </p:nvCxnSpPr>
        <p:spPr>
          <a:xfrm rot="10800000">
            <a:off x="7801210" y="3923073"/>
            <a:ext cx="444540" cy="570754"/>
          </a:xfrm>
          <a:prstGeom prst="bentConnector3">
            <a:avLst/>
          </a:prstGeom>
          <a:ln>
            <a:headEnd type="none"/>
            <a:tailEnd type="arrow"/>
          </a:ln>
        </p:spPr>
        <p:style>
          <a:lnRef idx="3">
            <a:schemeClr val="accent6"/>
          </a:lnRef>
          <a:fillRef idx="0">
            <a:schemeClr val="accent6"/>
          </a:fillRef>
          <a:effectRef idx="2">
            <a:schemeClr val="accent6"/>
          </a:effectRef>
          <a:fontRef idx="minor">
            <a:schemeClr val="tx1"/>
          </a:fontRef>
        </p:style>
      </p:cxnSp>
      <p:sp>
        <p:nvSpPr>
          <p:cNvPr id="57" name="Rectangle 56"/>
          <p:cNvSpPr/>
          <p:nvPr/>
        </p:nvSpPr>
        <p:spPr>
          <a:xfrm>
            <a:off x="4656908" y="5248730"/>
            <a:ext cx="990616" cy="2803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105,---</a:t>
            </a:r>
          </a:p>
        </p:txBody>
      </p:sp>
      <p:sp>
        <p:nvSpPr>
          <p:cNvPr id="80" name="Rectangle 79"/>
          <p:cNvSpPr/>
          <p:nvPr/>
        </p:nvSpPr>
        <p:spPr>
          <a:xfrm>
            <a:off x="5647524" y="5248730"/>
            <a:ext cx="745254" cy="2738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Dan</a:t>
            </a:r>
          </a:p>
        </p:txBody>
      </p:sp>
      <p:sp>
        <p:nvSpPr>
          <p:cNvPr id="82" name="Rectangle 81"/>
          <p:cNvSpPr/>
          <p:nvPr/>
        </p:nvSpPr>
        <p:spPr>
          <a:xfrm>
            <a:off x="6392778" y="5248731"/>
            <a:ext cx="703100" cy="27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60</a:t>
            </a:r>
          </a:p>
        </p:txBody>
      </p:sp>
      <p:sp>
        <p:nvSpPr>
          <p:cNvPr id="83" name="Rectangle 82"/>
          <p:cNvSpPr/>
          <p:nvPr/>
        </p:nvSpPr>
        <p:spPr>
          <a:xfrm>
            <a:off x="4656908" y="5631901"/>
            <a:ext cx="943922" cy="2738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100,105</a:t>
            </a:r>
          </a:p>
        </p:txBody>
      </p:sp>
      <p:sp>
        <p:nvSpPr>
          <p:cNvPr id="84" name="Rectangle 83"/>
          <p:cNvSpPr/>
          <p:nvPr/>
        </p:nvSpPr>
        <p:spPr>
          <a:xfrm>
            <a:off x="5600830" y="5631900"/>
            <a:ext cx="745254" cy="2738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Dan</a:t>
            </a:r>
          </a:p>
        </p:txBody>
      </p:sp>
      <p:sp>
        <p:nvSpPr>
          <p:cNvPr id="85" name="Rectangle 84"/>
          <p:cNvSpPr/>
          <p:nvPr/>
        </p:nvSpPr>
        <p:spPr>
          <a:xfrm>
            <a:off x="6346084" y="5631901"/>
            <a:ext cx="703100" cy="27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a:t>
            </a:r>
          </a:p>
        </p:txBody>
      </p:sp>
      <p:sp>
        <p:nvSpPr>
          <p:cNvPr id="86" name="Rectangle 85"/>
          <p:cNvSpPr/>
          <p:nvPr/>
        </p:nvSpPr>
        <p:spPr>
          <a:xfrm>
            <a:off x="4656908" y="5971899"/>
            <a:ext cx="943922" cy="2738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a:t>
            </a:r>
          </a:p>
        </p:txBody>
      </p:sp>
      <p:sp>
        <p:nvSpPr>
          <p:cNvPr id="87" name="Rectangle 86"/>
          <p:cNvSpPr/>
          <p:nvPr/>
        </p:nvSpPr>
        <p:spPr>
          <a:xfrm>
            <a:off x="5600830" y="5971898"/>
            <a:ext cx="745254" cy="2738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Dan</a:t>
            </a:r>
          </a:p>
        </p:txBody>
      </p:sp>
      <p:sp>
        <p:nvSpPr>
          <p:cNvPr id="88" name="Rectangle 87"/>
          <p:cNvSpPr/>
          <p:nvPr/>
        </p:nvSpPr>
        <p:spPr>
          <a:xfrm>
            <a:off x="6346084" y="5971899"/>
            <a:ext cx="703100" cy="27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30</a:t>
            </a:r>
          </a:p>
        </p:txBody>
      </p:sp>
      <p:sp>
        <p:nvSpPr>
          <p:cNvPr id="60" name="TextBox 59"/>
          <p:cNvSpPr txBox="1"/>
          <p:nvPr/>
        </p:nvSpPr>
        <p:spPr>
          <a:xfrm>
            <a:off x="4757990" y="4856860"/>
            <a:ext cx="2076993" cy="369332"/>
          </a:xfrm>
          <a:prstGeom prst="rect">
            <a:avLst/>
          </a:prstGeom>
          <a:noFill/>
        </p:spPr>
        <p:txBody>
          <a:bodyPr wrap="square" rtlCol="0">
            <a:spAutoFit/>
          </a:bodyPr>
          <a:lstStyle/>
          <a:p>
            <a:r>
              <a:rPr lang="en-US" dirty="0"/>
              <a:t>Dan’s versions</a:t>
            </a:r>
          </a:p>
        </p:txBody>
      </p:sp>
    </p:spTree>
    <p:extLst>
      <p:ext uri="{BB962C8B-B14F-4D97-AF65-F5344CB8AC3E}">
        <p14:creationId xmlns:p14="http://schemas.microsoft.com/office/powerpoint/2010/main" val="26533671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validation in Hyper</a:t>
            </a:r>
          </a:p>
        </p:txBody>
      </p:sp>
      <p:sp>
        <p:nvSpPr>
          <p:cNvPr id="6" name="Content Placeholder 5"/>
          <p:cNvSpPr>
            <a:spLocks noGrp="1"/>
          </p:cNvSpPr>
          <p:nvPr>
            <p:ph idx="1"/>
          </p:nvPr>
        </p:nvSpPr>
        <p:spPr/>
        <p:txBody>
          <a:bodyPr>
            <a:normAutofit/>
          </a:bodyPr>
          <a:lstStyle/>
          <a:p>
            <a:r>
              <a:rPr lang="en-US" dirty="0"/>
              <a:t>A transaction performs reads as of its start time. If it were to repeat its reads as of its commit time, would it get exactly the same result? If so, the transaction is serializable.</a:t>
            </a:r>
          </a:p>
          <a:p>
            <a:endParaRPr lang="en-US" dirty="0"/>
          </a:p>
          <a:p>
            <a:r>
              <a:rPr lang="en-US" b="1" dirty="0"/>
              <a:t>Hyper’s validation approach:</a:t>
            </a:r>
          </a:p>
          <a:p>
            <a:r>
              <a:rPr lang="en-US" dirty="0"/>
              <a:t>A transaction logs its </a:t>
            </a:r>
          </a:p>
          <a:p>
            <a:pPr marL="457200" indent="-457200">
              <a:buFont typeface="+mj-lt"/>
              <a:buAutoNum type="arabicPeriod"/>
            </a:pPr>
            <a:r>
              <a:rPr lang="en-US" dirty="0"/>
              <a:t>Read predicates (point lookup and range scan predicates)</a:t>
            </a:r>
          </a:p>
          <a:p>
            <a:pPr marL="457200" indent="-457200">
              <a:buFont typeface="+mj-lt"/>
              <a:buAutoNum type="arabicPeriod"/>
            </a:pPr>
            <a:r>
              <a:rPr lang="en-US" dirty="0"/>
              <a:t>Inserts, deletes, and updates. Updates logged as deltas from which old versions can be constructed.</a:t>
            </a:r>
          </a:p>
          <a:p>
            <a:pPr marL="0" indent="0">
              <a:buNone/>
            </a:pPr>
            <a:r>
              <a:rPr lang="en-US" dirty="0"/>
              <a:t>At commit time, we check all recent updates, inserts, and deletes against the read predicates of the transaction.</a:t>
            </a:r>
          </a:p>
          <a:p>
            <a:pPr marL="0" indent="0">
              <a:buNone/>
            </a:pPr>
            <a:endParaRPr lang="en-US" dirty="0"/>
          </a:p>
        </p:txBody>
      </p:sp>
      <p:sp>
        <p:nvSpPr>
          <p:cNvPr id="3" name="Date Placeholder 2"/>
          <p:cNvSpPr>
            <a:spLocks noGrp="1"/>
          </p:cNvSpPr>
          <p:nvPr>
            <p:ph type="dt" sz="half" idx="10"/>
          </p:nvPr>
        </p:nvSpPr>
        <p:spPr/>
        <p:txBody>
          <a:bodyPr/>
          <a:lstStyle/>
          <a:p>
            <a:fld id="{42537205-5225-4F22-AC3B-6655E1B40468}" type="datetime1">
              <a:rPr lang="en-US" smtClean="0"/>
              <a:t>9/9/2016</a:t>
            </a:fld>
            <a:endParaRPr lang="en-US" dirty="0"/>
          </a:p>
        </p:txBody>
      </p:sp>
      <p:sp>
        <p:nvSpPr>
          <p:cNvPr id="4" name="Footer Placeholder 3"/>
          <p:cNvSpPr>
            <a:spLocks noGrp="1"/>
          </p:cNvSpPr>
          <p:nvPr>
            <p:ph type="ftr" sz="quarter" idx="11"/>
          </p:nvPr>
        </p:nvSpPr>
        <p:spPr/>
        <p:txBody>
          <a:bodyPr/>
          <a:lstStyle/>
          <a:p>
            <a:r>
              <a:rPr lang="en-US" dirty="0"/>
              <a:t>MM-DB Tutorial VLDB 2016</a:t>
            </a:r>
          </a:p>
        </p:txBody>
      </p:sp>
      <p:sp>
        <p:nvSpPr>
          <p:cNvPr id="5" name="Slide Number Placeholder 4"/>
          <p:cNvSpPr>
            <a:spLocks noGrp="1"/>
          </p:cNvSpPr>
          <p:nvPr>
            <p:ph type="sldNum" sz="quarter" idx="12"/>
          </p:nvPr>
        </p:nvSpPr>
        <p:spPr/>
        <p:txBody>
          <a:bodyPr/>
          <a:lstStyle/>
          <a:p>
            <a:fld id="{4BCCD29C-D85B-4C5E-9905-B2B81AF4200C}" type="slidenum">
              <a:rPr lang="en-US" smtClean="0"/>
              <a:t>55</a:t>
            </a:fld>
            <a:endParaRPr lang="en-US" dirty="0"/>
          </a:p>
        </p:txBody>
      </p:sp>
    </p:spTree>
    <p:extLst>
      <p:ext uri="{BB962C8B-B14F-4D97-AF65-F5344CB8AC3E}">
        <p14:creationId xmlns:p14="http://schemas.microsoft.com/office/powerpoint/2010/main" val="6392897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High-level validation algorithm</a:t>
            </a:r>
          </a:p>
        </p:txBody>
      </p:sp>
      <p:sp>
        <p:nvSpPr>
          <p:cNvPr id="3" name="Content Placeholder 2"/>
          <p:cNvSpPr>
            <a:spLocks noGrp="1"/>
          </p:cNvSpPr>
          <p:nvPr>
            <p:ph idx="1"/>
          </p:nvPr>
        </p:nvSpPr>
        <p:spPr/>
        <p:txBody>
          <a:bodyPr>
            <a:normAutofit lnSpcReduction="10000"/>
          </a:bodyPr>
          <a:lstStyle/>
          <a:p>
            <a:r>
              <a:rPr lang="en-US" dirty="0"/>
              <a:t>Tv = transaction to be validated</a:t>
            </a:r>
          </a:p>
          <a:p>
            <a:r>
              <a:rPr lang="en-US" dirty="0"/>
              <a:t>For each transaction Tx whose commit time is between Tv’s start time and commit time do</a:t>
            </a:r>
          </a:p>
          <a:p>
            <a:r>
              <a:rPr lang="en-US" dirty="0"/>
              <a:t>    For every insert, delete, or update done by Tx do</a:t>
            </a:r>
          </a:p>
          <a:p>
            <a:pPr lvl="2"/>
            <a:r>
              <a:rPr lang="en-US" sz="1800" dirty="0"/>
              <a:t>Insert:  if the new record satisfies any of Tv’s read predicates, we have a phantom so abort Tv</a:t>
            </a:r>
          </a:p>
          <a:p>
            <a:pPr lvl="2"/>
            <a:r>
              <a:rPr lang="en-US" sz="1800" dirty="0"/>
              <a:t>Delete: if the deleted  record satisfies any  of Tv’s read predicates, it belonged to Tv’s read set but has now been deleted so abort Tv</a:t>
            </a:r>
          </a:p>
          <a:p>
            <a:pPr lvl="2"/>
            <a:r>
              <a:rPr lang="en-US" sz="1800" dirty="0"/>
              <a:t>Update: if the old or the new version satisfies any of Tv’s read predicates, the update might change Tv’s read result so abort Tv . (Overly conservative but safe – can be refined). </a:t>
            </a:r>
          </a:p>
          <a:p>
            <a:pPr marL="384048" lvl="2" indent="0">
              <a:buNone/>
            </a:pPr>
            <a:r>
              <a:rPr lang="en-US" sz="2000" dirty="0"/>
              <a:t>End</a:t>
            </a:r>
          </a:p>
          <a:p>
            <a:pPr marL="201168" lvl="1" indent="0">
              <a:buNone/>
            </a:pPr>
            <a:r>
              <a:rPr lang="en-US" sz="2200" dirty="0"/>
              <a:t>End</a:t>
            </a:r>
          </a:p>
          <a:p>
            <a:pPr marL="201168" lvl="1" indent="0">
              <a:buNone/>
            </a:pPr>
            <a:endParaRPr lang="en-US" sz="2200" dirty="0"/>
          </a:p>
          <a:p>
            <a:pPr marL="201168" lvl="1" indent="0">
              <a:buNone/>
            </a:pPr>
            <a:r>
              <a:rPr lang="en-US" sz="2200" i="1" dirty="0"/>
              <a:t>Note: The actual Hyper implementation has many refinements and optimizations</a:t>
            </a:r>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56</a:t>
            </a:fld>
            <a:endParaRPr lang="en-US" dirty="0"/>
          </a:p>
        </p:txBody>
      </p:sp>
    </p:spTree>
    <p:extLst>
      <p:ext uri="{BB962C8B-B14F-4D97-AF65-F5344CB8AC3E}">
        <p14:creationId xmlns:p14="http://schemas.microsoft.com/office/powerpoint/2010/main" val="3544894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811" y="260477"/>
            <a:ext cx="10058400" cy="1450757"/>
          </a:xfrm>
        </p:spPr>
        <p:txBody>
          <a:bodyPr/>
          <a:lstStyle/>
          <a:p>
            <a:r>
              <a:rPr lang="en-US" dirty="0"/>
              <a:t>Concurrency control in HANA</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 Uses Pessimistic Multi-Versioning (MVCC with row-level write locks) </a:t>
            </a:r>
          </a:p>
          <a:p>
            <a:pPr lvl="1">
              <a:buFont typeface="Wingdings" panose="05000000000000000000" pitchFamily="2" charset="2"/>
              <a:buChar char="§"/>
            </a:pPr>
            <a:r>
              <a:rPr lang="en-US" dirty="0"/>
              <a:t>Used by both the column store and the row store (P*Time)</a:t>
            </a:r>
          </a:p>
          <a:p>
            <a:pPr>
              <a:buFont typeface="Wingdings" panose="05000000000000000000" pitchFamily="2" charset="2"/>
              <a:buChar char="§"/>
            </a:pPr>
            <a:r>
              <a:rPr lang="en-US" dirty="0"/>
              <a:t> Rows contain timestamps that determine their visibility</a:t>
            </a:r>
          </a:p>
          <a:p>
            <a:pPr lvl="1">
              <a:buFont typeface="Wingdings" panose="05000000000000000000" pitchFamily="2" charset="2"/>
              <a:buChar char="§"/>
            </a:pPr>
            <a:r>
              <a:rPr lang="en-US" dirty="0"/>
              <a:t>Timestamps are updated lazily after commit</a:t>
            </a:r>
          </a:p>
          <a:p>
            <a:pPr>
              <a:buFont typeface="Wingdings" panose="05000000000000000000" pitchFamily="2" charset="2"/>
              <a:buChar char="§"/>
            </a:pPr>
            <a:r>
              <a:rPr lang="en-US" dirty="0"/>
              <a:t>  A transaction must acquire a write lock before updating or deleting a row. </a:t>
            </a:r>
          </a:p>
          <a:p>
            <a:pPr lvl="1">
              <a:buFont typeface="Wingdings" panose="05000000000000000000" pitchFamily="2" charset="2"/>
              <a:buChar char="§"/>
            </a:pPr>
            <a:r>
              <a:rPr lang="en-US" dirty="0"/>
              <a:t>The lock is held until the transaction commits or aborts</a:t>
            </a:r>
          </a:p>
          <a:p>
            <a:pPr>
              <a:buFont typeface="Wingdings" panose="05000000000000000000" pitchFamily="2" charset="2"/>
              <a:buChar char="§"/>
            </a:pPr>
            <a:r>
              <a:rPr lang="en-US" dirty="0"/>
              <a:t>  Deadlock detection is necessary</a:t>
            </a:r>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57</a:t>
            </a:fld>
            <a:endParaRPr lang="en-US" dirty="0"/>
          </a:p>
        </p:txBody>
      </p:sp>
      <p:sp>
        <p:nvSpPr>
          <p:cNvPr id="8" name="TextBox 7"/>
          <p:cNvSpPr txBox="1"/>
          <p:nvPr/>
        </p:nvSpPr>
        <p:spPr>
          <a:xfrm>
            <a:off x="18604" y="6062561"/>
            <a:ext cx="5872398" cy="261610"/>
          </a:xfrm>
          <a:prstGeom prst="rect">
            <a:avLst/>
          </a:prstGeom>
          <a:noFill/>
        </p:spPr>
        <p:txBody>
          <a:bodyPr wrap="square" rtlCol="0">
            <a:spAutoFit/>
          </a:bodyPr>
          <a:lstStyle/>
          <a:p>
            <a:r>
              <a:rPr lang="en-US" sz="1100" dirty="0">
                <a:solidFill>
                  <a:schemeClr val="tx1">
                    <a:lumMod val="50000"/>
                    <a:lumOff val="50000"/>
                  </a:schemeClr>
                </a:solidFill>
                <a:latin typeface="Arial" panose="020B0604020202020204" pitchFamily="34" charset="0"/>
                <a:cs typeface="Arial" panose="020B0604020202020204" pitchFamily="34" charset="0"/>
              </a:rPr>
              <a:t>http://scn.sap.com/docs/DOC-57101</a:t>
            </a:r>
          </a:p>
        </p:txBody>
      </p:sp>
    </p:spTree>
    <p:extLst>
      <p:ext uri="{BB962C8B-B14F-4D97-AF65-F5344CB8AC3E}">
        <p14:creationId xmlns:p14="http://schemas.microsoft.com/office/powerpoint/2010/main" val="10734529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Concurrency control in H-Store/VoltDB</a:t>
            </a:r>
          </a:p>
        </p:txBody>
      </p:sp>
      <p:sp>
        <p:nvSpPr>
          <p:cNvPr id="3" name="Content Placeholder 2"/>
          <p:cNvSpPr>
            <a:spLocks noGrp="1"/>
          </p:cNvSpPr>
          <p:nvPr>
            <p:ph idx="1"/>
          </p:nvPr>
        </p:nvSpPr>
        <p:spPr>
          <a:xfrm>
            <a:off x="1097280" y="1848386"/>
            <a:ext cx="10058400" cy="4023360"/>
          </a:xfrm>
        </p:spPr>
        <p:txBody>
          <a:bodyPr vert="horz" lIns="0" tIns="45720" rIns="0" bIns="45720" rtlCol="0" anchor="t">
            <a:normAutofit/>
          </a:bodyPr>
          <a:lstStyle/>
          <a:p>
            <a:pPr>
              <a:buFont typeface="Wingdings" panose="05000000000000000000" pitchFamily="2" charset="2"/>
              <a:buChar char="§"/>
            </a:pPr>
            <a:r>
              <a:rPr lang="en-US" dirty="0"/>
              <a:t>  Database partitioned per core with serial execution within a partition</a:t>
            </a:r>
            <a:endParaRPr lang="en-US" dirty="0">
              <a:solidFill>
                <a:schemeClr val="tx1"/>
              </a:solidFill>
            </a:endParaRPr>
          </a:p>
          <a:p>
            <a:pPr>
              <a:buFont typeface="Wingdings" panose="05000000000000000000" pitchFamily="2" charset="2"/>
              <a:buChar char="§"/>
            </a:pPr>
            <a:r>
              <a:rPr lang="en-US" dirty="0"/>
              <a:t> Each partition protected by a single exclusive lock</a:t>
            </a:r>
            <a:endParaRPr lang="en-US" dirty="0">
              <a:solidFill>
                <a:schemeClr val="tx1"/>
              </a:solidFill>
            </a:endParaRPr>
          </a:p>
          <a:p>
            <a:pPr>
              <a:buFont typeface="Wingdings" panose="05000000000000000000" pitchFamily="2" charset="2"/>
              <a:buChar char="§"/>
            </a:pPr>
            <a:r>
              <a:rPr lang="en-US" dirty="0"/>
              <a:t> Before operating on a partition, a transaction must acquire the partition lock </a:t>
            </a:r>
            <a:endParaRPr lang="en-US" dirty="0">
              <a:solidFill>
                <a:schemeClr val="tx1"/>
              </a:solidFill>
            </a:endParaRPr>
          </a:p>
          <a:p>
            <a:pPr>
              <a:buFont typeface="Wingdings" panose="05000000000000000000" pitchFamily="2" charset="2"/>
              <a:buChar char="§"/>
            </a:pPr>
            <a:r>
              <a:rPr lang="en-US" dirty="0"/>
              <a:t> A transaction is aborted when it needs access to a new partition.</a:t>
            </a:r>
            <a:endParaRPr lang="en-US" dirty="0">
              <a:solidFill>
                <a:schemeClr val="tx1"/>
              </a:solidFill>
            </a:endParaRPr>
          </a:p>
          <a:p>
            <a:pPr>
              <a:buFont typeface="Wingdings" panose="05000000000000000000" pitchFamily="2" charset="2"/>
              <a:buChar char="§"/>
            </a:pPr>
            <a:r>
              <a:rPr lang="en-US" dirty="0"/>
              <a:t>  It’s restarted when it has acquired locks on the required partitions.</a:t>
            </a:r>
            <a:endParaRPr lang="en-US" dirty="0">
              <a:solidFill>
                <a:schemeClr val="tx1"/>
              </a:solidFill>
            </a:endParaRPr>
          </a:p>
          <a:p>
            <a:pPr>
              <a:buFont typeface="Wingdings" panose="05000000000000000000" pitchFamily="2" charset="2"/>
              <a:buChar char="§"/>
            </a:pPr>
            <a:r>
              <a:rPr lang="en-US" dirty="0"/>
              <a:t>  So a transaction may be aborted and restarted multiple times.</a:t>
            </a:r>
            <a:endParaRPr lang="en-US" dirty="0">
              <a:solidFill>
                <a:schemeClr val="tx1"/>
              </a:solidFill>
            </a:endParaRPr>
          </a:p>
          <a:p>
            <a:pPr>
              <a:buFont typeface="Wingdings" panose="05000000000000000000" pitchFamily="2" charset="2"/>
              <a:buChar char="§"/>
            </a:pPr>
            <a:r>
              <a:rPr lang="en-US" dirty="0"/>
              <a:t>  Performance:</a:t>
            </a:r>
            <a:endParaRPr lang="en-US" dirty="0">
              <a:solidFill>
                <a:schemeClr val="tx1"/>
              </a:solidFill>
            </a:endParaRPr>
          </a:p>
          <a:p>
            <a:pPr lvl="1">
              <a:buFont typeface="Wingdings" panose="05000000000000000000" pitchFamily="2" charset="2"/>
              <a:buChar char="§"/>
            </a:pPr>
            <a:r>
              <a:rPr lang="en-US" dirty="0"/>
              <a:t>++ very fast for single-partition transactions </a:t>
            </a:r>
            <a:endParaRPr lang="en-US" dirty="0">
              <a:solidFill>
                <a:schemeClr val="tx1"/>
              </a:solidFill>
            </a:endParaRPr>
          </a:p>
          <a:p>
            <a:pPr lvl="1">
              <a:buFont typeface="Wingdings" panose="05000000000000000000" pitchFamily="2" charset="2"/>
              <a:buChar char="§"/>
            </a:pPr>
            <a:r>
              <a:rPr lang="en-US" dirty="0"/>
              <a:t>-- slow for multi-partition transactions</a:t>
            </a:r>
            <a:endParaRPr lang="en-US" dirty="0">
              <a:solidFill>
                <a:schemeClr val="tx1"/>
              </a:solidFill>
            </a:endParaRPr>
          </a:p>
          <a:p>
            <a:pPr lvl="1">
              <a:buFont typeface="Wingdings" panose="05000000000000000000" pitchFamily="2" charset="2"/>
              <a:buChar char="§"/>
            </a:pPr>
            <a:r>
              <a:rPr lang="en-US" dirty="0"/>
              <a:t>-- sensitive to load skew (hotspots)</a:t>
            </a:r>
            <a:endParaRPr lang="en-US" dirty="0">
              <a:solidFill>
                <a:schemeClr val="tx1"/>
              </a:solidFill>
            </a:endParaRPr>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58</a:t>
            </a:fld>
            <a:endParaRPr lang="en-US" dirty="0"/>
          </a:p>
        </p:txBody>
      </p:sp>
      <p:sp>
        <p:nvSpPr>
          <p:cNvPr id="8" name="TextBox 7"/>
          <p:cNvSpPr txBox="1"/>
          <p:nvPr/>
        </p:nvSpPr>
        <p:spPr>
          <a:xfrm>
            <a:off x="34788" y="5908813"/>
            <a:ext cx="5872398" cy="430887"/>
          </a:xfrm>
          <a:prstGeom prst="rect">
            <a:avLst/>
          </a:prstGeom>
          <a:noFill/>
        </p:spPr>
        <p:txBody>
          <a:bodyPr wrap="square" rtlCol="0">
            <a:spAutoFit/>
          </a:bodyPr>
          <a:lstStyle/>
          <a:p>
            <a:r>
              <a:rPr lang="en-US" sz="1100" dirty="0">
                <a:solidFill>
                  <a:schemeClr val="tx1">
                    <a:lumMod val="50000"/>
                    <a:lumOff val="50000"/>
                  </a:schemeClr>
                </a:solidFill>
                <a:latin typeface="Arial" panose="020B0604020202020204" pitchFamily="34" charset="0"/>
                <a:cs typeface="Arial" panose="020B0604020202020204" pitchFamily="34" charset="0"/>
              </a:rPr>
              <a:t>The VoltDB Main Memory DBMS</a:t>
            </a:r>
          </a:p>
          <a:p>
            <a:r>
              <a:rPr lang="en-US" sz="1100" dirty="0">
                <a:solidFill>
                  <a:schemeClr val="bg1">
                    <a:lumMod val="75000"/>
                  </a:schemeClr>
                </a:solidFill>
                <a:latin typeface="Arial" panose="020B0604020202020204" pitchFamily="34" charset="0"/>
                <a:cs typeface="Arial" panose="020B0604020202020204" pitchFamily="34" charset="0"/>
              </a:rPr>
              <a:t>IEEE Data Engineering Bulletin, 36(2):21–27, 2013.</a:t>
            </a:r>
          </a:p>
        </p:txBody>
      </p:sp>
    </p:spTree>
    <p:extLst>
      <p:ext uri="{BB962C8B-B14F-4D97-AF65-F5344CB8AC3E}">
        <p14:creationId xmlns:p14="http://schemas.microsoft.com/office/powerpoint/2010/main" val="3799867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Concurrency Control in Silo</a:t>
            </a:r>
          </a:p>
        </p:txBody>
      </p:sp>
      <p:sp>
        <p:nvSpPr>
          <p:cNvPr id="3" name="Content Placeholder 2"/>
          <p:cNvSpPr>
            <a:spLocks noGrp="1"/>
          </p:cNvSpPr>
          <p:nvPr>
            <p:ph idx="1"/>
          </p:nvPr>
        </p:nvSpPr>
        <p:spPr/>
        <p:txBody>
          <a:bodyPr vert="horz" lIns="0" tIns="45720" rIns="0" bIns="45720" rtlCol="0" anchor="t">
            <a:normAutofit fontScale="92500" lnSpcReduction="20000"/>
          </a:bodyPr>
          <a:lstStyle/>
          <a:p>
            <a:pPr>
              <a:buFont typeface="Wingdings" panose="05000000000000000000" pitchFamily="2" charset="2"/>
              <a:buChar char="§"/>
            </a:pPr>
            <a:r>
              <a:rPr lang="en-US" dirty="0"/>
              <a:t> Main-memory database from MIT and Harvard designed </a:t>
            </a:r>
            <a:endParaRPr lang="en-US" dirty="0">
              <a:solidFill>
                <a:schemeClr val="tx1"/>
              </a:solidFill>
            </a:endParaRPr>
          </a:p>
          <a:p>
            <a:pPr lvl="1"/>
            <a:r>
              <a:rPr lang="en-US" dirty="0"/>
              <a:t>To be multicore and NUMA friendly</a:t>
            </a:r>
            <a:endParaRPr lang="en-US" dirty="0">
              <a:solidFill>
                <a:schemeClr val="tx1"/>
              </a:solidFill>
            </a:endParaRPr>
          </a:p>
          <a:p>
            <a:pPr lvl="1"/>
            <a:r>
              <a:rPr lang="en-US" dirty="0"/>
              <a:t>To avoid all centralized contention points </a:t>
            </a:r>
            <a:endParaRPr lang="en-US" dirty="0">
              <a:solidFill>
                <a:schemeClr val="tx1"/>
              </a:solidFill>
            </a:endParaRPr>
          </a:p>
          <a:p>
            <a:pPr lvl="1"/>
            <a:r>
              <a:rPr lang="en-US" dirty="0"/>
              <a:t>So readers never write to shared memory</a:t>
            </a:r>
            <a:endParaRPr lang="en-US" dirty="0">
              <a:solidFill>
                <a:schemeClr val="tx1"/>
              </a:solidFill>
            </a:endParaRPr>
          </a:p>
          <a:p>
            <a:pPr>
              <a:buFont typeface="Wingdings" panose="05000000000000000000" pitchFamily="2" charset="2"/>
              <a:buChar char="§"/>
            </a:pPr>
            <a:r>
              <a:rPr lang="en-US" dirty="0"/>
              <a:t> Indexes are a cache-friendly variant of B-trees (Masstree) with versioned nodes</a:t>
            </a:r>
            <a:endParaRPr lang="en-US" dirty="0">
              <a:solidFill>
                <a:schemeClr val="tx1"/>
              </a:solidFill>
            </a:endParaRPr>
          </a:p>
          <a:p>
            <a:pPr>
              <a:buFont typeface="Wingdings" panose="05000000000000000000" pitchFamily="2" charset="2"/>
              <a:buChar char="§"/>
            </a:pPr>
            <a:r>
              <a:rPr lang="en-US" dirty="0"/>
              <a:t> Commit timestamps not drawn from a centralized counter</a:t>
            </a:r>
            <a:endParaRPr lang="en-US" dirty="0">
              <a:solidFill>
                <a:schemeClr val="tx1"/>
              </a:solidFill>
            </a:endParaRPr>
          </a:p>
          <a:p>
            <a:pPr lvl="1">
              <a:buFont typeface="Wingdings" panose="05000000000000000000" pitchFamily="2" charset="2"/>
              <a:buChar char="§"/>
            </a:pPr>
            <a:r>
              <a:rPr lang="en-US" dirty="0"/>
              <a:t>High-order bits from a slow-moving central counter, low-order bits from a local counter</a:t>
            </a:r>
            <a:endParaRPr lang="en-US" dirty="0">
              <a:solidFill>
                <a:schemeClr val="tx1"/>
              </a:solidFill>
            </a:endParaRPr>
          </a:p>
          <a:p>
            <a:pPr>
              <a:buFont typeface="Wingdings" panose="05000000000000000000" pitchFamily="2" charset="2"/>
              <a:buChar char="§"/>
            </a:pPr>
            <a:r>
              <a:rPr lang="en-US" dirty="0"/>
              <a:t> Single-version optimistic CC with three-phase commit protocol</a:t>
            </a:r>
            <a:endParaRPr lang="en-US" dirty="0">
              <a:solidFill>
                <a:schemeClr val="tx1"/>
              </a:solidFill>
            </a:endParaRPr>
          </a:p>
          <a:p>
            <a:pPr lvl="1">
              <a:buFont typeface="Wingdings" panose="05000000000000000000" pitchFamily="2" charset="2"/>
              <a:buChar char="§"/>
            </a:pPr>
            <a:r>
              <a:rPr lang="en-US" dirty="0"/>
              <a:t>Phase 1: lock all records in the transaction’s write set (lock bit embedded in record header)</a:t>
            </a:r>
            <a:endParaRPr lang="en-US" dirty="0">
              <a:solidFill>
                <a:schemeClr val="tx1"/>
              </a:solidFill>
            </a:endParaRPr>
          </a:p>
          <a:p>
            <a:pPr lvl="1">
              <a:buFont typeface="Wingdings" panose="05000000000000000000" pitchFamily="2" charset="2"/>
              <a:buChar char="§"/>
            </a:pPr>
            <a:r>
              <a:rPr lang="en-US" dirty="0"/>
              <a:t>Phase 2: validate reads by checking that record timestamps haven’t changed</a:t>
            </a:r>
            <a:endParaRPr lang="en-US" dirty="0">
              <a:solidFill>
                <a:schemeClr val="tx1"/>
              </a:solidFill>
            </a:endParaRPr>
          </a:p>
          <a:p>
            <a:pPr lvl="1">
              <a:buFont typeface="Wingdings" panose="05000000000000000000" pitchFamily="2" charset="2"/>
              <a:buChar char="§"/>
            </a:pPr>
            <a:r>
              <a:rPr lang="en-US" dirty="0"/>
              <a:t>Phase 3: apply all updates, release record lock as soon as the record has been updated</a:t>
            </a:r>
            <a:endParaRPr lang="en-US" dirty="0">
              <a:solidFill>
                <a:schemeClr val="tx1"/>
              </a:solidFill>
            </a:endParaRPr>
          </a:p>
          <a:p>
            <a:pPr>
              <a:buFont typeface="Wingdings" panose="05000000000000000000" pitchFamily="2" charset="2"/>
              <a:buChar char="§"/>
            </a:pPr>
            <a:r>
              <a:rPr lang="en-US" dirty="0"/>
              <a:t> Problem:  a transaction doesn’t see its own updates!</a:t>
            </a:r>
            <a:endParaRPr lang="en-US" dirty="0">
              <a:solidFill>
                <a:schemeClr val="tx1"/>
              </a:solidFill>
            </a:endParaRPr>
          </a:p>
          <a:p>
            <a:pPr lvl="1">
              <a:buFont typeface="Wingdings" panose="05000000000000000000" pitchFamily="2" charset="2"/>
              <a:buChar char="§"/>
            </a:pPr>
            <a:r>
              <a:rPr lang="en-US" dirty="0"/>
              <a:t>Unless it checks every read against its write set  - very expensive</a:t>
            </a:r>
            <a:endParaRPr lang="en-US" dirty="0">
              <a:solidFill>
                <a:schemeClr val="tx1"/>
              </a:solidFill>
            </a:endParaRPr>
          </a:p>
          <a:p>
            <a:endParaRPr lang="en-US" dirty="0">
              <a:solidFill>
                <a:schemeClr val="tx1"/>
              </a:solidFill>
            </a:endParaRPr>
          </a:p>
          <a:p>
            <a:pPr lvl="1"/>
            <a:endParaRPr lang="en-US" dirty="0">
              <a:solidFill>
                <a:schemeClr val="tx1"/>
              </a:solidFill>
            </a:endParaRPr>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59</a:t>
            </a:fld>
            <a:endParaRPr lang="en-US" dirty="0"/>
          </a:p>
        </p:txBody>
      </p:sp>
      <p:sp>
        <p:nvSpPr>
          <p:cNvPr id="9" name="TextBox 8"/>
          <p:cNvSpPr txBox="1"/>
          <p:nvPr/>
        </p:nvSpPr>
        <p:spPr>
          <a:xfrm>
            <a:off x="10512" y="5908813"/>
            <a:ext cx="5872398" cy="430887"/>
          </a:xfrm>
          <a:prstGeom prst="rect">
            <a:avLst/>
          </a:prstGeom>
          <a:noFill/>
        </p:spPr>
        <p:txBody>
          <a:bodyPr wrap="square" rtlCol="0">
            <a:spAutoFit/>
          </a:bodyPr>
          <a:lstStyle/>
          <a:p>
            <a:r>
              <a:rPr lang="en-US" sz="1100" dirty="0">
                <a:solidFill>
                  <a:schemeClr val="tx1">
                    <a:lumMod val="50000"/>
                    <a:lumOff val="50000"/>
                  </a:schemeClr>
                </a:solidFill>
                <a:latin typeface="Arial" panose="020B0604020202020204" pitchFamily="34" charset="0"/>
                <a:cs typeface="Arial" panose="020B0604020202020204" pitchFamily="34" charset="0"/>
              </a:rPr>
              <a:t>Speedy Transactions in Multicore In-Memory Databases</a:t>
            </a:r>
          </a:p>
          <a:p>
            <a:r>
              <a:rPr lang="en-US" sz="1100" dirty="0">
                <a:solidFill>
                  <a:schemeClr val="bg1">
                    <a:lumMod val="75000"/>
                  </a:schemeClr>
                </a:solidFill>
                <a:latin typeface="Arial" panose="020B0604020202020204" pitchFamily="34" charset="0"/>
                <a:cs typeface="Arial" panose="020B0604020202020204" pitchFamily="34" charset="0"/>
              </a:rPr>
              <a:t>SOSP, 2013.</a:t>
            </a:r>
          </a:p>
        </p:txBody>
      </p:sp>
    </p:spTree>
    <p:extLst>
      <p:ext uri="{BB962C8B-B14F-4D97-AF65-F5344CB8AC3E}">
        <p14:creationId xmlns:p14="http://schemas.microsoft.com/office/powerpoint/2010/main" val="2457482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Historical Overview: 1994 - 2005</a:t>
            </a:r>
          </a:p>
        </p:txBody>
      </p:sp>
      <p:sp>
        <p:nvSpPr>
          <p:cNvPr id="3" name="Content Placeholder 2"/>
          <p:cNvSpPr>
            <a:spLocks noGrp="1"/>
          </p:cNvSpPr>
          <p:nvPr>
            <p:ph idx="1"/>
          </p:nvPr>
        </p:nvSpPr>
        <p:spPr>
          <a:xfrm>
            <a:off x="1097280" y="1845733"/>
            <a:ext cx="10058400" cy="4265897"/>
          </a:xfrm>
        </p:spPr>
        <p:txBody>
          <a:bodyPr>
            <a:normAutofit/>
          </a:bodyPr>
          <a:lstStyle/>
          <a:p>
            <a:r>
              <a:rPr lang="en-US" dirty="0"/>
              <a:t>Commercial systems targeting specialized workloads (e.g., telecom)</a:t>
            </a:r>
          </a:p>
          <a:p>
            <a:pPr lvl="1"/>
            <a:r>
              <a:rPr lang="en-US" dirty="0"/>
              <a:t>Dali from Bell Labs, later DataBlitz</a:t>
            </a:r>
          </a:p>
          <a:p>
            <a:pPr lvl="1"/>
            <a:r>
              <a:rPr lang="en-US" dirty="0"/>
              <a:t>ClustRa</a:t>
            </a:r>
          </a:p>
          <a:p>
            <a:pPr lvl="1"/>
            <a:r>
              <a:rPr lang="en-US" dirty="0"/>
              <a:t>HP Smallbase, later TimesTen</a:t>
            </a:r>
          </a:p>
          <a:p>
            <a:r>
              <a:rPr lang="en-US" dirty="0"/>
              <a:t>Multi-core optimizations</a:t>
            </a:r>
          </a:p>
          <a:p>
            <a:pPr lvl="1"/>
            <a:r>
              <a:rPr lang="en-US" dirty="0"/>
              <a:t>P*-Time</a:t>
            </a:r>
          </a:p>
          <a:p>
            <a:pPr lvl="1"/>
            <a:r>
              <a:rPr lang="en-US" dirty="0"/>
              <a:t>Lock-free implementation techniques</a:t>
            </a:r>
          </a:p>
          <a:p>
            <a:pPr lvl="1"/>
            <a:endParaRPr lang="en-US" dirty="0"/>
          </a:p>
          <a:p>
            <a:pPr lvl="1"/>
            <a:endParaRPr lang="en-US" dirty="0"/>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6</a:t>
            </a:fld>
            <a:endParaRPr lang="en-US" dirty="0"/>
          </a:p>
        </p:txBody>
      </p:sp>
    </p:spTree>
    <p:extLst>
      <p:ext uri="{BB962C8B-B14F-4D97-AF65-F5344CB8AC3E}">
        <p14:creationId xmlns:p14="http://schemas.microsoft.com/office/powerpoint/2010/main" val="24281557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Predetermining serialization order</a:t>
            </a:r>
          </a:p>
        </p:txBody>
      </p:sp>
      <p:sp>
        <p:nvSpPr>
          <p:cNvPr id="3" name="Content Placeholder 2"/>
          <p:cNvSpPr>
            <a:spLocks noGrp="1"/>
          </p:cNvSpPr>
          <p:nvPr>
            <p:ph idx="1"/>
          </p:nvPr>
        </p:nvSpPr>
        <p:spPr>
          <a:xfrm>
            <a:off x="1097280" y="1845734"/>
            <a:ext cx="10058400" cy="3728903"/>
          </a:xfrm>
        </p:spPr>
        <p:txBody>
          <a:bodyPr>
            <a:normAutofit/>
          </a:bodyPr>
          <a:lstStyle/>
          <a:p>
            <a:pPr>
              <a:buFont typeface="Arial" panose="020B0604020202020204" pitchFamily="34" charset="0"/>
              <a:buChar char="•"/>
            </a:pPr>
            <a:r>
              <a:rPr lang="en-US" dirty="0"/>
              <a:t> Daniel Abadi and his students have explored CC approaches where</a:t>
            </a:r>
          </a:p>
          <a:p>
            <a:pPr lvl="1">
              <a:buFont typeface="Arial" panose="020B0604020202020204" pitchFamily="34" charset="0"/>
              <a:buChar char="•"/>
            </a:pPr>
            <a:r>
              <a:rPr lang="en-US" dirty="0"/>
              <a:t>Transaction serialization order is determined before execution</a:t>
            </a:r>
          </a:p>
          <a:p>
            <a:pPr lvl="1">
              <a:buFont typeface="Arial" panose="020B0604020202020204" pitchFamily="34" charset="0"/>
              <a:buChar char="•"/>
            </a:pPr>
            <a:r>
              <a:rPr lang="en-US" dirty="0"/>
              <a:t>Transaction read and write sets are known in advance </a:t>
            </a:r>
          </a:p>
          <a:p>
            <a:pPr>
              <a:buFont typeface="Arial" panose="020B0604020202020204" pitchFamily="34" charset="0"/>
              <a:buChar char="•"/>
            </a:pPr>
            <a:r>
              <a:rPr lang="en-US" dirty="0"/>
              <a:t> VLL (Very Lightweight Locking)</a:t>
            </a:r>
          </a:p>
          <a:p>
            <a:pPr lvl="1">
              <a:buFont typeface="Arial" panose="020B0604020202020204" pitchFamily="34" charset="0"/>
              <a:buChar char="•"/>
            </a:pPr>
            <a:r>
              <a:rPr lang="en-US" dirty="0"/>
              <a:t>Lock information stored with records (counts of exclusive and shared locks)</a:t>
            </a:r>
          </a:p>
          <a:p>
            <a:pPr lvl="1">
              <a:buFont typeface="Arial" panose="020B0604020202020204" pitchFamily="34" charset="0"/>
              <a:buChar char="•"/>
            </a:pPr>
            <a:r>
              <a:rPr lang="en-US" dirty="0"/>
              <a:t>All locks requested before transaction execution begins</a:t>
            </a:r>
          </a:p>
          <a:p>
            <a:pPr lvl="1">
              <a:buFont typeface="Arial" panose="020B0604020202020204" pitchFamily="34" charset="0"/>
              <a:buChar char="•"/>
            </a:pPr>
            <a:r>
              <a:rPr lang="en-US" dirty="0"/>
              <a:t>Execution begins when all locks have been granted</a:t>
            </a:r>
          </a:p>
          <a:p>
            <a:pPr>
              <a:buFont typeface="Arial" panose="020B0604020202020204" pitchFamily="34" charset="0"/>
              <a:buChar char="•"/>
            </a:pPr>
            <a:r>
              <a:rPr lang="en-US" dirty="0"/>
              <a:t> BOHM – serializable multiversion CC protocol</a:t>
            </a:r>
          </a:p>
          <a:p>
            <a:pPr lvl="1">
              <a:buFont typeface="Arial" panose="020B0604020202020204" pitchFamily="34" charset="0"/>
              <a:buChar char="•"/>
            </a:pPr>
            <a:r>
              <a:rPr lang="en-US" dirty="0"/>
              <a:t>Determines serialization order and creates (placeholder) new version prior to execution</a:t>
            </a:r>
          </a:p>
          <a:p>
            <a:pPr>
              <a:buFont typeface="Arial" panose="020B0604020202020204" pitchFamily="34" charset="0"/>
              <a:buChar char="•"/>
            </a:pPr>
            <a:r>
              <a:rPr lang="en-US" dirty="0"/>
              <a:t> Calvin – distributed transactions without a distributed commit protocol</a:t>
            </a:r>
          </a:p>
          <a:p>
            <a:pPr lvl="1">
              <a:buFont typeface="Arial" panose="020B0604020202020204" pitchFamily="34" charset="0"/>
              <a:buChar char="•"/>
            </a:pPr>
            <a:endParaRPr lang="en-US" dirty="0"/>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60</a:t>
            </a:fld>
            <a:endParaRPr lang="en-US" dirty="0"/>
          </a:p>
        </p:txBody>
      </p:sp>
      <p:sp>
        <p:nvSpPr>
          <p:cNvPr id="8" name="TextBox 7"/>
          <p:cNvSpPr txBox="1"/>
          <p:nvPr/>
        </p:nvSpPr>
        <p:spPr>
          <a:xfrm>
            <a:off x="-1" y="5731563"/>
            <a:ext cx="5672517" cy="600164"/>
          </a:xfrm>
          <a:prstGeom prst="rect">
            <a:avLst/>
          </a:prstGeom>
          <a:noFill/>
        </p:spPr>
        <p:txBody>
          <a:bodyPr wrap="square" rtlCol="0">
            <a:spAutoFit/>
          </a:bodyPr>
          <a:lstStyle/>
          <a:p>
            <a:r>
              <a:rPr lang="en-US" sz="1100" dirty="0">
                <a:solidFill>
                  <a:schemeClr val="tx1">
                    <a:lumMod val="50000"/>
                    <a:lumOff val="50000"/>
                  </a:schemeClr>
                </a:solidFill>
                <a:latin typeface="Arial" panose="020B0604020202020204" pitchFamily="34" charset="0"/>
                <a:cs typeface="Arial" panose="020B0604020202020204" pitchFamily="34" charset="0"/>
              </a:rPr>
              <a:t>Calvin: Fast Distributed Transactions for Partitioned Database Systems, </a:t>
            </a:r>
            <a:r>
              <a:rPr lang="en-US" sz="1100" dirty="0">
                <a:solidFill>
                  <a:schemeClr val="bg1">
                    <a:lumMod val="75000"/>
                  </a:schemeClr>
                </a:solidFill>
                <a:latin typeface="Arial" panose="020B0604020202020204" pitchFamily="34" charset="0"/>
                <a:cs typeface="Arial" panose="020B0604020202020204" pitchFamily="34" charset="0"/>
              </a:rPr>
              <a:t>SIGMOD 2012</a:t>
            </a:r>
          </a:p>
          <a:p>
            <a:r>
              <a:rPr lang="en-US" sz="1100" dirty="0">
                <a:solidFill>
                  <a:schemeClr val="tx1">
                    <a:lumMod val="50000"/>
                    <a:lumOff val="50000"/>
                  </a:schemeClr>
                </a:solidFill>
                <a:latin typeface="Arial" panose="020B0604020202020204" pitchFamily="34" charset="0"/>
                <a:cs typeface="Arial" panose="020B0604020202020204" pitchFamily="34" charset="0"/>
              </a:rPr>
              <a:t>Lightweight Locking for Main-Memory Database Systems, </a:t>
            </a:r>
            <a:r>
              <a:rPr lang="en-US" sz="1100" dirty="0">
                <a:solidFill>
                  <a:schemeClr val="bg1">
                    <a:lumMod val="75000"/>
                  </a:schemeClr>
                </a:solidFill>
                <a:latin typeface="Arial" panose="020B0604020202020204" pitchFamily="34" charset="0"/>
                <a:cs typeface="Arial" panose="020B0604020202020204" pitchFamily="34" charset="0"/>
              </a:rPr>
              <a:t>PVLDB 2013</a:t>
            </a:r>
          </a:p>
          <a:p>
            <a:r>
              <a:rPr lang="en-US" sz="1100" dirty="0">
                <a:solidFill>
                  <a:schemeClr val="tx1">
                    <a:lumMod val="50000"/>
                    <a:lumOff val="50000"/>
                  </a:schemeClr>
                </a:solidFill>
                <a:latin typeface="Arial" panose="020B0604020202020204" pitchFamily="34" charset="0"/>
                <a:cs typeface="Arial" panose="020B0604020202020204" pitchFamily="34" charset="0"/>
              </a:rPr>
              <a:t>Rethinking Serializable Multiversion Concurrency Control, </a:t>
            </a:r>
            <a:r>
              <a:rPr lang="en-US" sz="1100" dirty="0">
                <a:solidFill>
                  <a:schemeClr val="bg1">
                    <a:lumMod val="75000"/>
                  </a:schemeClr>
                </a:solidFill>
                <a:latin typeface="Arial" panose="020B0604020202020204" pitchFamily="34" charset="0"/>
                <a:cs typeface="Arial" panose="020B0604020202020204" pitchFamily="34" charset="0"/>
              </a:rPr>
              <a:t>PVLDB 2015</a:t>
            </a:r>
          </a:p>
        </p:txBody>
      </p:sp>
    </p:spTree>
    <p:extLst>
      <p:ext uri="{BB962C8B-B14F-4D97-AF65-F5344CB8AC3E}">
        <p14:creationId xmlns:p14="http://schemas.microsoft.com/office/powerpoint/2010/main" val="28359044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Durability</a:t>
            </a:r>
          </a:p>
        </p:txBody>
      </p:sp>
      <p:sp>
        <p:nvSpPr>
          <p:cNvPr id="3" name="Text Placeholder 2"/>
          <p:cNvSpPr>
            <a:spLocks noGrp="1"/>
          </p:cNvSpPr>
          <p:nvPr>
            <p:ph type="body" idx="1"/>
          </p:nvPr>
        </p:nvSpPr>
        <p:spPr/>
        <p:txBody>
          <a:bodyPr/>
          <a:lstStyle/>
          <a:p>
            <a:r>
              <a:rPr lang="en-US" dirty="0"/>
              <a:t>Never lose Committed DATA!</a:t>
            </a:r>
          </a:p>
        </p:txBody>
      </p:sp>
      <p:sp>
        <p:nvSpPr>
          <p:cNvPr id="4" name="Date Placeholder 3"/>
          <p:cNvSpPr>
            <a:spLocks noGrp="1"/>
          </p:cNvSpPr>
          <p:nvPr>
            <p:ph type="dt" sz="half" idx="10"/>
          </p:nvPr>
        </p:nvSpPr>
        <p:spPr/>
        <p:txBody>
          <a:bodyPr/>
          <a:lstStyle/>
          <a:p>
            <a:fld id="{63B24373-360C-446E-9932-78E2024560AD}"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61</a:t>
            </a:fld>
            <a:endParaRPr lang="en-US" dirty="0"/>
          </a:p>
        </p:txBody>
      </p:sp>
    </p:spTree>
    <p:extLst>
      <p:ext uri="{BB962C8B-B14F-4D97-AF65-F5344CB8AC3E}">
        <p14:creationId xmlns:p14="http://schemas.microsoft.com/office/powerpoint/2010/main" val="19992638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Durability</a:t>
            </a:r>
          </a:p>
        </p:txBody>
      </p:sp>
      <p:sp>
        <p:nvSpPr>
          <p:cNvPr id="8" name="Content Placeholder 7"/>
          <p:cNvSpPr>
            <a:spLocks noGrp="1"/>
          </p:cNvSpPr>
          <p:nvPr>
            <p:ph idx="1"/>
          </p:nvPr>
        </p:nvSpPr>
        <p:spPr/>
        <p:txBody>
          <a:bodyPr/>
          <a:lstStyle/>
          <a:p>
            <a:pPr>
              <a:buFont typeface="Wingdings" panose="05000000000000000000" pitchFamily="2" charset="2"/>
              <a:buChar char="§"/>
            </a:pPr>
            <a:r>
              <a:rPr lang="en-US" dirty="0"/>
              <a:t> Basic approach still based on logging and checkpointing but considerations differ</a:t>
            </a:r>
          </a:p>
          <a:p>
            <a:pPr>
              <a:buFont typeface="Wingdings" panose="05000000000000000000" pitchFamily="2" charset="2"/>
              <a:buChar char="§"/>
            </a:pPr>
            <a:r>
              <a:rPr lang="en-US" dirty="0"/>
              <a:t> A checkpoint must contain all rows but not necessarily index data</a:t>
            </a:r>
          </a:p>
          <a:p>
            <a:pPr lvl="1">
              <a:buFont typeface="Wingdings" panose="05000000000000000000" pitchFamily="2" charset="2"/>
              <a:buChar char="§"/>
            </a:pPr>
            <a:r>
              <a:rPr lang="en-US" dirty="0"/>
              <a:t>Much larger than checkpoints in disk-based systems</a:t>
            </a:r>
          </a:p>
          <a:p>
            <a:pPr>
              <a:buFont typeface="Wingdings" panose="05000000000000000000" pitchFamily="2" charset="2"/>
              <a:buChar char="§"/>
            </a:pPr>
            <a:r>
              <a:rPr lang="en-US" dirty="0"/>
              <a:t> Optimize logging for high throughput and low latency</a:t>
            </a:r>
          </a:p>
          <a:p>
            <a:pPr lvl="1">
              <a:buFont typeface="Wingdings" panose="05000000000000000000" pitchFamily="2" charset="2"/>
              <a:buChar char="§"/>
            </a:pPr>
            <a:r>
              <a:rPr lang="en-US" dirty="0"/>
              <a:t>Minimize log write latency </a:t>
            </a:r>
          </a:p>
          <a:p>
            <a:pPr lvl="1">
              <a:buFont typeface="Wingdings" panose="05000000000000000000" pitchFamily="2" charset="2"/>
              <a:buChar char="§"/>
            </a:pPr>
            <a:r>
              <a:rPr lang="en-US" dirty="0"/>
              <a:t>Reduce log volume, e.g. redo logging only, don’t log index updates</a:t>
            </a:r>
          </a:p>
          <a:p>
            <a:pPr lvl="1">
              <a:buFont typeface="Wingdings" panose="05000000000000000000" pitchFamily="2" charset="2"/>
              <a:buChar char="§"/>
            </a:pPr>
            <a:r>
              <a:rPr lang="en-US" dirty="0"/>
              <a:t>Use fast log devices</a:t>
            </a:r>
          </a:p>
          <a:p>
            <a:pPr lvl="1">
              <a:buFont typeface="Wingdings" panose="05000000000000000000" pitchFamily="2" charset="2"/>
              <a:buChar char="§"/>
            </a:pPr>
            <a:r>
              <a:rPr lang="en-US" dirty="0"/>
              <a:t>Spread log over multiple devices</a:t>
            </a:r>
          </a:p>
          <a:p>
            <a:pPr>
              <a:buFont typeface="Wingdings" panose="05000000000000000000" pitchFamily="2" charset="2"/>
              <a:buChar char="§"/>
            </a:pPr>
            <a:r>
              <a:rPr lang="en-US" dirty="0"/>
              <a:t> Recovery time dominated by rebuilding the database and indexes from a checkpoint</a:t>
            </a:r>
          </a:p>
          <a:p>
            <a:pPr lvl="1">
              <a:buFont typeface="Wingdings" panose="05000000000000000000" pitchFamily="2" charset="2"/>
              <a:buChar char="§"/>
            </a:pPr>
            <a:r>
              <a:rPr lang="en-US" dirty="0"/>
              <a:t>Max out IO bandwidth</a:t>
            </a:r>
          </a:p>
          <a:p>
            <a:pPr lvl="1">
              <a:buFont typeface="Wingdings" panose="05000000000000000000" pitchFamily="2" charset="2"/>
              <a:buChar char="§"/>
            </a:pPr>
            <a:r>
              <a:rPr lang="en-US" dirty="0"/>
              <a:t>Parallelize, parallelize! </a:t>
            </a:r>
          </a:p>
          <a:p>
            <a:pPr lvl="1">
              <a:buFont typeface="Wingdings" panose="05000000000000000000" pitchFamily="2" charset="2"/>
              <a:buChar char="§"/>
            </a:pPr>
            <a:endParaRPr lang="en-US" dirty="0"/>
          </a:p>
        </p:txBody>
      </p:sp>
      <p:sp>
        <p:nvSpPr>
          <p:cNvPr id="4" name="Date Placeholder 3"/>
          <p:cNvSpPr>
            <a:spLocks noGrp="1"/>
          </p:cNvSpPr>
          <p:nvPr>
            <p:ph type="dt" sz="half" idx="10"/>
          </p:nvPr>
        </p:nvSpPr>
        <p:spPr/>
        <p:txBody>
          <a:bodyPr/>
          <a:lstStyle/>
          <a:p>
            <a:fld id="{63B24373-360C-446E-9932-78E2024560AD}"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62</a:t>
            </a:fld>
            <a:endParaRPr lang="en-US" dirty="0"/>
          </a:p>
        </p:txBody>
      </p:sp>
    </p:spTree>
    <p:extLst>
      <p:ext uri="{BB962C8B-B14F-4D97-AF65-F5344CB8AC3E}">
        <p14:creationId xmlns:p14="http://schemas.microsoft.com/office/powerpoint/2010/main" val="2787511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 checkpointing algorithm</a:t>
            </a: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673674" y="2068931"/>
            <a:ext cx="4938712" cy="3351611"/>
          </a:xfrm>
        </p:spPr>
      </p:pic>
      <p:sp>
        <p:nvSpPr>
          <p:cNvPr id="8" name="Content Placeholder 7"/>
          <p:cNvSpPr>
            <a:spLocks noGrp="1"/>
          </p:cNvSpPr>
          <p:nvPr>
            <p:ph sz="half" idx="2"/>
          </p:nvPr>
        </p:nvSpPr>
        <p:spPr>
          <a:xfrm>
            <a:off x="1100671" y="1916804"/>
            <a:ext cx="5390440" cy="4023360"/>
          </a:xfrm>
        </p:spPr>
        <p:txBody>
          <a:bodyPr>
            <a:normAutofit fontScale="85000" lnSpcReduction="10000"/>
          </a:bodyPr>
          <a:lstStyle/>
          <a:p>
            <a:pPr>
              <a:buFont typeface="Arial" panose="020B0604020202020204" pitchFamily="34" charset="0"/>
              <a:buChar char="•"/>
            </a:pPr>
            <a:r>
              <a:rPr lang="en-US" dirty="0"/>
              <a:t> Creates </a:t>
            </a:r>
            <a:r>
              <a:rPr lang="en-US" i="1" dirty="0"/>
              <a:t>transaction-consistent </a:t>
            </a:r>
            <a:r>
              <a:rPr lang="en-US" dirty="0"/>
              <a:t>checkpoints asynchronously </a:t>
            </a:r>
          </a:p>
          <a:p>
            <a:pPr lvl="1">
              <a:buFont typeface="Arial" panose="020B0604020202020204" pitchFamily="34" charset="0"/>
              <a:buChar char="•"/>
            </a:pPr>
            <a:r>
              <a:rPr lang="en-US" dirty="0"/>
              <a:t>For systems without multiversioning</a:t>
            </a:r>
          </a:p>
          <a:p>
            <a:pPr lvl="1">
              <a:buFont typeface="Arial" panose="020B0604020202020204" pitchFamily="34" charset="0"/>
              <a:buChar char="•"/>
            </a:pPr>
            <a:r>
              <a:rPr lang="en-US" dirty="0"/>
              <a:t>Complete checkpoint – all records</a:t>
            </a:r>
          </a:p>
          <a:p>
            <a:pPr lvl="1">
              <a:buFont typeface="Arial" panose="020B0604020202020204" pitchFamily="34" charset="0"/>
              <a:buChar char="•"/>
            </a:pPr>
            <a:r>
              <a:rPr lang="en-US" dirty="0"/>
              <a:t>Partial checkpoint – only updates since last checkpoint</a:t>
            </a:r>
          </a:p>
          <a:p>
            <a:pPr>
              <a:buFont typeface="Arial" panose="020B0604020202020204" pitchFamily="34" charset="0"/>
              <a:buChar char="•"/>
            </a:pPr>
            <a:r>
              <a:rPr lang="en-US" dirty="0"/>
              <a:t> Maintains two versions while checkpoint is taken</a:t>
            </a:r>
          </a:p>
          <a:p>
            <a:pPr lvl="1">
              <a:buFont typeface="Arial" panose="020B0604020202020204" pitchFamily="34" charset="0"/>
              <a:buChar char="•"/>
            </a:pPr>
            <a:r>
              <a:rPr lang="en-US" dirty="0"/>
              <a:t>Live version</a:t>
            </a:r>
          </a:p>
          <a:p>
            <a:pPr lvl="1">
              <a:buFont typeface="Arial" panose="020B0604020202020204" pitchFamily="34" charset="0"/>
              <a:buChar char="•"/>
            </a:pPr>
            <a:r>
              <a:rPr lang="en-US" dirty="0"/>
              <a:t>Stable version - version as of checkpoint time</a:t>
            </a:r>
          </a:p>
          <a:p>
            <a:pPr>
              <a:buFont typeface="Arial" panose="020B0604020202020204" pitchFamily="34" charset="0"/>
              <a:buChar char="•"/>
            </a:pPr>
            <a:r>
              <a:rPr lang="en-US" dirty="0"/>
              <a:t> Partial checkpoints require recording which records have changed since last checkpoint</a:t>
            </a:r>
          </a:p>
          <a:p>
            <a:pPr lvl="1">
              <a:buFont typeface="Arial" panose="020B0604020202020204" pitchFamily="34" charset="0"/>
              <a:buChar char="•"/>
            </a:pPr>
            <a:r>
              <a:rPr lang="en-US" dirty="0"/>
              <a:t>Bit map, hash table, …</a:t>
            </a:r>
          </a:p>
          <a:p>
            <a:pPr>
              <a:buFont typeface="Arial" panose="020B0604020202020204" pitchFamily="34" charset="0"/>
              <a:buChar char="•"/>
            </a:pPr>
            <a:r>
              <a:rPr lang="en-US" dirty="0"/>
              <a:t> About 10% slowdown during checkpointing</a:t>
            </a:r>
          </a:p>
          <a:p>
            <a:pPr lvl="1">
              <a:buFont typeface="Arial" panose="020B0604020202020204" pitchFamily="34" charset="0"/>
              <a:buChar char="•"/>
            </a:pPr>
            <a:r>
              <a:rPr lang="en-US" dirty="0"/>
              <a:t>No more than fuzzy checkpointing</a:t>
            </a:r>
          </a:p>
          <a:p>
            <a:pPr>
              <a:buFont typeface="Arial" panose="020B0604020202020204" pitchFamily="34" charset="0"/>
              <a:buChar char="•"/>
            </a:pPr>
            <a:r>
              <a:rPr lang="en-US" dirty="0"/>
              <a:t>Low memory overhead</a:t>
            </a:r>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63</a:t>
            </a:fld>
            <a:endParaRPr lang="en-US" dirty="0"/>
          </a:p>
        </p:txBody>
      </p:sp>
      <p:sp>
        <p:nvSpPr>
          <p:cNvPr id="10" name="Oval 9"/>
          <p:cNvSpPr/>
          <p:nvPr/>
        </p:nvSpPr>
        <p:spPr>
          <a:xfrm>
            <a:off x="7699022" y="2269067"/>
            <a:ext cx="1095022" cy="756355"/>
          </a:xfrm>
          <a:prstGeom prst="ellipse">
            <a:avLst/>
          </a:prstGeom>
          <a:noFill/>
          <a:ln w="2857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10512" y="5908813"/>
            <a:ext cx="5872398" cy="430887"/>
          </a:xfrm>
          <a:prstGeom prst="rect">
            <a:avLst/>
          </a:prstGeom>
          <a:noFill/>
        </p:spPr>
        <p:txBody>
          <a:bodyPr wrap="square" rtlCol="0">
            <a:spAutoFit/>
          </a:bodyPr>
          <a:lstStyle/>
          <a:p>
            <a:r>
              <a:rPr lang="en-US" sz="1100" dirty="0">
                <a:solidFill>
                  <a:schemeClr val="tx1">
                    <a:lumMod val="50000"/>
                    <a:lumOff val="50000"/>
                  </a:schemeClr>
                </a:solidFill>
                <a:latin typeface="Arial" panose="020B0604020202020204" pitchFamily="34" charset="0"/>
                <a:cs typeface="Arial" panose="020B0604020202020204" pitchFamily="34" charset="0"/>
              </a:rPr>
              <a:t>Low-Overhead Asynchronous Checkpointing in Main-memory Database Systems</a:t>
            </a:r>
          </a:p>
          <a:p>
            <a:r>
              <a:rPr lang="en-US" sz="1100" dirty="0">
                <a:solidFill>
                  <a:schemeClr val="bg1">
                    <a:lumMod val="75000"/>
                  </a:schemeClr>
                </a:solidFill>
                <a:latin typeface="Arial" panose="020B0604020202020204" pitchFamily="34" charset="0"/>
                <a:cs typeface="Arial" panose="020B0604020202020204" pitchFamily="34" charset="0"/>
              </a:rPr>
              <a:t>SIGMOD 2016</a:t>
            </a:r>
          </a:p>
        </p:txBody>
      </p:sp>
    </p:spTree>
    <p:extLst>
      <p:ext uri="{BB962C8B-B14F-4D97-AF65-F5344CB8AC3E}">
        <p14:creationId xmlns:p14="http://schemas.microsoft.com/office/powerpoint/2010/main" val="33462013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Flowchart: Magnetic Disk 43"/>
          <p:cNvSpPr/>
          <p:nvPr/>
        </p:nvSpPr>
        <p:spPr>
          <a:xfrm>
            <a:off x="2153842" y="3355224"/>
            <a:ext cx="2386550" cy="1913127"/>
          </a:xfrm>
          <a:prstGeom prst="flowChartMagneticDisk">
            <a:avLst/>
          </a:prstGeom>
          <a:solidFill>
            <a:srgbClr val="DDDDDD"/>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tIns="91440" bIns="548640" rtlCol="0" anchor="ctr"/>
          <a:lstStyle/>
          <a:p>
            <a:pPr algn="ctr"/>
            <a:endParaRPr lang="en-US" sz="1400" dirty="0">
              <a:solidFill>
                <a:prstClr val="black"/>
              </a:solidFill>
              <a:latin typeface="Segoe UI Light" pitchFamily="34" charset="0"/>
            </a:endParaRPr>
          </a:p>
          <a:p>
            <a:pPr algn="ctr"/>
            <a:endParaRPr lang="en-US" sz="1400" dirty="0">
              <a:solidFill>
                <a:prstClr val="black"/>
              </a:solidFill>
              <a:latin typeface="Segoe UI Light" pitchFamily="34" charset="0"/>
            </a:endParaRPr>
          </a:p>
          <a:p>
            <a:pPr algn="ctr"/>
            <a:endParaRPr lang="en-US" sz="1400" dirty="0">
              <a:solidFill>
                <a:prstClr val="black"/>
              </a:solidFill>
              <a:latin typeface="Segoe UI Light" pitchFamily="34" charset="0"/>
            </a:endParaRPr>
          </a:p>
          <a:p>
            <a:pPr algn="ctr"/>
            <a:endParaRPr lang="en-US" sz="1400" b="1" dirty="0">
              <a:solidFill>
                <a:prstClr val="black"/>
              </a:solidFill>
              <a:latin typeface="Segoe UI Light" pitchFamily="34" charset="0"/>
            </a:endParaRPr>
          </a:p>
          <a:p>
            <a:pPr algn="ctr"/>
            <a:endParaRPr lang="en-US" sz="1400" b="1" dirty="0">
              <a:solidFill>
                <a:prstClr val="black"/>
              </a:solidFill>
              <a:latin typeface="Segoe UI Light" pitchFamily="34" charset="0"/>
            </a:endParaRPr>
          </a:p>
          <a:p>
            <a:pPr algn="ctr"/>
            <a:endParaRPr lang="en-US" sz="1400" b="1" dirty="0">
              <a:solidFill>
                <a:prstClr val="black"/>
              </a:solidFill>
              <a:latin typeface="Segoe UI Light" pitchFamily="34" charset="0"/>
            </a:endParaRPr>
          </a:p>
          <a:p>
            <a:pPr algn="ctr"/>
            <a:endParaRPr lang="en-US" sz="1400" b="1" dirty="0">
              <a:solidFill>
                <a:prstClr val="black"/>
              </a:solidFill>
              <a:latin typeface="Segoe UI Light" pitchFamily="34" charset="0"/>
            </a:endParaRPr>
          </a:p>
          <a:p>
            <a:pPr algn="ctr"/>
            <a:r>
              <a:rPr lang="en-US" sz="1400" b="1" dirty="0">
                <a:solidFill>
                  <a:prstClr val="black"/>
                </a:solidFill>
                <a:latin typeface="Segoe UI Light" pitchFamily="34" charset="0"/>
              </a:rPr>
              <a:t>Memory-optimized Filegroup </a:t>
            </a:r>
            <a:r>
              <a:rPr lang="en-US" sz="1200" b="1" dirty="0">
                <a:solidFill>
                  <a:prstClr val="black"/>
                </a:solidFill>
                <a:latin typeface="Segoe UI Light" pitchFamily="34" charset="0"/>
              </a:rPr>
              <a:t>(filestreams)</a:t>
            </a:r>
            <a:endParaRPr lang="en-US" sz="1200" dirty="0">
              <a:solidFill>
                <a:prstClr val="black"/>
              </a:solidFill>
              <a:latin typeface="Segoe UI Light" pitchFamily="34" charset="0"/>
            </a:endParaRPr>
          </a:p>
        </p:txBody>
      </p:sp>
      <p:sp>
        <p:nvSpPr>
          <p:cNvPr id="2" name="Title 1"/>
          <p:cNvSpPr>
            <a:spLocks noGrp="1"/>
          </p:cNvSpPr>
          <p:nvPr>
            <p:ph type="title"/>
          </p:nvPr>
        </p:nvSpPr>
        <p:spPr>
          <a:xfrm>
            <a:off x="2153841" y="930085"/>
            <a:ext cx="7886700" cy="603227"/>
          </a:xfrm>
        </p:spPr>
        <p:txBody>
          <a:bodyPr>
            <a:normAutofit fontScale="90000"/>
          </a:bodyPr>
          <a:lstStyle/>
          <a:p>
            <a:r>
              <a:rPr lang="en-US" dirty="0"/>
              <a:t>Hekaton checkpoint and recovery</a:t>
            </a:r>
          </a:p>
        </p:txBody>
      </p:sp>
      <p:sp>
        <p:nvSpPr>
          <p:cNvPr id="6" name="Text Placeholder 5"/>
          <p:cNvSpPr>
            <a:spLocks noGrp="1"/>
          </p:cNvSpPr>
          <p:nvPr>
            <p:ph type="body" idx="1"/>
          </p:nvPr>
        </p:nvSpPr>
        <p:spPr>
          <a:xfrm>
            <a:off x="2441124" y="1658268"/>
            <a:ext cx="2307996" cy="479822"/>
          </a:xfrm>
        </p:spPr>
        <p:txBody>
          <a:bodyPr/>
          <a:lstStyle/>
          <a:p>
            <a:r>
              <a:rPr lang="en-US" dirty="0"/>
              <a:t>Checkpoint</a:t>
            </a:r>
          </a:p>
        </p:txBody>
      </p:sp>
      <p:sp>
        <p:nvSpPr>
          <p:cNvPr id="8" name="Text Placeholder 7"/>
          <p:cNvSpPr>
            <a:spLocks noGrp="1"/>
          </p:cNvSpPr>
          <p:nvPr>
            <p:ph type="body" sz="quarter" idx="3"/>
          </p:nvPr>
        </p:nvSpPr>
        <p:spPr>
          <a:xfrm>
            <a:off x="7713740" y="1742850"/>
            <a:ext cx="1908207" cy="382573"/>
          </a:xfrm>
          <a:prstGeom prst="rect">
            <a:avLst/>
          </a:prstGeom>
        </p:spPr>
        <p:txBody>
          <a:bodyPr/>
          <a:lstStyle/>
          <a:p>
            <a:pPr algn="r"/>
            <a:r>
              <a:rPr lang="en-US" dirty="0"/>
              <a:t>Recovery</a:t>
            </a:r>
          </a:p>
        </p:txBody>
      </p:sp>
      <p:sp>
        <p:nvSpPr>
          <p:cNvPr id="5" name="Footer Placeholder 4"/>
          <p:cNvSpPr>
            <a:spLocks noGrp="1"/>
          </p:cNvSpPr>
          <p:nvPr>
            <p:ph type="ftr" sz="quarter" idx="11"/>
          </p:nvPr>
        </p:nvSpPr>
        <p:spPr/>
        <p:txBody>
          <a:bodyPr/>
          <a:lstStyle/>
          <a:p>
            <a:r>
              <a:rPr lang="en-US" dirty="0"/>
              <a:t>MM-DB Tutorial VLDB 2016</a:t>
            </a:r>
          </a:p>
        </p:txBody>
      </p:sp>
      <p:sp>
        <p:nvSpPr>
          <p:cNvPr id="9" name="Slide Number Placeholder 8"/>
          <p:cNvSpPr>
            <a:spLocks noGrp="1"/>
          </p:cNvSpPr>
          <p:nvPr>
            <p:ph type="sldNum" sz="quarter" idx="12"/>
          </p:nvPr>
        </p:nvSpPr>
        <p:spPr/>
        <p:txBody>
          <a:bodyPr/>
          <a:lstStyle/>
          <a:p>
            <a:fld id="{6D22F896-40B5-4ADD-8801-0D06FADFA095}" type="slidenum">
              <a:rPr lang="en-US" smtClean="0"/>
              <a:t>64</a:t>
            </a:fld>
            <a:endParaRPr lang="en-US" dirty="0"/>
          </a:p>
        </p:txBody>
      </p:sp>
      <p:sp>
        <p:nvSpPr>
          <p:cNvPr id="43" name="Rectangle 83"/>
          <p:cNvSpPr/>
          <p:nvPr/>
        </p:nvSpPr>
        <p:spPr>
          <a:xfrm>
            <a:off x="2365154" y="3537051"/>
            <a:ext cx="267010" cy="1296003"/>
          </a:xfrm>
          <a:prstGeom prst="rect">
            <a:avLst/>
          </a:prstGeom>
          <a:solidFill>
            <a:schemeClr val="accent6"/>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a:solidFill>
                  <a:schemeClr val="bg1"/>
                </a:solidFill>
                <a:latin typeface="Segoe UI Light" pitchFamily="34" charset="0"/>
              </a:rPr>
              <a:t>Range 100-199 </a:t>
            </a:r>
          </a:p>
        </p:txBody>
      </p:sp>
      <p:sp>
        <p:nvSpPr>
          <p:cNvPr id="46" name="Rectangle 83"/>
          <p:cNvSpPr/>
          <p:nvPr/>
        </p:nvSpPr>
        <p:spPr>
          <a:xfrm>
            <a:off x="2870483" y="3537051"/>
            <a:ext cx="267010" cy="1296003"/>
          </a:xfrm>
          <a:prstGeom prst="rect">
            <a:avLst/>
          </a:prstGeom>
          <a:solidFill>
            <a:schemeClr val="accent6"/>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a:solidFill>
                  <a:schemeClr val="bg1"/>
                </a:solidFill>
                <a:latin typeface="Segoe UI Light" pitchFamily="34" charset="0"/>
              </a:rPr>
              <a:t>Range 200-299</a:t>
            </a:r>
          </a:p>
        </p:txBody>
      </p:sp>
      <p:sp>
        <p:nvSpPr>
          <p:cNvPr id="47" name="Rectangle 83"/>
          <p:cNvSpPr/>
          <p:nvPr/>
        </p:nvSpPr>
        <p:spPr>
          <a:xfrm>
            <a:off x="3391099" y="3537051"/>
            <a:ext cx="267010" cy="1296003"/>
          </a:xfrm>
          <a:prstGeom prst="rect">
            <a:avLst/>
          </a:prstGeom>
          <a:solidFill>
            <a:schemeClr val="accent6"/>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a:solidFill>
                  <a:schemeClr val="bg1"/>
                </a:solidFill>
                <a:latin typeface="Segoe UI Light" pitchFamily="34" charset="0"/>
              </a:rPr>
              <a:t>Range 300-399</a:t>
            </a:r>
          </a:p>
        </p:txBody>
      </p:sp>
      <p:sp>
        <p:nvSpPr>
          <p:cNvPr id="48" name="Rectangle 83"/>
          <p:cNvSpPr/>
          <p:nvPr/>
        </p:nvSpPr>
        <p:spPr>
          <a:xfrm>
            <a:off x="2632166" y="3801082"/>
            <a:ext cx="110465" cy="1031972"/>
          </a:xfrm>
          <a:prstGeom prst="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a:solidFill>
                  <a:schemeClr val="bg1"/>
                </a:solidFill>
                <a:latin typeface="Segoe UI Light" pitchFamily="34" charset="0"/>
              </a:rPr>
              <a:t> </a:t>
            </a:r>
          </a:p>
        </p:txBody>
      </p:sp>
      <p:sp>
        <p:nvSpPr>
          <p:cNvPr id="50" name="Rectangle 83"/>
          <p:cNvSpPr/>
          <p:nvPr/>
        </p:nvSpPr>
        <p:spPr>
          <a:xfrm>
            <a:off x="3142607" y="4053792"/>
            <a:ext cx="110466" cy="779260"/>
          </a:xfrm>
          <a:prstGeom prst="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a:solidFill>
                  <a:schemeClr val="bg1"/>
                </a:solidFill>
                <a:latin typeface="Segoe UI Light" pitchFamily="34" charset="0"/>
              </a:rPr>
              <a:t> </a:t>
            </a:r>
          </a:p>
        </p:txBody>
      </p:sp>
      <p:sp>
        <p:nvSpPr>
          <p:cNvPr id="51" name="Rectangle 83"/>
          <p:cNvSpPr/>
          <p:nvPr/>
        </p:nvSpPr>
        <p:spPr>
          <a:xfrm>
            <a:off x="3658109" y="4247582"/>
            <a:ext cx="110466" cy="585470"/>
          </a:xfrm>
          <a:prstGeom prst="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a:solidFill>
                  <a:schemeClr val="bg1"/>
                </a:solidFill>
                <a:latin typeface="Segoe UI Light" pitchFamily="34" charset="0"/>
              </a:rPr>
              <a:t> </a:t>
            </a:r>
          </a:p>
        </p:txBody>
      </p:sp>
      <p:sp>
        <p:nvSpPr>
          <p:cNvPr id="66" name="Rectangle 83"/>
          <p:cNvSpPr/>
          <p:nvPr/>
        </p:nvSpPr>
        <p:spPr>
          <a:xfrm>
            <a:off x="2324379" y="5287624"/>
            <a:ext cx="2493488" cy="447445"/>
          </a:xfrm>
          <a:prstGeom prst="rect">
            <a:avLst/>
          </a:prstGeom>
          <a:solidFill>
            <a:schemeClr val="accent6"/>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b="1" dirty="0">
                <a:solidFill>
                  <a:schemeClr val="bg1"/>
                </a:solidFill>
                <a:latin typeface="Segoe UI Light" pitchFamily="34" charset="0"/>
              </a:rPr>
              <a:t>Data file with rows inserted in timestamp range a-b </a:t>
            </a:r>
          </a:p>
        </p:txBody>
      </p:sp>
      <p:sp>
        <p:nvSpPr>
          <p:cNvPr id="67" name="Rectangle 83"/>
          <p:cNvSpPr/>
          <p:nvPr/>
        </p:nvSpPr>
        <p:spPr>
          <a:xfrm>
            <a:off x="4854669" y="5287621"/>
            <a:ext cx="2476948" cy="447446"/>
          </a:xfrm>
          <a:prstGeom prst="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b="1" dirty="0">
                <a:solidFill>
                  <a:schemeClr val="bg1"/>
                </a:solidFill>
                <a:latin typeface="Segoe UI Light" pitchFamily="34" charset="0"/>
              </a:rPr>
              <a:t> Delta file with IDs of deleted rows</a:t>
            </a:r>
          </a:p>
        </p:txBody>
      </p:sp>
      <p:sp>
        <p:nvSpPr>
          <p:cNvPr id="32" name="Rectangle 31"/>
          <p:cNvSpPr/>
          <p:nvPr/>
        </p:nvSpPr>
        <p:spPr>
          <a:xfrm>
            <a:off x="2105027" y="2227827"/>
            <a:ext cx="3138605" cy="720192"/>
          </a:xfrm>
          <a:prstGeom prst="rect">
            <a:avLst/>
          </a:prstGeom>
          <a:solidFill>
            <a:srgbClr val="DDDDDD"/>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tIns="91440" bIns="548640" rtlCol="0" anchor="ctr"/>
          <a:lstStyle/>
          <a:p>
            <a:pPr algn="ctr"/>
            <a:endParaRPr lang="en-US" sz="1400" dirty="0">
              <a:solidFill>
                <a:prstClr val="black"/>
              </a:solidFill>
              <a:latin typeface="Segoe UI Light" pitchFamily="34" charset="0"/>
            </a:endParaRPr>
          </a:p>
          <a:p>
            <a:pPr algn="ctr"/>
            <a:endParaRPr lang="en-US" sz="1400" dirty="0">
              <a:solidFill>
                <a:prstClr val="black"/>
              </a:solidFill>
              <a:latin typeface="Segoe UI Light" pitchFamily="34" charset="0"/>
            </a:endParaRPr>
          </a:p>
          <a:p>
            <a:pPr algn="ctr"/>
            <a:endParaRPr lang="en-US" sz="1400" dirty="0">
              <a:solidFill>
                <a:prstClr val="black"/>
              </a:solidFill>
              <a:latin typeface="Segoe UI Light" pitchFamily="34" charset="0"/>
            </a:endParaRPr>
          </a:p>
          <a:p>
            <a:pPr algn="ctr"/>
            <a:endParaRPr lang="en-US" sz="1400" b="1" dirty="0">
              <a:solidFill>
                <a:prstClr val="black"/>
              </a:solidFill>
              <a:latin typeface="Segoe UI Light" pitchFamily="34" charset="0"/>
            </a:endParaRPr>
          </a:p>
          <a:p>
            <a:pPr algn="ctr"/>
            <a:r>
              <a:rPr lang="en-US" sz="1400" b="1" dirty="0">
                <a:solidFill>
                  <a:prstClr val="black"/>
                </a:solidFill>
                <a:latin typeface="Segoe UI Light" pitchFamily="34" charset="0"/>
              </a:rPr>
              <a:t>Memory</a:t>
            </a:r>
          </a:p>
        </p:txBody>
      </p:sp>
      <p:sp>
        <p:nvSpPr>
          <p:cNvPr id="33" name="Rectangle 32"/>
          <p:cNvSpPr/>
          <p:nvPr/>
        </p:nvSpPr>
        <p:spPr>
          <a:xfrm>
            <a:off x="6911312" y="2129450"/>
            <a:ext cx="3138605" cy="749930"/>
          </a:xfrm>
          <a:prstGeom prst="rect">
            <a:avLst/>
          </a:prstGeom>
          <a:solidFill>
            <a:srgbClr val="DDDDDD"/>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tIns="91440" bIns="548640" rtlCol="0" anchor="ctr"/>
          <a:lstStyle/>
          <a:p>
            <a:pPr algn="ctr"/>
            <a:endParaRPr lang="en-US" sz="1400" dirty="0">
              <a:solidFill>
                <a:prstClr val="black"/>
              </a:solidFill>
              <a:latin typeface="Segoe UI Light" pitchFamily="34" charset="0"/>
            </a:endParaRPr>
          </a:p>
          <a:p>
            <a:pPr algn="ctr"/>
            <a:endParaRPr lang="en-US" sz="1400" dirty="0">
              <a:solidFill>
                <a:prstClr val="black"/>
              </a:solidFill>
              <a:latin typeface="Segoe UI Light" pitchFamily="34" charset="0"/>
            </a:endParaRPr>
          </a:p>
          <a:p>
            <a:pPr algn="ctr"/>
            <a:endParaRPr lang="en-US" sz="1400" dirty="0">
              <a:solidFill>
                <a:prstClr val="black"/>
              </a:solidFill>
              <a:latin typeface="Segoe UI Light" pitchFamily="34" charset="0"/>
            </a:endParaRPr>
          </a:p>
          <a:p>
            <a:pPr algn="ctr"/>
            <a:endParaRPr lang="en-US" sz="1400" b="1" dirty="0">
              <a:solidFill>
                <a:prstClr val="black"/>
              </a:solidFill>
              <a:latin typeface="Segoe UI Light" pitchFamily="34" charset="0"/>
            </a:endParaRPr>
          </a:p>
          <a:p>
            <a:pPr algn="ctr"/>
            <a:r>
              <a:rPr lang="en-US" sz="1400" b="1" dirty="0">
                <a:solidFill>
                  <a:prstClr val="black"/>
                </a:solidFill>
                <a:latin typeface="Segoe UI Light" pitchFamily="34" charset="0"/>
              </a:rPr>
              <a:t>Memory</a:t>
            </a:r>
          </a:p>
        </p:txBody>
      </p:sp>
      <p:grpSp>
        <p:nvGrpSpPr>
          <p:cNvPr id="7" name="Group 6"/>
          <p:cNvGrpSpPr/>
          <p:nvPr/>
        </p:nvGrpSpPr>
        <p:grpSpPr>
          <a:xfrm>
            <a:off x="4602830" y="3334693"/>
            <a:ext cx="700068" cy="1850192"/>
            <a:chOff x="3732941" y="2482344"/>
            <a:chExt cx="584833" cy="1913127"/>
          </a:xfrm>
        </p:grpSpPr>
        <p:sp>
          <p:nvSpPr>
            <p:cNvPr id="49" name="Flowchart: Magnetic Disk 48"/>
            <p:cNvSpPr/>
            <p:nvPr/>
          </p:nvSpPr>
          <p:spPr>
            <a:xfrm>
              <a:off x="3732941" y="2482344"/>
              <a:ext cx="584833" cy="1913127"/>
            </a:xfrm>
            <a:prstGeom prst="flowChartMagneticDisk">
              <a:avLst/>
            </a:prstGeom>
            <a:solidFill>
              <a:srgbClr val="DDDDDD"/>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tIns="91440" bIns="548640" rtlCol="0" anchor="ctr"/>
            <a:lstStyle/>
            <a:p>
              <a:pPr algn="ctr"/>
              <a:endParaRPr lang="en-US" sz="1400" dirty="0">
                <a:solidFill>
                  <a:prstClr val="black"/>
                </a:solidFill>
                <a:latin typeface="Segoe UI Light" pitchFamily="34" charset="0"/>
              </a:endParaRPr>
            </a:p>
            <a:p>
              <a:pPr algn="ctr"/>
              <a:endParaRPr lang="en-US" sz="1400" dirty="0">
                <a:solidFill>
                  <a:prstClr val="black"/>
                </a:solidFill>
                <a:latin typeface="Segoe UI Light" pitchFamily="34" charset="0"/>
              </a:endParaRPr>
            </a:p>
            <a:p>
              <a:pPr algn="ctr"/>
              <a:endParaRPr lang="en-US" sz="1400" dirty="0">
                <a:solidFill>
                  <a:prstClr val="black"/>
                </a:solidFill>
                <a:latin typeface="Segoe UI Light" pitchFamily="34" charset="0"/>
              </a:endParaRPr>
            </a:p>
            <a:p>
              <a:pPr algn="ctr"/>
              <a:endParaRPr lang="en-US" sz="1400" b="1" dirty="0">
                <a:solidFill>
                  <a:prstClr val="black"/>
                </a:solidFill>
                <a:latin typeface="Segoe UI Light" pitchFamily="34" charset="0"/>
              </a:endParaRPr>
            </a:p>
            <a:p>
              <a:pPr algn="ctr"/>
              <a:endParaRPr lang="en-US" sz="1400" b="1" dirty="0">
                <a:solidFill>
                  <a:prstClr val="black"/>
                </a:solidFill>
                <a:latin typeface="Segoe UI Light" pitchFamily="34" charset="0"/>
              </a:endParaRPr>
            </a:p>
            <a:p>
              <a:pPr algn="ctr"/>
              <a:endParaRPr lang="en-US" sz="1400" b="1" dirty="0">
                <a:solidFill>
                  <a:prstClr val="black"/>
                </a:solidFill>
                <a:latin typeface="Segoe UI Light" pitchFamily="34" charset="0"/>
              </a:endParaRPr>
            </a:p>
            <a:p>
              <a:pPr algn="ctr"/>
              <a:endParaRPr lang="en-US" sz="1400" b="1" dirty="0">
                <a:solidFill>
                  <a:prstClr val="black"/>
                </a:solidFill>
                <a:latin typeface="Segoe UI Light" pitchFamily="34" charset="0"/>
              </a:endParaRPr>
            </a:p>
            <a:p>
              <a:pPr algn="ctr"/>
              <a:r>
                <a:rPr lang="en-US" sz="1400" b="1" dirty="0">
                  <a:solidFill>
                    <a:prstClr val="black"/>
                  </a:solidFill>
                  <a:latin typeface="Segoe UI Light" pitchFamily="34" charset="0"/>
                </a:rPr>
                <a:t>SQL Log</a:t>
              </a:r>
              <a:endParaRPr lang="en-US" sz="1400" dirty="0">
                <a:solidFill>
                  <a:prstClr val="black"/>
                </a:solidFill>
                <a:latin typeface="Segoe UI Light" pitchFamily="34" charset="0"/>
              </a:endParaRPr>
            </a:p>
          </p:txBody>
        </p:sp>
        <p:sp>
          <p:nvSpPr>
            <p:cNvPr id="35" name="Rectangle 83"/>
            <p:cNvSpPr/>
            <p:nvPr/>
          </p:nvSpPr>
          <p:spPr>
            <a:xfrm>
              <a:off x="3888510" y="2637076"/>
              <a:ext cx="267010" cy="1296003"/>
            </a:xfrm>
            <a:prstGeom prst="rect">
              <a:avLst/>
            </a:prstGeom>
            <a:solidFill>
              <a:schemeClr val="accent1"/>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a:solidFill>
                    <a:srgbClr val="FFFFFF"/>
                  </a:solidFill>
                  <a:latin typeface="Segoe UI Light" pitchFamily="34" charset="0"/>
                </a:rPr>
                <a:t>Log</a:t>
              </a:r>
            </a:p>
          </p:txBody>
        </p:sp>
      </p:grpSp>
      <p:sp>
        <p:nvSpPr>
          <p:cNvPr id="54" name="Flowchart: Magnetic Disk 53"/>
          <p:cNvSpPr/>
          <p:nvPr/>
        </p:nvSpPr>
        <p:spPr>
          <a:xfrm>
            <a:off x="7615836" y="3351750"/>
            <a:ext cx="2386550" cy="1913127"/>
          </a:xfrm>
          <a:prstGeom prst="flowChartMagneticDisk">
            <a:avLst/>
          </a:prstGeom>
          <a:solidFill>
            <a:srgbClr val="DDDDDD"/>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tIns="91440" bIns="548640" rtlCol="0" anchor="ctr"/>
          <a:lstStyle/>
          <a:p>
            <a:pPr algn="ctr"/>
            <a:endParaRPr lang="en-US" sz="1400" dirty="0">
              <a:solidFill>
                <a:prstClr val="black"/>
              </a:solidFill>
              <a:latin typeface="Segoe UI Light" pitchFamily="34" charset="0"/>
            </a:endParaRPr>
          </a:p>
          <a:p>
            <a:pPr algn="ctr"/>
            <a:endParaRPr lang="en-US" sz="1400" dirty="0">
              <a:solidFill>
                <a:prstClr val="black"/>
              </a:solidFill>
              <a:latin typeface="Segoe UI Light" pitchFamily="34" charset="0"/>
            </a:endParaRPr>
          </a:p>
          <a:p>
            <a:pPr algn="ctr"/>
            <a:endParaRPr lang="en-US" sz="1400" dirty="0">
              <a:solidFill>
                <a:prstClr val="black"/>
              </a:solidFill>
              <a:latin typeface="Segoe UI Light" pitchFamily="34" charset="0"/>
            </a:endParaRPr>
          </a:p>
          <a:p>
            <a:pPr algn="ctr"/>
            <a:endParaRPr lang="en-US" sz="1400" b="1" dirty="0">
              <a:solidFill>
                <a:prstClr val="black"/>
              </a:solidFill>
              <a:latin typeface="Segoe UI Light" pitchFamily="34" charset="0"/>
            </a:endParaRPr>
          </a:p>
          <a:p>
            <a:pPr algn="ctr"/>
            <a:endParaRPr lang="en-US" sz="1400" b="1" dirty="0">
              <a:solidFill>
                <a:prstClr val="black"/>
              </a:solidFill>
              <a:latin typeface="Segoe UI Light" pitchFamily="34" charset="0"/>
            </a:endParaRPr>
          </a:p>
          <a:p>
            <a:pPr algn="ctr"/>
            <a:endParaRPr lang="en-US" sz="1400" b="1" dirty="0">
              <a:solidFill>
                <a:prstClr val="black"/>
              </a:solidFill>
              <a:latin typeface="Segoe UI Light" pitchFamily="34" charset="0"/>
            </a:endParaRPr>
          </a:p>
          <a:p>
            <a:pPr algn="ctr"/>
            <a:endParaRPr lang="en-US" sz="1400" b="1" dirty="0">
              <a:solidFill>
                <a:prstClr val="black"/>
              </a:solidFill>
              <a:latin typeface="Segoe UI Light" pitchFamily="34" charset="0"/>
            </a:endParaRPr>
          </a:p>
          <a:p>
            <a:pPr algn="ctr"/>
            <a:r>
              <a:rPr lang="en-US" sz="1400" b="1" dirty="0">
                <a:solidFill>
                  <a:prstClr val="black"/>
                </a:solidFill>
                <a:latin typeface="Segoe UI Light" pitchFamily="34" charset="0"/>
              </a:rPr>
              <a:t>Memory-optimized Filegroup</a:t>
            </a:r>
            <a:endParaRPr lang="en-US" sz="1400" dirty="0">
              <a:solidFill>
                <a:prstClr val="black"/>
              </a:solidFill>
              <a:latin typeface="Segoe UI Light" pitchFamily="34" charset="0"/>
            </a:endParaRPr>
          </a:p>
        </p:txBody>
      </p:sp>
      <p:grpSp>
        <p:nvGrpSpPr>
          <p:cNvPr id="64" name="Group 63"/>
          <p:cNvGrpSpPr/>
          <p:nvPr/>
        </p:nvGrpSpPr>
        <p:grpSpPr>
          <a:xfrm>
            <a:off x="6858862" y="3383217"/>
            <a:ext cx="700068" cy="1850192"/>
            <a:chOff x="3732941" y="2482344"/>
            <a:chExt cx="584833" cy="1913127"/>
          </a:xfrm>
        </p:grpSpPr>
        <p:sp>
          <p:nvSpPr>
            <p:cNvPr id="65" name="Flowchart: Magnetic Disk 64"/>
            <p:cNvSpPr/>
            <p:nvPr/>
          </p:nvSpPr>
          <p:spPr>
            <a:xfrm>
              <a:off x="3732941" y="2482344"/>
              <a:ext cx="584833" cy="1913127"/>
            </a:xfrm>
            <a:prstGeom prst="flowChartMagneticDisk">
              <a:avLst/>
            </a:prstGeom>
            <a:solidFill>
              <a:srgbClr val="DDDDDD"/>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tIns="91440" bIns="548640" rtlCol="0" anchor="ctr"/>
            <a:lstStyle/>
            <a:p>
              <a:pPr algn="ctr"/>
              <a:endParaRPr lang="en-US" sz="1400" dirty="0">
                <a:solidFill>
                  <a:prstClr val="black"/>
                </a:solidFill>
                <a:latin typeface="Segoe UI Light" pitchFamily="34" charset="0"/>
              </a:endParaRPr>
            </a:p>
            <a:p>
              <a:pPr algn="ctr"/>
              <a:endParaRPr lang="en-US" sz="1400" dirty="0">
                <a:solidFill>
                  <a:prstClr val="black"/>
                </a:solidFill>
                <a:latin typeface="Segoe UI Light" pitchFamily="34" charset="0"/>
              </a:endParaRPr>
            </a:p>
            <a:p>
              <a:pPr algn="ctr"/>
              <a:endParaRPr lang="en-US" sz="1400" dirty="0">
                <a:solidFill>
                  <a:prstClr val="black"/>
                </a:solidFill>
                <a:latin typeface="Segoe UI Light" pitchFamily="34" charset="0"/>
              </a:endParaRPr>
            </a:p>
            <a:p>
              <a:pPr algn="ctr"/>
              <a:endParaRPr lang="en-US" sz="1400" b="1" dirty="0">
                <a:solidFill>
                  <a:prstClr val="black"/>
                </a:solidFill>
                <a:latin typeface="Segoe UI Light" pitchFamily="34" charset="0"/>
              </a:endParaRPr>
            </a:p>
            <a:p>
              <a:pPr algn="ctr"/>
              <a:endParaRPr lang="en-US" sz="1400" b="1" dirty="0">
                <a:solidFill>
                  <a:prstClr val="black"/>
                </a:solidFill>
                <a:latin typeface="Segoe UI Light" pitchFamily="34" charset="0"/>
              </a:endParaRPr>
            </a:p>
            <a:p>
              <a:pPr algn="ctr"/>
              <a:endParaRPr lang="en-US" sz="1400" b="1" dirty="0">
                <a:solidFill>
                  <a:prstClr val="black"/>
                </a:solidFill>
                <a:latin typeface="Segoe UI Light" pitchFamily="34" charset="0"/>
              </a:endParaRPr>
            </a:p>
            <a:p>
              <a:pPr algn="ctr"/>
              <a:endParaRPr lang="en-US" sz="1400" b="1" dirty="0">
                <a:solidFill>
                  <a:prstClr val="black"/>
                </a:solidFill>
                <a:latin typeface="Segoe UI Light" pitchFamily="34" charset="0"/>
              </a:endParaRPr>
            </a:p>
            <a:p>
              <a:pPr algn="ctr"/>
              <a:r>
                <a:rPr lang="en-US" sz="1400" b="1" dirty="0">
                  <a:solidFill>
                    <a:prstClr val="black"/>
                  </a:solidFill>
                  <a:latin typeface="Segoe UI Light" pitchFamily="34" charset="0"/>
                </a:rPr>
                <a:t>SQL Log</a:t>
              </a:r>
              <a:endParaRPr lang="en-US" sz="1400" dirty="0">
                <a:solidFill>
                  <a:prstClr val="black"/>
                </a:solidFill>
                <a:latin typeface="Segoe UI Light" pitchFamily="34" charset="0"/>
              </a:endParaRPr>
            </a:p>
          </p:txBody>
        </p:sp>
        <p:sp>
          <p:nvSpPr>
            <p:cNvPr id="68" name="Rectangle 83"/>
            <p:cNvSpPr/>
            <p:nvPr/>
          </p:nvSpPr>
          <p:spPr>
            <a:xfrm>
              <a:off x="3888510" y="2637076"/>
              <a:ext cx="267010" cy="1296003"/>
            </a:xfrm>
            <a:prstGeom prst="rect">
              <a:avLst/>
            </a:prstGeom>
            <a:solidFill>
              <a:schemeClr val="accent1"/>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a:solidFill>
                    <a:srgbClr val="FFFFFF"/>
                  </a:solidFill>
                  <a:latin typeface="Segoe UI Light" pitchFamily="34" charset="0"/>
                </a:rPr>
                <a:t>Log</a:t>
              </a:r>
            </a:p>
          </p:txBody>
        </p:sp>
      </p:grpSp>
      <p:sp>
        <p:nvSpPr>
          <p:cNvPr id="11" name="Bent Arrow 10"/>
          <p:cNvSpPr/>
          <p:nvPr/>
        </p:nvSpPr>
        <p:spPr>
          <a:xfrm>
            <a:off x="7051674" y="2381529"/>
            <a:ext cx="762490" cy="1101758"/>
          </a:xfrm>
          <a:prstGeom prst="bentArrow">
            <a:avLst>
              <a:gd name="adj1" fmla="val 31953"/>
              <a:gd name="adj2" fmla="val 23841"/>
              <a:gd name="adj3" fmla="val 25000"/>
              <a:gd name="adj4" fmla="val 43750"/>
            </a:avLst>
          </a:prstGeom>
          <a:solidFill>
            <a:schemeClr val="accent1">
              <a:alpha val="70000"/>
            </a:schemeClr>
          </a:solidFill>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tIns="0" rIns="137160" bIns="754380" rtlCol="0" anchor="ctr"/>
          <a:lstStyle/>
          <a:p>
            <a:pPr algn="ctr"/>
            <a:r>
              <a:rPr lang="en-US" dirty="0">
                <a:solidFill>
                  <a:schemeClr val="tx1"/>
                </a:solidFill>
              </a:rPr>
              <a:t> </a:t>
            </a:r>
            <a:r>
              <a:rPr lang="en-US" sz="1400" dirty="0">
                <a:solidFill>
                  <a:schemeClr val="tx1"/>
                </a:solidFill>
              </a:rPr>
              <a:t>Redo</a:t>
            </a:r>
          </a:p>
        </p:txBody>
      </p:sp>
      <p:sp>
        <p:nvSpPr>
          <p:cNvPr id="39" name="Bent Arrow 38"/>
          <p:cNvSpPr/>
          <p:nvPr/>
        </p:nvSpPr>
        <p:spPr>
          <a:xfrm rot="5400000">
            <a:off x="4343347" y="2523208"/>
            <a:ext cx="975734" cy="647241"/>
          </a:xfrm>
          <a:prstGeom prst="bentArrow">
            <a:avLst>
              <a:gd name="adj1" fmla="val 31953"/>
              <a:gd name="adj2" fmla="val 22609"/>
              <a:gd name="adj3" fmla="val 25000"/>
              <a:gd name="adj4" fmla="val 43750"/>
            </a:avLst>
          </a:prstGeom>
          <a:solidFill>
            <a:schemeClr val="accent1">
              <a:alpha val="70000"/>
            </a:schemeClr>
          </a:solidFill>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bIns="457200" rtlCol="0" anchor="ctr"/>
          <a:lstStyle/>
          <a:p>
            <a:pPr algn="ctr"/>
            <a:r>
              <a:rPr lang="en-US" dirty="0">
                <a:solidFill>
                  <a:schemeClr val="tx1"/>
                </a:solidFill>
              </a:rPr>
              <a:t> </a:t>
            </a:r>
            <a:r>
              <a:rPr lang="en-US" sz="1400" dirty="0">
                <a:solidFill>
                  <a:schemeClr val="tx1"/>
                </a:solidFill>
              </a:rPr>
              <a:t>Do</a:t>
            </a:r>
          </a:p>
        </p:txBody>
      </p:sp>
      <p:sp>
        <p:nvSpPr>
          <p:cNvPr id="13" name="Left Arrow 12"/>
          <p:cNvSpPr/>
          <p:nvPr/>
        </p:nvSpPr>
        <p:spPr>
          <a:xfrm>
            <a:off x="3680660" y="3648315"/>
            <a:ext cx="1080654" cy="495389"/>
          </a:xfrm>
          <a:prstGeom prst="leftArrow">
            <a:avLst>
              <a:gd name="adj1" fmla="val 80419"/>
              <a:gd name="adj2" fmla="val 36051"/>
            </a:avLst>
          </a:prstGeom>
          <a:solidFill>
            <a:schemeClr val="accent1">
              <a:alpha val="70000"/>
            </a:schemeClr>
          </a:solidFill>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0" tIns="68580" rIns="0" bIns="68580" rtlCol="0" anchor="ctr"/>
          <a:lstStyle/>
          <a:p>
            <a:pPr algn="ctr"/>
            <a:r>
              <a:rPr lang="en-US" sz="1350" dirty="0">
                <a:solidFill>
                  <a:schemeClr val="tx1"/>
                </a:solidFill>
              </a:rPr>
              <a:t>Checkpoint</a:t>
            </a:r>
          </a:p>
        </p:txBody>
      </p:sp>
      <p:sp>
        <p:nvSpPr>
          <p:cNvPr id="37" name="Rectangle 83"/>
          <p:cNvSpPr/>
          <p:nvPr/>
        </p:nvSpPr>
        <p:spPr>
          <a:xfrm>
            <a:off x="7835158" y="3563255"/>
            <a:ext cx="267010" cy="1296003"/>
          </a:xfrm>
          <a:prstGeom prst="rect">
            <a:avLst/>
          </a:prstGeom>
          <a:solidFill>
            <a:schemeClr val="accent6"/>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a:solidFill>
                  <a:schemeClr val="bg1"/>
                </a:solidFill>
                <a:latin typeface="Segoe UI Light" pitchFamily="34" charset="0"/>
              </a:rPr>
              <a:t>Range 100-199 </a:t>
            </a:r>
          </a:p>
        </p:txBody>
      </p:sp>
      <p:sp>
        <p:nvSpPr>
          <p:cNvPr id="38" name="Rectangle 83"/>
          <p:cNvSpPr/>
          <p:nvPr/>
        </p:nvSpPr>
        <p:spPr>
          <a:xfrm>
            <a:off x="8340487" y="3563255"/>
            <a:ext cx="267010" cy="1296003"/>
          </a:xfrm>
          <a:prstGeom prst="rect">
            <a:avLst/>
          </a:prstGeom>
          <a:solidFill>
            <a:schemeClr val="accent6"/>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a:solidFill>
                  <a:schemeClr val="bg1"/>
                </a:solidFill>
                <a:latin typeface="Segoe UI Light" pitchFamily="34" charset="0"/>
              </a:rPr>
              <a:t>Range 200-299</a:t>
            </a:r>
          </a:p>
        </p:txBody>
      </p:sp>
      <p:sp>
        <p:nvSpPr>
          <p:cNvPr id="40" name="Rectangle 83"/>
          <p:cNvSpPr/>
          <p:nvPr/>
        </p:nvSpPr>
        <p:spPr>
          <a:xfrm>
            <a:off x="8861103" y="3563255"/>
            <a:ext cx="267010" cy="1296003"/>
          </a:xfrm>
          <a:prstGeom prst="rect">
            <a:avLst/>
          </a:prstGeom>
          <a:solidFill>
            <a:schemeClr val="accent6"/>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a:solidFill>
                  <a:schemeClr val="bg1"/>
                </a:solidFill>
                <a:latin typeface="Segoe UI Light" pitchFamily="34" charset="0"/>
              </a:rPr>
              <a:t>Range 300-399</a:t>
            </a:r>
          </a:p>
        </p:txBody>
      </p:sp>
      <p:sp>
        <p:nvSpPr>
          <p:cNvPr id="41" name="Rectangle 83"/>
          <p:cNvSpPr/>
          <p:nvPr/>
        </p:nvSpPr>
        <p:spPr>
          <a:xfrm>
            <a:off x="8102170" y="3827286"/>
            <a:ext cx="110465" cy="1031972"/>
          </a:xfrm>
          <a:prstGeom prst="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a:solidFill>
                  <a:schemeClr val="bg1"/>
                </a:solidFill>
                <a:latin typeface="Segoe UI Light" pitchFamily="34" charset="0"/>
              </a:rPr>
              <a:t> </a:t>
            </a:r>
          </a:p>
        </p:txBody>
      </p:sp>
      <p:sp>
        <p:nvSpPr>
          <p:cNvPr id="42" name="Rectangle 83"/>
          <p:cNvSpPr/>
          <p:nvPr/>
        </p:nvSpPr>
        <p:spPr>
          <a:xfrm>
            <a:off x="8612611" y="4079997"/>
            <a:ext cx="110466" cy="779260"/>
          </a:xfrm>
          <a:prstGeom prst="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a:solidFill>
                  <a:schemeClr val="bg1"/>
                </a:solidFill>
                <a:latin typeface="Segoe UI Light" pitchFamily="34" charset="0"/>
              </a:rPr>
              <a:t> </a:t>
            </a:r>
          </a:p>
        </p:txBody>
      </p:sp>
      <p:sp>
        <p:nvSpPr>
          <p:cNvPr id="45" name="Rectangle 83"/>
          <p:cNvSpPr/>
          <p:nvPr/>
        </p:nvSpPr>
        <p:spPr>
          <a:xfrm>
            <a:off x="9128113" y="4273786"/>
            <a:ext cx="110466" cy="585470"/>
          </a:xfrm>
          <a:prstGeom prst="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a:solidFill>
                  <a:schemeClr val="bg1"/>
                </a:solidFill>
                <a:latin typeface="Segoe UI Light" pitchFamily="34" charset="0"/>
              </a:rPr>
              <a:t> </a:t>
            </a:r>
          </a:p>
        </p:txBody>
      </p:sp>
      <p:sp>
        <p:nvSpPr>
          <p:cNvPr id="3" name="Isosceles Triangle 2"/>
          <p:cNvSpPr/>
          <p:nvPr/>
        </p:nvSpPr>
        <p:spPr>
          <a:xfrm>
            <a:off x="7814164" y="2830672"/>
            <a:ext cx="453835" cy="328904"/>
          </a:xfrm>
          <a:prstGeom prst="triangle">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oAutofit/>
          </a:bodyPr>
          <a:lstStyle/>
          <a:p>
            <a:pPr algn="ctr"/>
            <a:r>
              <a:rPr lang="en-US" sz="825" b="1" dirty="0">
                <a:solidFill>
                  <a:schemeClr val="bg1"/>
                </a:solidFill>
                <a:latin typeface="Segoe UI Light" pitchFamily="34" charset="0"/>
              </a:rPr>
              <a:t>Filter</a:t>
            </a:r>
          </a:p>
        </p:txBody>
      </p:sp>
      <p:sp>
        <p:nvSpPr>
          <p:cNvPr id="52" name="Isosceles Triangle 51"/>
          <p:cNvSpPr/>
          <p:nvPr/>
        </p:nvSpPr>
        <p:spPr>
          <a:xfrm>
            <a:off x="8340436" y="2824785"/>
            <a:ext cx="453835" cy="328904"/>
          </a:xfrm>
          <a:prstGeom prst="triangle">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oAutofit/>
          </a:bodyPr>
          <a:lstStyle/>
          <a:p>
            <a:pPr algn="ctr"/>
            <a:r>
              <a:rPr lang="en-US" sz="825" b="1" dirty="0">
                <a:solidFill>
                  <a:schemeClr val="bg1"/>
                </a:solidFill>
                <a:latin typeface="Segoe UI Light" pitchFamily="34" charset="0"/>
              </a:rPr>
              <a:t>Filter</a:t>
            </a:r>
          </a:p>
        </p:txBody>
      </p:sp>
      <p:sp>
        <p:nvSpPr>
          <p:cNvPr id="53" name="Isosceles Triangle 52"/>
          <p:cNvSpPr/>
          <p:nvPr/>
        </p:nvSpPr>
        <p:spPr>
          <a:xfrm>
            <a:off x="8837901" y="2828731"/>
            <a:ext cx="453835" cy="328904"/>
          </a:xfrm>
          <a:prstGeom prst="triangle">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oAutofit/>
          </a:bodyPr>
          <a:lstStyle/>
          <a:p>
            <a:pPr algn="ctr"/>
            <a:r>
              <a:rPr lang="en-US" sz="825" b="1" dirty="0">
                <a:solidFill>
                  <a:schemeClr val="bg1"/>
                </a:solidFill>
                <a:latin typeface="Segoe UI Light" pitchFamily="34" charset="0"/>
              </a:rPr>
              <a:t>Filter</a:t>
            </a:r>
          </a:p>
        </p:txBody>
      </p:sp>
      <p:sp>
        <p:nvSpPr>
          <p:cNvPr id="4" name="Up Arrow 3"/>
          <p:cNvSpPr/>
          <p:nvPr/>
        </p:nvSpPr>
        <p:spPr>
          <a:xfrm>
            <a:off x="7919784" y="3222560"/>
            <a:ext cx="182384" cy="25608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5" name="Up Arrow 54"/>
          <p:cNvSpPr/>
          <p:nvPr/>
        </p:nvSpPr>
        <p:spPr>
          <a:xfrm>
            <a:off x="8389423" y="3217818"/>
            <a:ext cx="182384" cy="25608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8" name="Up Arrow 57"/>
          <p:cNvSpPr/>
          <p:nvPr/>
        </p:nvSpPr>
        <p:spPr>
          <a:xfrm>
            <a:off x="8903416" y="3240203"/>
            <a:ext cx="182384" cy="25608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1" name="Rectangle 60"/>
          <p:cNvSpPr/>
          <p:nvPr/>
        </p:nvSpPr>
        <p:spPr>
          <a:xfrm>
            <a:off x="2210977" y="2338653"/>
            <a:ext cx="1735626" cy="289769"/>
          </a:xfrm>
          <a:prstGeom prst="rect">
            <a:avLst/>
          </a:prstGeom>
          <a:pattFill prst="lgConfetti">
            <a:fgClr>
              <a:srgbClr val="00B05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Rows and Indexes</a:t>
            </a:r>
          </a:p>
        </p:txBody>
      </p:sp>
      <p:sp>
        <p:nvSpPr>
          <p:cNvPr id="69" name="Rectangle 68"/>
          <p:cNvSpPr/>
          <p:nvPr/>
        </p:nvSpPr>
        <p:spPr>
          <a:xfrm>
            <a:off x="7993290" y="2321666"/>
            <a:ext cx="1735626" cy="289769"/>
          </a:xfrm>
          <a:prstGeom prst="rect">
            <a:avLst/>
          </a:prstGeom>
          <a:pattFill prst="lgConfetti">
            <a:fgClr>
              <a:srgbClr val="00B05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Rows and Indexes</a:t>
            </a:r>
          </a:p>
        </p:txBody>
      </p:sp>
      <p:sp>
        <p:nvSpPr>
          <p:cNvPr id="72" name="Rectangle 71"/>
          <p:cNvSpPr/>
          <p:nvPr/>
        </p:nvSpPr>
        <p:spPr>
          <a:xfrm>
            <a:off x="1782926" y="5287622"/>
            <a:ext cx="440871" cy="398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Key</a:t>
            </a:r>
          </a:p>
        </p:txBody>
      </p:sp>
      <p:sp>
        <p:nvSpPr>
          <p:cNvPr id="10" name="Date Placeholder 9"/>
          <p:cNvSpPr>
            <a:spLocks noGrp="1"/>
          </p:cNvSpPr>
          <p:nvPr>
            <p:ph type="dt" sz="half" idx="10"/>
          </p:nvPr>
        </p:nvSpPr>
        <p:spPr/>
        <p:txBody>
          <a:bodyPr/>
          <a:lstStyle/>
          <a:p>
            <a:fld id="{D7C70403-1466-456A-9EF0-1BFD2F9EEABF}" type="datetime1">
              <a:rPr lang="en-US" smtClean="0"/>
              <a:t>9/9/2016</a:t>
            </a:fld>
            <a:endParaRPr lang="en-US" dirty="0"/>
          </a:p>
        </p:txBody>
      </p:sp>
      <p:sp>
        <p:nvSpPr>
          <p:cNvPr id="56" name="TextBox 55"/>
          <p:cNvSpPr txBox="1"/>
          <p:nvPr/>
        </p:nvSpPr>
        <p:spPr>
          <a:xfrm>
            <a:off x="10512" y="5908813"/>
            <a:ext cx="5872398" cy="430887"/>
          </a:xfrm>
          <a:prstGeom prst="rect">
            <a:avLst/>
          </a:prstGeom>
          <a:noFill/>
        </p:spPr>
        <p:txBody>
          <a:bodyPr wrap="square" rtlCol="0">
            <a:spAutoFit/>
          </a:bodyPr>
          <a:lstStyle/>
          <a:p>
            <a:r>
              <a:rPr lang="en-US" sz="1100" dirty="0">
                <a:solidFill>
                  <a:schemeClr val="tx1">
                    <a:lumMod val="50000"/>
                    <a:lumOff val="50000"/>
                  </a:schemeClr>
                </a:solidFill>
                <a:latin typeface="Arial" panose="020B0604020202020204" pitchFamily="34" charset="0"/>
                <a:cs typeface="Arial" panose="020B0604020202020204" pitchFamily="34" charset="0"/>
              </a:rPr>
              <a:t>Hekaton: SQL Server’s Memory-Optimized OLTP Engine</a:t>
            </a:r>
          </a:p>
          <a:p>
            <a:r>
              <a:rPr lang="en-US" sz="1100" dirty="0">
                <a:solidFill>
                  <a:schemeClr val="bg1">
                    <a:lumMod val="75000"/>
                  </a:schemeClr>
                </a:solidFill>
                <a:latin typeface="Arial" panose="020B0604020202020204" pitchFamily="34" charset="0"/>
                <a:cs typeface="Arial" panose="020B0604020202020204" pitchFamily="34" charset="0"/>
              </a:rPr>
              <a:t>SIGMOD 2013</a:t>
            </a:r>
          </a:p>
        </p:txBody>
      </p:sp>
    </p:spTree>
    <p:extLst>
      <p:ext uri="{BB962C8B-B14F-4D97-AF65-F5344CB8AC3E}">
        <p14:creationId xmlns:p14="http://schemas.microsoft.com/office/powerpoint/2010/main" val="410619729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right)">
                                      <p:cBhvr>
                                        <p:cTn id="7" dur="500"/>
                                        <p:tgtEl>
                                          <p:spTgt spid="1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down)">
                                      <p:cBhvr>
                                        <p:cTn id="11" dur="500"/>
                                        <p:tgtEl>
                                          <p:spTgt spid="43"/>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wipe(down)">
                                      <p:cBhvr>
                                        <p:cTn id="15" dur="500"/>
                                        <p:tgtEl>
                                          <p:spTgt spid="46"/>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wipe(down)">
                                      <p:cBhvr>
                                        <p:cTn id="19" dur="500"/>
                                        <p:tgtEl>
                                          <p:spTgt spid="47"/>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wipe(down)">
                                      <p:cBhvr>
                                        <p:cTn id="22" dur="500"/>
                                        <p:tgtEl>
                                          <p:spTgt spid="48"/>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wipe(down)">
                                      <p:cBhvr>
                                        <p:cTn id="25" dur="500"/>
                                        <p:tgtEl>
                                          <p:spTgt spid="50"/>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wipe(down)">
                                      <p:cBhvr>
                                        <p:cTn id="28" dur="500"/>
                                        <p:tgtEl>
                                          <p:spTgt spid="51"/>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3"/>
                                        </p:tgtEl>
                                        <p:attrNameLst>
                                          <p:attrName>style.visibility</p:attrName>
                                        </p:attrNameLst>
                                      </p:cBhvr>
                                      <p:to>
                                        <p:strVal val="visible"/>
                                      </p:to>
                                    </p:set>
                                    <p:animEffect transition="in" filter="wipe(down)">
                                      <p:cBhvr>
                                        <p:cTn id="55" dur="500"/>
                                        <p:tgtEl>
                                          <p:spTgt spid="3"/>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52"/>
                                        </p:tgtEl>
                                        <p:attrNameLst>
                                          <p:attrName>style.visibility</p:attrName>
                                        </p:attrNameLst>
                                      </p:cBhvr>
                                      <p:to>
                                        <p:strVal val="visible"/>
                                      </p:to>
                                    </p:set>
                                    <p:animEffect transition="in" filter="wipe(down)">
                                      <p:cBhvr>
                                        <p:cTn id="58" dur="500"/>
                                        <p:tgtEl>
                                          <p:spTgt spid="52"/>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53"/>
                                        </p:tgtEl>
                                        <p:attrNameLst>
                                          <p:attrName>style.visibility</p:attrName>
                                        </p:attrNameLst>
                                      </p:cBhvr>
                                      <p:to>
                                        <p:strVal val="visible"/>
                                      </p:to>
                                    </p:set>
                                    <p:animEffect transition="in" filter="wipe(down)">
                                      <p:cBhvr>
                                        <p:cTn id="61" dur="500"/>
                                        <p:tgtEl>
                                          <p:spTgt spid="53"/>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wipe(down)">
                                      <p:cBhvr>
                                        <p:cTn id="64" dur="500"/>
                                        <p:tgtEl>
                                          <p:spTgt spid="4"/>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55"/>
                                        </p:tgtEl>
                                        <p:attrNameLst>
                                          <p:attrName>style.visibility</p:attrName>
                                        </p:attrNameLst>
                                      </p:cBhvr>
                                      <p:to>
                                        <p:strVal val="visible"/>
                                      </p:to>
                                    </p:set>
                                    <p:animEffect transition="in" filter="wipe(down)">
                                      <p:cBhvr>
                                        <p:cTn id="67" dur="500"/>
                                        <p:tgtEl>
                                          <p:spTgt spid="55"/>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58"/>
                                        </p:tgtEl>
                                        <p:attrNameLst>
                                          <p:attrName>style.visibility</p:attrName>
                                        </p:attrNameLst>
                                      </p:cBhvr>
                                      <p:to>
                                        <p:strVal val="visible"/>
                                      </p:to>
                                    </p:set>
                                    <p:animEffect transition="in" filter="wipe(down)">
                                      <p:cBhvr>
                                        <p:cTn id="70" dur="500"/>
                                        <p:tgtEl>
                                          <p:spTgt spid="58"/>
                                        </p:tgtEl>
                                      </p:cBhvr>
                                    </p:animEffect>
                                  </p:childTnLst>
                                </p:cTn>
                              </p:par>
                              <p:par>
                                <p:cTn id="71" presetID="1" presetClass="entr" presetSubtype="0" fill="hold" grpId="0" nodeType="withEffect">
                                  <p:stCondLst>
                                    <p:cond delay="0"/>
                                  </p:stCondLst>
                                  <p:childTnLst>
                                    <p:set>
                                      <p:cBhvr>
                                        <p:cTn id="72" dur="1" fill="hold">
                                          <p:stCondLst>
                                            <p:cond delay="0"/>
                                          </p:stCondLst>
                                        </p:cTn>
                                        <p:tgtEl>
                                          <p:spTgt spid="6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43" grpId="0" animBg="1"/>
      <p:bldP spid="46" grpId="0" animBg="1"/>
      <p:bldP spid="47" grpId="0" animBg="1"/>
      <p:bldP spid="48" grpId="0" animBg="1"/>
      <p:bldP spid="50" grpId="0" animBg="1"/>
      <p:bldP spid="51" grpId="0" animBg="1"/>
      <p:bldP spid="33" grpId="0" animBg="1"/>
      <p:bldP spid="54" grpId="0" animBg="1"/>
      <p:bldP spid="11" grpId="0" animBg="1"/>
      <p:bldP spid="13" grpId="0" animBg="1"/>
      <p:bldP spid="37" grpId="0" animBg="1"/>
      <p:bldP spid="38" grpId="0" animBg="1"/>
      <p:bldP spid="40" grpId="0" animBg="1"/>
      <p:bldP spid="41" grpId="0" animBg="1"/>
      <p:bldP spid="42" grpId="0" animBg="1"/>
      <p:bldP spid="45" grpId="0" animBg="1"/>
      <p:bldP spid="3" grpId="0" animBg="1"/>
      <p:bldP spid="52" grpId="0" animBg="1"/>
      <p:bldP spid="53" grpId="0" animBg="1"/>
      <p:bldP spid="4" grpId="0" animBg="1"/>
      <p:bldP spid="55" grpId="0" animBg="1"/>
      <p:bldP spid="58" grpId="0" animBg="1"/>
      <p:bldP spid="69"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Other systems</a:t>
            </a:r>
          </a:p>
        </p:txBody>
      </p:sp>
      <p:sp>
        <p:nvSpPr>
          <p:cNvPr id="11" name="Content Placeholder 10"/>
          <p:cNvSpPr>
            <a:spLocks noGrp="1"/>
          </p:cNvSpPr>
          <p:nvPr>
            <p:ph idx="1"/>
          </p:nvPr>
        </p:nvSpPr>
        <p:spPr/>
        <p:txBody>
          <a:bodyPr vert="horz" lIns="0" tIns="45720" rIns="0" bIns="45720" rtlCol="0" anchor="t">
            <a:normAutofit lnSpcReduction="10000"/>
          </a:bodyPr>
          <a:lstStyle/>
          <a:p>
            <a:pPr>
              <a:buFont typeface="Wingdings" panose="05000000000000000000" pitchFamily="2" charset="2"/>
              <a:buChar char="§"/>
            </a:pPr>
            <a:r>
              <a:rPr lang="en-US" dirty="0"/>
              <a:t> Typically just redo information is logged</a:t>
            </a:r>
            <a:endParaRPr lang="en-US" dirty="0">
              <a:solidFill>
                <a:schemeClr val="tx1"/>
              </a:solidFill>
            </a:endParaRPr>
          </a:p>
          <a:p>
            <a:pPr lvl="1">
              <a:buFont typeface="Wingdings" panose="05000000000000000000" pitchFamily="2" charset="2"/>
              <a:buChar char="§"/>
            </a:pPr>
            <a:r>
              <a:rPr lang="en-US" dirty="0"/>
              <a:t>Value logging: updated version of each record is logged </a:t>
            </a:r>
            <a:endParaRPr lang="en-US" dirty="0">
              <a:solidFill>
                <a:schemeClr val="tx1"/>
              </a:solidFill>
            </a:endParaRPr>
          </a:p>
          <a:p>
            <a:pPr lvl="1">
              <a:buFont typeface="Wingdings" panose="05000000000000000000" pitchFamily="2" charset="2"/>
              <a:buChar char="§"/>
            </a:pPr>
            <a:r>
              <a:rPr lang="en-US" dirty="0"/>
              <a:t>Command logging: log procedure calls including parameters (VoltDB)</a:t>
            </a:r>
            <a:endParaRPr lang="en-US" dirty="0">
              <a:solidFill>
                <a:schemeClr val="tx1"/>
              </a:solidFill>
            </a:endParaRPr>
          </a:p>
          <a:p>
            <a:pPr>
              <a:buFont typeface="Wingdings" panose="05000000000000000000" pitchFamily="2" charset="2"/>
              <a:buChar char="§"/>
            </a:pPr>
            <a:r>
              <a:rPr lang="en-US" dirty="0"/>
              <a:t> Periodically write out a consistent snapshot of the database </a:t>
            </a:r>
            <a:endParaRPr lang="en-US" dirty="0">
              <a:solidFill>
                <a:schemeClr val="tx1"/>
              </a:solidFill>
            </a:endParaRPr>
          </a:p>
          <a:p>
            <a:pPr lvl="1">
              <a:buFont typeface="Wingdings" panose="05000000000000000000" pitchFamily="2" charset="2"/>
              <a:buChar char="§"/>
            </a:pPr>
            <a:r>
              <a:rPr lang="en-US" dirty="0"/>
              <a:t>Indexes may or may not be included</a:t>
            </a:r>
            <a:endParaRPr lang="en-US" dirty="0">
              <a:solidFill>
                <a:schemeClr val="tx1"/>
              </a:solidFill>
            </a:endParaRPr>
          </a:p>
          <a:p>
            <a:pPr lvl="1">
              <a:buFont typeface="Wingdings" panose="05000000000000000000" pitchFamily="2" charset="2"/>
              <a:buChar char="§"/>
            </a:pPr>
            <a:r>
              <a:rPr lang="en-US" dirty="0"/>
              <a:t>Hyper uses it OS-based (fork) snapshot mechanism</a:t>
            </a:r>
            <a:endParaRPr lang="en-US" dirty="0">
              <a:solidFill>
                <a:schemeClr val="tx1"/>
              </a:solidFill>
            </a:endParaRPr>
          </a:p>
          <a:p>
            <a:pPr lvl="1">
              <a:buFont typeface="Wingdings" panose="05000000000000000000" pitchFamily="2" charset="2"/>
              <a:buChar char="§"/>
            </a:pPr>
            <a:r>
              <a:rPr lang="en-US" dirty="0"/>
              <a:t>H-Store/VoltDB switches to a copy-on-write mode so old versions are retained. Also needs to ensure consistency across partitions.</a:t>
            </a:r>
            <a:endParaRPr lang="en-US" dirty="0">
              <a:solidFill>
                <a:schemeClr val="tx1"/>
              </a:solidFill>
            </a:endParaRPr>
          </a:p>
          <a:p>
            <a:pPr>
              <a:buFont typeface="Wingdings" panose="05000000000000000000" pitchFamily="2" charset="2"/>
              <a:buChar char="§"/>
            </a:pPr>
            <a:r>
              <a:rPr lang="en-US" dirty="0"/>
              <a:t> Recovery is a two-step process</a:t>
            </a:r>
            <a:endParaRPr lang="en-US" dirty="0">
              <a:solidFill>
                <a:schemeClr val="tx1"/>
              </a:solidFill>
            </a:endParaRPr>
          </a:p>
          <a:p>
            <a:pPr lvl="1">
              <a:buFont typeface="Wingdings" panose="05000000000000000000" pitchFamily="2" charset="2"/>
              <a:buChar char="§"/>
            </a:pPr>
            <a:r>
              <a:rPr lang="en-US" dirty="0"/>
              <a:t>Rebuild the database including indexes from the latest checkpoint (dominates recovery time)</a:t>
            </a:r>
            <a:endParaRPr lang="en-US" dirty="0">
              <a:solidFill>
                <a:schemeClr val="tx1"/>
              </a:solidFill>
            </a:endParaRPr>
          </a:p>
          <a:p>
            <a:pPr lvl="1">
              <a:buFont typeface="Wingdings" panose="05000000000000000000" pitchFamily="2" charset="2"/>
              <a:buChar char="§"/>
            </a:pPr>
            <a:r>
              <a:rPr lang="en-US" dirty="0"/>
              <a:t>Apply the tail of the log</a:t>
            </a:r>
            <a:endParaRPr lang="en-US" dirty="0">
              <a:solidFill>
                <a:schemeClr val="tx1"/>
              </a:solidFill>
            </a:endParaRPr>
          </a:p>
          <a:p>
            <a:pPr lvl="2">
              <a:buFont typeface="Wingdings" panose="05000000000000000000" pitchFamily="2" charset="2"/>
              <a:buChar char="§"/>
            </a:pPr>
            <a:r>
              <a:rPr lang="en-US" dirty="0">
                <a:solidFill>
                  <a:srgbClr val="404040"/>
                </a:solidFill>
              </a:rPr>
              <a:t>Value logging: copy in new values</a:t>
            </a:r>
            <a:endParaRPr lang="en-US" dirty="0">
              <a:solidFill>
                <a:schemeClr val="tx1"/>
              </a:solidFill>
            </a:endParaRPr>
          </a:p>
          <a:p>
            <a:pPr lvl="2">
              <a:buFont typeface="Wingdings" panose="05000000000000000000" pitchFamily="2" charset="2"/>
              <a:buChar char="§"/>
            </a:pPr>
            <a:r>
              <a:rPr lang="en-US" dirty="0">
                <a:solidFill>
                  <a:srgbClr val="404040"/>
                </a:solidFill>
              </a:rPr>
              <a:t>Command logging: re-execute transactions – must guarantee exactly the same result</a:t>
            </a:r>
            <a:endParaRPr lang="en-US" dirty="0">
              <a:solidFill>
                <a:schemeClr val="tx1"/>
              </a:solidFill>
            </a:endParaRPr>
          </a:p>
        </p:txBody>
      </p:sp>
      <p:sp>
        <p:nvSpPr>
          <p:cNvPr id="7" name="Date Placeholder 6"/>
          <p:cNvSpPr>
            <a:spLocks noGrp="1"/>
          </p:cNvSpPr>
          <p:nvPr>
            <p:ph type="dt" sz="half" idx="10"/>
          </p:nvPr>
        </p:nvSpPr>
        <p:spPr/>
        <p:txBody>
          <a:bodyPr/>
          <a:lstStyle/>
          <a:p>
            <a:fld id="{38F13532-3E54-4E82-9C8F-48221305AEC7}" type="datetime1">
              <a:rPr lang="en-US" smtClean="0"/>
              <a:t>9/9/2016</a:t>
            </a:fld>
            <a:endParaRPr lang="en-US" dirty="0"/>
          </a:p>
        </p:txBody>
      </p:sp>
      <p:sp>
        <p:nvSpPr>
          <p:cNvPr id="8" name="Footer Placeholder 7"/>
          <p:cNvSpPr>
            <a:spLocks noGrp="1"/>
          </p:cNvSpPr>
          <p:nvPr>
            <p:ph type="ftr" sz="quarter" idx="11"/>
          </p:nvPr>
        </p:nvSpPr>
        <p:spPr/>
        <p:txBody>
          <a:bodyPr/>
          <a:lstStyle/>
          <a:p>
            <a:r>
              <a:rPr lang="en-US" dirty="0"/>
              <a:t>MM-DB Tutorial VLDB 2016</a:t>
            </a:r>
          </a:p>
        </p:txBody>
      </p:sp>
      <p:sp>
        <p:nvSpPr>
          <p:cNvPr id="9" name="Slide Number Placeholder 8"/>
          <p:cNvSpPr>
            <a:spLocks noGrp="1"/>
          </p:cNvSpPr>
          <p:nvPr>
            <p:ph type="sldNum" sz="quarter" idx="12"/>
          </p:nvPr>
        </p:nvSpPr>
        <p:spPr/>
        <p:txBody>
          <a:bodyPr/>
          <a:lstStyle/>
          <a:p>
            <a:fld id="{4BCCD29C-D85B-4C5E-9905-B2B81AF4200C}" type="slidenum">
              <a:rPr lang="en-US" smtClean="0"/>
              <a:t>65</a:t>
            </a:fld>
            <a:endParaRPr lang="en-US" dirty="0"/>
          </a:p>
        </p:txBody>
      </p:sp>
      <p:sp>
        <p:nvSpPr>
          <p:cNvPr id="12" name="TextBox 11"/>
          <p:cNvSpPr txBox="1"/>
          <p:nvPr/>
        </p:nvSpPr>
        <p:spPr>
          <a:xfrm>
            <a:off x="10512" y="5908813"/>
            <a:ext cx="2845976" cy="430887"/>
          </a:xfrm>
          <a:prstGeom prst="rect">
            <a:avLst/>
          </a:prstGeom>
          <a:noFill/>
        </p:spPr>
        <p:txBody>
          <a:bodyPr wrap="square" rtlCol="0">
            <a:spAutoFit/>
          </a:bodyPr>
          <a:lstStyle/>
          <a:p>
            <a:r>
              <a:rPr lang="en-US" sz="1100" dirty="0">
                <a:solidFill>
                  <a:schemeClr val="tx1">
                    <a:lumMod val="50000"/>
                    <a:lumOff val="50000"/>
                  </a:schemeClr>
                </a:solidFill>
                <a:latin typeface="Arial" panose="020B0604020202020204" pitchFamily="34" charset="0"/>
                <a:cs typeface="Arial" panose="020B0604020202020204" pitchFamily="34" charset="0"/>
              </a:rPr>
              <a:t>Rethinking Main Memory OLTP Recovery</a:t>
            </a:r>
          </a:p>
          <a:p>
            <a:r>
              <a:rPr lang="en-US" sz="1100" dirty="0">
                <a:solidFill>
                  <a:schemeClr val="bg1">
                    <a:lumMod val="75000"/>
                  </a:schemeClr>
                </a:solidFill>
                <a:latin typeface="Arial" panose="020B0604020202020204" pitchFamily="34" charset="0"/>
                <a:cs typeface="Arial" panose="020B0604020202020204" pitchFamily="34" charset="0"/>
              </a:rPr>
              <a:t>ICDE 2014</a:t>
            </a:r>
          </a:p>
        </p:txBody>
      </p:sp>
    </p:spTree>
    <p:extLst>
      <p:ext uri="{BB962C8B-B14F-4D97-AF65-F5344CB8AC3E}">
        <p14:creationId xmlns:p14="http://schemas.microsoft.com/office/powerpoint/2010/main" val="21004426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a:t>
            </a:r>
          </a:p>
        </p:txBody>
      </p:sp>
      <p:sp>
        <p:nvSpPr>
          <p:cNvPr id="3" name="Text Placeholder 2"/>
          <p:cNvSpPr>
            <a:spLocks noGrp="1"/>
          </p:cNvSpPr>
          <p:nvPr>
            <p:ph type="body" idx="1"/>
          </p:nvPr>
        </p:nvSpPr>
        <p:spPr/>
        <p:txBody>
          <a:bodyPr/>
          <a:lstStyle/>
          <a:p>
            <a:r>
              <a:rPr lang="en-US" dirty="0"/>
              <a:t>Time for tea</a:t>
            </a:r>
          </a:p>
        </p:txBody>
      </p:sp>
      <p:sp>
        <p:nvSpPr>
          <p:cNvPr id="4" name="Date Placeholder 3"/>
          <p:cNvSpPr>
            <a:spLocks noGrp="1"/>
          </p:cNvSpPr>
          <p:nvPr>
            <p:ph type="dt" sz="half" idx="10"/>
          </p:nvPr>
        </p:nvSpPr>
        <p:spPr/>
        <p:txBody>
          <a:bodyPr/>
          <a:lstStyle/>
          <a:p>
            <a:fld id="{63B24373-360C-446E-9932-78E2024560AD}"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66</a:t>
            </a:fld>
            <a:endParaRPr lang="en-US" dirty="0"/>
          </a:p>
        </p:txBody>
      </p:sp>
    </p:spTree>
    <p:extLst>
      <p:ext uri="{BB962C8B-B14F-4D97-AF65-F5344CB8AC3E}">
        <p14:creationId xmlns:p14="http://schemas.microsoft.com/office/powerpoint/2010/main" val="33468751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Availability (HA)</a:t>
            </a:r>
          </a:p>
        </p:txBody>
      </p:sp>
      <p:sp>
        <p:nvSpPr>
          <p:cNvPr id="3" name="Text Placeholder 2"/>
          <p:cNvSpPr>
            <a:spLocks noGrp="1"/>
          </p:cNvSpPr>
          <p:nvPr>
            <p:ph type="body" idx="1"/>
          </p:nvPr>
        </p:nvSpPr>
        <p:spPr/>
        <p:txBody>
          <a:bodyPr/>
          <a:lstStyle/>
          <a:p>
            <a:r>
              <a:rPr lang="en-US" dirty="0"/>
              <a:t>Never lose the database service!</a:t>
            </a:r>
          </a:p>
        </p:txBody>
      </p:sp>
      <p:sp>
        <p:nvSpPr>
          <p:cNvPr id="4" name="Date Placeholder 3"/>
          <p:cNvSpPr>
            <a:spLocks noGrp="1"/>
          </p:cNvSpPr>
          <p:nvPr>
            <p:ph type="dt" sz="half" idx="10"/>
          </p:nvPr>
        </p:nvSpPr>
        <p:spPr/>
        <p:txBody>
          <a:bodyPr/>
          <a:lstStyle/>
          <a:p>
            <a:fld id="{63B24373-360C-446E-9932-78E2024560AD}"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67</a:t>
            </a:fld>
            <a:endParaRPr lang="en-US" dirty="0"/>
          </a:p>
        </p:txBody>
      </p:sp>
    </p:spTree>
    <p:extLst>
      <p:ext uri="{BB962C8B-B14F-4D97-AF65-F5344CB8AC3E}">
        <p14:creationId xmlns:p14="http://schemas.microsoft.com/office/powerpoint/2010/main" val="31061097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Primary HA architectures</a:t>
            </a:r>
          </a:p>
        </p:txBody>
      </p:sp>
      <p:sp>
        <p:nvSpPr>
          <p:cNvPr id="4" name="Date Placeholder 3"/>
          <p:cNvSpPr>
            <a:spLocks noGrp="1"/>
          </p:cNvSpPr>
          <p:nvPr>
            <p:ph type="dt" sz="half" idx="10"/>
          </p:nvPr>
        </p:nvSpPr>
        <p:spPr/>
        <p:txBody>
          <a:bodyPr/>
          <a:lstStyle/>
          <a:p>
            <a:fld id="{63B24373-360C-446E-9932-78E2024560AD}"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68</a:t>
            </a:fld>
            <a:endParaRPr lang="en-US" dirty="0"/>
          </a:p>
        </p:txBody>
      </p:sp>
      <p:sp>
        <p:nvSpPr>
          <p:cNvPr id="9" name="Rectangle: Rounded Corners 8"/>
          <p:cNvSpPr/>
          <p:nvPr/>
        </p:nvSpPr>
        <p:spPr>
          <a:xfrm>
            <a:off x="1514033" y="2173889"/>
            <a:ext cx="1093305" cy="57646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Primary</a:t>
            </a:r>
          </a:p>
        </p:txBody>
      </p:sp>
      <p:sp>
        <p:nvSpPr>
          <p:cNvPr id="10" name="Rectangle: Rounded Corners 9"/>
          <p:cNvSpPr/>
          <p:nvPr/>
        </p:nvSpPr>
        <p:spPr>
          <a:xfrm>
            <a:off x="3081576" y="2180109"/>
            <a:ext cx="1093305" cy="5764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Replica (sync)</a:t>
            </a:r>
          </a:p>
        </p:txBody>
      </p:sp>
      <p:sp>
        <p:nvSpPr>
          <p:cNvPr id="11" name="Rectangle: Rounded Corners 10"/>
          <p:cNvSpPr/>
          <p:nvPr/>
        </p:nvSpPr>
        <p:spPr>
          <a:xfrm>
            <a:off x="3081576" y="2983563"/>
            <a:ext cx="1093305" cy="5764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Replica (sync)</a:t>
            </a:r>
          </a:p>
        </p:txBody>
      </p:sp>
      <p:sp>
        <p:nvSpPr>
          <p:cNvPr id="13" name="Rectangle: Rounded Corners 12"/>
          <p:cNvSpPr/>
          <p:nvPr/>
        </p:nvSpPr>
        <p:spPr>
          <a:xfrm>
            <a:off x="1514033" y="2973131"/>
            <a:ext cx="1093305" cy="5764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Replica (async)</a:t>
            </a:r>
          </a:p>
        </p:txBody>
      </p:sp>
      <p:sp>
        <p:nvSpPr>
          <p:cNvPr id="14" name="Rectangle: Rounded Corners 13"/>
          <p:cNvSpPr/>
          <p:nvPr/>
        </p:nvSpPr>
        <p:spPr>
          <a:xfrm>
            <a:off x="1514033" y="3772374"/>
            <a:ext cx="1093305" cy="5764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Replica (async)</a:t>
            </a:r>
          </a:p>
        </p:txBody>
      </p:sp>
      <p:cxnSp>
        <p:nvCxnSpPr>
          <p:cNvPr id="16" name="Connector: Elbow 15"/>
          <p:cNvCxnSpPr>
            <a:stCxn id="9" idx="3"/>
            <a:endCxn id="10" idx="1"/>
          </p:cNvCxnSpPr>
          <p:nvPr/>
        </p:nvCxnSpPr>
        <p:spPr>
          <a:xfrm>
            <a:off x="2607338" y="2462124"/>
            <a:ext cx="474238" cy="6220"/>
          </a:xfrm>
          <a:prstGeom prst="bentConnector3">
            <a:avLst/>
          </a:prstGeom>
          <a:ln w="31750">
            <a:tailEnd type="triangle" w="lg" len="med"/>
          </a:ln>
        </p:spPr>
        <p:style>
          <a:lnRef idx="1">
            <a:schemeClr val="accent1"/>
          </a:lnRef>
          <a:fillRef idx="0">
            <a:schemeClr val="accent1"/>
          </a:fillRef>
          <a:effectRef idx="0">
            <a:schemeClr val="accent1"/>
          </a:effectRef>
          <a:fontRef idx="minor">
            <a:schemeClr val="tx1"/>
          </a:fontRef>
        </p:style>
      </p:cxnSp>
      <p:cxnSp>
        <p:nvCxnSpPr>
          <p:cNvPr id="18" name="Connector: Elbow 17"/>
          <p:cNvCxnSpPr>
            <a:stCxn id="9" idx="3"/>
            <a:endCxn id="11" idx="1"/>
          </p:cNvCxnSpPr>
          <p:nvPr/>
        </p:nvCxnSpPr>
        <p:spPr>
          <a:xfrm>
            <a:off x="2607338" y="2462124"/>
            <a:ext cx="474238" cy="809674"/>
          </a:xfrm>
          <a:prstGeom prst="bentConnector3">
            <a:avLst>
              <a:gd name="adj1" fmla="val 50000"/>
            </a:avLst>
          </a:prstGeom>
          <a:ln w="31750">
            <a:tailEnd type="triangle" w="lg" len="med"/>
          </a:ln>
        </p:spPr>
        <p:style>
          <a:lnRef idx="1">
            <a:schemeClr val="accent1"/>
          </a:lnRef>
          <a:fillRef idx="0">
            <a:schemeClr val="accent1"/>
          </a:fillRef>
          <a:effectRef idx="0">
            <a:schemeClr val="accent1"/>
          </a:effectRef>
          <a:fontRef idx="minor">
            <a:schemeClr val="tx1"/>
          </a:fontRef>
        </p:style>
      </p:cxnSp>
      <p:cxnSp>
        <p:nvCxnSpPr>
          <p:cNvPr id="25" name="Connector: Elbow 24"/>
          <p:cNvCxnSpPr>
            <a:stCxn id="9" idx="1"/>
            <a:endCxn id="13" idx="1"/>
          </p:cNvCxnSpPr>
          <p:nvPr/>
        </p:nvCxnSpPr>
        <p:spPr>
          <a:xfrm rot="10800000" flipV="1">
            <a:off x="1514033" y="2462124"/>
            <a:ext cx="12700" cy="799242"/>
          </a:xfrm>
          <a:prstGeom prst="bentConnector3">
            <a:avLst>
              <a:gd name="adj1" fmla="val 2191835"/>
            </a:avLst>
          </a:prstGeom>
          <a:ln w="317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p:cNvCxnSpPr>
            <a:stCxn id="9" idx="1"/>
            <a:endCxn id="14" idx="1"/>
          </p:cNvCxnSpPr>
          <p:nvPr/>
        </p:nvCxnSpPr>
        <p:spPr>
          <a:xfrm rot="10800000" flipV="1">
            <a:off x="1514033" y="2462123"/>
            <a:ext cx="12700" cy="1598485"/>
          </a:xfrm>
          <a:prstGeom prst="bentConnector3">
            <a:avLst>
              <a:gd name="adj1" fmla="val 2240819"/>
            </a:avLst>
          </a:prstGeom>
          <a:ln w="31750">
            <a:prstDash val="sysDash"/>
            <a:tailEnd type="triangle"/>
          </a:ln>
        </p:spPr>
        <p:style>
          <a:lnRef idx="1">
            <a:schemeClr val="accent1"/>
          </a:lnRef>
          <a:fillRef idx="0">
            <a:schemeClr val="accent1"/>
          </a:fillRef>
          <a:effectRef idx="0">
            <a:schemeClr val="accent1"/>
          </a:effectRef>
          <a:fontRef idx="minor">
            <a:schemeClr val="tx1"/>
          </a:fontRef>
        </p:style>
      </p:cxnSp>
      <p:sp>
        <p:nvSpPr>
          <p:cNvPr id="33" name="Rectangle: Rounded Corners 32"/>
          <p:cNvSpPr/>
          <p:nvPr/>
        </p:nvSpPr>
        <p:spPr>
          <a:xfrm>
            <a:off x="6204236" y="2296085"/>
            <a:ext cx="998998" cy="1828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34" name="Rectangle: Rounded Corners 33"/>
          <p:cNvSpPr/>
          <p:nvPr/>
        </p:nvSpPr>
        <p:spPr>
          <a:xfrm>
            <a:off x="7531879" y="2296085"/>
            <a:ext cx="998998" cy="1828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35" name="Rectangle: Rounded Corners 34"/>
          <p:cNvSpPr/>
          <p:nvPr/>
        </p:nvSpPr>
        <p:spPr>
          <a:xfrm>
            <a:off x="8859522" y="2296085"/>
            <a:ext cx="998998" cy="1828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36" name="Rectangle: Rounded Corners 35"/>
          <p:cNvSpPr/>
          <p:nvPr/>
        </p:nvSpPr>
        <p:spPr>
          <a:xfrm>
            <a:off x="10187165" y="2296085"/>
            <a:ext cx="998998" cy="1828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37" name="TextBox 36"/>
          <p:cNvSpPr txBox="1"/>
          <p:nvPr/>
        </p:nvSpPr>
        <p:spPr>
          <a:xfrm>
            <a:off x="6257731" y="1990531"/>
            <a:ext cx="870857" cy="369332"/>
          </a:xfrm>
          <a:prstGeom prst="rect">
            <a:avLst/>
          </a:prstGeom>
          <a:noFill/>
        </p:spPr>
        <p:txBody>
          <a:bodyPr wrap="square" rtlCol="0">
            <a:spAutoFit/>
          </a:bodyPr>
          <a:lstStyle/>
          <a:p>
            <a:pPr algn="ctr"/>
            <a:r>
              <a:rPr lang="en-US" dirty="0"/>
              <a:t>Site A</a:t>
            </a:r>
          </a:p>
        </p:txBody>
      </p:sp>
      <p:sp>
        <p:nvSpPr>
          <p:cNvPr id="38" name="TextBox 37"/>
          <p:cNvSpPr txBox="1"/>
          <p:nvPr/>
        </p:nvSpPr>
        <p:spPr>
          <a:xfrm>
            <a:off x="7633272" y="1961725"/>
            <a:ext cx="870857" cy="369332"/>
          </a:xfrm>
          <a:prstGeom prst="rect">
            <a:avLst/>
          </a:prstGeom>
          <a:noFill/>
        </p:spPr>
        <p:txBody>
          <a:bodyPr wrap="square" rtlCol="0">
            <a:spAutoFit/>
          </a:bodyPr>
          <a:lstStyle/>
          <a:p>
            <a:pPr algn="ctr"/>
            <a:r>
              <a:rPr lang="en-US" dirty="0"/>
              <a:t>Site B</a:t>
            </a:r>
          </a:p>
        </p:txBody>
      </p:sp>
      <p:sp>
        <p:nvSpPr>
          <p:cNvPr id="39" name="TextBox 38"/>
          <p:cNvSpPr txBox="1"/>
          <p:nvPr/>
        </p:nvSpPr>
        <p:spPr>
          <a:xfrm>
            <a:off x="8859522" y="1932431"/>
            <a:ext cx="870857" cy="369332"/>
          </a:xfrm>
          <a:prstGeom prst="rect">
            <a:avLst/>
          </a:prstGeom>
          <a:noFill/>
        </p:spPr>
        <p:txBody>
          <a:bodyPr wrap="square" rtlCol="0">
            <a:spAutoFit/>
          </a:bodyPr>
          <a:lstStyle/>
          <a:p>
            <a:pPr algn="ctr"/>
            <a:r>
              <a:rPr lang="en-US" dirty="0"/>
              <a:t>Site C</a:t>
            </a:r>
          </a:p>
        </p:txBody>
      </p:sp>
      <p:sp>
        <p:nvSpPr>
          <p:cNvPr id="40" name="TextBox 39"/>
          <p:cNvSpPr txBox="1"/>
          <p:nvPr/>
        </p:nvSpPr>
        <p:spPr>
          <a:xfrm>
            <a:off x="10213913" y="1959121"/>
            <a:ext cx="870857" cy="369332"/>
          </a:xfrm>
          <a:prstGeom prst="rect">
            <a:avLst/>
          </a:prstGeom>
          <a:noFill/>
        </p:spPr>
        <p:txBody>
          <a:bodyPr wrap="square" rtlCol="0">
            <a:spAutoFit/>
          </a:bodyPr>
          <a:lstStyle/>
          <a:p>
            <a:pPr algn="ctr"/>
            <a:r>
              <a:rPr lang="en-US" dirty="0"/>
              <a:t>Site D</a:t>
            </a:r>
          </a:p>
        </p:txBody>
      </p:sp>
      <p:sp>
        <p:nvSpPr>
          <p:cNvPr id="42" name="Rectangle 41"/>
          <p:cNvSpPr/>
          <p:nvPr/>
        </p:nvSpPr>
        <p:spPr>
          <a:xfrm>
            <a:off x="6257731" y="2475723"/>
            <a:ext cx="870857" cy="422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p>
        </p:txBody>
      </p:sp>
      <p:sp>
        <p:nvSpPr>
          <p:cNvPr id="43" name="Rectangle 42"/>
          <p:cNvSpPr/>
          <p:nvPr/>
        </p:nvSpPr>
        <p:spPr>
          <a:xfrm>
            <a:off x="7595949" y="2475723"/>
            <a:ext cx="870857" cy="422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p>
        </p:txBody>
      </p:sp>
      <p:sp>
        <p:nvSpPr>
          <p:cNvPr id="44" name="Rectangle 43"/>
          <p:cNvSpPr/>
          <p:nvPr/>
        </p:nvSpPr>
        <p:spPr>
          <a:xfrm>
            <a:off x="8923592" y="2496834"/>
            <a:ext cx="870857" cy="422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p>
        </p:txBody>
      </p:sp>
      <p:sp>
        <p:nvSpPr>
          <p:cNvPr id="45" name="Rectangle 44"/>
          <p:cNvSpPr/>
          <p:nvPr/>
        </p:nvSpPr>
        <p:spPr>
          <a:xfrm>
            <a:off x="7595948" y="2955045"/>
            <a:ext cx="870857" cy="42298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P2</a:t>
            </a:r>
          </a:p>
        </p:txBody>
      </p:sp>
      <p:sp>
        <p:nvSpPr>
          <p:cNvPr id="46" name="Rectangle 45"/>
          <p:cNvSpPr/>
          <p:nvPr/>
        </p:nvSpPr>
        <p:spPr>
          <a:xfrm>
            <a:off x="8940390" y="2998337"/>
            <a:ext cx="870857" cy="42298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P2</a:t>
            </a:r>
          </a:p>
        </p:txBody>
      </p:sp>
      <p:sp>
        <p:nvSpPr>
          <p:cNvPr id="47" name="Rectangle 46"/>
          <p:cNvSpPr/>
          <p:nvPr/>
        </p:nvSpPr>
        <p:spPr>
          <a:xfrm>
            <a:off x="10259943" y="2493211"/>
            <a:ext cx="870857" cy="42298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P2</a:t>
            </a:r>
          </a:p>
        </p:txBody>
      </p:sp>
      <p:sp>
        <p:nvSpPr>
          <p:cNvPr id="48" name="Rectangle 47"/>
          <p:cNvSpPr/>
          <p:nvPr/>
        </p:nvSpPr>
        <p:spPr>
          <a:xfrm>
            <a:off x="10251235" y="3026031"/>
            <a:ext cx="870857" cy="4229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P3</a:t>
            </a:r>
          </a:p>
        </p:txBody>
      </p:sp>
      <p:sp>
        <p:nvSpPr>
          <p:cNvPr id="49" name="Rectangle 48"/>
          <p:cNvSpPr/>
          <p:nvPr/>
        </p:nvSpPr>
        <p:spPr>
          <a:xfrm>
            <a:off x="8934169" y="3496306"/>
            <a:ext cx="870857" cy="4229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P3</a:t>
            </a:r>
          </a:p>
        </p:txBody>
      </p:sp>
      <p:sp>
        <p:nvSpPr>
          <p:cNvPr id="50" name="Rectangle 49"/>
          <p:cNvSpPr/>
          <p:nvPr/>
        </p:nvSpPr>
        <p:spPr>
          <a:xfrm>
            <a:off x="6270174" y="2988710"/>
            <a:ext cx="870857" cy="4229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P3</a:t>
            </a:r>
          </a:p>
        </p:txBody>
      </p:sp>
      <p:sp>
        <p:nvSpPr>
          <p:cNvPr id="51" name="Rectangle 50"/>
          <p:cNvSpPr/>
          <p:nvPr/>
        </p:nvSpPr>
        <p:spPr>
          <a:xfrm>
            <a:off x="6270174" y="3456893"/>
            <a:ext cx="870857" cy="4229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P4</a:t>
            </a:r>
          </a:p>
        </p:txBody>
      </p:sp>
      <p:sp>
        <p:nvSpPr>
          <p:cNvPr id="52" name="Rectangle 51"/>
          <p:cNvSpPr/>
          <p:nvPr/>
        </p:nvSpPr>
        <p:spPr>
          <a:xfrm>
            <a:off x="7590560" y="3502537"/>
            <a:ext cx="870857" cy="4229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P4</a:t>
            </a:r>
          </a:p>
        </p:txBody>
      </p:sp>
      <p:sp>
        <p:nvSpPr>
          <p:cNvPr id="53" name="Rectangle 52"/>
          <p:cNvSpPr/>
          <p:nvPr/>
        </p:nvSpPr>
        <p:spPr>
          <a:xfrm>
            <a:off x="10251234" y="3503935"/>
            <a:ext cx="870857" cy="37804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P4</a:t>
            </a:r>
          </a:p>
        </p:txBody>
      </p:sp>
      <p:sp>
        <p:nvSpPr>
          <p:cNvPr id="54" name="TextBox 53"/>
          <p:cNvSpPr txBox="1"/>
          <p:nvPr/>
        </p:nvSpPr>
        <p:spPr>
          <a:xfrm>
            <a:off x="6270173" y="4516016"/>
            <a:ext cx="5133245" cy="954107"/>
          </a:xfrm>
          <a:prstGeom prst="rect">
            <a:avLst/>
          </a:prstGeom>
          <a:noFill/>
        </p:spPr>
        <p:txBody>
          <a:bodyPr wrap="square" rtlCol="0">
            <a:spAutoFit/>
          </a:bodyPr>
          <a:lstStyle/>
          <a:p>
            <a:r>
              <a:rPr lang="en-US" sz="2000" b="1" dirty="0"/>
              <a:t>Partitioned and replicated database</a:t>
            </a:r>
          </a:p>
          <a:p>
            <a:endParaRPr lang="en-US" dirty="0"/>
          </a:p>
          <a:p>
            <a:pPr marL="285750" indent="-285750">
              <a:buFont typeface="Courier New" panose="02070309020205020404" pitchFamily="49" charset="0"/>
              <a:buChar char="o"/>
            </a:pPr>
            <a:r>
              <a:rPr lang="en-US" dirty="0"/>
              <a:t>Service remains available even if two sites are lost</a:t>
            </a:r>
          </a:p>
        </p:txBody>
      </p:sp>
      <p:sp>
        <p:nvSpPr>
          <p:cNvPr id="55" name="TextBox 54"/>
          <p:cNvSpPr txBox="1"/>
          <p:nvPr/>
        </p:nvSpPr>
        <p:spPr>
          <a:xfrm>
            <a:off x="860159" y="4608182"/>
            <a:ext cx="4814596" cy="1231106"/>
          </a:xfrm>
          <a:prstGeom prst="rect">
            <a:avLst/>
          </a:prstGeom>
          <a:noFill/>
        </p:spPr>
        <p:txBody>
          <a:bodyPr wrap="square" rtlCol="0">
            <a:spAutoFit/>
          </a:bodyPr>
          <a:lstStyle/>
          <a:p>
            <a:r>
              <a:rPr lang="en-US" sz="2000" b="1" dirty="0"/>
              <a:t>Primary plus failover replicas</a:t>
            </a:r>
          </a:p>
          <a:p>
            <a:endParaRPr lang="en-US" dirty="0"/>
          </a:p>
          <a:p>
            <a:pPr marL="285750" indent="-285750">
              <a:buFont typeface="Courier New" panose="02070309020205020404" pitchFamily="49" charset="0"/>
              <a:buChar char="o"/>
            </a:pPr>
            <a:r>
              <a:rPr lang="en-US" dirty="0"/>
              <a:t>Fast failover to a replica if primary fails</a:t>
            </a:r>
          </a:p>
          <a:p>
            <a:pPr marL="285750" indent="-285750">
              <a:buFont typeface="Courier New" panose="02070309020205020404" pitchFamily="49" charset="0"/>
              <a:buChar char="o"/>
            </a:pPr>
            <a:r>
              <a:rPr lang="en-US" dirty="0"/>
              <a:t>Read-only load can be offloaded to replicas</a:t>
            </a:r>
          </a:p>
        </p:txBody>
      </p:sp>
    </p:spTree>
    <p:extLst>
      <p:ext uri="{BB962C8B-B14F-4D97-AF65-F5344CB8AC3E}">
        <p14:creationId xmlns:p14="http://schemas.microsoft.com/office/powerpoint/2010/main" val="15029302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Primary plus failover replicas</a:t>
            </a:r>
          </a:p>
        </p:txBody>
      </p:sp>
      <p:sp>
        <p:nvSpPr>
          <p:cNvPr id="7" name="Content Placeholder 6"/>
          <p:cNvSpPr>
            <a:spLocks noGrp="1"/>
          </p:cNvSpPr>
          <p:nvPr>
            <p:ph idx="1"/>
          </p:nvPr>
        </p:nvSpPr>
        <p:spPr>
          <a:xfrm>
            <a:off x="1097280" y="1845733"/>
            <a:ext cx="10058400" cy="4472873"/>
          </a:xfrm>
        </p:spPr>
        <p:txBody>
          <a:bodyPr>
            <a:normAutofit fontScale="85000" lnSpcReduction="20000"/>
          </a:bodyPr>
          <a:lstStyle/>
          <a:p>
            <a:pPr>
              <a:buFont typeface="Wingdings" panose="05000000000000000000" pitchFamily="2" charset="2"/>
              <a:buChar char="q"/>
            </a:pPr>
            <a:r>
              <a:rPr lang="en-US" dirty="0"/>
              <a:t> </a:t>
            </a:r>
            <a:r>
              <a:rPr lang="en-US" sz="2300" dirty="0"/>
              <a:t>Replication protocol</a:t>
            </a:r>
            <a:endParaRPr lang="en-US" dirty="0"/>
          </a:p>
          <a:p>
            <a:pPr lvl="1">
              <a:buFont typeface="Wingdings" panose="05000000000000000000" pitchFamily="2" charset="2"/>
              <a:buChar char="§"/>
            </a:pPr>
            <a:r>
              <a:rPr lang="en-US" dirty="0"/>
              <a:t>Primary ships log to replicas</a:t>
            </a:r>
          </a:p>
          <a:p>
            <a:pPr lvl="1">
              <a:buFont typeface="Wingdings" panose="05000000000000000000" pitchFamily="2" charset="2"/>
              <a:buChar char="§"/>
            </a:pPr>
            <a:r>
              <a:rPr lang="en-US" dirty="0"/>
              <a:t>Replica writes the log records to its log  and send an ack to the primary (safest option) </a:t>
            </a:r>
          </a:p>
          <a:p>
            <a:pPr lvl="1">
              <a:buFont typeface="Wingdings" panose="05000000000000000000" pitchFamily="2" charset="2"/>
              <a:buChar char="§"/>
            </a:pPr>
            <a:r>
              <a:rPr lang="en-US" dirty="0"/>
              <a:t>Replica updates its database copy</a:t>
            </a:r>
          </a:p>
          <a:p>
            <a:pPr>
              <a:buFont typeface="Wingdings" panose="05000000000000000000" pitchFamily="2" charset="2"/>
              <a:buChar char="q"/>
            </a:pPr>
            <a:r>
              <a:rPr lang="en-US" dirty="0"/>
              <a:t> </a:t>
            </a:r>
            <a:r>
              <a:rPr lang="en-US" sz="2300" dirty="0"/>
              <a:t>Commit options: The primary commits a transaction when </a:t>
            </a:r>
            <a:endParaRPr lang="en-US" dirty="0"/>
          </a:p>
          <a:p>
            <a:pPr marL="544068" lvl="1" indent="-342900">
              <a:buFont typeface="+mj-lt"/>
              <a:buAutoNum type="arabicParenR"/>
            </a:pPr>
            <a:r>
              <a:rPr lang="en-US" dirty="0"/>
              <a:t>All replicas have written the transaction’s log records to their logs (foolproof)</a:t>
            </a:r>
          </a:p>
          <a:p>
            <a:pPr marL="544068" lvl="1" indent="-342900">
              <a:buFont typeface="+mj-lt"/>
              <a:buAutoNum type="arabicParenR"/>
            </a:pPr>
            <a:r>
              <a:rPr lang="en-US" dirty="0"/>
              <a:t>All replicas have the log records in memory (data loss if all replicas lose power)</a:t>
            </a:r>
          </a:p>
          <a:p>
            <a:pPr marL="544068" lvl="1" indent="-342900">
              <a:buFont typeface="+mj-lt"/>
              <a:buAutoNum type="arabicParenR"/>
            </a:pPr>
            <a:r>
              <a:rPr lang="en-US" dirty="0"/>
              <a:t>When the log records have been sent (data loss likely on failover)</a:t>
            </a:r>
          </a:p>
          <a:p>
            <a:pPr>
              <a:buFont typeface="Wingdings" panose="05000000000000000000" pitchFamily="2" charset="2"/>
              <a:buChar char="q"/>
            </a:pPr>
            <a:r>
              <a:rPr lang="en-US" dirty="0"/>
              <a:t> </a:t>
            </a:r>
            <a:r>
              <a:rPr lang="en-US" sz="2300" dirty="0"/>
              <a:t>Failover – typically completes in a few seconds</a:t>
            </a:r>
            <a:endParaRPr lang="en-US" dirty="0"/>
          </a:p>
          <a:p>
            <a:pPr lvl="1">
              <a:buFont typeface="Wingdings" panose="05000000000000000000" pitchFamily="2" charset="2"/>
              <a:buChar char="§"/>
            </a:pPr>
            <a:r>
              <a:rPr lang="en-US" dirty="0"/>
              <a:t>A replica detects missed heartbeats from the primary and begins failover</a:t>
            </a:r>
          </a:p>
          <a:p>
            <a:pPr lvl="1">
              <a:buFont typeface="Wingdings" panose="05000000000000000000" pitchFamily="2" charset="2"/>
              <a:buChar char="§"/>
            </a:pPr>
            <a:r>
              <a:rPr lang="en-US" dirty="0"/>
              <a:t>The replicas select a leader that becomes the new primary</a:t>
            </a:r>
          </a:p>
          <a:p>
            <a:pPr lvl="1">
              <a:buFont typeface="Wingdings" panose="05000000000000000000" pitchFamily="2" charset="2"/>
              <a:buChar char="§"/>
            </a:pPr>
            <a:r>
              <a:rPr lang="en-US" dirty="0"/>
              <a:t>The new primary and the replicas synchronize the state of their database copies</a:t>
            </a:r>
          </a:p>
          <a:p>
            <a:pPr lvl="1">
              <a:buFont typeface="Wingdings" panose="05000000000000000000" pitchFamily="2" charset="2"/>
              <a:buChar char="§"/>
            </a:pPr>
            <a:r>
              <a:rPr lang="en-US" dirty="0"/>
              <a:t>The primary begins accepting connections</a:t>
            </a:r>
          </a:p>
          <a:p>
            <a:pPr>
              <a:buFont typeface="Wingdings" panose="05000000000000000000" pitchFamily="2" charset="2"/>
              <a:buChar char="q"/>
            </a:pPr>
            <a:r>
              <a:rPr lang="en-US" dirty="0"/>
              <a:t> </a:t>
            </a:r>
            <a:r>
              <a:rPr lang="en-US" sz="2300" dirty="0"/>
              <a:t>Work can be offloaded to replicas </a:t>
            </a:r>
            <a:endParaRPr lang="en-US" dirty="0"/>
          </a:p>
          <a:p>
            <a:pPr lvl="1">
              <a:buFont typeface="Wingdings" panose="05000000000000000000" pitchFamily="2" charset="2"/>
              <a:buChar char="§"/>
            </a:pPr>
            <a:r>
              <a:rPr lang="en-US" dirty="0"/>
              <a:t>Read-only transactions, database back-ups, shipping data to additional replicas, ….</a:t>
            </a:r>
          </a:p>
          <a:p>
            <a:pPr>
              <a:buFont typeface="Wingdings" panose="05000000000000000000" pitchFamily="2" charset="2"/>
              <a:buChar char="q"/>
            </a:pPr>
            <a:r>
              <a:rPr lang="en-US" dirty="0"/>
              <a:t> </a:t>
            </a:r>
            <a:r>
              <a:rPr lang="en-US" sz="2200" dirty="0"/>
              <a:t>Used by SQL Server, SAP HANA, Hyper/Scyper</a:t>
            </a:r>
          </a:p>
        </p:txBody>
      </p:sp>
      <p:sp>
        <p:nvSpPr>
          <p:cNvPr id="3" name="Date Placeholder 2"/>
          <p:cNvSpPr>
            <a:spLocks noGrp="1"/>
          </p:cNvSpPr>
          <p:nvPr>
            <p:ph type="dt" sz="half" idx="10"/>
          </p:nvPr>
        </p:nvSpPr>
        <p:spPr/>
        <p:txBody>
          <a:bodyPr/>
          <a:lstStyle/>
          <a:p>
            <a:fld id="{42537205-5225-4F22-AC3B-6655E1B40468}" type="datetime1">
              <a:rPr lang="en-US" smtClean="0"/>
              <a:t>9/9/2016</a:t>
            </a:fld>
            <a:endParaRPr lang="en-US" dirty="0"/>
          </a:p>
        </p:txBody>
      </p:sp>
      <p:sp>
        <p:nvSpPr>
          <p:cNvPr id="4" name="Footer Placeholder 3"/>
          <p:cNvSpPr>
            <a:spLocks noGrp="1"/>
          </p:cNvSpPr>
          <p:nvPr>
            <p:ph type="ftr" sz="quarter" idx="11"/>
          </p:nvPr>
        </p:nvSpPr>
        <p:spPr/>
        <p:txBody>
          <a:bodyPr/>
          <a:lstStyle/>
          <a:p>
            <a:r>
              <a:rPr lang="en-US" dirty="0"/>
              <a:t>MM-DB Tutorial VLDB 2016</a:t>
            </a:r>
          </a:p>
        </p:txBody>
      </p:sp>
      <p:sp>
        <p:nvSpPr>
          <p:cNvPr id="5" name="Slide Number Placeholder 4"/>
          <p:cNvSpPr>
            <a:spLocks noGrp="1"/>
          </p:cNvSpPr>
          <p:nvPr>
            <p:ph type="sldNum" sz="quarter" idx="12"/>
          </p:nvPr>
        </p:nvSpPr>
        <p:spPr/>
        <p:txBody>
          <a:bodyPr/>
          <a:lstStyle/>
          <a:p>
            <a:fld id="{4BCCD29C-D85B-4C5E-9905-B2B81AF4200C}" type="slidenum">
              <a:rPr lang="en-US" smtClean="0"/>
              <a:t>69</a:t>
            </a:fld>
            <a:endParaRPr lang="en-US" dirty="0"/>
          </a:p>
        </p:txBody>
      </p:sp>
    </p:spTree>
    <p:extLst>
      <p:ext uri="{BB962C8B-B14F-4D97-AF65-F5344CB8AC3E}">
        <p14:creationId xmlns:p14="http://schemas.microsoft.com/office/powerpoint/2010/main" val="4027678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Previous Techniques in the Modern Era (Spoiler Alert) </a:t>
            </a:r>
          </a:p>
        </p:txBody>
      </p:sp>
      <p:sp>
        <p:nvSpPr>
          <p:cNvPr id="3" name="Content Placeholder 2"/>
          <p:cNvSpPr>
            <a:spLocks noGrp="1"/>
          </p:cNvSpPr>
          <p:nvPr>
            <p:ph idx="1"/>
          </p:nvPr>
        </p:nvSpPr>
        <p:spPr>
          <a:xfrm>
            <a:off x="1097280" y="1845734"/>
            <a:ext cx="10058400" cy="4376162"/>
          </a:xfrm>
        </p:spPr>
        <p:txBody>
          <a:bodyPr vert="horz" lIns="0" tIns="45720" rIns="0" bIns="45720" rtlCol="0" anchor="t">
            <a:normAutofit lnSpcReduction="10000"/>
          </a:bodyPr>
          <a:lstStyle/>
          <a:p>
            <a:r>
              <a:rPr lang="en-US" dirty="0"/>
              <a:t>Direct memory pointers vs buffer pool indirection (e.g., MM-DBMS)</a:t>
            </a:r>
            <a:endParaRPr lang="en-US" dirty="0">
              <a:solidFill>
                <a:schemeClr val="tx1"/>
              </a:solidFill>
            </a:endParaRPr>
          </a:p>
          <a:p>
            <a:pPr lvl="1"/>
            <a:r>
              <a:rPr lang="en-US" dirty="0"/>
              <a:t>Modern systems avoid page based indirection for performance reasons </a:t>
            </a:r>
            <a:endParaRPr lang="en-US" dirty="0">
              <a:solidFill>
                <a:schemeClr val="tx1"/>
              </a:solidFill>
            </a:endParaRPr>
          </a:p>
          <a:p>
            <a:r>
              <a:rPr lang="en-US" dirty="0"/>
              <a:t>Data partitioning</a:t>
            </a:r>
            <a:endParaRPr lang="en-US" dirty="0">
              <a:solidFill>
                <a:schemeClr val="tx1"/>
              </a:solidFill>
            </a:endParaRPr>
          </a:p>
          <a:p>
            <a:pPr lvl="1"/>
            <a:r>
              <a:rPr lang="en-US" dirty="0"/>
              <a:t>Some modern systems like H-Store/VoltDB choose to partition the database (e.g., across cores, machines)</a:t>
            </a:r>
            <a:endParaRPr lang="en-US" dirty="0">
              <a:solidFill>
                <a:schemeClr val="tx1"/>
              </a:solidFill>
            </a:endParaRPr>
          </a:p>
          <a:p>
            <a:r>
              <a:rPr lang="en-US" dirty="0"/>
              <a:t>Lock-free (as much as possible), cache-conscious data structures</a:t>
            </a:r>
            <a:endParaRPr lang="en-US" dirty="0">
              <a:solidFill>
                <a:schemeClr val="tx1"/>
              </a:solidFill>
            </a:endParaRPr>
          </a:p>
          <a:p>
            <a:r>
              <a:rPr lang="en-US" dirty="0"/>
              <a:t>Coarse-grain locking (e.g., Starburst Memory Resident Storage)</a:t>
            </a:r>
            <a:endParaRPr lang="en-US" dirty="0">
              <a:solidFill>
                <a:schemeClr val="tx1"/>
              </a:solidFill>
            </a:endParaRPr>
          </a:p>
          <a:p>
            <a:pPr lvl="1"/>
            <a:r>
              <a:rPr lang="en-US" dirty="0"/>
              <a:t>Possibly OK on early systems due to few cores</a:t>
            </a:r>
            <a:endParaRPr lang="en-US" dirty="0">
              <a:solidFill>
                <a:schemeClr val="tx1"/>
              </a:solidFill>
            </a:endParaRPr>
          </a:p>
          <a:p>
            <a:pPr lvl="1"/>
            <a:r>
              <a:rPr lang="en-US" dirty="0"/>
              <a:t>Not used today due to bottlenecks with raw parallelism on modern machines (as we will see)</a:t>
            </a:r>
            <a:endParaRPr lang="en-US" dirty="0">
              <a:solidFill>
                <a:schemeClr val="tx1"/>
              </a:solidFill>
            </a:endParaRPr>
          </a:p>
          <a:p>
            <a:pPr lvl="1"/>
            <a:r>
              <a:rPr lang="en-US" dirty="0"/>
              <a:t>Lock-based concurrency control is in fact rare in modern systems</a:t>
            </a:r>
            <a:endParaRPr lang="en-US" dirty="0">
              <a:solidFill>
                <a:schemeClr val="tx1"/>
              </a:solidFill>
            </a:endParaRPr>
          </a:p>
          <a:p>
            <a:r>
              <a:rPr lang="en-US" dirty="0"/>
              <a:t>Functional partitioning (e.g., MARS, System M, TPK)</a:t>
            </a:r>
            <a:endParaRPr lang="en-US" dirty="0">
              <a:solidFill>
                <a:schemeClr val="tx1"/>
              </a:solidFill>
            </a:endParaRPr>
          </a:p>
          <a:p>
            <a:pPr lvl="1"/>
            <a:r>
              <a:rPr lang="en-US" dirty="0"/>
              <a:t>Functional handoff between threads (input, output, recovery duties, durability) is not done in (most)modern systems</a:t>
            </a:r>
            <a:endParaRPr lang="en-US" dirty="0">
              <a:solidFill>
                <a:schemeClr val="tx1"/>
              </a:solidFill>
            </a:endParaRPr>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7</a:t>
            </a:fld>
            <a:endParaRPr lang="en-US" dirty="0"/>
          </a:p>
        </p:txBody>
      </p:sp>
      <p:pic>
        <p:nvPicPr>
          <p:cNvPr id="7" name="Picture 6"/>
          <p:cNvPicPr>
            <a:picLocks noChangeAspect="1"/>
          </p:cNvPicPr>
          <p:nvPr/>
        </p:nvPicPr>
        <p:blipFill>
          <a:blip r:embed="rId2"/>
          <a:stretch>
            <a:fillRect/>
          </a:stretch>
        </p:blipFill>
        <p:spPr>
          <a:xfrm>
            <a:off x="338137" y="1910455"/>
            <a:ext cx="641950" cy="639442"/>
          </a:xfrm>
          <a:prstGeom prst="rect">
            <a:avLst/>
          </a:prstGeom>
        </p:spPr>
      </p:pic>
      <p:pic>
        <p:nvPicPr>
          <p:cNvPr id="8" name="Picture 7"/>
          <p:cNvPicPr>
            <a:picLocks noChangeAspect="1"/>
          </p:cNvPicPr>
          <p:nvPr/>
        </p:nvPicPr>
        <p:blipFill>
          <a:blip r:embed="rId2"/>
          <a:stretch>
            <a:fillRect/>
          </a:stretch>
        </p:blipFill>
        <p:spPr>
          <a:xfrm>
            <a:off x="394798" y="2610485"/>
            <a:ext cx="613911" cy="611513"/>
          </a:xfrm>
          <a:prstGeom prst="rect">
            <a:avLst/>
          </a:prstGeom>
        </p:spPr>
      </p:pic>
      <p:pic>
        <p:nvPicPr>
          <p:cNvPr id="9" name="Picture 8"/>
          <p:cNvPicPr>
            <a:picLocks noChangeAspect="1"/>
          </p:cNvPicPr>
          <p:nvPr/>
        </p:nvPicPr>
        <p:blipFill>
          <a:blip r:embed="rId3"/>
          <a:stretch>
            <a:fillRect/>
          </a:stretch>
        </p:blipFill>
        <p:spPr>
          <a:xfrm>
            <a:off x="380784" y="4043795"/>
            <a:ext cx="599303" cy="578234"/>
          </a:xfrm>
          <a:prstGeom prst="rect">
            <a:avLst/>
          </a:prstGeom>
        </p:spPr>
      </p:pic>
      <p:pic>
        <p:nvPicPr>
          <p:cNvPr id="11" name="Picture 10"/>
          <p:cNvPicPr>
            <a:picLocks noChangeAspect="1"/>
          </p:cNvPicPr>
          <p:nvPr/>
        </p:nvPicPr>
        <p:blipFill>
          <a:blip r:embed="rId3"/>
          <a:stretch>
            <a:fillRect/>
          </a:stretch>
        </p:blipFill>
        <p:spPr>
          <a:xfrm>
            <a:off x="644152" y="5443826"/>
            <a:ext cx="357254" cy="344694"/>
          </a:xfrm>
          <a:prstGeom prst="rect">
            <a:avLst/>
          </a:prstGeom>
        </p:spPr>
      </p:pic>
      <p:pic>
        <p:nvPicPr>
          <p:cNvPr id="12" name="Picture 11"/>
          <p:cNvPicPr>
            <a:picLocks noChangeAspect="1"/>
          </p:cNvPicPr>
          <p:nvPr/>
        </p:nvPicPr>
        <p:blipFill>
          <a:blip r:embed="rId2"/>
          <a:stretch>
            <a:fillRect/>
          </a:stretch>
        </p:blipFill>
        <p:spPr>
          <a:xfrm>
            <a:off x="178429" y="5414608"/>
            <a:ext cx="404710" cy="403129"/>
          </a:xfrm>
          <a:prstGeom prst="rect">
            <a:avLst/>
          </a:prstGeom>
        </p:spPr>
      </p:pic>
    </p:spTree>
    <p:extLst>
      <p:ext uri="{BB962C8B-B14F-4D97-AF65-F5344CB8AC3E}">
        <p14:creationId xmlns:p14="http://schemas.microsoft.com/office/powerpoint/2010/main" val="197424928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SQL Server and HANA HA configuration</a:t>
            </a:r>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70</a:t>
            </a:fld>
            <a:endParaRPr lang="en-US" dirty="0"/>
          </a:p>
        </p:txBody>
      </p:sp>
      <p:sp>
        <p:nvSpPr>
          <p:cNvPr id="8" name="Rectangle: Rounded Corners 7"/>
          <p:cNvSpPr/>
          <p:nvPr/>
        </p:nvSpPr>
        <p:spPr>
          <a:xfrm>
            <a:off x="1514033" y="2173889"/>
            <a:ext cx="1093305" cy="57646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Primary</a:t>
            </a:r>
          </a:p>
        </p:txBody>
      </p:sp>
      <p:sp>
        <p:nvSpPr>
          <p:cNvPr id="9" name="Rectangle: Rounded Corners 8"/>
          <p:cNvSpPr/>
          <p:nvPr/>
        </p:nvSpPr>
        <p:spPr>
          <a:xfrm>
            <a:off x="3081576" y="2180109"/>
            <a:ext cx="973589" cy="5764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Replica (sync)</a:t>
            </a:r>
          </a:p>
        </p:txBody>
      </p:sp>
      <p:sp>
        <p:nvSpPr>
          <p:cNvPr id="11" name="Rectangle: Rounded Corners 10"/>
          <p:cNvSpPr/>
          <p:nvPr/>
        </p:nvSpPr>
        <p:spPr>
          <a:xfrm>
            <a:off x="3139533" y="2914487"/>
            <a:ext cx="915632" cy="5764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Replica (sync)</a:t>
            </a:r>
          </a:p>
        </p:txBody>
      </p:sp>
      <p:sp>
        <p:nvSpPr>
          <p:cNvPr id="12" name="Rectangle: Rounded Corners 11"/>
          <p:cNvSpPr/>
          <p:nvPr/>
        </p:nvSpPr>
        <p:spPr>
          <a:xfrm>
            <a:off x="1514033" y="2973131"/>
            <a:ext cx="1093305" cy="5764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Replica (async)</a:t>
            </a:r>
          </a:p>
        </p:txBody>
      </p:sp>
      <p:sp>
        <p:nvSpPr>
          <p:cNvPr id="13" name="Rectangle: Rounded Corners 12"/>
          <p:cNvSpPr/>
          <p:nvPr/>
        </p:nvSpPr>
        <p:spPr>
          <a:xfrm>
            <a:off x="1514033" y="3827043"/>
            <a:ext cx="1093305" cy="5764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Replica (async)</a:t>
            </a:r>
          </a:p>
        </p:txBody>
      </p:sp>
      <p:cxnSp>
        <p:nvCxnSpPr>
          <p:cNvPr id="14" name="Connector: Elbow 13"/>
          <p:cNvCxnSpPr>
            <a:stCxn id="8" idx="3"/>
            <a:endCxn id="9" idx="1"/>
          </p:cNvCxnSpPr>
          <p:nvPr/>
        </p:nvCxnSpPr>
        <p:spPr>
          <a:xfrm>
            <a:off x="2607338" y="2462124"/>
            <a:ext cx="474238" cy="6220"/>
          </a:xfrm>
          <a:prstGeom prst="bentConnector3">
            <a:avLst/>
          </a:prstGeom>
          <a:ln w="31750">
            <a:tailEnd type="triangle" w="lg" len="med"/>
          </a:ln>
        </p:spPr>
        <p:style>
          <a:lnRef idx="1">
            <a:schemeClr val="accent1"/>
          </a:lnRef>
          <a:fillRef idx="0">
            <a:schemeClr val="accent1"/>
          </a:fillRef>
          <a:effectRef idx="0">
            <a:schemeClr val="accent1"/>
          </a:effectRef>
          <a:fontRef idx="minor">
            <a:schemeClr val="tx1"/>
          </a:fontRef>
        </p:style>
      </p:cxnSp>
      <p:cxnSp>
        <p:nvCxnSpPr>
          <p:cNvPr id="16" name="Connector: Elbow 15"/>
          <p:cNvCxnSpPr>
            <a:stCxn id="8" idx="3"/>
            <a:endCxn id="11" idx="1"/>
          </p:cNvCxnSpPr>
          <p:nvPr/>
        </p:nvCxnSpPr>
        <p:spPr>
          <a:xfrm>
            <a:off x="2607338" y="2462124"/>
            <a:ext cx="532195" cy="740598"/>
          </a:xfrm>
          <a:prstGeom prst="bentConnector3">
            <a:avLst>
              <a:gd name="adj1" fmla="val 50000"/>
            </a:avLst>
          </a:prstGeom>
          <a:ln w="31750">
            <a:tailEnd type="triangle" w="lg" len="med"/>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8" idx="1"/>
            <a:endCxn id="12" idx="1"/>
          </p:cNvCxnSpPr>
          <p:nvPr/>
        </p:nvCxnSpPr>
        <p:spPr>
          <a:xfrm rot="10800000" flipV="1">
            <a:off x="1514033" y="2462124"/>
            <a:ext cx="12700" cy="799242"/>
          </a:xfrm>
          <a:prstGeom prst="bentConnector3">
            <a:avLst>
              <a:gd name="adj1" fmla="val 2191835"/>
            </a:avLst>
          </a:prstGeom>
          <a:ln w="317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p:cNvCxnSpPr>
            <a:stCxn id="8" idx="1"/>
            <a:endCxn id="13" idx="1"/>
          </p:cNvCxnSpPr>
          <p:nvPr/>
        </p:nvCxnSpPr>
        <p:spPr>
          <a:xfrm rot="10800000" flipV="1">
            <a:off x="1514033" y="2462124"/>
            <a:ext cx="12700" cy="1653154"/>
          </a:xfrm>
          <a:prstGeom prst="bentConnector3">
            <a:avLst>
              <a:gd name="adj1" fmla="val 2191307"/>
            </a:avLst>
          </a:prstGeom>
          <a:ln w="31750">
            <a:prstDash val="sysDash"/>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p:cNvSpPr/>
          <p:nvPr/>
        </p:nvSpPr>
        <p:spPr>
          <a:xfrm>
            <a:off x="5818544" y="2441364"/>
            <a:ext cx="1093305" cy="57646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Primary</a:t>
            </a:r>
          </a:p>
        </p:txBody>
      </p:sp>
      <p:sp>
        <p:nvSpPr>
          <p:cNvPr id="23" name="Rectangle: Rounded Corners 22"/>
          <p:cNvSpPr/>
          <p:nvPr/>
        </p:nvSpPr>
        <p:spPr>
          <a:xfrm>
            <a:off x="7645628" y="2442280"/>
            <a:ext cx="1093305" cy="5764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Replica (sync)</a:t>
            </a:r>
          </a:p>
        </p:txBody>
      </p:sp>
      <p:sp>
        <p:nvSpPr>
          <p:cNvPr id="24" name="Rectangle: Rounded Corners 23"/>
          <p:cNvSpPr/>
          <p:nvPr/>
        </p:nvSpPr>
        <p:spPr>
          <a:xfrm>
            <a:off x="7645628" y="3118037"/>
            <a:ext cx="1093305" cy="5764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Replica (sync)</a:t>
            </a:r>
          </a:p>
        </p:txBody>
      </p:sp>
      <p:sp>
        <p:nvSpPr>
          <p:cNvPr id="31" name="TextBox 30"/>
          <p:cNvSpPr txBox="1"/>
          <p:nvPr/>
        </p:nvSpPr>
        <p:spPr>
          <a:xfrm>
            <a:off x="1584191" y="3503820"/>
            <a:ext cx="815008" cy="369332"/>
          </a:xfrm>
          <a:prstGeom prst="rect">
            <a:avLst/>
          </a:prstGeom>
          <a:noFill/>
        </p:spPr>
        <p:txBody>
          <a:bodyPr wrap="square" rtlCol="0">
            <a:spAutoFit/>
          </a:bodyPr>
          <a:lstStyle/>
          <a:p>
            <a:pPr algn="ctr"/>
            <a:r>
              <a:rPr lang="en-US" dirty="0"/>
              <a:t>•••</a:t>
            </a:r>
          </a:p>
        </p:txBody>
      </p:sp>
      <p:sp>
        <p:nvSpPr>
          <p:cNvPr id="36" name="Rectangle: Rounded Corners 35"/>
          <p:cNvSpPr/>
          <p:nvPr/>
        </p:nvSpPr>
        <p:spPr>
          <a:xfrm>
            <a:off x="5818544" y="3103338"/>
            <a:ext cx="1093305" cy="57646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Primary</a:t>
            </a:r>
          </a:p>
        </p:txBody>
      </p:sp>
      <p:sp>
        <p:nvSpPr>
          <p:cNvPr id="37" name="Rectangle: Rounded Corners 36"/>
          <p:cNvSpPr/>
          <p:nvPr/>
        </p:nvSpPr>
        <p:spPr>
          <a:xfrm>
            <a:off x="5572462" y="2311385"/>
            <a:ext cx="1570382" cy="165079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p:cNvSpPr txBox="1"/>
          <p:nvPr/>
        </p:nvSpPr>
        <p:spPr>
          <a:xfrm>
            <a:off x="5523714" y="1915887"/>
            <a:ext cx="1679510" cy="369332"/>
          </a:xfrm>
          <a:prstGeom prst="rect">
            <a:avLst/>
          </a:prstGeom>
          <a:noFill/>
        </p:spPr>
        <p:txBody>
          <a:bodyPr wrap="square" rtlCol="0">
            <a:spAutoFit/>
          </a:bodyPr>
          <a:lstStyle/>
          <a:p>
            <a:r>
              <a:rPr lang="en-US" dirty="0"/>
              <a:t>Primary cluster</a:t>
            </a:r>
          </a:p>
        </p:txBody>
      </p:sp>
      <p:sp>
        <p:nvSpPr>
          <p:cNvPr id="39" name="Rectangle: Rounded Corners 38"/>
          <p:cNvSpPr/>
          <p:nvPr/>
        </p:nvSpPr>
        <p:spPr>
          <a:xfrm>
            <a:off x="7451030" y="2311385"/>
            <a:ext cx="1570382" cy="165079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p:cNvSpPr txBox="1"/>
          <p:nvPr/>
        </p:nvSpPr>
        <p:spPr>
          <a:xfrm>
            <a:off x="7352525" y="1887319"/>
            <a:ext cx="1679510" cy="369332"/>
          </a:xfrm>
          <a:prstGeom prst="rect">
            <a:avLst/>
          </a:prstGeom>
          <a:noFill/>
        </p:spPr>
        <p:txBody>
          <a:bodyPr wrap="square" rtlCol="0">
            <a:spAutoFit/>
          </a:bodyPr>
          <a:lstStyle/>
          <a:p>
            <a:r>
              <a:rPr lang="en-US" dirty="0"/>
              <a:t>Standby cluster</a:t>
            </a:r>
          </a:p>
        </p:txBody>
      </p:sp>
      <p:cxnSp>
        <p:nvCxnSpPr>
          <p:cNvPr id="41" name="Connector: Elbow 40"/>
          <p:cNvCxnSpPr>
            <a:stCxn id="19" idx="3"/>
            <a:endCxn id="23" idx="1"/>
          </p:cNvCxnSpPr>
          <p:nvPr/>
        </p:nvCxnSpPr>
        <p:spPr>
          <a:xfrm>
            <a:off x="6911849" y="2729599"/>
            <a:ext cx="733779" cy="916"/>
          </a:xfrm>
          <a:prstGeom prst="bentConnector3">
            <a:avLst/>
          </a:prstGeom>
          <a:ln w="31750">
            <a:tailEnd type="triangle" w="lg" len="med"/>
          </a:ln>
        </p:spPr>
        <p:style>
          <a:lnRef idx="1">
            <a:schemeClr val="accent1"/>
          </a:lnRef>
          <a:fillRef idx="0">
            <a:schemeClr val="accent1"/>
          </a:fillRef>
          <a:effectRef idx="0">
            <a:schemeClr val="accent1"/>
          </a:effectRef>
          <a:fontRef idx="minor">
            <a:schemeClr val="tx1"/>
          </a:fontRef>
        </p:style>
      </p:cxnSp>
      <p:cxnSp>
        <p:nvCxnSpPr>
          <p:cNvPr id="44" name="Connector: Elbow 43"/>
          <p:cNvCxnSpPr/>
          <p:nvPr/>
        </p:nvCxnSpPr>
        <p:spPr>
          <a:xfrm>
            <a:off x="6725241" y="3390656"/>
            <a:ext cx="920387" cy="916"/>
          </a:xfrm>
          <a:prstGeom prst="bentConnector3">
            <a:avLst/>
          </a:prstGeom>
          <a:ln w="31750">
            <a:tailEnd type="triangle" w="lg" len="med"/>
          </a:ln>
        </p:spPr>
        <p:style>
          <a:lnRef idx="1">
            <a:schemeClr val="accent1"/>
          </a:lnRef>
          <a:fillRef idx="0">
            <a:schemeClr val="accent1"/>
          </a:fillRef>
          <a:effectRef idx="0">
            <a:schemeClr val="accent1"/>
          </a:effectRef>
          <a:fontRef idx="minor">
            <a:schemeClr val="tx1"/>
          </a:fontRef>
        </p:style>
      </p:cxnSp>
      <p:sp>
        <p:nvSpPr>
          <p:cNvPr id="46" name="Rectangle: Rounded Corners 45"/>
          <p:cNvSpPr/>
          <p:nvPr/>
        </p:nvSpPr>
        <p:spPr>
          <a:xfrm>
            <a:off x="5826705" y="4287715"/>
            <a:ext cx="1093305" cy="5764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Replica (async)</a:t>
            </a:r>
          </a:p>
        </p:txBody>
      </p:sp>
      <p:sp>
        <p:nvSpPr>
          <p:cNvPr id="47" name="Rectangle: Rounded Corners 46"/>
          <p:cNvSpPr/>
          <p:nvPr/>
        </p:nvSpPr>
        <p:spPr>
          <a:xfrm>
            <a:off x="5826705" y="4963472"/>
            <a:ext cx="1093305" cy="5764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Replica (async)</a:t>
            </a:r>
          </a:p>
        </p:txBody>
      </p:sp>
      <p:sp>
        <p:nvSpPr>
          <p:cNvPr id="48" name="Rectangle: Rounded Corners 47"/>
          <p:cNvSpPr/>
          <p:nvPr/>
        </p:nvSpPr>
        <p:spPr>
          <a:xfrm>
            <a:off x="5632107" y="4156820"/>
            <a:ext cx="1570382" cy="165079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 name="Connector: Elbow 48"/>
          <p:cNvCxnSpPr>
            <a:stCxn id="19" idx="3"/>
            <a:endCxn id="46" idx="3"/>
          </p:cNvCxnSpPr>
          <p:nvPr/>
        </p:nvCxnSpPr>
        <p:spPr>
          <a:xfrm>
            <a:off x="6911849" y="2729599"/>
            <a:ext cx="8161" cy="1846351"/>
          </a:xfrm>
          <a:prstGeom prst="bentConnector3">
            <a:avLst>
              <a:gd name="adj1" fmla="val 3815782"/>
            </a:avLst>
          </a:prstGeom>
          <a:ln w="317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p:cNvCxnSpPr/>
          <p:nvPr/>
        </p:nvCxnSpPr>
        <p:spPr>
          <a:xfrm>
            <a:off x="6911849" y="3406271"/>
            <a:ext cx="8161" cy="1846351"/>
          </a:xfrm>
          <a:prstGeom prst="bentConnector3">
            <a:avLst>
              <a:gd name="adj1" fmla="val 5416420"/>
            </a:avLst>
          </a:prstGeom>
          <a:ln w="31750">
            <a:prstDash val="sysDash"/>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692540" y="5904790"/>
            <a:ext cx="1679510" cy="369332"/>
          </a:xfrm>
          <a:prstGeom prst="rect">
            <a:avLst/>
          </a:prstGeom>
          <a:noFill/>
        </p:spPr>
        <p:txBody>
          <a:bodyPr wrap="square" rtlCol="0">
            <a:spAutoFit/>
          </a:bodyPr>
          <a:lstStyle/>
          <a:p>
            <a:r>
              <a:rPr lang="en-US" dirty="0"/>
              <a:t>TIER 3 cluster</a:t>
            </a:r>
          </a:p>
        </p:txBody>
      </p:sp>
      <p:sp>
        <p:nvSpPr>
          <p:cNvPr id="56" name="TextBox 55"/>
          <p:cNvSpPr txBox="1"/>
          <p:nvPr/>
        </p:nvSpPr>
        <p:spPr>
          <a:xfrm>
            <a:off x="1275184" y="4864184"/>
            <a:ext cx="2581469" cy="1231106"/>
          </a:xfrm>
          <a:prstGeom prst="rect">
            <a:avLst/>
          </a:prstGeom>
          <a:noFill/>
        </p:spPr>
        <p:txBody>
          <a:bodyPr wrap="square" rtlCol="0">
            <a:spAutoFit/>
          </a:bodyPr>
          <a:lstStyle/>
          <a:p>
            <a:r>
              <a:rPr lang="en-US" sz="2000" b="1" dirty="0"/>
              <a:t>SQL Server</a:t>
            </a:r>
          </a:p>
          <a:p>
            <a:pPr marL="285750" indent="-285750">
              <a:buFont typeface="Wingdings" panose="05000000000000000000" pitchFamily="2" charset="2"/>
              <a:buChar char="§"/>
            </a:pPr>
            <a:r>
              <a:rPr lang="en-US" dirty="0"/>
              <a:t>Max 8 replicas, 2 sync</a:t>
            </a:r>
          </a:p>
          <a:p>
            <a:pPr marL="285750" indent="-285750">
              <a:buFont typeface="Wingdings" panose="05000000000000000000" pitchFamily="2" charset="2"/>
              <a:buChar char="§"/>
            </a:pPr>
            <a:r>
              <a:rPr lang="en-US" dirty="0"/>
              <a:t>Read-only offloading</a:t>
            </a:r>
          </a:p>
          <a:p>
            <a:pPr marL="285750" indent="-285750">
              <a:buFont typeface="Wingdings" panose="05000000000000000000" pitchFamily="2" charset="2"/>
              <a:buChar char="§"/>
            </a:pPr>
            <a:r>
              <a:rPr lang="en-US" dirty="0"/>
              <a:t>Backup offloading</a:t>
            </a:r>
          </a:p>
        </p:txBody>
      </p:sp>
      <p:sp>
        <p:nvSpPr>
          <p:cNvPr id="57" name="TextBox 56"/>
          <p:cNvSpPr txBox="1"/>
          <p:nvPr/>
        </p:nvSpPr>
        <p:spPr>
          <a:xfrm>
            <a:off x="7601341" y="4403512"/>
            <a:ext cx="4310741" cy="1231106"/>
          </a:xfrm>
          <a:prstGeom prst="rect">
            <a:avLst/>
          </a:prstGeom>
          <a:noFill/>
        </p:spPr>
        <p:txBody>
          <a:bodyPr wrap="square" rtlCol="0">
            <a:spAutoFit/>
          </a:bodyPr>
          <a:lstStyle/>
          <a:p>
            <a:r>
              <a:rPr lang="en-US" sz="2000" b="1" dirty="0"/>
              <a:t>SAP HANA</a:t>
            </a:r>
          </a:p>
          <a:p>
            <a:pPr marL="285750" indent="-285750">
              <a:buFont typeface="Arial" panose="020B0604020202020204" pitchFamily="34" charset="0"/>
              <a:buChar char="•"/>
            </a:pPr>
            <a:r>
              <a:rPr lang="en-US" dirty="0"/>
              <a:t>One standby replica (sync) close by</a:t>
            </a:r>
          </a:p>
          <a:p>
            <a:pPr marL="285750" indent="-285750">
              <a:buFont typeface="Arial" panose="020B0604020202020204" pitchFamily="34" charset="0"/>
              <a:buChar char="•"/>
            </a:pPr>
            <a:r>
              <a:rPr lang="en-US" dirty="0"/>
              <a:t>One TIER 3 async replica for disaster recovery, geodistributed</a:t>
            </a:r>
          </a:p>
        </p:txBody>
      </p:sp>
    </p:spTree>
    <p:extLst>
      <p:ext uri="{BB962C8B-B14F-4D97-AF65-F5344CB8AC3E}">
        <p14:creationId xmlns:p14="http://schemas.microsoft.com/office/powerpoint/2010/main" val="1209500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Partitioned and replicated database</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 With K replicas, up to K-1 sites can fail and the DB still remains available</a:t>
            </a:r>
          </a:p>
          <a:p>
            <a:pPr>
              <a:buFont typeface="Wingdings" panose="05000000000000000000" pitchFamily="2" charset="2"/>
              <a:buChar char="q"/>
            </a:pPr>
            <a:r>
              <a:rPr lang="en-US" dirty="0"/>
              <a:t> When the master site detects that a site has failed, it starts the process of rebuilding the failed site </a:t>
            </a:r>
          </a:p>
          <a:p>
            <a:pPr>
              <a:buFont typeface="Wingdings" panose="05000000000000000000" pitchFamily="2" charset="2"/>
              <a:buChar char="q"/>
            </a:pPr>
            <a:r>
              <a:rPr lang="en-US" dirty="0"/>
              <a:t> The new site rebuilds the required partitions, catches up with the update activity, and rejoins</a:t>
            </a:r>
          </a:p>
          <a:p>
            <a:pPr lvl="1">
              <a:buFont typeface="Wingdings" panose="05000000000000000000" pitchFamily="2" charset="2"/>
              <a:buChar char="§"/>
            </a:pPr>
            <a:r>
              <a:rPr lang="en-US" dirty="0"/>
              <a:t> Copy partitions from other sites and catch up by applying their logs </a:t>
            </a:r>
          </a:p>
          <a:p>
            <a:pPr>
              <a:buFont typeface="Wingdings" panose="05000000000000000000" pitchFamily="2" charset="2"/>
              <a:buChar char="q"/>
            </a:pPr>
            <a:r>
              <a:rPr lang="en-US" dirty="0"/>
              <a:t> If the master fails, a new master (leader) is selected</a:t>
            </a:r>
          </a:p>
          <a:p>
            <a:pPr>
              <a:buFont typeface="Wingdings" panose="05000000000000000000" pitchFamily="2" charset="2"/>
              <a:buChar char="q"/>
            </a:pPr>
            <a:r>
              <a:rPr lang="en-US" dirty="0"/>
              <a:t> Is logging to durable storage really needed when we have N copies in RAM?</a:t>
            </a:r>
          </a:p>
          <a:p>
            <a:pPr lvl="1">
              <a:buFont typeface="Wingdings" panose="05000000000000000000" pitchFamily="2" charset="2"/>
              <a:buChar char="§"/>
            </a:pPr>
            <a:r>
              <a:rPr lang="en-US" dirty="0"/>
              <a:t> Most customers are conservative and insist on logging and backup</a:t>
            </a:r>
          </a:p>
          <a:p>
            <a:pPr>
              <a:buFont typeface="Wingdings" panose="05000000000000000000" pitchFamily="2" charset="2"/>
              <a:buChar char="q"/>
            </a:pPr>
            <a:r>
              <a:rPr lang="en-US" dirty="0"/>
              <a:t> Used by VoltDB –  each transaction is executed at K sites</a:t>
            </a:r>
          </a:p>
          <a:p>
            <a:pPr lvl="1">
              <a:buFont typeface="Arial" panose="020B0604020202020204" pitchFamily="34" charset="0"/>
              <a:buChar char="•"/>
            </a:pPr>
            <a:r>
              <a:rPr lang="en-US" dirty="0"/>
              <a:t>Must be deterministic, producing exactly the same result at each site</a:t>
            </a:r>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71</a:t>
            </a:fld>
            <a:endParaRPr lang="en-US" dirty="0"/>
          </a:p>
        </p:txBody>
      </p:sp>
      <p:sp>
        <p:nvSpPr>
          <p:cNvPr id="9" name="TextBox 8"/>
          <p:cNvSpPr txBox="1"/>
          <p:nvPr/>
        </p:nvSpPr>
        <p:spPr>
          <a:xfrm>
            <a:off x="34788" y="5908813"/>
            <a:ext cx="5872398" cy="430887"/>
          </a:xfrm>
          <a:prstGeom prst="rect">
            <a:avLst/>
          </a:prstGeom>
          <a:noFill/>
        </p:spPr>
        <p:txBody>
          <a:bodyPr wrap="square" rtlCol="0">
            <a:spAutoFit/>
          </a:bodyPr>
          <a:lstStyle/>
          <a:p>
            <a:r>
              <a:rPr lang="en-US" sz="1100" dirty="0">
                <a:solidFill>
                  <a:schemeClr val="tx1">
                    <a:lumMod val="50000"/>
                    <a:lumOff val="50000"/>
                  </a:schemeClr>
                </a:solidFill>
                <a:latin typeface="Arial" panose="020B0604020202020204" pitchFamily="34" charset="0"/>
                <a:cs typeface="Arial" panose="020B0604020202020204" pitchFamily="34" charset="0"/>
              </a:rPr>
              <a:t>The VoltDB Main Memory DBMS</a:t>
            </a:r>
          </a:p>
          <a:p>
            <a:r>
              <a:rPr lang="en-US" sz="1100" dirty="0">
                <a:solidFill>
                  <a:schemeClr val="bg1">
                    <a:lumMod val="75000"/>
                  </a:schemeClr>
                </a:solidFill>
                <a:latin typeface="Arial" panose="020B0604020202020204" pitchFamily="34" charset="0"/>
                <a:cs typeface="Arial" panose="020B0604020202020204" pitchFamily="34" charset="0"/>
              </a:rPr>
              <a:t>IEEE Data Engineering Bulletin, 36(2):21–27, 2013.</a:t>
            </a:r>
          </a:p>
        </p:txBody>
      </p:sp>
    </p:spTree>
    <p:extLst>
      <p:ext uri="{BB962C8B-B14F-4D97-AF65-F5344CB8AC3E}">
        <p14:creationId xmlns:p14="http://schemas.microsoft.com/office/powerpoint/2010/main" val="28456014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Compilation and Query Processing</a:t>
            </a:r>
          </a:p>
        </p:txBody>
      </p:sp>
      <p:sp>
        <p:nvSpPr>
          <p:cNvPr id="4" name="Date Placeholder 3"/>
          <p:cNvSpPr>
            <a:spLocks noGrp="1"/>
          </p:cNvSpPr>
          <p:nvPr>
            <p:ph type="dt" sz="half" idx="10"/>
          </p:nvPr>
        </p:nvSpPr>
        <p:spPr/>
        <p:txBody>
          <a:bodyPr/>
          <a:lstStyle/>
          <a:p>
            <a:fld id="{63B24373-360C-446E-9932-78E2024560AD}"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72</a:t>
            </a:fld>
            <a:endParaRPr lang="en-US" dirty="0"/>
          </a:p>
        </p:txBody>
      </p:sp>
    </p:spTree>
    <p:extLst>
      <p:ext uri="{BB962C8B-B14F-4D97-AF65-F5344CB8AC3E}">
        <p14:creationId xmlns:p14="http://schemas.microsoft.com/office/powerpoint/2010/main" val="17793606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Volcano-Style Processing</a:t>
            </a:r>
          </a:p>
        </p:txBody>
      </p:sp>
      <p:sp>
        <p:nvSpPr>
          <p:cNvPr id="3" name="Content Placeholder 2"/>
          <p:cNvSpPr>
            <a:spLocks noGrp="1"/>
          </p:cNvSpPr>
          <p:nvPr>
            <p:ph idx="1"/>
          </p:nvPr>
        </p:nvSpPr>
        <p:spPr>
          <a:xfrm>
            <a:off x="1097279" y="1845734"/>
            <a:ext cx="6567056" cy="4147742"/>
          </a:xfrm>
        </p:spPr>
        <p:txBody>
          <a:bodyPr>
            <a:normAutofit fontScale="92500" lnSpcReduction="10000"/>
          </a:bodyPr>
          <a:lstStyle/>
          <a:p>
            <a:r>
              <a:rPr lang="en-US" dirty="0"/>
              <a:t>Traditional RDBMS query processing translates query into physical query plan</a:t>
            </a:r>
          </a:p>
          <a:p>
            <a:r>
              <a:rPr lang="en-US" dirty="0"/>
              <a:t>Each operator processes tuples by calling get-next on its input</a:t>
            </a:r>
          </a:p>
          <a:p>
            <a:pPr lvl="1"/>
            <a:r>
              <a:rPr lang="en-US" dirty="0"/>
              <a:t>Simple interface</a:t>
            </a:r>
          </a:p>
          <a:p>
            <a:pPr lvl="1"/>
            <a:r>
              <a:rPr lang="en-US" dirty="0"/>
              <a:t>Arbitrary combination of operators</a:t>
            </a:r>
          </a:p>
          <a:p>
            <a:r>
              <a:rPr lang="en-US" dirty="0"/>
              <a:t>Overhead in main-memory DBMS environment</a:t>
            </a:r>
          </a:p>
          <a:p>
            <a:pPr lvl="1"/>
            <a:r>
              <a:rPr lang="en-US" dirty="0"/>
              <a:t>Small amount of generic operators must handle wide variety of scenarios</a:t>
            </a:r>
          </a:p>
          <a:p>
            <a:pPr lvl="1"/>
            <a:r>
              <a:rPr lang="en-US" dirty="0"/>
              <a:t>Get-next function called for every tuple (millions of times)</a:t>
            </a:r>
          </a:p>
          <a:p>
            <a:pPr lvl="1"/>
            <a:r>
              <a:rPr lang="en-US" dirty="0"/>
              <a:t>Get-next call is usually virtual (or call via function pointer)</a:t>
            </a:r>
          </a:p>
          <a:p>
            <a:pPr lvl="2"/>
            <a:r>
              <a:rPr lang="en-US" dirty="0"/>
              <a:t>Expensive</a:t>
            </a:r>
          </a:p>
          <a:p>
            <a:pPr lvl="2"/>
            <a:r>
              <a:rPr lang="en-US" dirty="0"/>
              <a:t>Degrades branch prediction on modern processors</a:t>
            </a:r>
          </a:p>
          <a:p>
            <a:pPr lvl="1"/>
            <a:r>
              <a:rPr lang="en-US" dirty="0"/>
              <a:t>Poor code locality</a:t>
            </a:r>
          </a:p>
          <a:p>
            <a:pPr lvl="1"/>
            <a:r>
              <a:rPr lang="en-US" dirty="0"/>
              <a:t>Interpretation-based execution with runtime checks</a:t>
            </a:r>
          </a:p>
          <a:p>
            <a:endParaRPr lang="en-US" dirty="0"/>
          </a:p>
          <a:p>
            <a:pPr lvl="1"/>
            <a:endParaRPr lang="en-US" dirty="0"/>
          </a:p>
          <a:p>
            <a:endParaRPr lang="en-US" dirty="0"/>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73</a:t>
            </a:fld>
            <a:endParaRPr lang="en-US" dirty="0"/>
          </a:p>
        </p:txBody>
      </p:sp>
      <p:cxnSp>
        <p:nvCxnSpPr>
          <p:cNvPr id="7" name="Straight Arrow Connector 6"/>
          <p:cNvCxnSpPr>
            <a:cxnSpLocks/>
            <a:stCxn id="17" idx="0"/>
            <a:endCxn id="10" idx="2"/>
          </p:cNvCxnSpPr>
          <p:nvPr/>
        </p:nvCxnSpPr>
        <p:spPr>
          <a:xfrm flipH="1" flipV="1">
            <a:off x="9473937" y="4149944"/>
            <a:ext cx="19199" cy="4616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9138854" y="3584679"/>
            <a:ext cx="670166" cy="565265"/>
            <a:chOff x="9030788" y="3923611"/>
            <a:chExt cx="670166" cy="565265"/>
          </a:xfrm>
        </p:grpSpPr>
        <p:sp>
          <p:nvSpPr>
            <p:cNvPr id="10" name="Rectangle: Rounded Corners 9"/>
            <p:cNvSpPr/>
            <p:nvPr/>
          </p:nvSpPr>
          <p:spPr>
            <a:xfrm>
              <a:off x="9030788" y="3923611"/>
              <a:ext cx="670166" cy="56526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 name="TextBox 10"/>
            <p:cNvSpPr txBox="1"/>
            <p:nvPr/>
          </p:nvSpPr>
          <p:spPr>
            <a:xfrm>
              <a:off x="9184178" y="3967105"/>
              <a:ext cx="315884" cy="461665"/>
            </a:xfrm>
            <a:prstGeom prst="rect">
              <a:avLst/>
            </a:prstGeom>
            <a:noFill/>
          </p:spPr>
          <p:txBody>
            <a:bodyPr wrap="square" rtlCol="0">
              <a:spAutoFit/>
            </a:bodyPr>
            <a:lstStyle/>
            <a:p>
              <a:r>
                <a:rPr lang="el-GR" sz="2400" b="1" dirty="0">
                  <a:latin typeface="Arial" panose="020B0604020202020204" pitchFamily="34" charset="0"/>
                  <a:cs typeface="Arial" panose="020B0604020202020204" pitchFamily="34" charset="0"/>
                </a:rPr>
                <a:t>σ</a:t>
              </a:r>
              <a:endParaRPr lang="en-US" sz="2400" b="1" dirty="0">
                <a:latin typeface="Arial" panose="020B0604020202020204" pitchFamily="34" charset="0"/>
                <a:cs typeface="Arial" panose="020B0604020202020204" pitchFamily="34" charset="0"/>
              </a:endParaRPr>
            </a:p>
          </p:txBody>
        </p:sp>
      </p:grpSp>
      <p:sp>
        <p:nvSpPr>
          <p:cNvPr id="12" name="TextBox 11"/>
          <p:cNvSpPr txBox="1"/>
          <p:nvPr/>
        </p:nvSpPr>
        <p:spPr>
          <a:xfrm>
            <a:off x="9272155" y="5299329"/>
            <a:ext cx="548640"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R</a:t>
            </a:r>
          </a:p>
        </p:txBody>
      </p:sp>
      <p:cxnSp>
        <p:nvCxnSpPr>
          <p:cNvPr id="13" name="Straight Arrow Connector 12"/>
          <p:cNvCxnSpPr>
            <a:cxnSpLocks/>
            <a:stCxn id="30" idx="0"/>
            <a:endCxn id="22" idx="2"/>
          </p:cNvCxnSpPr>
          <p:nvPr/>
        </p:nvCxnSpPr>
        <p:spPr>
          <a:xfrm flipH="1" flipV="1">
            <a:off x="10234155" y="2863609"/>
            <a:ext cx="697974" cy="4691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789920" y="3980918"/>
            <a:ext cx="548640"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S</a:t>
            </a:r>
          </a:p>
        </p:txBody>
      </p:sp>
      <p:sp>
        <p:nvSpPr>
          <p:cNvPr id="16" name="Rectangle: Rounded Corners 15"/>
          <p:cNvSpPr/>
          <p:nvPr/>
        </p:nvSpPr>
        <p:spPr>
          <a:xfrm>
            <a:off x="9010999" y="4934063"/>
            <a:ext cx="964275" cy="33554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a:solidFill>
                  <a:schemeClr val="tx1"/>
                </a:solidFill>
                <a:latin typeface="Arial" panose="020B0604020202020204" pitchFamily="34" charset="0"/>
                <a:cs typeface="Arial" panose="020B0604020202020204" pitchFamily="34" charset="0"/>
              </a:rPr>
              <a:t>scan</a:t>
            </a:r>
          </a:p>
        </p:txBody>
      </p:sp>
      <p:sp>
        <p:nvSpPr>
          <p:cNvPr id="17" name="TextBox 16"/>
          <p:cNvSpPr txBox="1"/>
          <p:nvPr/>
        </p:nvSpPr>
        <p:spPr>
          <a:xfrm>
            <a:off x="8982002" y="4611569"/>
            <a:ext cx="1022268" cy="338554"/>
          </a:xfrm>
          <a:prstGeom prst="rect">
            <a:avLst/>
          </a:prstGeom>
          <a:noFill/>
        </p:spPr>
        <p:txBody>
          <a:bodyPr wrap="square" rtlCol="0">
            <a:spAutoFit/>
          </a:bodyPr>
          <a:lstStyle/>
          <a:p>
            <a:pPr algn="ctr"/>
            <a:r>
              <a:rPr lang="en-US" sz="1600" i="1" dirty="0">
                <a:latin typeface="Arial" panose="020B0604020202020204" pitchFamily="34" charset="0"/>
                <a:cs typeface="Arial" panose="020B0604020202020204" pitchFamily="34" charset="0"/>
              </a:rPr>
              <a:t>get-next</a:t>
            </a:r>
          </a:p>
        </p:txBody>
      </p:sp>
      <p:sp>
        <p:nvSpPr>
          <p:cNvPr id="22" name="Rectangle: Rounded Corners 21"/>
          <p:cNvSpPr/>
          <p:nvPr/>
        </p:nvSpPr>
        <p:spPr>
          <a:xfrm>
            <a:off x="9416935" y="2502655"/>
            <a:ext cx="1634440" cy="36095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a:solidFill>
                  <a:schemeClr val="tx1"/>
                </a:solidFill>
                <a:latin typeface="Arial" panose="020B0604020202020204" pitchFamily="34" charset="0"/>
                <a:cs typeface="Arial" panose="020B0604020202020204" pitchFamily="34" charset="0"/>
              </a:rPr>
              <a:t>join</a:t>
            </a:r>
          </a:p>
        </p:txBody>
      </p:sp>
      <p:sp>
        <p:nvSpPr>
          <p:cNvPr id="24" name="Rectangle: Rounded Corners 23"/>
          <p:cNvSpPr/>
          <p:nvPr/>
        </p:nvSpPr>
        <p:spPr>
          <a:xfrm>
            <a:off x="10445933" y="3648710"/>
            <a:ext cx="964275" cy="33554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a:solidFill>
                  <a:schemeClr val="tx1"/>
                </a:solidFill>
                <a:latin typeface="Arial" panose="020B0604020202020204" pitchFamily="34" charset="0"/>
                <a:cs typeface="Arial" panose="020B0604020202020204" pitchFamily="34" charset="0"/>
              </a:rPr>
              <a:t>scan</a:t>
            </a:r>
          </a:p>
        </p:txBody>
      </p:sp>
      <p:cxnSp>
        <p:nvCxnSpPr>
          <p:cNvPr id="27" name="Straight Arrow Connector 26"/>
          <p:cNvCxnSpPr>
            <a:cxnSpLocks/>
            <a:stCxn id="28" idx="0"/>
            <a:endCxn id="22" idx="2"/>
          </p:cNvCxnSpPr>
          <p:nvPr/>
        </p:nvCxnSpPr>
        <p:spPr>
          <a:xfrm flipV="1">
            <a:off x="9474928" y="2863609"/>
            <a:ext cx="759227" cy="42014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963794" y="3283754"/>
            <a:ext cx="1022268" cy="338554"/>
          </a:xfrm>
          <a:prstGeom prst="rect">
            <a:avLst/>
          </a:prstGeom>
          <a:noFill/>
        </p:spPr>
        <p:txBody>
          <a:bodyPr wrap="square" rtlCol="0">
            <a:spAutoFit/>
          </a:bodyPr>
          <a:lstStyle/>
          <a:p>
            <a:pPr algn="ctr"/>
            <a:r>
              <a:rPr lang="en-US" sz="1600" i="1" dirty="0">
                <a:latin typeface="Arial" panose="020B0604020202020204" pitchFamily="34" charset="0"/>
                <a:cs typeface="Arial" panose="020B0604020202020204" pitchFamily="34" charset="0"/>
              </a:rPr>
              <a:t>get-next</a:t>
            </a:r>
          </a:p>
        </p:txBody>
      </p:sp>
      <p:sp>
        <p:nvSpPr>
          <p:cNvPr id="30" name="TextBox 29"/>
          <p:cNvSpPr txBox="1"/>
          <p:nvPr/>
        </p:nvSpPr>
        <p:spPr>
          <a:xfrm>
            <a:off x="10420995" y="3332721"/>
            <a:ext cx="1022268" cy="338554"/>
          </a:xfrm>
          <a:prstGeom prst="rect">
            <a:avLst/>
          </a:prstGeom>
          <a:noFill/>
        </p:spPr>
        <p:txBody>
          <a:bodyPr wrap="square" rtlCol="0">
            <a:spAutoFit/>
          </a:bodyPr>
          <a:lstStyle/>
          <a:p>
            <a:pPr algn="ctr"/>
            <a:r>
              <a:rPr lang="en-US" sz="1600" i="1" dirty="0">
                <a:latin typeface="Arial" panose="020B0604020202020204" pitchFamily="34" charset="0"/>
                <a:cs typeface="Arial" panose="020B0604020202020204" pitchFamily="34" charset="0"/>
              </a:rPr>
              <a:t>get-next</a:t>
            </a:r>
          </a:p>
        </p:txBody>
      </p:sp>
    </p:spTree>
    <p:extLst>
      <p:ext uri="{BB962C8B-B14F-4D97-AF65-F5344CB8AC3E}">
        <p14:creationId xmlns:p14="http://schemas.microsoft.com/office/powerpoint/2010/main" val="12701622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Query Compilation in</a:t>
            </a:r>
            <a:br>
              <a:rPr lang="en-US" dirty="0"/>
            </a:br>
            <a:r>
              <a:rPr lang="en-US" dirty="0"/>
              <a:t>Main-Memory Systems (HIQUE)</a:t>
            </a:r>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74</a:t>
            </a:fld>
            <a:endParaRPr lang="en-US" dirty="0"/>
          </a:p>
        </p:txBody>
      </p:sp>
      <p:pic>
        <p:nvPicPr>
          <p:cNvPr id="7" name="Picture 6"/>
          <p:cNvPicPr>
            <a:picLocks noChangeAspect="1"/>
          </p:cNvPicPr>
          <p:nvPr/>
        </p:nvPicPr>
        <p:blipFill>
          <a:blip r:embed="rId2"/>
          <a:stretch>
            <a:fillRect/>
          </a:stretch>
        </p:blipFill>
        <p:spPr>
          <a:xfrm>
            <a:off x="6649673" y="2292068"/>
            <a:ext cx="5252505" cy="3167023"/>
          </a:xfrm>
          <a:prstGeom prst="rect">
            <a:avLst/>
          </a:prstGeom>
        </p:spPr>
      </p:pic>
      <p:sp>
        <p:nvSpPr>
          <p:cNvPr id="8" name="TextBox 7"/>
          <p:cNvSpPr txBox="1"/>
          <p:nvPr/>
        </p:nvSpPr>
        <p:spPr>
          <a:xfrm>
            <a:off x="0" y="5908813"/>
            <a:ext cx="7799754" cy="430887"/>
          </a:xfrm>
          <a:prstGeom prst="rect">
            <a:avLst/>
          </a:prstGeom>
          <a:noFill/>
        </p:spPr>
        <p:txBody>
          <a:bodyPr wrap="square" rtlCol="0">
            <a:spAutoFit/>
          </a:bodyPr>
          <a:lstStyle/>
          <a:p>
            <a:r>
              <a:rPr lang="en-US" sz="1100" dirty="0">
                <a:solidFill>
                  <a:schemeClr val="tx1">
                    <a:lumMod val="50000"/>
                    <a:lumOff val="50000"/>
                  </a:schemeClr>
                </a:solidFill>
                <a:latin typeface="Arial" panose="020B0604020202020204" pitchFamily="34" charset="0"/>
                <a:cs typeface="Arial" panose="020B0604020202020204" pitchFamily="34" charset="0"/>
              </a:rPr>
              <a:t>Generating Code for Holistic Query Evaluation</a:t>
            </a:r>
          </a:p>
          <a:p>
            <a:r>
              <a:rPr lang="en-US" sz="1100" dirty="0">
                <a:solidFill>
                  <a:schemeClr val="bg1">
                    <a:lumMod val="75000"/>
                  </a:schemeClr>
                </a:solidFill>
                <a:latin typeface="Arial" panose="020B0604020202020204" pitchFamily="34" charset="0"/>
                <a:cs typeface="Arial" panose="020B0604020202020204" pitchFamily="34" charset="0"/>
              </a:rPr>
              <a:t>ICDE, pp. 613-624, 2010</a:t>
            </a:r>
          </a:p>
        </p:txBody>
      </p:sp>
      <p:sp>
        <p:nvSpPr>
          <p:cNvPr id="9" name="Content Placeholder 2"/>
          <p:cNvSpPr>
            <a:spLocks noGrp="1"/>
          </p:cNvSpPr>
          <p:nvPr>
            <p:ph idx="1"/>
          </p:nvPr>
        </p:nvSpPr>
        <p:spPr>
          <a:xfrm>
            <a:off x="722697" y="2821556"/>
            <a:ext cx="5926976" cy="2003059"/>
          </a:xfrm>
        </p:spPr>
        <p:txBody>
          <a:bodyPr>
            <a:normAutofit/>
          </a:bodyPr>
          <a:lstStyle/>
          <a:p>
            <a:r>
              <a:rPr lang="en-US" dirty="0"/>
              <a:t>HIQUE technique creates C/C++ program that implements query’s execution</a:t>
            </a:r>
          </a:p>
          <a:p>
            <a:r>
              <a:rPr lang="en-US" dirty="0"/>
              <a:t>Use compiler to convert code into shared object</a:t>
            </a:r>
          </a:p>
          <a:p>
            <a:r>
              <a:rPr lang="en-US" dirty="0"/>
              <a:t>Link it to the DBMS process and invoke the execution function</a:t>
            </a:r>
          </a:p>
          <a:p>
            <a:endParaRPr lang="en-US" dirty="0"/>
          </a:p>
          <a:p>
            <a:pPr lvl="1"/>
            <a:endParaRPr lang="en-US" dirty="0"/>
          </a:p>
          <a:p>
            <a:endParaRPr lang="en-US" dirty="0"/>
          </a:p>
        </p:txBody>
      </p:sp>
    </p:spTree>
    <p:extLst>
      <p:ext uri="{BB962C8B-B14F-4D97-AF65-F5344CB8AC3E}">
        <p14:creationId xmlns:p14="http://schemas.microsoft.com/office/powerpoint/2010/main" val="246051009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Compilation in Hekaton</a:t>
            </a:r>
          </a:p>
        </p:txBody>
      </p:sp>
      <p:sp>
        <p:nvSpPr>
          <p:cNvPr id="3" name="Content Placeholder 2"/>
          <p:cNvSpPr>
            <a:spLocks noGrp="1"/>
          </p:cNvSpPr>
          <p:nvPr>
            <p:ph idx="1"/>
          </p:nvPr>
        </p:nvSpPr>
        <p:spPr>
          <a:xfrm>
            <a:off x="1097279" y="1845734"/>
            <a:ext cx="6567056" cy="4147742"/>
          </a:xfrm>
        </p:spPr>
        <p:txBody>
          <a:bodyPr>
            <a:normAutofit fontScale="92500" lnSpcReduction="20000"/>
          </a:bodyPr>
          <a:lstStyle/>
          <a:p>
            <a:r>
              <a:rPr lang="en-US" dirty="0"/>
              <a:t>Compile queries directly into machine code</a:t>
            </a:r>
          </a:p>
          <a:p>
            <a:pPr lvl="1"/>
            <a:r>
              <a:rPr lang="en-US" dirty="0"/>
              <a:t>Compile once; execute many times (typical OLTP scenario)</a:t>
            </a:r>
          </a:p>
          <a:p>
            <a:r>
              <a:rPr lang="en-US" dirty="0"/>
              <a:t>Do as much as possible at compile time</a:t>
            </a:r>
          </a:p>
          <a:p>
            <a:pPr lvl="1"/>
            <a:r>
              <a:rPr lang="en-US" dirty="0"/>
              <a:t>Types known at compile time; avoids interpretation</a:t>
            </a:r>
          </a:p>
          <a:p>
            <a:pPr lvl="1"/>
            <a:r>
              <a:rPr lang="en-US" dirty="0"/>
              <a:t>Collapse logic into single function as much as possible</a:t>
            </a:r>
          </a:p>
          <a:p>
            <a:r>
              <a:rPr lang="en-US" dirty="0"/>
              <a:t>Schema compilation</a:t>
            </a:r>
          </a:p>
          <a:p>
            <a:pPr lvl="1"/>
            <a:r>
              <a:rPr lang="en-US" dirty="0"/>
              <a:t>Compile table definition when created</a:t>
            </a:r>
          </a:p>
          <a:p>
            <a:pPr lvl="1"/>
            <a:r>
              <a:rPr lang="en-US" dirty="0"/>
              <a:t>Needed for two main reasons</a:t>
            </a:r>
          </a:p>
          <a:p>
            <a:pPr lvl="2"/>
            <a:r>
              <a:rPr lang="en-US" dirty="0"/>
              <a:t>Hekaton storage engine treats records as opaque objects (use callbacks for comparison, calculating hash values, etc.)</a:t>
            </a:r>
          </a:p>
          <a:p>
            <a:pPr lvl="2"/>
            <a:r>
              <a:rPr lang="en-US" dirty="0"/>
              <a:t>Interoperation with SQL-Server interpreted query executor</a:t>
            </a:r>
          </a:p>
          <a:p>
            <a:r>
              <a:rPr lang="en-US" dirty="0"/>
              <a:t>Optimize T-SQL query then compile to C (then to machine code)</a:t>
            </a:r>
          </a:p>
          <a:p>
            <a:pPr lvl="1"/>
            <a:r>
              <a:rPr lang="en-US" dirty="0"/>
              <a:t>Leverage existing compiler technology within Microsoft</a:t>
            </a:r>
          </a:p>
          <a:p>
            <a:r>
              <a:rPr lang="en-US" dirty="0"/>
              <a:t>3-4X observed speedup</a:t>
            </a:r>
          </a:p>
          <a:p>
            <a:endParaRPr lang="en-US" dirty="0"/>
          </a:p>
          <a:p>
            <a:pPr lvl="1"/>
            <a:endParaRPr lang="en-US" dirty="0"/>
          </a:p>
          <a:p>
            <a:endParaRPr lang="en-US" dirty="0"/>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75</a:t>
            </a:fld>
            <a:endParaRPr lang="en-US" dirty="0"/>
          </a:p>
        </p:txBody>
      </p:sp>
      <p:pic>
        <p:nvPicPr>
          <p:cNvPr id="9" name="Picture 8"/>
          <p:cNvPicPr>
            <a:picLocks noChangeAspect="1"/>
          </p:cNvPicPr>
          <p:nvPr/>
        </p:nvPicPr>
        <p:blipFill>
          <a:blip r:embed="rId3"/>
          <a:stretch>
            <a:fillRect/>
          </a:stretch>
        </p:blipFill>
        <p:spPr>
          <a:xfrm>
            <a:off x="8001193" y="1758051"/>
            <a:ext cx="3321559" cy="4567934"/>
          </a:xfrm>
          <a:prstGeom prst="rect">
            <a:avLst/>
          </a:prstGeom>
        </p:spPr>
      </p:pic>
      <p:sp>
        <p:nvSpPr>
          <p:cNvPr id="26" name="TextBox 25"/>
          <p:cNvSpPr txBox="1"/>
          <p:nvPr/>
        </p:nvSpPr>
        <p:spPr>
          <a:xfrm>
            <a:off x="0" y="5908813"/>
            <a:ext cx="7799754" cy="430887"/>
          </a:xfrm>
          <a:prstGeom prst="rect">
            <a:avLst/>
          </a:prstGeom>
          <a:noFill/>
        </p:spPr>
        <p:txBody>
          <a:bodyPr wrap="square" rtlCol="0">
            <a:spAutoFit/>
          </a:bodyPr>
          <a:lstStyle/>
          <a:p>
            <a:r>
              <a:rPr lang="en-US" sz="1100" dirty="0">
                <a:solidFill>
                  <a:schemeClr val="tx1">
                    <a:lumMod val="50000"/>
                    <a:lumOff val="50000"/>
                  </a:schemeClr>
                </a:solidFill>
                <a:latin typeface="Arial" panose="020B0604020202020204" pitchFamily="34" charset="0"/>
                <a:cs typeface="Arial" panose="020B0604020202020204" pitchFamily="34" charset="0"/>
              </a:rPr>
              <a:t>Compilation in the Microsoft SQL Server Hekaton Engine</a:t>
            </a:r>
          </a:p>
          <a:p>
            <a:r>
              <a:rPr lang="en-US" sz="1100" dirty="0">
                <a:solidFill>
                  <a:schemeClr val="bg1">
                    <a:lumMod val="75000"/>
                  </a:schemeClr>
                </a:solidFill>
                <a:latin typeface="Arial" panose="020B0604020202020204" pitchFamily="34" charset="0"/>
                <a:cs typeface="Arial" panose="020B0604020202020204" pitchFamily="34" charset="0"/>
              </a:rPr>
              <a:t>IEEE Data Eng. Bull. 37(1): 22-30 (2014)</a:t>
            </a:r>
          </a:p>
        </p:txBody>
      </p:sp>
    </p:spTree>
    <p:extLst>
      <p:ext uri="{BB962C8B-B14F-4D97-AF65-F5344CB8AC3E}">
        <p14:creationId xmlns:p14="http://schemas.microsoft.com/office/powerpoint/2010/main" val="406448703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Hekaton Query</a:t>
            </a:r>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76</a:t>
            </a:fld>
            <a:endParaRPr lang="en-US" dirty="0"/>
          </a:p>
        </p:txBody>
      </p:sp>
      <p:pic>
        <p:nvPicPr>
          <p:cNvPr id="3" name="Picture 2"/>
          <p:cNvPicPr>
            <a:picLocks noChangeAspect="1"/>
          </p:cNvPicPr>
          <p:nvPr/>
        </p:nvPicPr>
        <p:blipFill>
          <a:blip r:embed="rId2"/>
          <a:stretch>
            <a:fillRect/>
          </a:stretch>
        </p:blipFill>
        <p:spPr>
          <a:xfrm>
            <a:off x="0" y="2167750"/>
            <a:ext cx="6186277" cy="3368631"/>
          </a:xfrm>
          <a:prstGeom prst="rect">
            <a:avLst/>
          </a:prstGeom>
        </p:spPr>
      </p:pic>
      <p:pic>
        <p:nvPicPr>
          <p:cNvPr id="8" name="Picture 7"/>
          <p:cNvPicPr>
            <a:picLocks noChangeAspect="1"/>
          </p:cNvPicPr>
          <p:nvPr/>
        </p:nvPicPr>
        <p:blipFill>
          <a:blip r:embed="rId3"/>
          <a:stretch>
            <a:fillRect/>
          </a:stretch>
        </p:blipFill>
        <p:spPr>
          <a:xfrm>
            <a:off x="6195996" y="2139592"/>
            <a:ext cx="5917688" cy="3574471"/>
          </a:xfrm>
          <a:prstGeom prst="rect">
            <a:avLst/>
          </a:prstGeom>
        </p:spPr>
      </p:pic>
    </p:spTree>
    <p:extLst>
      <p:ext uri="{BB962C8B-B14F-4D97-AF65-F5344CB8AC3E}">
        <p14:creationId xmlns:p14="http://schemas.microsoft.com/office/powerpoint/2010/main" val="19404409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Compilation in HyPer</a:t>
            </a:r>
          </a:p>
        </p:txBody>
      </p:sp>
      <p:sp>
        <p:nvSpPr>
          <p:cNvPr id="3" name="Content Placeholder 2"/>
          <p:cNvSpPr>
            <a:spLocks noGrp="1"/>
          </p:cNvSpPr>
          <p:nvPr>
            <p:ph idx="1"/>
          </p:nvPr>
        </p:nvSpPr>
        <p:spPr>
          <a:xfrm>
            <a:off x="1097279" y="1845734"/>
            <a:ext cx="5644343" cy="4147742"/>
          </a:xfrm>
        </p:spPr>
        <p:txBody>
          <a:bodyPr>
            <a:normAutofit/>
          </a:bodyPr>
          <a:lstStyle/>
          <a:p>
            <a:pPr marL="0" indent="0">
              <a:buNone/>
            </a:pPr>
            <a:r>
              <a:rPr lang="en-US" dirty="0"/>
              <a:t>Data centric: maximize data locality by keeping attributes in CPU registers as long as possible</a:t>
            </a:r>
          </a:p>
          <a:p>
            <a:pPr marL="0" indent="0">
              <a:buNone/>
            </a:pPr>
            <a:r>
              <a:rPr lang="en-US" dirty="0"/>
              <a:t>Query broken into pipeline fragments</a:t>
            </a:r>
          </a:p>
          <a:p>
            <a:pPr lvl="1"/>
            <a:r>
              <a:rPr lang="en-US" dirty="0"/>
              <a:t>Pipeline defined by materialization points in plan</a:t>
            </a:r>
          </a:p>
          <a:p>
            <a:pPr lvl="1"/>
            <a:r>
              <a:rPr lang="en-US" dirty="0"/>
              <a:t>Tuple passes through all operators in pipeline before materialization into next pipeline breaker</a:t>
            </a:r>
          </a:p>
          <a:p>
            <a:r>
              <a:rPr lang="en-US" dirty="0"/>
              <a:t>LLVM backend and JIT compilation</a:t>
            </a:r>
          </a:p>
          <a:p>
            <a:r>
              <a:rPr lang="en-US" dirty="0"/>
              <a:t>Operators partially implemented in C++ while performance and query-specific logic is generated</a:t>
            </a:r>
          </a:p>
          <a:p>
            <a:pPr lvl="1"/>
            <a:endParaRPr lang="en-US" dirty="0"/>
          </a:p>
          <a:p>
            <a:endParaRPr lang="en-US" dirty="0"/>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77</a:t>
            </a:fld>
            <a:endParaRPr lang="en-US" dirty="0"/>
          </a:p>
        </p:txBody>
      </p:sp>
      <p:sp>
        <p:nvSpPr>
          <p:cNvPr id="8" name="TextBox 7"/>
          <p:cNvSpPr txBox="1"/>
          <p:nvPr/>
        </p:nvSpPr>
        <p:spPr>
          <a:xfrm>
            <a:off x="0" y="5908813"/>
            <a:ext cx="7799754" cy="430887"/>
          </a:xfrm>
          <a:prstGeom prst="rect">
            <a:avLst/>
          </a:prstGeom>
          <a:noFill/>
        </p:spPr>
        <p:txBody>
          <a:bodyPr wrap="square" rtlCol="0">
            <a:spAutoFit/>
          </a:bodyPr>
          <a:lstStyle/>
          <a:p>
            <a:r>
              <a:rPr lang="en-US" sz="1100" dirty="0">
                <a:solidFill>
                  <a:schemeClr val="tx1">
                    <a:lumMod val="50000"/>
                    <a:lumOff val="50000"/>
                  </a:schemeClr>
                </a:solidFill>
                <a:latin typeface="Arial" panose="020B0604020202020204" pitchFamily="34" charset="0"/>
                <a:cs typeface="Arial" panose="020B0604020202020204" pitchFamily="34" charset="0"/>
              </a:rPr>
              <a:t>Compiling Database Queries into Machine Code</a:t>
            </a:r>
          </a:p>
          <a:p>
            <a:r>
              <a:rPr lang="en-US" sz="1100" dirty="0">
                <a:solidFill>
                  <a:schemeClr val="bg1">
                    <a:lumMod val="75000"/>
                  </a:schemeClr>
                </a:solidFill>
                <a:latin typeface="Arial" panose="020B0604020202020204" pitchFamily="34" charset="0"/>
                <a:cs typeface="Arial" panose="020B0604020202020204" pitchFamily="34" charset="0"/>
              </a:rPr>
              <a:t>IEEE Data Eng. Bull. 37(1): 3-11 (2014)</a:t>
            </a:r>
          </a:p>
        </p:txBody>
      </p:sp>
      <p:pic>
        <p:nvPicPr>
          <p:cNvPr id="7" name="Picture 6"/>
          <p:cNvPicPr>
            <a:picLocks noChangeAspect="1"/>
          </p:cNvPicPr>
          <p:nvPr/>
        </p:nvPicPr>
        <p:blipFill>
          <a:blip r:embed="rId3"/>
          <a:stretch>
            <a:fillRect/>
          </a:stretch>
        </p:blipFill>
        <p:spPr>
          <a:xfrm>
            <a:off x="7207135" y="2757294"/>
            <a:ext cx="4609666" cy="2501805"/>
          </a:xfrm>
          <a:prstGeom prst="rect">
            <a:avLst/>
          </a:prstGeom>
        </p:spPr>
      </p:pic>
    </p:spTree>
    <p:extLst>
      <p:ext uri="{BB962C8B-B14F-4D97-AF65-F5344CB8AC3E}">
        <p14:creationId xmlns:p14="http://schemas.microsoft.com/office/powerpoint/2010/main" val="24067948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Compilation in MemSQL</a:t>
            </a:r>
          </a:p>
        </p:txBody>
      </p:sp>
      <p:sp>
        <p:nvSpPr>
          <p:cNvPr id="3" name="Content Placeholder 2"/>
          <p:cNvSpPr>
            <a:spLocks noGrp="1"/>
          </p:cNvSpPr>
          <p:nvPr>
            <p:ph idx="1"/>
          </p:nvPr>
        </p:nvSpPr>
        <p:spPr>
          <a:xfrm>
            <a:off x="1097280" y="1845734"/>
            <a:ext cx="4472247" cy="4147742"/>
          </a:xfrm>
        </p:spPr>
        <p:txBody>
          <a:bodyPr>
            <a:normAutofit/>
          </a:bodyPr>
          <a:lstStyle/>
          <a:p>
            <a:pPr marL="0" indent="0">
              <a:buNone/>
            </a:pPr>
            <a:r>
              <a:rPr lang="en-US" dirty="0"/>
              <a:t>Current release uses specialized programing language MemSQL Programming Language (MPL)</a:t>
            </a:r>
          </a:p>
          <a:p>
            <a:pPr marL="0" indent="0">
              <a:buNone/>
            </a:pPr>
            <a:r>
              <a:rPr lang="en-US" dirty="0"/>
              <a:t>SQL operator trees converted directly to MPL abstract syntax trees</a:t>
            </a:r>
          </a:p>
          <a:p>
            <a:pPr marL="0" indent="0">
              <a:buNone/>
            </a:pPr>
            <a:r>
              <a:rPr lang="en-US" dirty="0"/>
              <a:t>MPL translated to MemSQL Bytecode</a:t>
            </a:r>
          </a:p>
          <a:p>
            <a:pPr marL="0" indent="0">
              <a:buNone/>
            </a:pPr>
            <a:r>
              <a:rPr lang="en-US" dirty="0"/>
              <a:t>MemSQL Bytecode can interpreted or transformed to LLVM bitcode for compilation to machine code</a:t>
            </a:r>
          </a:p>
          <a:p>
            <a:pPr marL="0" indent="0">
              <a:buNone/>
            </a:pPr>
            <a:endParaRPr lang="en-US" dirty="0"/>
          </a:p>
          <a:p>
            <a:pPr lvl="1"/>
            <a:endParaRPr lang="en-US" dirty="0"/>
          </a:p>
          <a:p>
            <a:endParaRPr lang="en-US" dirty="0"/>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78</a:t>
            </a:fld>
            <a:endParaRPr lang="en-US" dirty="0"/>
          </a:p>
        </p:txBody>
      </p:sp>
      <p:sp>
        <p:nvSpPr>
          <p:cNvPr id="8" name="TextBox 7"/>
          <p:cNvSpPr txBox="1"/>
          <p:nvPr/>
        </p:nvSpPr>
        <p:spPr>
          <a:xfrm>
            <a:off x="0" y="5908813"/>
            <a:ext cx="7799754" cy="430887"/>
          </a:xfrm>
          <a:prstGeom prst="rect">
            <a:avLst/>
          </a:prstGeom>
          <a:noFill/>
        </p:spPr>
        <p:txBody>
          <a:bodyPr wrap="square" rtlCol="0">
            <a:spAutoFit/>
          </a:bodyPr>
          <a:lstStyle/>
          <a:p>
            <a:r>
              <a:rPr lang="en-US" sz="1100" dirty="0">
                <a:solidFill>
                  <a:schemeClr val="tx1">
                    <a:lumMod val="50000"/>
                    <a:lumOff val="50000"/>
                  </a:schemeClr>
                </a:solidFill>
                <a:latin typeface="Arial" panose="020B0604020202020204" pitchFamily="34" charset="0"/>
                <a:cs typeface="Arial" panose="020B0604020202020204" pitchFamily="34" charset="0"/>
              </a:rPr>
              <a:t>MemSQL guest lecture at CMU</a:t>
            </a:r>
          </a:p>
          <a:p>
            <a:r>
              <a:rPr lang="en-US" sz="1100" dirty="0">
                <a:solidFill>
                  <a:schemeClr val="bg1">
                    <a:lumMod val="75000"/>
                  </a:schemeClr>
                </a:solidFill>
                <a:latin typeface="Arial" panose="020B0604020202020204" pitchFamily="34" charset="0"/>
                <a:cs typeface="Arial" panose="020B0604020202020204" pitchFamily="34" charset="0"/>
              </a:rPr>
              <a:t>https://scs.hosted.panopto.com/Panopto/Pages/Viewer.aspx?id=05931d2c-fe66-4d50-b3f2-1a57f467cf96</a:t>
            </a:r>
          </a:p>
        </p:txBody>
      </p:sp>
      <p:pic>
        <p:nvPicPr>
          <p:cNvPr id="11" name="Picture 10"/>
          <p:cNvPicPr>
            <a:picLocks noChangeAspect="1"/>
          </p:cNvPicPr>
          <p:nvPr/>
        </p:nvPicPr>
        <p:blipFill>
          <a:blip r:embed="rId3"/>
          <a:stretch>
            <a:fillRect/>
          </a:stretch>
        </p:blipFill>
        <p:spPr>
          <a:xfrm>
            <a:off x="5702530" y="2432732"/>
            <a:ext cx="6046383" cy="2889083"/>
          </a:xfrm>
          <a:prstGeom prst="rect">
            <a:avLst/>
          </a:prstGeom>
        </p:spPr>
      </p:pic>
    </p:spTree>
    <p:extLst>
      <p:ext uri="{BB962C8B-B14F-4D97-AF65-F5344CB8AC3E}">
        <p14:creationId xmlns:p14="http://schemas.microsoft.com/office/powerpoint/2010/main" val="419275379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Cloudera Impala</a:t>
            </a:r>
          </a:p>
        </p:txBody>
      </p:sp>
      <p:sp>
        <p:nvSpPr>
          <p:cNvPr id="3" name="Content Placeholder 2"/>
          <p:cNvSpPr>
            <a:spLocks noGrp="1"/>
          </p:cNvSpPr>
          <p:nvPr>
            <p:ph idx="1"/>
          </p:nvPr>
        </p:nvSpPr>
        <p:spPr>
          <a:xfrm>
            <a:off x="1097280" y="1845734"/>
            <a:ext cx="10058400" cy="4147742"/>
          </a:xfrm>
        </p:spPr>
        <p:txBody>
          <a:bodyPr>
            <a:normAutofit/>
          </a:bodyPr>
          <a:lstStyle/>
          <a:p>
            <a:pPr marL="0" indent="0">
              <a:buNone/>
            </a:pPr>
            <a:r>
              <a:rPr lang="en-US" dirty="0"/>
              <a:t>LLVM JIT compilation for expression evaluation and record parsing</a:t>
            </a:r>
          </a:p>
          <a:p>
            <a:pPr marL="0" indent="0">
              <a:buNone/>
            </a:pPr>
            <a:r>
              <a:rPr lang="en-US" dirty="0"/>
              <a:t>Not a main-memory system</a:t>
            </a:r>
          </a:p>
          <a:p>
            <a:pPr marL="0" indent="0">
              <a:buNone/>
            </a:pPr>
            <a:r>
              <a:rPr lang="en-US" dirty="0"/>
              <a:t>Need to optimized record parsing to deal with various formats read from HDFS</a:t>
            </a:r>
          </a:p>
          <a:p>
            <a:pPr marL="0" indent="0">
              <a:buNone/>
            </a:pPr>
            <a:r>
              <a:rPr lang="en-US" dirty="0"/>
              <a:t>Show up to a 5.7X improvement using an Avro TPC-H benchmark</a:t>
            </a:r>
          </a:p>
          <a:p>
            <a:pPr marL="0" indent="0">
              <a:buNone/>
            </a:pPr>
            <a:endParaRPr lang="en-US" dirty="0"/>
          </a:p>
          <a:p>
            <a:pPr lvl="1"/>
            <a:endParaRPr lang="en-US" dirty="0"/>
          </a:p>
          <a:p>
            <a:endParaRPr lang="en-US" dirty="0"/>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79</a:t>
            </a:fld>
            <a:endParaRPr lang="en-US" dirty="0"/>
          </a:p>
        </p:txBody>
      </p:sp>
      <p:sp>
        <p:nvSpPr>
          <p:cNvPr id="8" name="TextBox 7"/>
          <p:cNvSpPr txBox="1"/>
          <p:nvPr/>
        </p:nvSpPr>
        <p:spPr>
          <a:xfrm>
            <a:off x="0" y="5908813"/>
            <a:ext cx="3807229" cy="430887"/>
          </a:xfrm>
          <a:prstGeom prst="rect">
            <a:avLst/>
          </a:prstGeom>
          <a:noFill/>
        </p:spPr>
        <p:txBody>
          <a:bodyPr wrap="square" rtlCol="0">
            <a:spAutoFit/>
          </a:bodyPr>
          <a:lstStyle/>
          <a:p>
            <a:r>
              <a:rPr lang="en-US" sz="1100" dirty="0">
                <a:solidFill>
                  <a:schemeClr val="tx1">
                    <a:lumMod val="50000"/>
                    <a:lumOff val="50000"/>
                  </a:schemeClr>
                </a:solidFill>
                <a:latin typeface="Arial" panose="020B0604020202020204" pitchFamily="34" charset="0"/>
                <a:cs typeface="Arial" panose="020B0604020202020204" pitchFamily="34" charset="0"/>
              </a:rPr>
              <a:t>Impala: A Modern, Open-Source SQL Engine for Hadoop</a:t>
            </a:r>
          </a:p>
          <a:p>
            <a:r>
              <a:rPr lang="en-US" sz="1100" dirty="0">
                <a:solidFill>
                  <a:schemeClr val="bg1">
                    <a:lumMod val="75000"/>
                  </a:schemeClr>
                </a:solidFill>
                <a:latin typeface="Arial" panose="020B0604020202020204" pitchFamily="34" charset="0"/>
                <a:cs typeface="Arial" panose="020B0604020202020204" pitchFamily="34" charset="0"/>
              </a:rPr>
              <a:t>CIDR 2015</a:t>
            </a:r>
          </a:p>
        </p:txBody>
      </p:sp>
    </p:spTree>
    <p:extLst>
      <p:ext uri="{BB962C8B-B14F-4D97-AF65-F5344CB8AC3E}">
        <p14:creationId xmlns:p14="http://schemas.microsoft.com/office/powerpoint/2010/main" val="1747868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Modern Hardware Environment</a:t>
            </a:r>
          </a:p>
        </p:txBody>
      </p:sp>
      <p:sp>
        <p:nvSpPr>
          <p:cNvPr id="3" name="Text Placeholder 2"/>
          <p:cNvSpPr>
            <a:spLocks noGrp="1"/>
          </p:cNvSpPr>
          <p:nvPr>
            <p:ph type="body" idx="1"/>
          </p:nvPr>
        </p:nvSpPr>
        <p:spPr/>
        <p:txBody>
          <a:bodyPr/>
          <a:lstStyle/>
          <a:p>
            <a:r>
              <a:rPr lang="en-US" dirty="0"/>
              <a:t>Hardware trends that enable the modern breed of main-memory database systems</a:t>
            </a:r>
          </a:p>
        </p:txBody>
      </p:sp>
      <p:sp>
        <p:nvSpPr>
          <p:cNvPr id="4" name="Date Placeholder 3"/>
          <p:cNvSpPr>
            <a:spLocks noGrp="1"/>
          </p:cNvSpPr>
          <p:nvPr>
            <p:ph type="dt" sz="half" idx="10"/>
          </p:nvPr>
        </p:nvSpPr>
        <p:spPr/>
        <p:txBody>
          <a:bodyPr/>
          <a:lstStyle/>
          <a:p>
            <a:fld id="{63B24373-360C-446E-9932-78E2024560AD}"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8</a:t>
            </a:fld>
            <a:endParaRPr lang="en-US" dirty="0"/>
          </a:p>
        </p:txBody>
      </p:sp>
    </p:spTree>
    <p:extLst>
      <p:ext uri="{BB962C8B-B14F-4D97-AF65-F5344CB8AC3E}">
        <p14:creationId xmlns:p14="http://schemas.microsoft.com/office/powerpoint/2010/main" val="101775986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Real-Time Analytics</a:t>
            </a:r>
          </a:p>
        </p:txBody>
      </p:sp>
      <p:sp>
        <p:nvSpPr>
          <p:cNvPr id="3" name="Text Placeholder 2"/>
          <p:cNvSpPr>
            <a:spLocks noGrp="1"/>
          </p:cNvSpPr>
          <p:nvPr>
            <p:ph type="body" idx="1"/>
          </p:nvPr>
        </p:nvSpPr>
        <p:spPr/>
        <p:txBody>
          <a:bodyPr/>
          <a:lstStyle/>
          <a:p>
            <a:r>
              <a:rPr lang="en-US" dirty="0"/>
              <a:t>Faster, fresher, cheaper!</a:t>
            </a:r>
          </a:p>
        </p:txBody>
      </p:sp>
      <p:sp>
        <p:nvSpPr>
          <p:cNvPr id="4" name="Date Placeholder 3"/>
          <p:cNvSpPr>
            <a:spLocks noGrp="1"/>
          </p:cNvSpPr>
          <p:nvPr>
            <p:ph type="dt" sz="half" idx="10"/>
          </p:nvPr>
        </p:nvSpPr>
        <p:spPr/>
        <p:txBody>
          <a:bodyPr/>
          <a:lstStyle/>
          <a:p>
            <a:fld id="{63B24373-360C-446E-9932-78E2024560AD}"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80</a:t>
            </a:fld>
            <a:endParaRPr lang="en-US" dirty="0"/>
          </a:p>
        </p:txBody>
      </p:sp>
    </p:spTree>
    <p:extLst>
      <p:ext uri="{BB962C8B-B14F-4D97-AF65-F5344CB8AC3E}">
        <p14:creationId xmlns:p14="http://schemas.microsoft.com/office/powerpoint/2010/main" val="257281365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“Real-time analytics” means what?</a:t>
            </a: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q"/>
            </a:pPr>
            <a:r>
              <a:rPr lang="en-US" dirty="0"/>
              <a:t> Real-time analytics = running analytical queries on the live operational database</a:t>
            </a:r>
          </a:p>
          <a:p>
            <a:pPr>
              <a:buFont typeface="Wingdings" panose="05000000000000000000" pitchFamily="2" charset="2"/>
              <a:buChar char="q"/>
            </a:pPr>
            <a:r>
              <a:rPr lang="en-US" dirty="0"/>
              <a:t> Also called</a:t>
            </a:r>
          </a:p>
          <a:p>
            <a:pPr lvl="1">
              <a:buFont typeface="Wingdings" panose="05000000000000000000" pitchFamily="2" charset="2"/>
              <a:buChar char="§"/>
            </a:pPr>
            <a:r>
              <a:rPr lang="en-US" dirty="0"/>
              <a:t>Operational analytics</a:t>
            </a:r>
          </a:p>
          <a:p>
            <a:pPr lvl="1">
              <a:buFont typeface="Wingdings" panose="05000000000000000000" pitchFamily="2" charset="2"/>
              <a:buChar char="§"/>
            </a:pPr>
            <a:r>
              <a:rPr lang="en-US" dirty="0"/>
              <a:t>HTAP, Hybrid Transactional and Analytical Processing (Gartner)</a:t>
            </a:r>
          </a:p>
          <a:p>
            <a:pPr lvl="1">
              <a:buFont typeface="Wingdings" panose="05000000000000000000" pitchFamily="2" charset="2"/>
              <a:buChar char="§"/>
            </a:pPr>
            <a:r>
              <a:rPr lang="en-US" dirty="0"/>
              <a:t>OLxP</a:t>
            </a:r>
          </a:p>
          <a:p>
            <a:pPr>
              <a:buFont typeface="Wingdings" panose="05000000000000000000" pitchFamily="2" charset="2"/>
              <a:buChar char="q"/>
            </a:pPr>
            <a:r>
              <a:rPr lang="en-US" dirty="0"/>
              <a:t> Provides access to the freshest data</a:t>
            </a:r>
          </a:p>
          <a:p>
            <a:pPr>
              <a:buFont typeface="Wingdings" panose="05000000000000000000" pitchFamily="2" charset="2"/>
              <a:buChar char="q"/>
            </a:pPr>
            <a:r>
              <a:rPr lang="en-US" dirty="0"/>
              <a:t> Real time analytics doesn’t necessarily mean in-memory analytics</a:t>
            </a:r>
          </a:p>
          <a:p>
            <a:pPr>
              <a:buFont typeface="Wingdings" panose="05000000000000000000" pitchFamily="2" charset="2"/>
              <a:buChar char="q"/>
            </a:pPr>
            <a:r>
              <a:rPr lang="en-US" dirty="0"/>
              <a:t> In practice, real-time analytics requires the following to be sufficiently fast</a:t>
            </a:r>
          </a:p>
          <a:p>
            <a:pPr lvl="1">
              <a:buFont typeface="Wingdings" panose="05000000000000000000" pitchFamily="2" charset="2"/>
              <a:buChar char="§"/>
            </a:pPr>
            <a:r>
              <a:rPr lang="en-US" dirty="0"/>
              <a:t> column store support</a:t>
            </a:r>
          </a:p>
          <a:p>
            <a:pPr lvl="1">
              <a:buFont typeface="Wingdings" panose="05000000000000000000" pitchFamily="2" charset="2"/>
              <a:buChar char="§"/>
            </a:pPr>
            <a:r>
              <a:rPr lang="en-US" dirty="0"/>
              <a:t> parallelism in query execution</a:t>
            </a:r>
          </a:p>
          <a:p>
            <a:pPr lvl="1">
              <a:buFont typeface="Wingdings" panose="05000000000000000000" pitchFamily="2" charset="2"/>
              <a:buChar char="§"/>
            </a:pPr>
            <a:r>
              <a:rPr lang="en-US" dirty="0"/>
              <a:t>exploiting SIMD instructions</a:t>
            </a:r>
          </a:p>
          <a:p>
            <a:endParaRPr lang="en-US" dirty="0"/>
          </a:p>
        </p:txBody>
      </p:sp>
      <p:sp>
        <p:nvSpPr>
          <p:cNvPr id="4" name="Footer Placeholder 3"/>
          <p:cNvSpPr>
            <a:spLocks noGrp="1"/>
          </p:cNvSpPr>
          <p:nvPr>
            <p:ph type="ftr" sz="quarter" idx="11"/>
          </p:nvPr>
        </p:nvSpPr>
        <p:spPr/>
        <p:txBody>
          <a:bodyPr/>
          <a:lstStyle/>
          <a:p>
            <a:r>
              <a:rPr lang="en-US" dirty="0"/>
              <a:t>VLDB 2015, Sep 2015</a:t>
            </a:r>
          </a:p>
        </p:txBody>
      </p:sp>
      <p:sp>
        <p:nvSpPr>
          <p:cNvPr id="5" name="Slide Number Placeholder 4"/>
          <p:cNvSpPr>
            <a:spLocks noGrp="1"/>
          </p:cNvSpPr>
          <p:nvPr>
            <p:ph type="sldNum" sz="quarter" idx="12"/>
          </p:nvPr>
        </p:nvSpPr>
        <p:spPr/>
        <p:txBody>
          <a:bodyPr/>
          <a:lstStyle/>
          <a:p>
            <a:fld id="{C8B2F47F-B33F-4B70-A88E-B0B514C8B16C}" type="slidenum">
              <a:rPr lang="en-US" smtClean="0"/>
              <a:t>81</a:t>
            </a:fld>
            <a:endParaRPr lang="en-US" dirty="0"/>
          </a:p>
        </p:txBody>
      </p:sp>
    </p:spTree>
    <p:extLst>
      <p:ext uri="{BB962C8B-B14F-4D97-AF65-F5344CB8AC3E}">
        <p14:creationId xmlns:p14="http://schemas.microsoft.com/office/powerpoint/2010/main" val="252424170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195898"/>
          </a:xfrm>
        </p:spPr>
        <p:txBody>
          <a:bodyPr>
            <a:normAutofit/>
          </a:bodyPr>
          <a:lstStyle/>
          <a:p>
            <a:r>
              <a:rPr lang="en-US" sz="4400" dirty="0"/>
              <a:t>10-100X faster analytics with column stores</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111471647"/>
              </p:ext>
            </p:extLst>
          </p:nvPr>
        </p:nvGraphicFramePr>
        <p:xfrm>
          <a:off x="362141" y="2023515"/>
          <a:ext cx="5181870" cy="2931160"/>
        </p:xfrm>
        <a:graphic>
          <a:graphicData uri="http://schemas.openxmlformats.org/drawingml/2006/table">
            <a:tbl>
              <a:tblPr firstRow="1" bandRow="1">
                <a:tableStyleId>{5C22544A-7EE6-4342-B048-85BDC9FD1C3A}</a:tableStyleId>
              </a:tblPr>
              <a:tblGrid>
                <a:gridCol w="2177501">
                  <a:extLst>
                    <a:ext uri="{9D8B030D-6E8A-4147-A177-3AD203B41FA5}">
                      <a16:colId xmlns:a16="http://schemas.microsoft.com/office/drawing/2014/main" val="20000"/>
                    </a:ext>
                  </a:extLst>
                </a:gridCol>
                <a:gridCol w="1520028">
                  <a:extLst>
                    <a:ext uri="{9D8B030D-6E8A-4147-A177-3AD203B41FA5}">
                      <a16:colId xmlns:a16="http://schemas.microsoft.com/office/drawing/2014/main" val="20001"/>
                    </a:ext>
                  </a:extLst>
                </a:gridCol>
                <a:gridCol w="1484341">
                  <a:extLst>
                    <a:ext uri="{9D8B030D-6E8A-4147-A177-3AD203B41FA5}">
                      <a16:colId xmlns:a16="http://schemas.microsoft.com/office/drawing/2014/main" val="20002"/>
                    </a:ext>
                  </a:extLst>
                </a:gridCol>
              </a:tblGrid>
              <a:tr h="238711">
                <a:tc>
                  <a:txBody>
                    <a:bodyPr/>
                    <a:lstStyle/>
                    <a:p>
                      <a:r>
                        <a:rPr lang="en-US" dirty="0"/>
                        <a:t>Scan type</a:t>
                      </a:r>
                    </a:p>
                  </a:txBody>
                  <a:tcPr marL="101173" marR="101173"/>
                </a:tc>
                <a:tc>
                  <a:txBody>
                    <a:bodyPr/>
                    <a:lstStyle/>
                    <a:p>
                      <a:r>
                        <a:rPr lang="en-US" dirty="0"/>
                        <a:t>Elapsed </a:t>
                      </a:r>
                      <a:br>
                        <a:rPr lang="en-US" dirty="0"/>
                      </a:br>
                      <a:r>
                        <a:rPr lang="en-US" dirty="0"/>
                        <a:t>time (sec)</a:t>
                      </a:r>
                    </a:p>
                  </a:txBody>
                  <a:tcPr marL="101173" marR="101173"/>
                </a:tc>
                <a:tc>
                  <a:txBody>
                    <a:bodyPr/>
                    <a:lstStyle/>
                    <a:p>
                      <a:r>
                        <a:rPr lang="en-US" dirty="0"/>
                        <a:t>Reduction</a:t>
                      </a:r>
                      <a:r>
                        <a:rPr lang="en-US" baseline="0" dirty="0"/>
                        <a:t> in elapsed time</a:t>
                      </a:r>
                      <a:endParaRPr lang="en-US" dirty="0"/>
                    </a:p>
                  </a:txBody>
                  <a:tcPr marL="101173" marR="101173"/>
                </a:tc>
                <a:extLst>
                  <a:ext uri="{0D108BD9-81ED-4DB2-BD59-A6C34878D82A}">
                    <a16:rowId xmlns:a16="http://schemas.microsoft.com/office/drawing/2014/main" val="10000"/>
                  </a:ext>
                </a:extLst>
              </a:tr>
              <a:tr h="370840">
                <a:tc>
                  <a:txBody>
                    <a:bodyPr/>
                    <a:lstStyle/>
                    <a:p>
                      <a:r>
                        <a:rPr lang="en-US" dirty="0"/>
                        <a:t>Range</a:t>
                      </a:r>
                      <a:r>
                        <a:rPr lang="en-US" baseline="0" dirty="0"/>
                        <a:t> index</a:t>
                      </a:r>
                      <a:r>
                        <a:rPr lang="en-US" dirty="0"/>
                        <a:t> scan, interop</a:t>
                      </a:r>
                    </a:p>
                  </a:txBody>
                  <a:tcPr marL="101173" marR="101173"/>
                </a:tc>
                <a:tc>
                  <a:txBody>
                    <a:bodyPr/>
                    <a:lstStyle/>
                    <a:p>
                      <a:pPr algn="ctr"/>
                      <a:r>
                        <a:rPr lang="en-US" dirty="0"/>
                        <a:t>70.3</a:t>
                      </a:r>
                    </a:p>
                  </a:txBody>
                  <a:tcPr marL="101173" marR="101173" anchor="ctr"/>
                </a:tc>
                <a:tc>
                  <a:txBody>
                    <a:bodyPr/>
                    <a:lstStyle/>
                    <a:p>
                      <a:pPr algn="ctr"/>
                      <a:endParaRPr lang="en-US" dirty="0"/>
                    </a:p>
                  </a:txBody>
                  <a:tcPr marL="101173" marR="101173" anchor="ctr"/>
                </a:tc>
                <a:extLst>
                  <a:ext uri="{0D108BD9-81ED-4DB2-BD59-A6C34878D82A}">
                    <a16:rowId xmlns:a16="http://schemas.microsoft.com/office/drawing/2014/main" val="10001"/>
                  </a:ext>
                </a:extLst>
              </a:tr>
              <a:tr h="370840">
                <a:tc>
                  <a:txBody>
                    <a:bodyPr/>
                    <a:lstStyle/>
                    <a:p>
                      <a:r>
                        <a:rPr lang="en-US" dirty="0"/>
                        <a:t>Heap scan, interop</a:t>
                      </a:r>
                    </a:p>
                  </a:txBody>
                  <a:tcPr marL="101173" marR="101173"/>
                </a:tc>
                <a:tc>
                  <a:txBody>
                    <a:bodyPr/>
                    <a:lstStyle/>
                    <a:p>
                      <a:pPr algn="ctr"/>
                      <a:r>
                        <a:rPr lang="en-US" dirty="0"/>
                        <a:t>41.6</a:t>
                      </a:r>
                    </a:p>
                  </a:txBody>
                  <a:tcPr marL="101173" marR="101173" anchor="ctr"/>
                </a:tc>
                <a:tc>
                  <a:txBody>
                    <a:bodyPr/>
                    <a:lstStyle/>
                    <a:p>
                      <a:pPr algn="ctr"/>
                      <a:r>
                        <a:rPr lang="en-US" dirty="0"/>
                        <a:t>41%</a:t>
                      </a:r>
                    </a:p>
                  </a:txBody>
                  <a:tcPr marL="101173" marR="101173" anchor="ctr"/>
                </a:tc>
                <a:extLst>
                  <a:ext uri="{0D108BD9-81ED-4DB2-BD59-A6C34878D82A}">
                    <a16:rowId xmlns:a16="http://schemas.microsoft.com/office/drawing/2014/main" val="10002"/>
                  </a:ext>
                </a:extLst>
              </a:tr>
              <a:tr h="370840">
                <a:tc>
                  <a:txBody>
                    <a:bodyPr/>
                    <a:lstStyle/>
                    <a:p>
                      <a:r>
                        <a:rPr lang="en-US" dirty="0"/>
                        <a:t>Heap scan, compiled</a:t>
                      </a:r>
                      <a:r>
                        <a:rPr lang="en-US" baseline="0" dirty="0"/>
                        <a:t> stored proc</a:t>
                      </a:r>
                      <a:endParaRPr lang="en-US" dirty="0"/>
                    </a:p>
                  </a:txBody>
                  <a:tcPr marL="101173" marR="101173"/>
                </a:tc>
                <a:tc>
                  <a:txBody>
                    <a:bodyPr/>
                    <a:lstStyle/>
                    <a:p>
                      <a:pPr algn="ctr"/>
                      <a:r>
                        <a:rPr lang="en-US" dirty="0">
                          <a:solidFill>
                            <a:srgbClr val="C00000"/>
                          </a:solidFill>
                        </a:rPr>
                        <a:t>18.4</a:t>
                      </a:r>
                    </a:p>
                  </a:txBody>
                  <a:tcPr marL="101173" marR="101173" anchor="ctr"/>
                </a:tc>
                <a:tc>
                  <a:txBody>
                    <a:bodyPr/>
                    <a:lstStyle/>
                    <a:p>
                      <a:pPr algn="ctr"/>
                      <a:r>
                        <a:rPr lang="en-US" dirty="0"/>
                        <a:t>56%</a:t>
                      </a:r>
                    </a:p>
                  </a:txBody>
                  <a:tcPr marL="101173" marR="101173" anchor="ctr"/>
                </a:tc>
                <a:extLst>
                  <a:ext uri="{0D108BD9-81ED-4DB2-BD59-A6C34878D82A}">
                    <a16:rowId xmlns:a16="http://schemas.microsoft.com/office/drawing/2014/main" val="10003"/>
                  </a:ext>
                </a:extLst>
              </a:tr>
              <a:tr h="370840">
                <a:tc>
                  <a:txBody>
                    <a:bodyPr/>
                    <a:lstStyle/>
                    <a:p>
                      <a:r>
                        <a:rPr lang="en-US" b="1" dirty="0"/>
                        <a:t>CS index scan, interop</a:t>
                      </a:r>
                    </a:p>
                  </a:txBody>
                  <a:tcPr marL="101173" marR="101173"/>
                </a:tc>
                <a:tc>
                  <a:txBody>
                    <a:bodyPr/>
                    <a:lstStyle/>
                    <a:p>
                      <a:pPr algn="ctr"/>
                      <a:r>
                        <a:rPr lang="en-US" b="1" dirty="0">
                          <a:solidFill>
                            <a:srgbClr val="C00000"/>
                          </a:solidFill>
                        </a:rPr>
                        <a:t>1.53</a:t>
                      </a:r>
                    </a:p>
                  </a:txBody>
                  <a:tcPr marL="101173" marR="101173" anchor="ctr"/>
                </a:tc>
                <a:tc>
                  <a:txBody>
                    <a:bodyPr/>
                    <a:lstStyle/>
                    <a:p>
                      <a:pPr algn="ctr"/>
                      <a:r>
                        <a:rPr lang="en-US" b="1" dirty="0">
                          <a:solidFill>
                            <a:srgbClr val="C00000"/>
                          </a:solidFill>
                        </a:rPr>
                        <a:t>92%</a:t>
                      </a:r>
                    </a:p>
                  </a:txBody>
                  <a:tcPr marL="101173" marR="101173" anchor="ctr"/>
                </a:tc>
                <a:extLst>
                  <a:ext uri="{0D108BD9-81ED-4DB2-BD59-A6C34878D82A}">
                    <a16:rowId xmlns:a16="http://schemas.microsoft.com/office/drawing/2014/main" val="10004"/>
                  </a:ext>
                </a:extLst>
              </a:tr>
            </a:tbl>
          </a:graphicData>
        </a:graphic>
      </p:graphicFrame>
      <p:sp>
        <p:nvSpPr>
          <p:cNvPr id="6" name="Content Placeholder 5"/>
          <p:cNvSpPr>
            <a:spLocks noGrp="1"/>
          </p:cNvSpPr>
          <p:nvPr>
            <p:ph sz="half" idx="2"/>
          </p:nvPr>
        </p:nvSpPr>
        <p:spPr>
          <a:xfrm>
            <a:off x="5873261" y="1899139"/>
            <a:ext cx="6049107" cy="4277824"/>
          </a:xfrm>
        </p:spPr>
        <p:txBody>
          <a:bodyPr>
            <a:normAutofit/>
          </a:bodyPr>
          <a:lstStyle/>
          <a:p>
            <a:r>
              <a:rPr lang="en-US" b="1" dirty="0"/>
              <a:t>Example gains using Hekaton</a:t>
            </a:r>
          </a:p>
          <a:p>
            <a:r>
              <a:rPr lang="en-US" dirty="0"/>
              <a:t>TPC-H Lineitem table, 60M rows</a:t>
            </a:r>
          </a:p>
          <a:p>
            <a:r>
              <a:rPr lang="en-US" dirty="0"/>
              <a:t>Range index on </a:t>
            </a:r>
            <a:r>
              <a:rPr lang="en-US" sz="2000" dirty="0"/>
              <a:t>(l_orderkey, l_linenumber) </a:t>
            </a:r>
          </a:p>
          <a:p>
            <a:r>
              <a:rPr lang="en-US" i="1" dirty="0"/>
              <a:t>Single threaded on an old Nehalem server</a:t>
            </a:r>
          </a:p>
          <a:p>
            <a:r>
              <a:rPr lang="en-US" dirty="0"/>
              <a:t>Test query:  </a:t>
            </a:r>
          </a:p>
          <a:p>
            <a:pPr marL="0" indent="0">
              <a:buNone/>
            </a:pPr>
            <a:r>
              <a:rPr lang="en-US" sz="1800" dirty="0"/>
              <a:t>Select l_discount, </a:t>
            </a:r>
            <a:br>
              <a:rPr lang="en-US" sz="1800" dirty="0"/>
            </a:br>
            <a:r>
              <a:rPr lang="en-US" sz="1800" dirty="0"/>
              <a:t>            sum(l_quantity*l_extendedprice*l_discount) </a:t>
            </a:r>
            <a:br>
              <a:rPr lang="en-US" sz="1800" dirty="0"/>
            </a:br>
            <a:r>
              <a:rPr lang="en-US" sz="1800" dirty="0"/>
              <a:t>from lineitem where l_partkey &lt; 1000000 </a:t>
            </a:r>
            <a:br>
              <a:rPr lang="en-US" sz="1800" dirty="0"/>
            </a:br>
            <a:r>
              <a:rPr lang="en-US" sz="1800" dirty="0"/>
              <a:t>group by l_discount</a:t>
            </a:r>
          </a:p>
        </p:txBody>
      </p:sp>
      <p:sp>
        <p:nvSpPr>
          <p:cNvPr id="7" name="Footer Placeholder 6"/>
          <p:cNvSpPr>
            <a:spLocks noGrp="1"/>
          </p:cNvSpPr>
          <p:nvPr>
            <p:ph type="ftr" sz="quarter" idx="11"/>
          </p:nvPr>
        </p:nvSpPr>
        <p:spPr/>
        <p:txBody>
          <a:bodyPr/>
          <a:lstStyle/>
          <a:p>
            <a:r>
              <a:rPr lang="en-US" dirty="0"/>
              <a:t>VLDB 2015, Sep 2015</a:t>
            </a:r>
          </a:p>
        </p:txBody>
      </p:sp>
      <p:sp>
        <p:nvSpPr>
          <p:cNvPr id="8" name="Slide Number Placeholder 7"/>
          <p:cNvSpPr>
            <a:spLocks noGrp="1"/>
          </p:cNvSpPr>
          <p:nvPr>
            <p:ph type="sldNum" sz="quarter" idx="12"/>
          </p:nvPr>
        </p:nvSpPr>
        <p:spPr/>
        <p:txBody>
          <a:bodyPr/>
          <a:lstStyle/>
          <a:p>
            <a:fld id="{C8B2F47F-B33F-4B70-A88E-B0B514C8B16C}" type="slidenum">
              <a:rPr lang="en-US" smtClean="0"/>
              <a:t>82</a:t>
            </a:fld>
            <a:endParaRPr lang="en-US" dirty="0"/>
          </a:p>
        </p:txBody>
      </p:sp>
      <p:sp>
        <p:nvSpPr>
          <p:cNvPr id="9" name="TextBox 8"/>
          <p:cNvSpPr txBox="1"/>
          <p:nvPr/>
        </p:nvSpPr>
        <p:spPr>
          <a:xfrm>
            <a:off x="0" y="5908813"/>
            <a:ext cx="3520035" cy="430887"/>
          </a:xfrm>
          <a:prstGeom prst="rect">
            <a:avLst/>
          </a:prstGeom>
          <a:noFill/>
        </p:spPr>
        <p:txBody>
          <a:bodyPr wrap="square" rtlCol="0">
            <a:spAutoFit/>
          </a:bodyPr>
          <a:lstStyle/>
          <a:p>
            <a:r>
              <a:rPr lang="en-US" sz="1100" dirty="0">
                <a:solidFill>
                  <a:schemeClr val="tx1">
                    <a:lumMod val="50000"/>
                    <a:lumOff val="50000"/>
                  </a:schemeClr>
                </a:solidFill>
                <a:latin typeface="Arial" panose="020B0604020202020204" pitchFamily="34" charset="0"/>
                <a:cs typeface="Arial" panose="020B0604020202020204" pitchFamily="34" charset="0"/>
              </a:rPr>
              <a:t>Real-Time Analytical Processing with SQL Server</a:t>
            </a:r>
          </a:p>
          <a:p>
            <a:r>
              <a:rPr lang="en-US" sz="1100" dirty="0">
                <a:solidFill>
                  <a:schemeClr val="bg1">
                    <a:lumMod val="75000"/>
                  </a:schemeClr>
                </a:solidFill>
                <a:latin typeface="Arial" panose="020B0604020202020204" pitchFamily="34" charset="0"/>
                <a:cs typeface="Arial" panose="020B0604020202020204" pitchFamily="34" charset="0"/>
              </a:rPr>
              <a:t>PVLDB 2015</a:t>
            </a:r>
          </a:p>
        </p:txBody>
      </p:sp>
    </p:spTree>
    <p:extLst>
      <p:ext uri="{BB962C8B-B14F-4D97-AF65-F5344CB8AC3E}">
        <p14:creationId xmlns:p14="http://schemas.microsoft.com/office/powerpoint/2010/main" val="295839590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Hekaton: columnstore indexes</a:t>
            </a:r>
          </a:p>
        </p:txBody>
      </p:sp>
      <p:sp>
        <p:nvSpPr>
          <p:cNvPr id="3" name="Content Placeholder 2"/>
          <p:cNvSpPr>
            <a:spLocks noGrp="1"/>
          </p:cNvSpPr>
          <p:nvPr>
            <p:ph idx="1"/>
          </p:nvPr>
        </p:nvSpPr>
        <p:spPr>
          <a:xfrm>
            <a:off x="5561046" y="1845734"/>
            <a:ext cx="6058676" cy="4023360"/>
          </a:xfrm>
        </p:spPr>
        <p:txBody>
          <a:bodyPr>
            <a:normAutofit fontScale="92500" lnSpcReduction="20000"/>
          </a:bodyPr>
          <a:lstStyle/>
          <a:p>
            <a:pPr>
              <a:buFont typeface="Wingdings" panose="05000000000000000000" pitchFamily="2" charset="2"/>
              <a:buChar char="q"/>
            </a:pPr>
            <a:r>
              <a:rPr lang="en-US" dirty="0"/>
              <a:t> Add CS index on large tables used for analytics</a:t>
            </a:r>
          </a:p>
          <a:p>
            <a:pPr lvl="1">
              <a:buFont typeface="Wingdings" panose="05000000000000000000" pitchFamily="2" charset="2"/>
              <a:buChar char="§"/>
            </a:pPr>
            <a:r>
              <a:rPr lang="en-US" dirty="0"/>
              <a:t> Compressed, increases space by 10-20%</a:t>
            </a:r>
          </a:p>
          <a:p>
            <a:pPr lvl="1">
              <a:buFont typeface="Wingdings" panose="05000000000000000000" pitchFamily="2" charset="2"/>
              <a:buChar char="§"/>
            </a:pPr>
            <a:r>
              <a:rPr lang="en-US" dirty="0"/>
              <a:t> Stored on disk, only frequently used columns cached in memory</a:t>
            </a:r>
          </a:p>
          <a:p>
            <a:pPr>
              <a:buFont typeface="Wingdings" panose="05000000000000000000" pitchFamily="2" charset="2"/>
              <a:buChar char="q"/>
            </a:pPr>
            <a:r>
              <a:rPr lang="en-US" dirty="0"/>
              <a:t> Tail segment stores recently inserted or updated versions (hot rows) and is typically small</a:t>
            </a:r>
          </a:p>
          <a:p>
            <a:pPr>
              <a:buFont typeface="Wingdings" panose="05000000000000000000" pitchFamily="2" charset="2"/>
              <a:buChar char="q"/>
            </a:pPr>
            <a:r>
              <a:rPr lang="en-US" dirty="0"/>
              <a:t> Full scan: scan CS segments and tail segment</a:t>
            </a:r>
          </a:p>
          <a:p>
            <a:pPr>
              <a:buFont typeface="Wingdings" panose="05000000000000000000" pitchFamily="2" charset="2"/>
              <a:buChar char="q"/>
            </a:pPr>
            <a:r>
              <a:rPr lang="en-US" dirty="0"/>
              <a:t> Fast query execution by</a:t>
            </a:r>
          </a:p>
          <a:p>
            <a:pPr lvl="1">
              <a:buFont typeface="Wingdings" panose="05000000000000000000" pitchFamily="2" charset="2"/>
              <a:buChar char="§"/>
            </a:pPr>
            <a:r>
              <a:rPr lang="en-US" dirty="0"/>
              <a:t>Batch mode execution</a:t>
            </a:r>
          </a:p>
          <a:p>
            <a:pPr lvl="1">
              <a:buFont typeface="Wingdings" panose="05000000000000000000" pitchFamily="2" charset="2"/>
              <a:buChar char="§"/>
            </a:pPr>
            <a:r>
              <a:rPr lang="en-US" dirty="0"/>
              <a:t>Parallel query plans</a:t>
            </a:r>
          </a:p>
          <a:p>
            <a:pPr lvl="1">
              <a:buFont typeface="Wingdings" panose="05000000000000000000" pitchFamily="2" charset="2"/>
              <a:buChar char="§"/>
            </a:pPr>
            <a:r>
              <a:rPr lang="en-US" dirty="0"/>
              <a:t>Pushing predicate evaluation, preaggregation, etc. into scans</a:t>
            </a:r>
          </a:p>
          <a:p>
            <a:pPr lvl="1">
              <a:buFont typeface="Wingdings" panose="05000000000000000000" pitchFamily="2" charset="2"/>
              <a:buChar char="§"/>
            </a:pPr>
            <a:r>
              <a:rPr lang="en-US" dirty="0"/>
              <a:t>Using SIMD instructions</a:t>
            </a:r>
          </a:p>
          <a:p>
            <a:pPr>
              <a:buFont typeface="Wingdings" panose="05000000000000000000" pitchFamily="2" charset="2"/>
              <a:buChar char="q"/>
            </a:pPr>
            <a:r>
              <a:rPr lang="en-US" dirty="0"/>
              <a:t>Offload analytics to replicas to minimize impact on OLTP workloads</a:t>
            </a:r>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83</a:t>
            </a:fld>
            <a:endParaRPr lang="en-US" dirty="0"/>
          </a:p>
        </p:txBody>
      </p:sp>
      <p:sp>
        <p:nvSpPr>
          <p:cNvPr id="7" name="Rectangle 6"/>
          <p:cNvSpPr/>
          <p:nvPr/>
        </p:nvSpPr>
        <p:spPr>
          <a:xfrm>
            <a:off x="3786820" y="3286366"/>
            <a:ext cx="144117" cy="864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3970634" y="3286366"/>
            <a:ext cx="144117" cy="864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4154448" y="3286366"/>
            <a:ext cx="144117" cy="864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4338262" y="3286366"/>
            <a:ext cx="144117" cy="864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4522078" y="3286366"/>
            <a:ext cx="144117" cy="864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1843552" y="4617538"/>
            <a:ext cx="1029039" cy="1059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1843552" y="4723481"/>
            <a:ext cx="1029039" cy="1059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1843552" y="4824935"/>
            <a:ext cx="1029039" cy="1059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1843552" y="4930878"/>
            <a:ext cx="1029039" cy="1059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1843552" y="5048497"/>
            <a:ext cx="1029039" cy="1059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1843552" y="5154440"/>
            <a:ext cx="1029039" cy="1059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745509" y="3962621"/>
            <a:ext cx="999671" cy="646331"/>
          </a:xfrm>
          <a:prstGeom prst="rect">
            <a:avLst/>
          </a:prstGeom>
          <a:noFill/>
        </p:spPr>
        <p:txBody>
          <a:bodyPr wrap="square" rtlCol="0">
            <a:spAutoFit/>
          </a:bodyPr>
          <a:lstStyle/>
          <a:p>
            <a:pPr algn="r"/>
            <a:r>
              <a:rPr lang="en-US" dirty="0"/>
              <a:t>Main segment</a:t>
            </a:r>
          </a:p>
        </p:txBody>
      </p:sp>
      <p:sp>
        <p:nvSpPr>
          <p:cNvPr id="30" name="Rectangle 29"/>
          <p:cNvSpPr/>
          <p:nvPr/>
        </p:nvSpPr>
        <p:spPr>
          <a:xfrm>
            <a:off x="1843552" y="3962621"/>
            <a:ext cx="1029039" cy="1059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1843552" y="4068564"/>
            <a:ext cx="1029039" cy="1059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1843552" y="4170018"/>
            <a:ext cx="1029039" cy="1059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1843552" y="4275961"/>
            <a:ext cx="1029039" cy="1059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1843552" y="4393580"/>
            <a:ext cx="1029039" cy="1059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1843552" y="4499523"/>
            <a:ext cx="1029039" cy="1059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1845530" y="3301866"/>
            <a:ext cx="1029039" cy="1059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a:off x="1845530" y="3407809"/>
            <a:ext cx="1029039" cy="1059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1845530" y="3509263"/>
            <a:ext cx="1029039" cy="1059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a:off x="1845530" y="3615206"/>
            <a:ext cx="1029039" cy="1059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p:cNvSpPr/>
          <p:nvPr/>
        </p:nvSpPr>
        <p:spPr>
          <a:xfrm>
            <a:off x="1845530" y="3732825"/>
            <a:ext cx="1029039" cy="1059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1845530" y="3838768"/>
            <a:ext cx="1029039" cy="1059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1845530" y="2318965"/>
            <a:ext cx="1029039" cy="10594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a:off x="1845530" y="2424908"/>
            <a:ext cx="1029039" cy="10594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a:off x="1845530" y="2526362"/>
            <a:ext cx="1029039" cy="10594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1845530" y="2632305"/>
            <a:ext cx="1029039" cy="10594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1845530" y="2749924"/>
            <a:ext cx="1029039" cy="10594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1845530" y="2855867"/>
            <a:ext cx="1029039" cy="10594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3786820" y="4329530"/>
            <a:ext cx="144117" cy="864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3970634" y="4329530"/>
            <a:ext cx="144117" cy="864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p:cNvSpPr/>
          <p:nvPr/>
        </p:nvSpPr>
        <p:spPr>
          <a:xfrm>
            <a:off x="4154448" y="4329530"/>
            <a:ext cx="144117" cy="864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p:cNvSpPr/>
          <p:nvPr/>
        </p:nvSpPr>
        <p:spPr>
          <a:xfrm>
            <a:off x="4338262" y="4329530"/>
            <a:ext cx="144117" cy="864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p:cNvSpPr/>
          <p:nvPr/>
        </p:nvSpPr>
        <p:spPr>
          <a:xfrm>
            <a:off x="4522078" y="4329530"/>
            <a:ext cx="144117" cy="864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p:nvPr/>
        </p:nvSpPr>
        <p:spPr>
          <a:xfrm>
            <a:off x="1781352" y="5402905"/>
            <a:ext cx="1266652" cy="646331"/>
          </a:xfrm>
          <a:prstGeom prst="rect">
            <a:avLst/>
          </a:prstGeom>
          <a:noFill/>
        </p:spPr>
        <p:txBody>
          <a:bodyPr wrap="square" rtlCol="0">
            <a:spAutoFit/>
          </a:bodyPr>
          <a:lstStyle/>
          <a:p>
            <a:pPr algn="ctr"/>
            <a:r>
              <a:rPr lang="en-US" b="1" dirty="0"/>
              <a:t>In-memory table</a:t>
            </a:r>
          </a:p>
        </p:txBody>
      </p:sp>
      <p:sp>
        <p:nvSpPr>
          <p:cNvPr id="54" name="TextBox 53"/>
          <p:cNvSpPr txBox="1"/>
          <p:nvPr/>
        </p:nvSpPr>
        <p:spPr>
          <a:xfrm>
            <a:off x="3427445" y="5441115"/>
            <a:ext cx="1525392" cy="646331"/>
          </a:xfrm>
          <a:prstGeom prst="rect">
            <a:avLst/>
          </a:prstGeom>
          <a:noFill/>
        </p:spPr>
        <p:txBody>
          <a:bodyPr wrap="square" rtlCol="0">
            <a:spAutoFit/>
          </a:bodyPr>
          <a:lstStyle/>
          <a:p>
            <a:pPr algn="ctr"/>
            <a:r>
              <a:rPr lang="en-US" b="1" dirty="0"/>
              <a:t>Columnstore index</a:t>
            </a:r>
          </a:p>
        </p:txBody>
      </p:sp>
      <p:sp>
        <p:nvSpPr>
          <p:cNvPr id="55" name="TextBox 54"/>
          <p:cNvSpPr txBox="1"/>
          <p:nvPr/>
        </p:nvSpPr>
        <p:spPr>
          <a:xfrm>
            <a:off x="781681" y="2314320"/>
            <a:ext cx="999671" cy="646331"/>
          </a:xfrm>
          <a:prstGeom prst="rect">
            <a:avLst/>
          </a:prstGeom>
          <a:noFill/>
        </p:spPr>
        <p:txBody>
          <a:bodyPr wrap="square" rtlCol="0">
            <a:spAutoFit/>
          </a:bodyPr>
          <a:lstStyle/>
          <a:p>
            <a:pPr algn="r"/>
            <a:r>
              <a:rPr lang="en-US" dirty="0"/>
              <a:t>Tail segment</a:t>
            </a:r>
          </a:p>
        </p:txBody>
      </p:sp>
      <p:sp>
        <p:nvSpPr>
          <p:cNvPr id="57" name="Callout: Line with No Border 56"/>
          <p:cNvSpPr/>
          <p:nvPr/>
        </p:nvSpPr>
        <p:spPr>
          <a:xfrm>
            <a:off x="3180130" y="1897481"/>
            <a:ext cx="1948635" cy="646331"/>
          </a:xfrm>
          <a:prstGeom prst="callout1">
            <a:avLst>
              <a:gd name="adj1" fmla="val 18750"/>
              <a:gd name="adj2" fmla="val -8333"/>
              <a:gd name="adj3" fmla="val 54755"/>
              <a:gd name="adj4" fmla="val -4280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Rows not yet added to CS index</a:t>
            </a:r>
          </a:p>
        </p:txBody>
      </p:sp>
      <p:sp>
        <p:nvSpPr>
          <p:cNvPr id="65" name="Arrow: Notched Right 64"/>
          <p:cNvSpPr/>
          <p:nvPr/>
        </p:nvSpPr>
        <p:spPr>
          <a:xfrm>
            <a:off x="3075783" y="3403518"/>
            <a:ext cx="610402" cy="641808"/>
          </a:xfrm>
          <a:prstGeom prst="notchedRightArrow">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Arrow: Notched Right 65"/>
          <p:cNvSpPr/>
          <p:nvPr/>
        </p:nvSpPr>
        <p:spPr>
          <a:xfrm>
            <a:off x="3024504" y="4395690"/>
            <a:ext cx="610402" cy="641808"/>
          </a:xfrm>
          <a:prstGeom prst="notchedRightArrow">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7980532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 hybrid storage</a:t>
            </a:r>
          </a:p>
        </p:txBody>
      </p:sp>
      <p:sp>
        <p:nvSpPr>
          <p:cNvPr id="3" name="Content Placeholder 2"/>
          <p:cNvSpPr>
            <a:spLocks noGrp="1"/>
          </p:cNvSpPr>
          <p:nvPr>
            <p:ph idx="1"/>
          </p:nvPr>
        </p:nvSpPr>
        <p:spPr>
          <a:xfrm>
            <a:off x="4989443" y="1779363"/>
            <a:ext cx="6227510" cy="4518660"/>
          </a:xfrm>
        </p:spPr>
        <p:txBody>
          <a:bodyPr>
            <a:normAutofit/>
          </a:bodyPr>
          <a:lstStyle/>
          <a:p>
            <a:r>
              <a:rPr lang="en-US" dirty="0"/>
              <a:t>Hybrid row/column layout</a:t>
            </a:r>
          </a:p>
          <a:p>
            <a:pPr lvl="1">
              <a:buFont typeface="Arial" panose="020B0604020202020204" pitchFamily="34" charset="0"/>
              <a:buChar char="•"/>
            </a:pPr>
            <a:r>
              <a:rPr lang="en-US" dirty="0"/>
              <a:t>A hybrid record layout that clustered frequently-accessed columns together</a:t>
            </a:r>
          </a:p>
          <a:p>
            <a:pPr lvl="1">
              <a:buFont typeface="Arial" panose="020B0604020202020204" pitchFamily="34" charset="0"/>
              <a:buChar char="•"/>
            </a:pPr>
            <a:r>
              <a:rPr lang="en-US" dirty="0"/>
              <a:t>But typically configured as a pure column store</a:t>
            </a:r>
          </a:p>
          <a:p>
            <a:r>
              <a:rPr lang="en-US" dirty="0"/>
              <a:t>Snapshotting</a:t>
            </a:r>
          </a:p>
          <a:p>
            <a:pPr lvl="1">
              <a:buFont typeface="Arial" panose="020B0604020202020204" pitchFamily="34" charset="0"/>
              <a:buChar char="•"/>
            </a:pPr>
            <a:r>
              <a:rPr lang="en-US" dirty="0"/>
              <a:t>OLAP queries run over virtual memory snapshots by using fork</a:t>
            </a:r>
          </a:p>
          <a:p>
            <a:r>
              <a:rPr lang="en-US" dirty="0"/>
              <a:t>Compilation</a:t>
            </a:r>
          </a:p>
          <a:p>
            <a:pPr lvl="1"/>
            <a:r>
              <a:rPr lang="en-US" dirty="0"/>
              <a:t>Stored procedures JIT’ed into machine code</a:t>
            </a:r>
          </a:p>
          <a:p>
            <a:r>
              <a:rPr lang="en-US" dirty="0"/>
              <a:t>SIMD</a:t>
            </a:r>
          </a:p>
          <a:p>
            <a:pPr lvl="1"/>
            <a:r>
              <a:rPr lang="en-US" dirty="0"/>
              <a:t>Work pushed into scan operator (pred evaluation, preaggregation,…) exploits SIMD instructions</a:t>
            </a:r>
          </a:p>
          <a:p>
            <a:pPr lvl="1">
              <a:buFont typeface="Courier New" panose="02070309020205020404" pitchFamily="49" charset="0"/>
              <a:buChar char="o"/>
            </a:pPr>
            <a:endParaRPr lang="en-US" dirty="0"/>
          </a:p>
          <a:p>
            <a:pPr marL="201168" lvl="1" indent="0">
              <a:buNone/>
            </a:pPr>
            <a:endParaRPr lang="en-US" dirty="0"/>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84</a:t>
            </a:fld>
            <a:endParaRPr lang="en-US" dirty="0"/>
          </a:p>
        </p:txBody>
      </p:sp>
      <p:sp>
        <p:nvSpPr>
          <p:cNvPr id="7" name="Rectangle 6"/>
          <p:cNvSpPr/>
          <p:nvPr/>
        </p:nvSpPr>
        <p:spPr>
          <a:xfrm>
            <a:off x="1206759" y="2503826"/>
            <a:ext cx="721568" cy="3483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Tom</a:t>
            </a:r>
          </a:p>
        </p:txBody>
      </p:sp>
      <p:sp>
        <p:nvSpPr>
          <p:cNvPr id="10" name="Rectangle 9"/>
          <p:cNvSpPr/>
          <p:nvPr/>
        </p:nvSpPr>
        <p:spPr>
          <a:xfrm>
            <a:off x="1928327" y="2503826"/>
            <a:ext cx="721568" cy="3483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a:t>
            </a:r>
          </a:p>
        </p:txBody>
      </p:sp>
      <p:sp>
        <p:nvSpPr>
          <p:cNvPr id="11" name="Rectangle 10"/>
          <p:cNvSpPr/>
          <p:nvPr/>
        </p:nvSpPr>
        <p:spPr>
          <a:xfrm>
            <a:off x="1206759" y="2845948"/>
            <a:ext cx="721568" cy="3483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Jane</a:t>
            </a:r>
          </a:p>
        </p:txBody>
      </p:sp>
      <p:sp>
        <p:nvSpPr>
          <p:cNvPr id="12" name="Rectangle 11"/>
          <p:cNvSpPr/>
          <p:nvPr/>
        </p:nvSpPr>
        <p:spPr>
          <a:xfrm>
            <a:off x="1928327" y="2845948"/>
            <a:ext cx="721568" cy="3483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400</a:t>
            </a:r>
          </a:p>
        </p:txBody>
      </p:sp>
      <p:sp>
        <p:nvSpPr>
          <p:cNvPr id="13" name="Rectangle 12"/>
          <p:cNvSpPr/>
          <p:nvPr/>
        </p:nvSpPr>
        <p:spPr>
          <a:xfrm>
            <a:off x="1206759" y="3198415"/>
            <a:ext cx="721568" cy="3483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Bill</a:t>
            </a:r>
          </a:p>
        </p:txBody>
      </p:sp>
      <p:sp>
        <p:nvSpPr>
          <p:cNvPr id="14" name="Rectangle 13"/>
          <p:cNvSpPr/>
          <p:nvPr/>
        </p:nvSpPr>
        <p:spPr>
          <a:xfrm>
            <a:off x="1928327" y="3198415"/>
            <a:ext cx="721568" cy="3483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50</a:t>
            </a:r>
          </a:p>
        </p:txBody>
      </p:sp>
      <p:sp>
        <p:nvSpPr>
          <p:cNvPr id="15" name="Rectangle 14"/>
          <p:cNvSpPr/>
          <p:nvPr/>
        </p:nvSpPr>
        <p:spPr>
          <a:xfrm>
            <a:off x="1206759" y="3540537"/>
            <a:ext cx="721568" cy="3483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Neil</a:t>
            </a:r>
          </a:p>
        </p:txBody>
      </p:sp>
      <p:sp>
        <p:nvSpPr>
          <p:cNvPr id="16" name="Rectangle 15"/>
          <p:cNvSpPr/>
          <p:nvPr/>
        </p:nvSpPr>
        <p:spPr>
          <a:xfrm>
            <a:off x="1928327" y="3540537"/>
            <a:ext cx="721568" cy="3483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300</a:t>
            </a:r>
          </a:p>
        </p:txBody>
      </p:sp>
      <p:sp>
        <p:nvSpPr>
          <p:cNvPr id="17" name="Rectangle 16"/>
          <p:cNvSpPr/>
          <p:nvPr/>
        </p:nvSpPr>
        <p:spPr>
          <a:xfrm>
            <a:off x="1206759" y="3888880"/>
            <a:ext cx="721568" cy="3483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a:t>
            </a:r>
          </a:p>
        </p:txBody>
      </p:sp>
      <p:sp>
        <p:nvSpPr>
          <p:cNvPr id="18" name="Rectangle 17"/>
          <p:cNvSpPr/>
          <p:nvPr/>
        </p:nvSpPr>
        <p:spPr>
          <a:xfrm>
            <a:off x="1928327" y="3888880"/>
            <a:ext cx="721568" cy="3483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650</a:t>
            </a:r>
          </a:p>
        </p:txBody>
      </p:sp>
      <p:sp>
        <p:nvSpPr>
          <p:cNvPr id="19" name="Rectangle 18"/>
          <p:cNvSpPr/>
          <p:nvPr/>
        </p:nvSpPr>
        <p:spPr>
          <a:xfrm>
            <a:off x="1206759" y="4231002"/>
            <a:ext cx="721568" cy="3483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Tina</a:t>
            </a:r>
          </a:p>
        </p:txBody>
      </p:sp>
      <p:sp>
        <p:nvSpPr>
          <p:cNvPr id="20" name="Rectangle 19"/>
          <p:cNvSpPr/>
          <p:nvPr/>
        </p:nvSpPr>
        <p:spPr>
          <a:xfrm>
            <a:off x="1928327" y="4231002"/>
            <a:ext cx="721568" cy="3483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a:t>
            </a:r>
          </a:p>
        </p:txBody>
      </p:sp>
      <p:sp>
        <p:nvSpPr>
          <p:cNvPr id="21" name="Rectangle 20"/>
          <p:cNvSpPr/>
          <p:nvPr/>
        </p:nvSpPr>
        <p:spPr>
          <a:xfrm>
            <a:off x="1206759" y="4583469"/>
            <a:ext cx="721568" cy="3483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Jack</a:t>
            </a:r>
          </a:p>
        </p:txBody>
      </p:sp>
      <p:sp>
        <p:nvSpPr>
          <p:cNvPr id="22" name="Rectangle 21"/>
          <p:cNvSpPr/>
          <p:nvPr/>
        </p:nvSpPr>
        <p:spPr>
          <a:xfrm>
            <a:off x="1928327" y="4583469"/>
            <a:ext cx="721568" cy="3483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150</a:t>
            </a:r>
          </a:p>
        </p:txBody>
      </p:sp>
      <p:sp>
        <p:nvSpPr>
          <p:cNvPr id="23" name="Rectangle 22"/>
          <p:cNvSpPr/>
          <p:nvPr/>
        </p:nvSpPr>
        <p:spPr>
          <a:xfrm>
            <a:off x="1206759" y="4925591"/>
            <a:ext cx="721568" cy="3483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Jill</a:t>
            </a:r>
          </a:p>
        </p:txBody>
      </p:sp>
      <p:sp>
        <p:nvSpPr>
          <p:cNvPr id="24" name="Rectangle 23"/>
          <p:cNvSpPr/>
          <p:nvPr/>
        </p:nvSpPr>
        <p:spPr>
          <a:xfrm>
            <a:off x="1928327" y="4925591"/>
            <a:ext cx="721568" cy="3483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200</a:t>
            </a:r>
          </a:p>
        </p:txBody>
      </p:sp>
      <p:sp>
        <p:nvSpPr>
          <p:cNvPr id="25" name="Rectangle 24"/>
          <p:cNvSpPr/>
          <p:nvPr/>
        </p:nvSpPr>
        <p:spPr>
          <a:xfrm>
            <a:off x="2964617" y="2507950"/>
            <a:ext cx="721568" cy="3483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Rome</a:t>
            </a:r>
          </a:p>
        </p:txBody>
      </p:sp>
      <p:sp>
        <p:nvSpPr>
          <p:cNvPr id="27" name="Rectangle 26"/>
          <p:cNvSpPr/>
          <p:nvPr/>
        </p:nvSpPr>
        <p:spPr>
          <a:xfrm>
            <a:off x="2964617" y="2850072"/>
            <a:ext cx="721568" cy="3483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Paris</a:t>
            </a:r>
          </a:p>
        </p:txBody>
      </p:sp>
      <p:sp>
        <p:nvSpPr>
          <p:cNvPr id="29" name="Rectangle 28"/>
          <p:cNvSpPr/>
          <p:nvPr/>
        </p:nvSpPr>
        <p:spPr>
          <a:xfrm>
            <a:off x="2964617" y="3202539"/>
            <a:ext cx="721568" cy="3483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Lima</a:t>
            </a:r>
          </a:p>
        </p:txBody>
      </p:sp>
      <p:sp>
        <p:nvSpPr>
          <p:cNvPr id="31" name="Rectangle 30"/>
          <p:cNvSpPr/>
          <p:nvPr/>
        </p:nvSpPr>
        <p:spPr>
          <a:xfrm>
            <a:off x="2964617" y="3544661"/>
            <a:ext cx="721568" cy="3483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Riga</a:t>
            </a:r>
          </a:p>
        </p:txBody>
      </p:sp>
      <p:sp>
        <p:nvSpPr>
          <p:cNvPr id="33" name="Rectangle 32"/>
          <p:cNvSpPr/>
          <p:nvPr/>
        </p:nvSpPr>
        <p:spPr>
          <a:xfrm>
            <a:off x="2964617" y="3893004"/>
            <a:ext cx="721568" cy="3483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Cairo</a:t>
            </a:r>
          </a:p>
        </p:txBody>
      </p:sp>
      <p:sp>
        <p:nvSpPr>
          <p:cNvPr id="35" name="Rectangle 34"/>
          <p:cNvSpPr/>
          <p:nvPr/>
        </p:nvSpPr>
        <p:spPr>
          <a:xfrm>
            <a:off x="2964617" y="4235126"/>
            <a:ext cx="721568" cy="3483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Tokyo</a:t>
            </a:r>
          </a:p>
        </p:txBody>
      </p:sp>
      <p:sp>
        <p:nvSpPr>
          <p:cNvPr id="37" name="Rectangle 36"/>
          <p:cNvSpPr/>
          <p:nvPr/>
        </p:nvSpPr>
        <p:spPr>
          <a:xfrm>
            <a:off x="2964617" y="4587593"/>
            <a:ext cx="721568" cy="3483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Seoul</a:t>
            </a:r>
          </a:p>
        </p:txBody>
      </p:sp>
      <p:sp>
        <p:nvSpPr>
          <p:cNvPr id="39" name="Rectangle 38"/>
          <p:cNvSpPr/>
          <p:nvPr/>
        </p:nvSpPr>
        <p:spPr>
          <a:xfrm>
            <a:off x="2964617" y="4929715"/>
            <a:ext cx="721568" cy="3483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Oslo</a:t>
            </a:r>
          </a:p>
        </p:txBody>
      </p:sp>
      <p:sp>
        <p:nvSpPr>
          <p:cNvPr id="42" name="TextBox 41"/>
          <p:cNvSpPr txBox="1"/>
          <p:nvPr/>
        </p:nvSpPr>
        <p:spPr>
          <a:xfrm>
            <a:off x="1172534" y="5308154"/>
            <a:ext cx="1511585" cy="338554"/>
          </a:xfrm>
          <a:prstGeom prst="rect">
            <a:avLst/>
          </a:prstGeom>
          <a:noFill/>
        </p:spPr>
        <p:txBody>
          <a:bodyPr wrap="square" rtlCol="0">
            <a:spAutoFit/>
          </a:bodyPr>
          <a:lstStyle/>
          <a:p>
            <a:pPr algn="ctr"/>
            <a:r>
              <a:rPr lang="en-US" sz="1600" i="1" dirty="0"/>
              <a:t>Column group 1</a:t>
            </a:r>
          </a:p>
        </p:txBody>
      </p:sp>
      <p:sp>
        <p:nvSpPr>
          <p:cNvPr id="43" name="TextBox 42"/>
          <p:cNvSpPr txBox="1"/>
          <p:nvPr/>
        </p:nvSpPr>
        <p:spPr>
          <a:xfrm>
            <a:off x="2852248" y="5352880"/>
            <a:ext cx="934562" cy="584775"/>
          </a:xfrm>
          <a:prstGeom prst="rect">
            <a:avLst/>
          </a:prstGeom>
          <a:noFill/>
        </p:spPr>
        <p:txBody>
          <a:bodyPr wrap="square" rtlCol="0">
            <a:spAutoFit/>
          </a:bodyPr>
          <a:lstStyle/>
          <a:p>
            <a:pPr algn="ctr"/>
            <a:r>
              <a:rPr lang="en-US" sz="1600" i="1" dirty="0"/>
              <a:t>Column group 1</a:t>
            </a:r>
          </a:p>
        </p:txBody>
      </p:sp>
      <p:sp>
        <p:nvSpPr>
          <p:cNvPr id="44" name="TextBox 43"/>
          <p:cNvSpPr txBox="1"/>
          <p:nvPr/>
        </p:nvSpPr>
        <p:spPr>
          <a:xfrm>
            <a:off x="823954" y="6016135"/>
            <a:ext cx="3320663" cy="369332"/>
          </a:xfrm>
          <a:prstGeom prst="rect">
            <a:avLst/>
          </a:prstGeom>
          <a:noFill/>
        </p:spPr>
        <p:txBody>
          <a:bodyPr wrap="square" rtlCol="0">
            <a:spAutoFit/>
          </a:bodyPr>
          <a:lstStyle/>
          <a:p>
            <a:r>
              <a:rPr lang="en-US" dirty="0"/>
              <a:t>Note: data is stored compressed</a:t>
            </a:r>
          </a:p>
        </p:txBody>
      </p:sp>
    </p:spTree>
    <p:extLst>
      <p:ext uri="{BB962C8B-B14F-4D97-AF65-F5344CB8AC3E}">
        <p14:creationId xmlns:p14="http://schemas.microsoft.com/office/powerpoint/2010/main" val="296055443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HANA: primarily a column store</a:t>
            </a:r>
          </a:p>
        </p:txBody>
      </p:sp>
      <p:sp>
        <p:nvSpPr>
          <p:cNvPr id="3" name="Content Placeholder 2"/>
          <p:cNvSpPr>
            <a:spLocks noGrp="1"/>
          </p:cNvSpPr>
          <p:nvPr>
            <p:ph idx="1"/>
          </p:nvPr>
        </p:nvSpPr>
        <p:spPr>
          <a:xfrm>
            <a:off x="5585928" y="1845734"/>
            <a:ext cx="5569752" cy="4023360"/>
          </a:xfrm>
        </p:spPr>
        <p:txBody>
          <a:bodyPr/>
          <a:lstStyle/>
          <a:p>
            <a:pPr>
              <a:buFont typeface="Wingdings" panose="05000000000000000000" pitchFamily="2" charset="2"/>
              <a:buChar char="q"/>
            </a:pPr>
            <a:r>
              <a:rPr lang="en-US" dirty="0"/>
              <a:t> The bulk of the data in columnar format </a:t>
            </a:r>
          </a:p>
          <a:p>
            <a:pPr lvl="1">
              <a:buFont typeface="Wingdings" panose="05000000000000000000" pitchFamily="2" charset="2"/>
              <a:buChar char="§"/>
            </a:pPr>
            <a:r>
              <a:rPr lang="en-US" dirty="0"/>
              <a:t> Main store and L2-delta</a:t>
            </a:r>
          </a:p>
          <a:p>
            <a:pPr>
              <a:buFont typeface="Wingdings" panose="05000000000000000000" pitchFamily="2" charset="2"/>
              <a:buChar char="q"/>
            </a:pPr>
            <a:r>
              <a:rPr lang="en-US" dirty="0"/>
              <a:t> L1-delta stores recent inserts and updates</a:t>
            </a:r>
          </a:p>
          <a:p>
            <a:pPr marL="0" indent="0">
              <a:buNone/>
            </a:pPr>
            <a:endParaRPr lang="en-US" dirty="0"/>
          </a:p>
          <a:p>
            <a:pPr>
              <a:buFont typeface="Wingdings" panose="05000000000000000000" pitchFamily="2" charset="2"/>
              <a:buChar char="q"/>
            </a:pPr>
            <a:r>
              <a:rPr lang="en-US" dirty="0"/>
              <a:t> Designed primarily for fast analytics</a:t>
            </a:r>
          </a:p>
          <a:p>
            <a:pPr>
              <a:buFont typeface="Wingdings" panose="05000000000000000000" pitchFamily="2" charset="2"/>
              <a:buChar char="q"/>
            </a:pPr>
            <a:r>
              <a:rPr lang="en-US" dirty="0"/>
              <a:t> Not a high-performance OLTP engine</a:t>
            </a:r>
          </a:p>
          <a:p>
            <a:endParaRPr lang="en-US" dirty="0"/>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85</a:t>
            </a:fld>
            <a:endParaRPr lang="en-US" dirty="0"/>
          </a:p>
        </p:txBody>
      </p:sp>
      <p:sp>
        <p:nvSpPr>
          <p:cNvPr id="7" name="Rectangle 6"/>
          <p:cNvSpPr/>
          <p:nvPr/>
        </p:nvSpPr>
        <p:spPr>
          <a:xfrm>
            <a:off x="1853648" y="2191578"/>
            <a:ext cx="144117" cy="864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2112817" y="2191578"/>
            <a:ext cx="144117" cy="864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2371986" y="2191578"/>
            <a:ext cx="144117" cy="864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2631155" y="2191578"/>
            <a:ext cx="144117" cy="864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2890324" y="2191578"/>
            <a:ext cx="144117" cy="864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3149493" y="2191578"/>
            <a:ext cx="144117" cy="864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3408662" y="2191578"/>
            <a:ext cx="144117" cy="864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3667834" y="2191578"/>
            <a:ext cx="144117" cy="864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1901819" y="3404558"/>
            <a:ext cx="144117" cy="864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2177371" y="3404558"/>
            <a:ext cx="144117" cy="864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2452923" y="3404558"/>
            <a:ext cx="144117" cy="864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1843552" y="4617538"/>
            <a:ext cx="1029039" cy="1059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1843552" y="4723481"/>
            <a:ext cx="1029039" cy="1059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1843552" y="4824935"/>
            <a:ext cx="1029039" cy="1059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1843552" y="4930878"/>
            <a:ext cx="1029039" cy="1059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1843552" y="5048497"/>
            <a:ext cx="1029039" cy="1059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1843552" y="5154440"/>
            <a:ext cx="1029039" cy="1059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2728474" y="3404557"/>
            <a:ext cx="144117" cy="864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3999726" y="2276673"/>
            <a:ext cx="690465" cy="646331"/>
          </a:xfrm>
          <a:prstGeom prst="rect">
            <a:avLst/>
          </a:prstGeom>
          <a:noFill/>
        </p:spPr>
        <p:txBody>
          <a:bodyPr wrap="square" rtlCol="0">
            <a:spAutoFit/>
          </a:bodyPr>
          <a:lstStyle/>
          <a:p>
            <a:r>
              <a:rPr lang="en-US" dirty="0"/>
              <a:t>Main store</a:t>
            </a:r>
          </a:p>
        </p:txBody>
      </p:sp>
      <p:sp>
        <p:nvSpPr>
          <p:cNvPr id="29" name="TextBox 28"/>
          <p:cNvSpPr txBox="1"/>
          <p:nvPr/>
        </p:nvSpPr>
        <p:spPr>
          <a:xfrm>
            <a:off x="3081214" y="3646974"/>
            <a:ext cx="941990" cy="369332"/>
          </a:xfrm>
          <a:prstGeom prst="rect">
            <a:avLst/>
          </a:prstGeom>
          <a:noFill/>
        </p:spPr>
        <p:txBody>
          <a:bodyPr wrap="square" rtlCol="0">
            <a:spAutoFit/>
          </a:bodyPr>
          <a:lstStyle/>
          <a:p>
            <a:r>
              <a:rPr lang="en-US" dirty="0"/>
              <a:t>L2-delta</a:t>
            </a:r>
          </a:p>
        </p:txBody>
      </p:sp>
      <p:sp>
        <p:nvSpPr>
          <p:cNvPr id="30" name="TextBox 29"/>
          <p:cNvSpPr txBox="1"/>
          <p:nvPr/>
        </p:nvSpPr>
        <p:spPr>
          <a:xfrm>
            <a:off x="3079860" y="4659308"/>
            <a:ext cx="941990" cy="369332"/>
          </a:xfrm>
          <a:prstGeom prst="rect">
            <a:avLst/>
          </a:prstGeom>
          <a:noFill/>
        </p:spPr>
        <p:txBody>
          <a:bodyPr wrap="square" rtlCol="0">
            <a:spAutoFit/>
          </a:bodyPr>
          <a:lstStyle/>
          <a:p>
            <a:r>
              <a:rPr lang="en-US" dirty="0"/>
              <a:t>L1-delta</a:t>
            </a:r>
          </a:p>
        </p:txBody>
      </p:sp>
      <p:sp>
        <p:nvSpPr>
          <p:cNvPr id="31" name="Arrow: Curved Down 30"/>
          <p:cNvSpPr/>
          <p:nvPr/>
        </p:nvSpPr>
        <p:spPr>
          <a:xfrm rot="16200000">
            <a:off x="907359" y="4079635"/>
            <a:ext cx="996384" cy="70610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Arrow: Curved Down 33"/>
          <p:cNvSpPr/>
          <p:nvPr/>
        </p:nvSpPr>
        <p:spPr>
          <a:xfrm rot="16200000">
            <a:off x="791793" y="2771150"/>
            <a:ext cx="1240462" cy="71904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TextBox 17"/>
          <p:cNvSpPr txBox="1"/>
          <p:nvPr/>
        </p:nvSpPr>
        <p:spPr>
          <a:xfrm>
            <a:off x="286805" y="4076907"/>
            <a:ext cx="824024" cy="369332"/>
          </a:xfrm>
          <a:prstGeom prst="rect">
            <a:avLst/>
          </a:prstGeom>
          <a:noFill/>
        </p:spPr>
        <p:txBody>
          <a:bodyPr wrap="square" rtlCol="0">
            <a:spAutoFit/>
          </a:bodyPr>
          <a:lstStyle/>
          <a:p>
            <a:r>
              <a:rPr lang="en-US" dirty="0"/>
              <a:t>Merge</a:t>
            </a:r>
          </a:p>
        </p:txBody>
      </p:sp>
      <p:sp>
        <p:nvSpPr>
          <p:cNvPr id="32" name="TextBox 31"/>
          <p:cNvSpPr txBox="1"/>
          <p:nvPr/>
        </p:nvSpPr>
        <p:spPr>
          <a:xfrm>
            <a:off x="411806" y="2507501"/>
            <a:ext cx="824024" cy="369332"/>
          </a:xfrm>
          <a:prstGeom prst="rect">
            <a:avLst/>
          </a:prstGeom>
          <a:noFill/>
        </p:spPr>
        <p:txBody>
          <a:bodyPr wrap="square" rtlCol="0">
            <a:spAutoFit/>
          </a:bodyPr>
          <a:lstStyle/>
          <a:p>
            <a:r>
              <a:rPr lang="en-US" dirty="0"/>
              <a:t>Merge</a:t>
            </a:r>
          </a:p>
        </p:txBody>
      </p:sp>
    </p:spTree>
    <p:extLst>
      <p:ext uri="{BB962C8B-B14F-4D97-AF65-F5344CB8AC3E}">
        <p14:creationId xmlns:p14="http://schemas.microsoft.com/office/powerpoint/2010/main" val="10786417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Non-Volatile RAM</a:t>
            </a:r>
          </a:p>
        </p:txBody>
      </p:sp>
      <p:sp>
        <p:nvSpPr>
          <p:cNvPr id="3" name="Text Placeholder 2"/>
          <p:cNvSpPr>
            <a:spLocks noGrp="1"/>
          </p:cNvSpPr>
          <p:nvPr>
            <p:ph type="body" idx="1"/>
          </p:nvPr>
        </p:nvSpPr>
        <p:spPr/>
        <p:txBody>
          <a:bodyPr/>
          <a:lstStyle/>
          <a:p>
            <a:r>
              <a:rPr lang="en-US" dirty="0"/>
              <a:t>Memory Content survives power failures</a:t>
            </a:r>
          </a:p>
        </p:txBody>
      </p:sp>
      <p:sp>
        <p:nvSpPr>
          <p:cNvPr id="4" name="Date Placeholder 3"/>
          <p:cNvSpPr>
            <a:spLocks noGrp="1"/>
          </p:cNvSpPr>
          <p:nvPr>
            <p:ph type="dt" sz="half" idx="10"/>
          </p:nvPr>
        </p:nvSpPr>
        <p:spPr/>
        <p:txBody>
          <a:bodyPr/>
          <a:lstStyle/>
          <a:p>
            <a:fld id="{63B24373-360C-446E-9932-78E2024560AD}"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86</a:t>
            </a:fld>
            <a:endParaRPr lang="en-US" dirty="0"/>
          </a:p>
        </p:txBody>
      </p:sp>
    </p:spTree>
    <p:extLst>
      <p:ext uri="{BB962C8B-B14F-4D97-AF65-F5344CB8AC3E}">
        <p14:creationId xmlns:p14="http://schemas.microsoft.com/office/powerpoint/2010/main" val="258461729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Topics discussed</a:t>
            </a:r>
          </a:p>
        </p:txBody>
      </p:sp>
      <p:sp>
        <p:nvSpPr>
          <p:cNvPr id="8" name="Content Placeholder 7"/>
          <p:cNvSpPr>
            <a:spLocks noGrp="1"/>
          </p:cNvSpPr>
          <p:nvPr>
            <p:ph idx="1"/>
          </p:nvPr>
        </p:nvSpPr>
        <p:spPr/>
        <p:txBody>
          <a:bodyPr/>
          <a:lstStyle/>
          <a:p>
            <a:pPr>
              <a:buFont typeface="Wingdings" panose="05000000000000000000" pitchFamily="2" charset="2"/>
              <a:buChar char="§"/>
            </a:pPr>
            <a:r>
              <a:rPr lang="en-US" dirty="0"/>
              <a:t> NVRAM characteristics and types</a:t>
            </a:r>
          </a:p>
          <a:p>
            <a:pPr>
              <a:buFont typeface="Wingdings" panose="05000000000000000000" pitchFamily="2" charset="2"/>
              <a:buChar char="§"/>
            </a:pPr>
            <a:r>
              <a:rPr lang="en-US" dirty="0"/>
              <a:t> The NVRAM atomic update problem</a:t>
            </a:r>
          </a:p>
          <a:p>
            <a:pPr>
              <a:buFont typeface="Wingdings" panose="05000000000000000000" pitchFamily="2" charset="2"/>
              <a:buChar char="§"/>
            </a:pPr>
            <a:r>
              <a:rPr lang="en-US" dirty="0"/>
              <a:t> Speeding up logging with NVRAM</a:t>
            </a:r>
          </a:p>
          <a:p>
            <a:pPr>
              <a:buFont typeface="Wingdings" panose="05000000000000000000" pitchFamily="2" charset="2"/>
              <a:buChar char="§"/>
            </a:pPr>
            <a:r>
              <a:rPr lang="en-US" dirty="0"/>
              <a:t> Storing the database in NVRAM</a:t>
            </a:r>
          </a:p>
        </p:txBody>
      </p:sp>
      <p:sp>
        <p:nvSpPr>
          <p:cNvPr id="4" name="Date Placeholder 3"/>
          <p:cNvSpPr>
            <a:spLocks noGrp="1"/>
          </p:cNvSpPr>
          <p:nvPr>
            <p:ph type="dt" sz="half" idx="10"/>
          </p:nvPr>
        </p:nvSpPr>
        <p:spPr/>
        <p:txBody>
          <a:bodyPr/>
          <a:lstStyle/>
          <a:p>
            <a:fld id="{63B24373-360C-446E-9932-78E2024560AD}"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87</a:t>
            </a:fld>
            <a:endParaRPr lang="en-US" dirty="0"/>
          </a:p>
        </p:txBody>
      </p:sp>
    </p:spTree>
    <p:extLst>
      <p:ext uri="{BB962C8B-B14F-4D97-AF65-F5344CB8AC3E}">
        <p14:creationId xmlns:p14="http://schemas.microsoft.com/office/powerpoint/2010/main" val="192519200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NVRAM characteristics and types</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 NVRAM: byte-addressable, persistent RAM</a:t>
            </a:r>
          </a:p>
          <a:p>
            <a:pPr>
              <a:buFont typeface="Wingdings" panose="05000000000000000000" pitchFamily="2" charset="2"/>
              <a:buChar char="§"/>
            </a:pPr>
            <a:r>
              <a:rPr lang="en-US" dirty="0"/>
              <a:t> Slower than DRAM: reads 2-4X, writes 2-5X slower possibly asymmetric</a:t>
            </a:r>
          </a:p>
          <a:p>
            <a:pPr>
              <a:buFont typeface="Wingdings" panose="05000000000000000000" pitchFamily="2" charset="2"/>
              <a:buChar char="§"/>
            </a:pPr>
            <a:r>
              <a:rPr lang="en-US" dirty="0"/>
              <a:t> Many potential technologies</a:t>
            </a:r>
          </a:p>
          <a:p>
            <a:pPr lvl="1">
              <a:buFont typeface="Wingdings" panose="05000000000000000000" pitchFamily="2" charset="2"/>
              <a:buChar char="§"/>
            </a:pPr>
            <a:r>
              <a:rPr lang="en-US" dirty="0">
                <a:solidFill>
                  <a:srgbClr val="C00000"/>
                </a:solidFill>
              </a:rPr>
              <a:t>NVDIMM, 3D Xpoint</a:t>
            </a:r>
            <a:r>
              <a:rPr lang="en-US" dirty="0"/>
              <a:t>, Memristor, STT-MRAM, PCM, …</a:t>
            </a:r>
          </a:p>
          <a:p>
            <a:pPr>
              <a:buFont typeface="Wingdings" panose="05000000000000000000" pitchFamily="2" charset="2"/>
              <a:buChar char="§"/>
            </a:pPr>
            <a:r>
              <a:rPr lang="en-US" dirty="0"/>
              <a:t> NVDIMM: DRAM content flushed to flash on power failure</a:t>
            </a:r>
          </a:p>
          <a:p>
            <a:pPr lvl="1">
              <a:buFont typeface="Wingdings" panose="05000000000000000000" pitchFamily="2" charset="2"/>
              <a:buChar char="§"/>
            </a:pPr>
            <a:r>
              <a:rPr lang="en-US" dirty="0"/>
              <a:t>Require a power source: battery, capacitor, UPS </a:t>
            </a:r>
          </a:p>
          <a:p>
            <a:pPr lvl="1">
              <a:buFont typeface="Wingdings" panose="05000000000000000000" pitchFamily="2" charset="2"/>
              <a:buChar char="§"/>
            </a:pPr>
            <a:r>
              <a:rPr lang="en-US" dirty="0"/>
              <a:t>Typically small (10s of MB), available now, as fast as DRAM</a:t>
            </a:r>
          </a:p>
          <a:p>
            <a:pPr>
              <a:buFont typeface="Wingdings" panose="05000000000000000000" pitchFamily="2" charset="2"/>
              <a:buChar char="§"/>
            </a:pPr>
            <a:r>
              <a:rPr lang="en-US" dirty="0"/>
              <a:t> 3D Xpoint (Intel, Micron) announced July 2015</a:t>
            </a:r>
          </a:p>
          <a:p>
            <a:pPr lvl="1">
              <a:buFont typeface="Wingdings" panose="05000000000000000000" pitchFamily="2" charset="2"/>
              <a:buChar char="§"/>
            </a:pPr>
            <a:r>
              <a:rPr lang="en-US" dirty="0"/>
              <a:t>Used in Intel’s Optane SSD, released by the end of 2016</a:t>
            </a:r>
          </a:p>
          <a:p>
            <a:pPr lvl="1">
              <a:buFont typeface="Wingdings" panose="05000000000000000000" pitchFamily="2" charset="2"/>
              <a:buChar char="§"/>
            </a:pPr>
            <a:r>
              <a:rPr lang="en-US" dirty="0"/>
              <a:t>DIMMs to be released in 2017</a:t>
            </a:r>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88</a:t>
            </a:fld>
            <a:endParaRPr lang="en-US" dirty="0"/>
          </a:p>
        </p:txBody>
      </p:sp>
    </p:spTree>
    <p:extLst>
      <p:ext uri="{BB962C8B-B14F-4D97-AF65-F5344CB8AC3E}">
        <p14:creationId xmlns:p14="http://schemas.microsoft.com/office/powerpoint/2010/main" val="138724837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NVRAM atomic update problem</a:t>
            </a:r>
          </a:p>
        </p:txBody>
      </p:sp>
      <p:sp>
        <p:nvSpPr>
          <p:cNvPr id="7" name="Content Placeholder 6"/>
          <p:cNvSpPr>
            <a:spLocks noGrp="1"/>
          </p:cNvSpPr>
          <p:nvPr>
            <p:ph sz="half" idx="1"/>
          </p:nvPr>
        </p:nvSpPr>
        <p:spPr>
          <a:xfrm>
            <a:off x="1022851" y="1845734"/>
            <a:ext cx="4937760" cy="4023360"/>
          </a:xfrm>
        </p:spPr>
        <p:txBody>
          <a:bodyPr>
            <a:normAutofit fontScale="77500" lnSpcReduction="20000"/>
          </a:bodyPr>
          <a:lstStyle/>
          <a:p>
            <a:pPr>
              <a:buFont typeface="Wingdings" panose="05000000000000000000" pitchFamily="2" charset="2"/>
              <a:buChar char="§"/>
            </a:pPr>
            <a:r>
              <a:rPr lang="en-US" dirty="0"/>
              <a:t> NVRAM data can be cached</a:t>
            </a:r>
          </a:p>
          <a:p>
            <a:pPr>
              <a:buFont typeface="Wingdings" panose="05000000000000000000" pitchFamily="2" charset="2"/>
              <a:buChar char="§"/>
            </a:pPr>
            <a:r>
              <a:rPr lang="en-US" dirty="0"/>
              <a:t> Caches are not flushed on power failure (but write buffers are)</a:t>
            </a:r>
          </a:p>
          <a:p>
            <a:pPr>
              <a:buFont typeface="Wingdings" panose="05000000000000000000" pitchFamily="2" charset="2"/>
              <a:buChar char="§"/>
            </a:pPr>
            <a:r>
              <a:rPr lang="en-US" dirty="0"/>
              <a:t> A cache line must be explicitly flushed to ensure that it’s persisted</a:t>
            </a:r>
          </a:p>
          <a:p>
            <a:pPr lvl="1">
              <a:buFont typeface="Wingdings" panose="05000000000000000000" pitchFamily="2" charset="2"/>
              <a:buChar char="§"/>
            </a:pPr>
            <a:r>
              <a:rPr lang="en-US" dirty="0"/>
              <a:t>CLFLUSH – flush and evict cache line</a:t>
            </a:r>
          </a:p>
          <a:p>
            <a:pPr lvl="1">
              <a:buFont typeface="Wingdings" panose="05000000000000000000" pitchFamily="2" charset="2"/>
              <a:buChar char="§"/>
            </a:pPr>
            <a:r>
              <a:rPr lang="en-US" dirty="0"/>
              <a:t>CLWB – flush but do not evict cache line</a:t>
            </a:r>
          </a:p>
          <a:p>
            <a:pPr>
              <a:buFont typeface="Wingdings" panose="05000000000000000000" pitchFamily="2" charset="2"/>
              <a:buChar char="§"/>
            </a:pPr>
            <a:r>
              <a:rPr lang="en-US" dirty="0"/>
              <a:t> </a:t>
            </a:r>
            <a:r>
              <a:rPr lang="en-US" dirty="0">
                <a:solidFill>
                  <a:srgbClr val="C00000"/>
                </a:solidFill>
              </a:rPr>
              <a:t>But updating a cache line and flushing it is not an atomic operation</a:t>
            </a:r>
          </a:p>
          <a:p>
            <a:pPr>
              <a:buFont typeface="Wingdings" panose="05000000000000000000" pitchFamily="2" charset="2"/>
              <a:buChar char="§"/>
            </a:pPr>
            <a:r>
              <a:rPr lang="en-US" dirty="0"/>
              <a:t> Another thread may read a non-persisted value V, take action based on the value read, and persist its changes</a:t>
            </a:r>
          </a:p>
          <a:p>
            <a:pPr>
              <a:buFont typeface="Wingdings" panose="05000000000000000000" pitchFamily="2" charset="2"/>
              <a:buChar char="§"/>
            </a:pPr>
            <a:r>
              <a:rPr lang="en-US" dirty="0"/>
              <a:t> If the system then crashes before V has been flushed we may have an inconsistent state</a:t>
            </a:r>
          </a:p>
          <a:p>
            <a:pPr>
              <a:buFont typeface="Wingdings" panose="05000000000000000000" pitchFamily="2" charset="2"/>
              <a:buChar char="§"/>
            </a:pPr>
            <a:r>
              <a:rPr lang="en-US" dirty="0"/>
              <a:t> Must prevent </a:t>
            </a:r>
            <a:r>
              <a:rPr lang="en-US" i="1" dirty="0"/>
              <a:t>premature reading of non-persisted data</a:t>
            </a:r>
          </a:p>
        </p:txBody>
      </p:sp>
      <p:sp>
        <p:nvSpPr>
          <p:cNvPr id="8" name="Content Placeholder 7"/>
          <p:cNvSpPr>
            <a:spLocks noGrp="1"/>
          </p:cNvSpPr>
          <p:nvPr>
            <p:ph sz="half" idx="2"/>
          </p:nvPr>
        </p:nvSpPr>
        <p:spPr>
          <a:xfrm>
            <a:off x="6425255" y="1845734"/>
            <a:ext cx="4937760" cy="4023360"/>
          </a:xfrm>
          <a:ln>
            <a:solidFill>
              <a:srgbClr val="FFC000"/>
            </a:solidFill>
          </a:ln>
        </p:spPr>
        <p:txBody>
          <a:bodyPr>
            <a:normAutofit fontScale="77500" lnSpcReduction="20000"/>
          </a:bodyPr>
          <a:lstStyle/>
          <a:p>
            <a:r>
              <a:rPr lang="en-US" sz="2300" b="1" dirty="0"/>
              <a:t>Example code sequence</a:t>
            </a:r>
          </a:p>
          <a:p>
            <a:r>
              <a:rPr lang="en-US" dirty="0"/>
              <a:t>PersistentInt is initially = 0 </a:t>
            </a:r>
          </a:p>
          <a:p>
            <a:pPr marL="457200" indent="-457200">
              <a:lnSpc>
                <a:spcPts val="1200"/>
              </a:lnSpc>
              <a:buFont typeface="+mj-lt"/>
              <a:buAutoNum type="arabicPeriod"/>
            </a:pPr>
            <a:r>
              <a:rPr lang="en-US" dirty="0"/>
              <a:t>PersistInt = 100 </a:t>
            </a:r>
          </a:p>
          <a:p>
            <a:pPr marL="457200" indent="-457200">
              <a:lnSpc>
                <a:spcPts val="1200"/>
              </a:lnSpc>
              <a:buFont typeface="+mj-lt"/>
              <a:buAutoNum type="arabicPeriod"/>
            </a:pPr>
            <a:r>
              <a:rPr lang="en-US" dirty="0"/>
              <a:t>MFENCE</a:t>
            </a:r>
          </a:p>
          <a:p>
            <a:pPr marL="457200" indent="-457200">
              <a:lnSpc>
                <a:spcPts val="1200"/>
              </a:lnSpc>
              <a:buFont typeface="+mj-lt"/>
              <a:buAutoNum type="arabicPeriod"/>
            </a:pPr>
            <a:r>
              <a:rPr lang="en-US" dirty="0"/>
              <a:t>CLWB &amp;PersistentInt</a:t>
            </a:r>
          </a:p>
          <a:p>
            <a:pPr marL="457200" indent="-457200">
              <a:lnSpc>
                <a:spcPts val="1200"/>
              </a:lnSpc>
              <a:buFont typeface="+mj-lt"/>
              <a:buAutoNum type="arabicPeriod"/>
            </a:pPr>
            <a:r>
              <a:rPr lang="en-US" dirty="0"/>
              <a:t>MFENCE</a:t>
            </a:r>
          </a:p>
          <a:p>
            <a:pPr marL="0" indent="0">
              <a:lnSpc>
                <a:spcPts val="1200"/>
              </a:lnSpc>
              <a:buNone/>
            </a:pPr>
            <a:endParaRPr lang="en-US" dirty="0"/>
          </a:p>
          <a:p>
            <a:pPr marL="0" indent="0">
              <a:lnSpc>
                <a:spcPct val="100000"/>
              </a:lnSpc>
              <a:buNone/>
            </a:pPr>
            <a:r>
              <a:rPr lang="en-US" dirty="0"/>
              <a:t>Thread 1 blocks after line 2</a:t>
            </a:r>
          </a:p>
          <a:p>
            <a:pPr marL="0" indent="0">
              <a:lnSpc>
                <a:spcPct val="100000"/>
              </a:lnSpc>
              <a:buNone/>
            </a:pPr>
            <a:r>
              <a:rPr lang="en-US" dirty="0"/>
              <a:t>Thread 2 reads PersitentInt, copies it to PersistentInt2, persists PersistentInt2 and commits.</a:t>
            </a:r>
          </a:p>
          <a:p>
            <a:pPr marL="0" indent="0">
              <a:lnSpc>
                <a:spcPct val="100000"/>
              </a:lnSpc>
              <a:buNone/>
            </a:pPr>
            <a:r>
              <a:rPr lang="en-US" dirty="0"/>
              <a:t>System crashes</a:t>
            </a:r>
          </a:p>
          <a:p>
            <a:pPr marL="0" indent="0">
              <a:lnSpc>
                <a:spcPct val="100000"/>
              </a:lnSpc>
              <a:buNone/>
            </a:pPr>
            <a:r>
              <a:rPr lang="en-US" dirty="0"/>
              <a:t>On recovery we have an inconstant state</a:t>
            </a:r>
          </a:p>
          <a:p>
            <a:pPr marL="0" indent="0">
              <a:lnSpc>
                <a:spcPts val="1200"/>
              </a:lnSpc>
              <a:buNone/>
            </a:pPr>
            <a:endParaRPr lang="en-US" dirty="0"/>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89</a:t>
            </a:fld>
            <a:endParaRPr lang="en-US" dirty="0"/>
          </a:p>
        </p:txBody>
      </p:sp>
      <p:sp>
        <p:nvSpPr>
          <p:cNvPr id="3" name="Explosion: 8 Points 2"/>
          <p:cNvSpPr/>
          <p:nvPr/>
        </p:nvSpPr>
        <p:spPr>
          <a:xfrm>
            <a:off x="8386430" y="2509284"/>
            <a:ext cx="1015410" cy="850604"/>
          </a:xfrm>
          <a:prstGeom prst="irregularSeal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Arrow Connector 9"/>
          <p:cNvCxnSpPr/>
          <p:nvPr/>
        </p:nvCxnSpPr>
        <p:spPr>
          <a:xfrm flipH="1">
            <a:off x="7682023" y="2961167"/>
            <a:ext cx="701749" cy="143540"/>
          </a:xfrm>
          <a:prstGeom prst="straightConnector1">
            <a:avLst/>
          </a:prstGeom>
          <a:ln w="539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5581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RAM Prices</a:t>
            </a:r>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9</a:t>
            </a:fld>
            <a:endParaRPr lang="en-US" dirty="0"/>
          </a:p>
        </p:txBody>
      </p:sp>
      <p:graphicFrame>
        <p:nvGraphicFramePr>
          <p:cNvPr id="9" name="Chart 8">
            <a:extLst>
              <a:ext uri="{FF2B5EF4-FFF2-40B4-BE49-F238E27FC236}">
                <a16:creationId xmlns:a16="http://schemas.microsoft.com/office/drawing/2014/main" id="{9FC4F101-4B9C-4300-AA67-ED37CD0F6626}"/>
              </a:ext>
            </a:extLst>
          </p:cNvPr>
          <p:cNvGraphicFramePr>
            <a:graphicFrameLocks/>
          </p:cNvGraphicFramePr>
          <p:nvPr>
            <p:extLst/>
          </p:nvPr>
        </p:nvGraphicFramePr>
        <p:xfrm>
          <a:off x="6058296" y="2029565"/>
          <a:ext cx="5097384" cy="3480281"/>
        </p:xfrm>
        <a:graphic>
          <a:graphicData uri="http://schemas.openxmlformats.org/drawingml/2006/chart">
            <c:chart xmlns:c="http://schemas.openxmlformats.org/drawingml/2006/chart" xmlns:r="http://schemas.openxmlformats.org/officeDocument/2006/relationships" r:id="rId2"/>
          </a:graphicData>
        </a:graphic>
      </p:graphicFrame>
      <p:sp>
        <p:nvSpPr>
          <p:cNvPr id="7" name="Content Placeholder 2"/>
          <p:cNvSpPr>
            <a:spLocks noGrp="1"/>
          </p:cNvSpPr>
          <p:nvPr>
            <p:ph idx="1"/>
          </p:nvPr>
        </p:nvSpPr>
        <p:spPr>
          <a:xfrm>
            <a:off x="590841" y="2180056"/>
            <a:ext cx="5262883" cy="2579513"/>
          </a:xfrm>
        </p:spPr>
        <p:txBody>
          <a:bodyPr/>
          <a:lstStyle/>
          <a:p>
            <a:endParaRPr lang="en-US" dirty="0"/>
          </a:p>
          <a:p>
            <a:endParaRPr lang="en-US" dirty="0"/>
          </a:p>
          <a:p>
            <a:r>
              <a:rPr lang="en-US" dirty="0"/>
              <a:t>RAM prices have made a precipitous fall since the previous era of main-memory database systems</a:t>
            </a:r>
          </a:p>
          <a:p>
            <a:r>
              <a:rPr lang="en-US" dirty="0"/>
              <a:t>2015 average price per GB of RAM: $4.37</a:t>
            </a:r>
          </a:p>
          <a:p>
            <a:endParaRPr lang="en-US" dirty="0"/>
          </a:p>
          <a:p>
            <a:endParaRPr lang="en-US" dirty="0"/>
          </a:p>
        </p:txBody>
      </p:sp>
      <p:sp>
        <p:nvSpPr>
          <p:cNvPr id="8" name="TextBox 7"/>
          <p:cNvSpPr txBox="1"/>
          <p:nvPr/>
        </p:nvSpPr>
        <p:spPr>
          <a:xfrm>
            <a:off x="0" y="6033859"/>
            <a:ext cx="6084658" cy="261610"/>
          </a:xfrm>
          <a:prstGeom prst="rect">
            <a:avLst/>
          </a:prstGeom>
          <a:noFill/>
        </p:spPr>
        <p:txBody>
          <a:bodyPr wrap="square" rtlCol="0">
            <a:spAutoFit/>
          </a:bodyPr>
          <a:lstStyle/>
          <a:p>
            <a:r>
              <a:rPr lang="en-US" sz="1100" dirty="0">
                <a:solidFill>
                  <a:schemeClr val="tx1">
                    <a:lumMod val="50000"/>
                    <a:lumOff val="50000"/>
                  </a:schemeClr>
                </a:solidFill>
                <a:latin typeface="Arial" panose="020B0604020202020204" pitchFamily="34" charset="0"/>
                <a:cs typeface="Arial" panose="020B0604020202020204" pitchFamily="34" charset="0"/>
              </a:rPr>
              <a:t>http://www.statisticbrain.com/average-historic-price-of-ram/</a:t>
            </a:r>
            <a:endParaRPr lang="en-US" sz="1100" dirty="0">
              <a:solidFill>
                <a:schemeClr val="bg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78194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Speeding up logging with NVRAM</a:t>
            </a:r>
          </a:p>
        </p:txBody>
      </p:sp>
      <p:sp>
        <p:nvSpPr>
          <p:cNvPr id="9" name="Content Placeholder 8"/>
          <p:cNvSpPr>
            <a:spLocks noGrp="1"/>
          </p:cNvSpPr>
          <p:nvPr>
            <p:ph idx="1"/>
          </p:nvPr>
        </p:nvSpPr>
        <p:spPr/>
        <p:txBody>
          <a:bodyPr vert="horz" lIns="0" tIns="45720" rIns="0" bIns="45720" rtlCol="0" anchor="t">
            <a:normAutofit fontScale="92500" lnSpcReduction="20000"/>
          </a:bodyPr>
          <a:lstStyle/>
          <a:p>
            <a:pPr>
              <a:buFont typeface="Wingdings" panose="05000000000000000000" pitchFamily="2" charset="2"/>
              <a:buChar char="§"/>
            </a:pPr>
            <a:r>
              <a:rPr lang="en-US" dirty="0"/>
              <a:t> Having the tail of the log (a few MB) in NVRAM is sufficient – the whole log is overkill</a:t>
            </a:r>
            <a:endParaRPr lang="en-US" dirty="0">
              <a:solidFill>
                <a:schemeClr val="tx1"/>
              </a:solidFill>
            </a:endParaRPr>
          </a:p>
          <a:p>
            <a:pPr>
              <a:buFont typeface="Wingdings" panose="05000000000000000000" pitchFamily="2" charset="2"/>
              <a:buChar char="§"/>
            </a:pPr>
            <a:r>
              <a:rPr lang="en-US" dirty="0"/>
              <a:t> Write log records to NVRAM buffers and commit to NVRAM</a:t>
            </a:r>
            <a:endParaRPr lang="en-US" dirty="0">
              <a:solidFill>
                <a:schemeClr val="tx1"/>
              </a:solidFill>
            </a:endParaRPr>
          </a:p>
          <a:p>
            <a:pPr>
              <a:buFont typeface="Wingdings" panose="05000000000000000000" pitchFamily="2" charset="2"/>
              <a:buChar char="§"/>
            </a:pPr>
            <a:r>
              <a:rPr lang="en-US" dirty="0"/>
              <a:t> Write out NVRAM log buffers to storage in large chunks</a:t>
            </a:r>
            <a:endParaRPr lang="en-US" dirty="0">
              <a:solidFill>
                <a:schemeClr val="tx1"/>
              </a:solidFill>
            </a:endParaRPr>
          </a:p>
          <a:p>
            <a:pPr>
              <a:buFont typeface="Wingdings" panose="05000000000000000000" pitchFamily="2" charset="2"/>
              <a:buChar char="§"/>
            </a:pPr>
            <a:r>
              <a:rPr lang="en-US" dirty="0"/>
              <a:t> Benefits: fast commit (10-50 microsec), higher log throughput</a:t>
            </a:r>
          </a:p>
          <a:p>
            <a:pPr lvl="1">
              <a:buFont typeface="Wingdings" panose="05000000000000000000" pitchFamily="2" charset="2"/>
              <a:buChar char="§"/>
            </a:pPr>
            <a:r>
              <a:rPr lang="en-US" dirty="0">
                <a:solidFill>
                  <a:schemeClr val="tx1"/>
                </a:solidFill>
              </a:rPr>
              <a:t>No group commit needed!</a:t>
            </a:r>
          </a:p>
          <a:p>
            <a:pPr marL="0" indent="0">
              <a:buNone/>
            </a:pPr>
            <a:endParaRPr lang="en-US" dirty="0">
              <a:solidFill>
                <a:schemeClr val="tx1"/>
              </a:solidFill>
            </a:endParaRPr>
          </a:p>
          <a:p>
            <a:pPr marL="0" indent="0">
              <a:buNone/>
            </a:pPr>
            <a:r>
              <a:rPr lang="en-US" dirty="0"/>
              <a:t>Can also be applied to speed up HA</a:t>
            </a:r>
            <a:endParaRPr lang="en-US" dirty="0">
              <a:solidFill>
                <a:schemeClr val="tx1"/>
              </a:solidFill>
            </a:endParaRPr>
          </a:p>
          <a:p>
            <a:pPr>
              <a:buFont typeface="Wingdings" panose="05000000000000000000" pitchFamily="2" charset="2"/>
              <a:buChar char="§"/>
            </a:pPr>
            <a:r>
              <a:rPr lang="en-US" dirty="0"/>
              <a:t> Write log records locally to NVRAM</a:t>
            </a:r>
            <a:endParaRPr lang="en-US" dirty="0">
              <a:solidFill>
                <a:schemeClr val="tx1"/>
              </a:solidFill>
            </a:endParaRPr>
          </a:p>
          <a:p>
            <a:pPr>
              <a:buFont typeface="Wingdings" panose="05000000000000000000" pitchFamily="2" charset="2"/>
              <a:buChar char="§"/>
            </a:pPr>
            <a:r>
              <a:rPr lang="en-US" dirty="0"/>
              <a:t> Write them also to NVRAM buffers at every synchronous replica</a:t>
            </a:r>
            <a:endParaRPr lang="en-US" dirty="0">
              <a:solidFill>
                <a:schemeClr val="tx1"/>
              </a:solidFill>
            </a:endParaRPr>
          </a:p>
          <a:p>
            <a:pPr>
              <a:buFont typeface="Wingdings" panose="05000000000000000000" pitchFamily="2" charset="2"/>
              <a:buChar char="§"/>
            </a:pPr>
            <a:r>
              <a:rPr lang="en-US" dirty="0"/>
              <a:t> Commit transaction </a:t>
            </a:r>
            <a:endParaRPr lang="en-US" dirty="0">
              <a:solidFill>
                <a:schemeClr val="tx1"/>
              </a:solidFill>
            </a:endParaRPr>
          </a:p>
          <a:p>
            <a:pPr>
              <a:buFont typeface="Wingdings" panose="05000000000000000000" pitchFamily="2" charset="2"/>
              <a:buChar char="§"/>
            </a:pPr>
            <a:r>
              <a:rPr lang="en-US" dirty="0"/>
              <a:t> No need to wait for disk writes to complete</a:t>
            </a:r>
            <a:endParaRPr lang="en-US" dirty="0">
              <a:solidFill>
                <a:schemeClr val="tx1"/>
              </a:solidFill>
            </a:endParaRPr>
          </a:p>
        </p:txBody>
      </p:sp>
      <p:sp>
        <p:nvSpPr>
          <p:cNvPr id="5" name="Date Placeholder 4"/>
          <p:cNvSpPr>
            <a:spLocks noGrp="1"/>
          </p:cNvSpPr>
          <p:nvPr>
            <p:ph type="dt" sz="half" idx="10"/>
          </p:nvPr>
        </p:nvSpPr>
        <p:spPr/>
        <p:txBody>
          <a:bodyPr/>
          <a:lstStyle/>
          <a:p>
            <a:fld id="{C7591005-8714-46F7-8431-EBD157FDB23F}" type="datetime1">
              <a:rPr lang="en-US" smtClean="0"/>
              <a:t>9/9/2016</a:t>
            </a:fld>
            <a:endParaRPr lang="en-US" dirty="0"/>
          </a:p>
        </p:txBody>
      </p:sp>
      <p:sp>
        <p:nvSpPr>
          <p:cNvPr id="6" name="Footer Placeholder 5"/>
          <p:cNvSpPr>
            <a:spLocks noGrp="1"/>
          </p:cNvSpPr>
          <p:nvPr>
            <p:ph type="ftr" sz="quarter" idx="11"/>
          </p:nvPr>
        </p:nvSpPr>
        <p:spPr/>
        <p:txBody>
          <a:bodyPr/>
          <a:lstStyle/>
          <a:p>
            <a:r>
              <a:rPr lang="en-US" dirty="0"/>
              <a:t>MM-DB Tutorial VLDB 2016</a:t>
            </a:r>
          </a:p>
        </p:txBody>
      </p:sp>
      <p:sp>
        <p:nvSpPr>
          <p:cNvPr id="7" name="Slide Number Placeholder 6"/>
          <p:cNvSpPr>
            <a:spLocks noGrp="1"/>
          </p:cNvSpPr>
          <p:nvPr>
            <p:ph type="sldNum" sz="quarter" idx="12"/>
          </p:nvPr>
        </p:nvSpPr>
        <p:spPr/>
        <p:txBody>
          <a:bodyPr/>
          <a:lstStyle/>
          <a:p>
            <a:fld id="{4BCCD29C-D85B-4C5E-9905-B2B81AF4200C}" type="slidenum">
              <a:rPr lang="en-US" smtClean="0"/>
              <a:t>90</a:t>
            </a:fld>
            <a:endParaRPr lang="en-US" dirty="0"/>
          </a:p>
        </p:txBody>
      </p:sp>
      <p:sp>
        <p:nvSpPr>
          <p:cNvPr id="10" name="TextBox 9"/>
          <p:cNvSpPr txBox="1"/>
          <p:nvPr/>
        </p:nvSpPr>
        <p:spPr>
          <a:xfrm>
            <a:off x="0" y="5908813"/>
            <a:ext cx="3843717" cy="430887"/>
          </a:xfrm>
          <a:prstGeom prst="rect">
            <a:avLst/>
          </a:prstGeom>
          <a:noFill/>
        </p:spPr>
        <p:txBody>
          <a:bodyPr wrap="square" rtlCol="0">
            <a:spAutoFit/>
          </a:bodyPr>
          <a:lstStyle/>
          <a:p>
            <a:r>
              <a:rPr lang="en-US" sz="1100" dirty="0">
                <a:solidFill>
                  <a:schemeClr val="tx1">
                    <a:lumMod val="50000"/>
                    <a:lumOff val="50000"/>
                  </a:schemeClr>
                </a:solidFill>
                <a:latin typeface="Arial" panose="020B0604020202020204" pitchFamily="34" charset="0"/>
                <a:cs typeface="Arial" panose="020B0604020202020204" pitchFamily="34" charset="0"/>
              </a:rPr>
              <a:t>Scalable Logging Through Emerging Non-Volatile Memory</a:t>
            </a:r>
            <a:endParaRPr lang="en-US" sz="1100" dirty="0">
              <a:solidFill>
                <a:schemeClr val="bg1">
                  <a:lumMod val="75000"/>
                </a:schemeClr>
              </a:solidFill>
              <a:latin typeface="Arial" panose="020B0604020202020204" pitchFamily="34" charset="0"/>
              <a:cs typeface="Arial" panose="020B0604020202020204" pitchFamily="34" charset="0"/>
            </a:endParaRPr>
          </a:p>
          <a:p>
            <a:r>
              <a:rPr lang="en-US" sz="1100" dirty="0">
                <a:solidFill>
                  <a:schemeClr val="bg1">
                    <a:lumMod val="75000"/>
                  </a:schemeClr>
                </a:solidFill>
                <a:latin typeface="Arial" panose="020B0604020202020204" pitchFamily="34" charset="0"/>
                <a:cs typeface="Arial" panose="020B0604020202020204" pitchFamily="34" charset="0"/>
              </a:rPr>
              <a:t>PVLDB 2014</a:t>
            </a:r>
            <a:endParaRPr lang="en-US" sz="1100"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411428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Storing the database in NVRAM</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 Need a persistent memory allocator to manage NVRAM space</a:t>
            </a:r>
          </a:p>
          <a:p>
            <a:pPr>
              <a:buFont typeface="Wingdings" panose="05000000000000000000" pitchFamily="2" charset="2"/>
              <a:buChar char="§"/>
            </a:pPr>
            <a:r>
              <a:rPr lang="en-US" dirty="0"/>
              <a:t> Store row/columns in NVRAM </a:t>
            </a:r>
          </a:p>
          <a:p>
            <a:pPr>
              <a:buFont typeface="Wingdings" panose="05000000000000000000" pitchFamily="2" charset="2"/>
              <a:buChar char="§"/>
            </a:pPr>
            <a:r>
              <a:rPr lang="en-US" dirty="0"/>
              <a:t> Store the transaction table and any undo information in NVRAM </a:t>
            </a:r>
          </a:p>
          <a:p>
            <a:pPr>
              <a:buFont typeface="Wingdings" panose="05000000000000000000" pitchFamily="2" charset="2"/>
              <a:buChar char="§"/>
            </a:pPr>
            <a:r>
              <a:rPr lang="en-US" dirty="0"/>
              <a:t> These structures must be recoverable and never leak NVRAM space</a:t>
            </a:r>
          </a:p>
          <a:p>
            <a:pPr marL="0" indent="0">
              <a:buNone/>
            </a:pPr>
            <a:endParaRPr lang="en-US" dirty="0"/>
          </a:p>
          <a:p>
            <a:pPr>
              <a:buFont typeface="Wingdings" panose="05000000000000000000" pitchFamily="2" charset="2"/>
              <a:buChar char="§"/>
            </a:pPr>
            <a:r>
              <a:rPr lang="en-US" dirty="0"/>
              <a:t> Indexes can be stored in NVRAM or DRAM </a:t>
            </a:r>
          </a:p>
          <a:p>
            <a:pPr lvl="1">
              <a:buFont typeface="Wingdings" panose="05000000000000000000" pitchFamily="2" charset="2"/>
              <a:buChar char="§"/>
            </a:pPr>
            <a:r>
              <a:rPr lang="en-US" dirty="0"/>
              <a:t>NVRAM has higher latency so NVRAM indexes are slower than DRAM indexes</a:t>
            </a:r>
          </a:p>
          <a:p>
            <a:pPr lvl="1">
              <a:buFont typeface="Wingdings" panose="05000000000000000000" pitchFamily="2" charset="2"/>
              <a:buChar char="§"/>
            </a:pPr>
            <a:r>
              <a:rPr lang="en-US" dirty="0"/>
              <a:t>Maintaining indexes in NVRAM is somewhat tricky and potentially expensive</a:t>
            </a:r>
          </a:p>
          <a:p>
            <a:pPr lvl="1">
              <a:buFont typeface="Wingdings" panose="05000000000000000000" pitchFamily="2" charset="2"/>
              <a:buChar char="§"/>
            </a:pPr>
            <a:r>
              <a:rPr lang="en-US" dirty="0"/>
              <a:t>But rebuilding indexes consumes he majority of recovery time – no instant recovery</a:t>
            </a:r>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91</a:t>
            </a:fld>
            <a:endParaRPr lang="en-US" dirty="0"/>
          </a:p>
        </p:txBody>
      </p:sp>
      <p:sp>
        <p:nvSpPr>
          <p:cNvPr id="8" name="TextBox 7"/>
          <p:cNvSpPr txBox="1"/>
          <p:nvPr/>
        </p:nvSpPr>
        <p:spPr>
          <a:xfrm>
            <a:off x="0" y="5908813"/>
            <a:ext cx="4410159" cy="430887"/>
          </a:xfrm>
          <a:prstGeom prst="rect">
            <a:avLst/>
          </a:prstGeom>
          <a:noFill/>
        </p:spPr>
        <p:txBody>
          <a:bodyPr wrap="square" rtlCol="0">
            <a:spAutoFit/>
          </a:bodyPr>
          <a:lstStyle/>
          <a:p>
            <a:r>
              <a:rPr lang="en-US" sz="1100" dirty="0">
                <a:solidFill>
                  <a:schemeClr val="tx1">
                    <a:lumMod val="50000"/>
                    <a:lumOff val="50000"/>
                  </a:schemeClr>
                </a:solidFill>
                <a:latin typeface="Arial" panose="020B0604020202020204" pitchFamily="34" charset="0"/>
                <a:cs typeface="Arial" panose="020B0604020202020204" pitchFamily="34" charset="0"/>
              </a:rPr>
              <a:t>Instant Recovery for Main-Memory Databases, </a:t>
            </a:r>
            <a:r>
              <a:rPr lang="en-US" sz="1100" dirty="0">
                <a:solidFill>
                  <a:schemeClr val="bg1">
                    <a:lumMod val="75000"/>
                  </a:schemeClr>
                </a:solidFill>
                <a:latin typeface="Arial" panose="020B0604020202020204" pitchFamily="34" charset="0"/>
                <a:cs typeface="Arial" panose="020B0604020202020204" pitchFamily="34" charset="0"/>
              </a:rPr>
              <a:t>PVLDB 2014</a:t>
            </a:r>
          </a:p>
          <a:p>
            <a:r>
              <a:rPr lang="en-US" sz="1100" dirty="0">
                <a:solidFill>
                  <a:schemeClr val="tx1">
                    <a:lumMod val="50000"/>
                    <a:lumOff val="50000"/>
                  </a:schemeClr>
                </a:solidFill>
                <a:latin typeface="Arial" panose="020B0604020202020204" pitchFamily="34" charset="0"/>
                <a:cs typeface="Arial" panose="020B0604020202020204" pitchFamily="34" charset="0"/>
              </a:rPr>
              <a:t>Storage Management in the NVRAM Era, </a:t>
            </a:r>
            <a:r>
              <a:rPr lang="en-US" sz="1100" dirty="0">
                <a:solidFill>
                  <a:schemeClr val="bg1">
                    <a:lumMod val="75000"/>
                  </a:schemeClr>
                </a:solidFill>
                <a:latin typeface="Arial" panose="020B0604020202020204" pitchFamily="34" charset="0"/>
                <a:cs typeface="Arial" panose="020B0604020202020204" pitchFamily="34" charset="0"/>
              </a:rPr>
              <a:t>PVLDB 2013</a:t>
            </a:r>
            <a:endParaRPr lang="en-US" sz="1100"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01541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Transactional Memory</a:t>
            </a:r>
          </a:p>
        </p:txBody>
      </p:sp>
      <p:sp>
        <p:nvSpPr>
          <p:cNvPr id="3" name="Text Placeholder 2"/>
          <p:cNvSpPr>
            <a:spLocks noGrp="1"/>
          </p:cNvSpPr>
          <p:nvPr>
            <p:ph type="body" idx="1"/>
          </p:nvPr>
        </p:nvSpPr>
        <p:spPr/>
        <p:txBody>
          <a:bodyPr/>
          <a:lstStyle/>
          <a:p>
            <a:r>
              <a:rPr lang="en-US" dirty="0"/>
              <a:t>Hardware-supported atomic transactions</a:t>
            </a:r>
          </a:p>
        </p:txBody>
      </p:sp>
      <p:sp>
        <p:nvSpPr>
          <p:cNvPr id="4" name="Date Placeholder 3"/>
          <p:cNvSpPr>
            <a:spLocks noGrp="1"/>
          </p:cNvSpPr>
          <p:nvPr>
            <p:ph type="dt" sz="half" idx="10"/>
          </p:nvPr>
        </p:nvSpPr>
        <p:spPr/>
        <p:txBody>
          <a:bodyPr/>
          <a:lstStyle/>
          <a:p>
            <a:fld id="{63B24373-360C-446E-9932-78E2024560AD}"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92</a:t>
            </a:fld>
            <a:endParaRPr lang="en-US" dirty="0"/>
          </a:p>
        </p:txBody>
      </p:sp>
    </p:spTree>
    <p:extLst>
      <p:ext uri="{BB962C8B-B14F-4D97-AF65-F5344CB8AC3E}">
        <p14:creationId xmlns:p14="http://schemas.microsoft.com/office/powerpoint/2010/main" val="25604872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93</a:t>
            </a:fld>
            <a:endParaRPr lang="en-US" dirty="0"/>
          </a:p>
        </p:txBody>
      </p:sp>
      <p:sp>
        <p:nvSpPr>
          <p:cNvPr id="14" name="Title 13"/>
          <p:cNvSpPr>
            <a:spLocks noGrp="1"/>
          </p:cNvSpPr>
          <p:nvPr>
            <p:ph type="title"/>
          </p:nvPr>
        </p:nvSpPr>
        <p:spPr/>
        <p:txBody>
          <a:bodyPr/>
          <a:lstStyle/>
          <a:p>
            <a:r>
              <a:rPr lang="en-US" dirty="0"/>
              <a:t>The Goal of HTM: Ease of Multi-Threaded Programming</a:t>
            </a:r>
          </a:p>
        </p:txBody>
      </p:sp>
      <p:pic>
        <p:nvPicPr>
          <p:cNvPr id="15" name="Picture 4" descr="https://c2.staticflickr.com/8/7029/6527157901_337f7a304c_z.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0617" y="2636617"/>
            <a:ext cx="2259678" cy="174419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1097280" y="1893552"/>
            <a:ext cx="3945311"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Lock-free Programming</a:t>
            </a:r>
          </a:p>
        </p:txBody>
      </p:sp>
      <p:sp>
        <p:nvSpPr>
          <p:cNvPr id="17" name="TextBox 16"/>
          <p:cNvSpPr txBox="1"/>
          <p:nvPr/>
        </p:nvSpPr>
        <p:spPr>
          <a:xfrm>
            <a:off x="722554" y="4600652"/>
            <a:ext cx="5144325" cy="1631216"/>
          </a:xfrm>
          <a:prstGeom prst="rect">
            <a:avLst/>
          </a:prstGeom>
          <a:noFill/>
        </p:spPr>
        <p:txBody>
          <a:bodyPr wrap="square" rtlCol="0">
            <a:spAutoFit/>
          </a:bodyPr>
          <a:lstStyle/>
          <a:p>
            <a:pPr marL="457200" indent="-457200">
              <a:buAutoNum type="arabicPeriod"/>
            </a:pPr>
            <a:r>
              <a:rPr lang="en-US" sz="2000" b="1" dirty="0">
                <a:latin typeface="Courier New" panose="02070309020205020404" pitchFamily="49" charset="0"/>
                <a:cs typeface="Courier New" panose="02070309020205020404" pitchFamily="49" charset="0"/>
              </a:rPr>
              <a:t>Carefully design/implement</a:t>
            </a:r>
            <a:br>
              <a:rPr lang="en-US" sz="2000" b="1" dirty="0">
                <a:latin typeface="Courier New" panose="02070309020205020404" pitchFamily="49" charset="0"/>
                <a:cs typeface="Courier New" panose="02070309020205020404" pitchFamily="49" charset="0"/>
              </a:rPr>
            </a:br>
            <a:r>
              <a:rPr lang="en-US" sz="2000" b="1" dirty="0">
                <a:latin typeface="Courier New" panose="02070309020205020404" pitchFamily="49" charset="0"/>
                <a:cs typeface="Courier New" panose="02070309020205020404" pitchFamily="49" charset="0"/>
              </a:rPr>
              <a:t>using CAS/FAI</a:t>
            </a:r>
          </a:p>
          <a:p>
            <a:pPr marL="457200" indent="-457200">
              <a:buAutoNum type="arabicPeriod"/>
            </a:pPr>
            <a:r>
              <a:rPr lang="en-US" sz="2000" b="1" dirty="0">
                <a:latin typeface="Courier New" panose="02070309020205020404" pitchFamily="49" charset="0"/>
                <a:cs typeface="Courier New" panose="02070309020205020404" pitchFamily="49" charset="0"/>
              </a:rPr>
              <a:t>Cross fingers</a:t>
            </a:r>
          </a:p>
          <a:p>
            <a:pPr marL="457200" indent="-457200">
              <a:buAutoNum type="arabicPeriod"/>
            </a:pPr>
            <a:r>
              <a:rPr lang="en-US" sz="2000" b="1" dirty="0">
                <a:latin typeface="Courier New" panose="02070309020205020404" pitchFamily="49" charset="0"/>
                <a:cs typeface="Courier New" panose="02070309020205020404" pitchFamily="49" charset="0"/>
              </a:rPr>
              <a:t>System crashes or corruption</a:t>
            </a:r>
          </a:p>
          <a:p>
            <a:pPr marL="457200" indent="-457200">
              <a:buAutoNum type="arabicPeriod"/>
            </a:pPr>
            <a:r>
              <a:rPr lang="en-US" sz="2000" b="1" dirty="0">
                <a:latin typeface="Courier New" panose="02070309020205020404" pitchFamily="49" charset="0"/>
                <a:cs typeface="Courier New" panose="02070309020205020404" pitchFamily="49" charset="0"/>
              </a:rPr>
              <a:t>Goto 1</a:t>
            </a:r>
          </a:p>
        </p:txBody>
      </p:sp>
      <p:pic>
        <p:nvPicPr>
          <p:cNvPr id="18" name="Picture 2" descr="http://images.nationalgeographic.com/wpf/media-live/photos/000/671/cache/explainer-what-is-3d-printer_67141_600x45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5156" y="2741641"/>
            <a:ext cx="2185554" cy="163916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6405016" y="1947408"/>
            <a:ext cx="5385833"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Hardware Transactional Memory</a:t>
            </a:r>
          </a:p>
        </p:txBody>
      </p:sp>
      <p:sp>
        <p:nvSpPr>
          <p:cNvPr id="20" name="TextBox 19"/>
          <p:cNvSpPr txBox="1"/>
          <p:nvPr/>
        </p:nvSpPr>
        <p:spPr>
          <a:xfrm>
            <a:off x="7646475" y="4356942"/>
            <a:ext cx="4507965" cy="2031325"/>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If (</a:t>
            </a:r>
            <a:r>
              <a:rPr lang="en-US" b="1" dirty="0">
                <a:solidFill>
                  <a:schemeClr val="accent1"/>
                </a:solidFill>
                <a:latin typeface="Courier New" panose="02070309020205020404" pitchFamily="49" charset="0"/>
                <a:cs typeface="Courier New" panose="02070309020205020404" pitchFamily="49" charset="0"/>
              </a:rPr>
              <a:t>BeginTransaction</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Then</a:t>
            </a:r>
          </a:p>
          <a:p>
            <a:r>
              <a:rPr lang="en-US" b="1" dirty="0">
                <a:latin typeface="Courier New" panose="02070309020205020404" pitchFamily="49" charset="0"/>
                <a:cs typeface="Courier New" panose="02070309020205020404" pitchFamily="49" charset="0"/>
              </a:rPr>
              <a:t>    &lt; </a:t>
            </a:r>
            <a:r>
              <a:rPr lang="en-US" b="1" dirty="0">
                <a:solidFill>
                  <a:schemeClr val="accent6"/>
                </a:solidFill>
                <a:latin typeface="Courier New" panose="02070309020205020404" pitchFamily="49" charset="0"/>
                <a:cs typeface="Courier New" panose="02070309020205020404" pitchFamily="49" charset="0"/>
              </a:rPr>
              <a:t>Critical Section</a:t>
            </a:r>
            <a:r>
              <a:rPr lang="en-US" b="1" dirty="0">
                <a:latin typeface="Courier New" panose="02070309020205020404" pitchFamily="49" charset="0"/>
                <a:cs typeface="Courier New" panose="02070309020205020404" pitchFamily="49" charset="0"/>
              </a:rPr>
              <a:t> &gt;</a:t>
            </a:r>
          </a:p>
          <a:p>
            <a:r>
              <a:rPr lang="en-US" b="1" dirty="0">
                <a:solidFill>
                  <a:schemeClr val="accent1"/>
                </a:solidFill>
                <a:latin typeface="Courier New" panose="02070309020205020404" pitchFamily="49" charset="0"/>
                <a:cs typeface="Courier New" panose="02070309020205020404" pitchFamily="49" charset="0"/>
              </a:rPr>
              <a:t>    CommitTransaction</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Else</a:t>
            </a:r>
          </a:p>
          <a:p>
            <a:r>
              <a:rPr lang="en-US" b="1" dirty="0">
                <a:latin typeface="Courier New" panose="02070309020205020404" pitchFamily="49" charset="0"/>
                <a:cs typeface="Courier New" panose="02070309020205020404" pitchFamily="49" charset="0"/>
              </a:rPr>
              <a:t>    &lt; </a:t>
            </a:r>
            <a:r>
              <a:rPr lang="en-US" b="1" dirty="0">
                <a:solidFill>
                  <a:schemeClr val="accent2"/>
                </a:solidFill>
                <a:latin typeface="Courier New" panose="02070309020205020404" pitchFamily="49" charset="0"/>
                <a:cs typeface="Courier New" panose="02070309020205020404" pitchFamily="49" charset="0"/>
              </a:rPr>
              <a:t>Abort Fallback Codepath </a:t>
            </a:r>
            <a:r>
              <a:rPr lang="en-US" b="1" dirty="0">
                <a:latin typeface="Courier New" panose="02070309020205020404" pitchFamily="49" charset="0"/>
                <a:cs typeface="Courier New" panose="02070309020205020404" pitchFamily="49" charset="0"/>
              </a:rPr>
              <a:t>&gt;</a:t>
            </a:r>
          </a:p>
          <a:p>
            <a:r>
              <a:rPr lang="en-US" b="1" dirty="0">
                <a:latin typeface="Courier New" panose="02070309020205020404" pitchFamily="49" charset="0"/>
                <a:cs typeface="Courier New" panose="02070309020205020404" pitchFamily="49" charset="0"/>
              </a:rPr>
              <a:t>EndIf</a:t>
            </a:r>
          </a:p>
        </p:txBody>
      </p:sp>
    </p:spTree>
    <p:extLst>
      <p:ext uri="{BB962C8B-B14F-4D97-AF65-F5344CB8AC3E}">
        <p14:creationId xmlns:p14="http://schemas.microsoft.com/office/powerpoint/2010/main" val="3919415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 Lock Elision</a:t>
            </a:r>
          </a:p>
        </p:txBody>
      </p:sp>
      <p:sp>
        <p:nvSpPr>
          <p:cNvPr id="3" name="Content Placeholder 2"/>
          <p:cNvSpPr>
            <a:spLocks noGrp="1"/>
          </p:cNvSpPr>
          <p:nvPr>
            <p:ph idx="1"/>
          </p:nvPr>
        </p:nvSpPr>
        <p:spPr>
          <a:xfrm>
            <a:off x="1097280" y="1845734"/>
            <a:ext cx="10058400" cy="4023360"/>
          </a:xfrm>
        </p:spPr>
        <p:txBody>
          <a:bodyPr/>
          <a:lstStyle/>
          <a:p>
            <a:r>
              <a:rPr lang="en-US" dirty="0"/>
              <a:t>Drop-in replacement for locked critical sections</a:t>
            </a:r>
          </a:p>
          <a:p>
            <a:r>
              <a:rPr lang="en-US" dirty="0"/>
              <a:t>Thread elides lock when entering critical section</a:t>
            </a:r>
          </a:p>
          <a:p>
            <a:pPr lvl="1"/>
            <a:r>
              <a:rPr lang="en-US" dirty="0"/>
              <a:t>Thread starts HTM transaction</a:t>
            </a:r>
          </a:p>
          <a:p>
            <a:pPr lvl="1"/>
            <a:r>
              <a:rPr lang="en-US" dirty="0"/>
              <a:t>Adds lock word to transaction read set (does not set it)</a:t>
            </a:r>
          </a:p>
          <a:p>
            <a:pPr lvl="1"/>
            <a:r>
              <a:rPr lang="en-US" dirty="0"/>
              <a:t>Manipulates data within critical section</a:t>
            </a:r>
          </a:p>
          <a:p>
            <a:pPr lvl="1"/>
            <a:r>
              <a:rPr lang="en-US" dirty="0"/>
              <a:t>HTM conflict causes abort</a:t>
            </a:r>
          </a:p>
          <a:p>
            <a:pPr lvl="1"/>
            <a:r>
              <a:rPr lang="en-US" dirty="0"/>
              <a:t>On conflict thread retries by taking lock</a:t>
            </a:r>
          </a:p>
          <a:p>
            <a:pPr lvl="2"/>
            <a:r>
              <a:rPr lang="en-US" dirty="0"/>
              <a:t>aborting all other threads in critical section since lock word is in their read set</a:t>
            </a:r>
          </a:p>
          <a:p>
            <a:endParaRPr lang="en-US" dirty="0"/>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94</a:t>
            </a:fld>
            <a:endParaRPr lang="en-US" dirty="0"/>
          </a:p>
        </p:txBody>
      </p:sp>
    </p:spTree>
    <p:extLst>
      <p:ext uri="{BB962C8B-B14F-4D97-AF65-F5344CB8AC3E}">
        <p14:creationId xmlns:p14="http://schemas.microsoft.com/office/powerpoint/2010/main" val="333604167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 Lock Elision B+-Tree Example</a:t>
            </a:r>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95</a:t>
            </a:fld>
            <a:endParaRPr lang="en-US" dirty="0"/>
          </a:p>
        </p:txBody>
      </p:sp>
      <p:cxnSp>
        <p:nvCxnSpPr>
          <p:cNvPr id="9" name="Straight Connector 8"/>
          <p:cNvCxnSpPr>
            <a:cxnSpLocks/>
          </p:cNvCxnSpPr>
          <p:nvPr/>
        </p:nvCxnSpPr>
        <p:spPr>
          <a:xfrm>
            <a:off x="7437148" y="1875557"/>
            <a:ext cx="1" cy="4019948"/>
          </a:xfrm>
          <a:prstGeom prst="line">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7399049" y="5895505"/>
            <a:ext cx="4512748" cy="26153"/>
          </a:xfrm>
          <a:prstGeom prst="line">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1" name="Freeform 10"/>
          <p:cNvSpPr/>
          <p:nvPr/>
        </p:nvSpPr>
        <p:spPr>
          <a:xfrm>
            <a:off x="7437149" y="5194171"/>
            <a:ext cx="4452556" cy="701334"/>
          </a:xfrm>
          <a:custGeom>
            <a:avLst/>
            <a:gdLst>
              <a:gd name="connsiteX0" fmla="*/ 0 w 4181475"/>
              <a:gd name="connsiteY0" fmla="*/ 1629305 h 1629305"/>
              <a:gd name="connsiteX1" fmla="*/ 1581150 w 4181475"/>
              <a:gd name="connsiteY1" fmla="*/ 248180 h 1629305"/>
              <a:gd name="connsiteX2" fmla="*/ 4181475 w 4181475"/>
              <a:gd name="connsiteY2" fmla="*/ 530 h 1629305"/>
              <a:gd name="connsiteX3" fmla="*/ 4181475 w 4181475"/>
              <a:gd name="connsiteY3" fmla="*/ 530 h 1629305"/>
            </a:gdLst>
            <a:ahLst/>
            <a:cxnLst>
              <a:cxn ang="0">
                <a:pos x="connsiteX0" y="connsiteY0"/>
              </a:cxn>
              <a:cxn ang="0">
                <a:pos x="connsiteX1" y="connsiteY1"/>
              </a:cxn>
              <a:cxn ang="0">
                <a:pos x="connsiteX2" y="connsiteY2"/>
              </a:cxn>
              <a:cxn ang="0">
                <a:pos x="connsiteX3" y="connsiteY3"/>
              </a:cxn>
            </a:cxnLst>
            <a:rect l="l" t="t" r="r" b="b"/>
            <a:pathLst>
              <a:path w="4181475" h="1629305">
                <a:moveTo>
                  <a:pt x="0" y="1629305"/>
                </a:moveTo>
                <a:cubicBezTo>
                  <a:pt x="442119" y="1074473"/>
                  <a:pt x="884238" y="519642"/>
                  <a:pt x="1581150" y="248180"/>
                </a:cubicBezTo>
                <a:cubicBezTo>
                  <a:pt x="2278062" y="-23282"/>
                  <a:pt x="4181475" y="530"/>
                  <a:pt x="4181475" y="530"/>
                </a:cubicBezTo>
                <a:lnTo>
                  <a:pt x="4181475" y="530"/>
                </a:lnTo>
              </a:path>
            </a:pathLst>
          </a:cu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2"/>
          <p:cNvSpPr/>
          <p:nvPr/>
        </p:nvSpPr>
        <p:spPr>
          <a:xfrm>
            <a:off x="7437148" y="2120734"/>
            <a:ext cx="4219575" cy="3762375"/>
          </a:xfrm>
          <a:custGeom>
            <a:avLst/>
            <a:gdLst>
              <a:gd name="connsiteX0" fmla="*/ 0 w 4219575"/>
              <a:gd name="connsiteY0" fmla="*/ 3762375 h 3762375"/>
              <a:gd name="connsiteX1" fmla="*/ 2076450 w 4219575"/>
              <a:gd name="connsiteY1" fmla="*/ 1323975 h 3762375"/>
              <a:gd name="connsiteX2" fmla="*/ 4219575 w 4219575"/>
              <a:gd name="connsiteY2" fmla="*/ 0 h 3762375"/>
            </a:gdLst>
            <a:ahLst/>
            <a:cxnLst>
              <a:cxn ang="0">
                <a:pos x="connsiteX0" y="connsiteY0"/>
              </a:cxn>
              <a:cxn ang="0">
                <a:pos x="connsiteX1" y="connsiteY1"/>
              </a:cxn>
              <a:cxn ang="0">
                <a:pos x="connsiteX2" y="connsiteY2"/>
              </a:cxn>
            </a:cxnLst>
            <a:rect l="l" t="t" r="r" b="b"/>
            <a:pathLst>
              <a:path w="4219575" h="3762375">
                <a:moveTo>
                  <a:pt x="0" y="3762375"/>
                </a:moveTo>
                <a:cubicBezTo>
                  <a:pt x="686594" y="2856706"/>
                  <a:pt x="1373188" y="1951037"/>
                  <a:pt x="2076450" y="1323975"/>
                </a:cubicBezTo>
                <a:cubicBezTo>
                  <a:pt x="2779713" y="696912"/>
                  <a:pt x="3849688" y="236537"/>
                  <a:pt x="4219575" y="0"/>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2817011" y="3414474"/>
            <a:ext cx="561226" cy="19467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400" dirty="0">
              <a:solidFill>
                <a:schemeClr val="tx1"/>
              </a:solidFill>
            </a:endParaRPr>
          </a:p>
        </p:txBody>
      </p:sp>
      <p:sp>
        <p:nvSpPr>
          <p:cNvPr id="14" name="Rectangle 13"/>
          <p:cNvSpPr/>
          <p:nvPr/>
        </p:nvSpPr>
        <p:spPr>
          <a:xfrm>
            <a:off x="1354255" y="4025102"/>
            <a:ext cx="562631" cy="19467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400" dirty="0">
              <a:solidFill>
                <a:schemeClr val="tx1"/>
              </a:solidFill>
            </a:endParaRPr>
          </a:p>
        </p:txBody>
      </p:sp>
      <p:sp>
        <p:nvSpPr>
          <p:cNvPr id="15" name="Rectangle 14"/>
          <p:cNvSpPr/>
          <p:nvPr/>
        </p:nvSpPr>
        <p:spPr>
          <a:xfrm>
            <a:off x="2789426" y="4027251"/>
            <a:ext cx="562631" cy="19467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400" dirty="0">
              <a:solidFill>
                <a:schemeClr val="tx1"/>
              </a:solidFill>
            </a:endParaRPr>
          </a:p>
        </p:txBody>
      </p:sp>
      <p:sp>
        <p:nvSpPr>
          <p:cNvPr id="16" name="Rectangle 15"/>
          <p:cNvSpPr/>
          <p:nvPr/>
        </p:nvSpPr>
        <p:spPr>
          <a:xfrm>
            <a:off x="4663520" y="4025101"/>
            <a:ext cx="562631" cy="19467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400" dirty="0">
              <a:solidFill>
                <a:schemeClr val="tx1"/>
              </a:solidFill>
            </a:endParaRPr>
          </a:p>
        </p:txBody>
      </p:sp>
      <p:cxnSp>
        <p:nvCxnSpPr>
          <p:cNvPr id="17" name="Curved Connector 25"/>
          <p:cNvCxnSpPr>
            <a:stCxn id="13" idx="2"/>
            <a:endCxn id="15" idx="0"/>
          </p:cNvCxnSpPr>
          <p:nvPr/>
        </p:nvCxnSpPr>
        <p:spPr>
          <a:xfrm rot="5400000">
            <a:off x="2875134" y="3804760"/>
            <a:ext cx="418099" cy="26882"/>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Curved Connector 26"/>
          <p:cNvCxnSpPr>
            <a:stCxn id="13" idx="2"/>
            <a:endCxn id="14" idx="0"/>
          </p:cNvCxnSpPr>
          <p:nvPr/>
        </p:nvCxnSpPr>
        <p:spPr>
          <a:xfrm rot="5400000">
            <a:off x="2158623" y="3086101"/>
            <a:ext cx="415950" cy="146205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27"/>
          <p:cNvCxnSpPr>
            <a:stCxn id="13" idx="2"/>
            <a:endCxn id="16" idx="0"/>
          </p:cNvCxnSpPr>
          <p:nvPr/>
        </p:nvCxnSpPr>
        <p:spPr>
          <a:xfrm rot="16200000" flipH="1">
            <a:off x="3813256" y="2893520"/>
            <a:ext cx="415949" cy="1847212"/>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416378" y="4659477"/>
            <a:ext cx="562631" cy="19467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400" dirty="0">
              <a:solidFill>
                <a:schemeClr val="tx1"/>
              </a:solidFill>
            </a:endParaRPr>
          </a:p>
        </p:txBody>
      </p:sp>
      <p:sp>
        <p:nvSpPr>
          <p:cNvPr id="21" name="Rectangle 20"/>
          <p:cNvSpPr/>
          <p:nvPr/>
        </p:nvSpPr>
        <p:spPr>
          <a:xfrm>
            <a:off x="3034924" y="4659477"/>
            <a:ext cx="562631" cy="19467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400" dirty="0">
              <a:solidFill>
                <a:schemeClr val="tx1"/>
              </a:solidFill>
            </a:endParaRPr>
          </a:p>
        </p:txBody>
      </p:sp>
      <p:sp>
        <p:nvSpPr>
          <p:cNvPr id="22" name="Rectangle 21"/>
          <p:cNvSpPr/>
          <p:nvPr/>
        </p:nvSpPr>
        <p:spPr>
          <a:xfrm>
            <a:off x="3742026" y="4649865"/>
            <a:ext cx="562631" cy="19467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400" dirty="0">
              <a:solidFill>
                <a:schemeClr val="tx1"/>
              </a:solidFill>
            </a:endParaRPr>
          </a:p>
        </p:txBody>
      </p:sp>
      <p:cxnSp>
        <p:nvCxnSpPr>
          <p:cNvPr id="23" name="Curved Connector 56"/>
          <p:cNvCxnSpPr>
            <a:stCxn id="15" idx="2"/>
            <a:endCxn id="21" idx="0"/>
          </p:cNvCxnSpPr>
          <p:nvPr/>
        </p:nvCxnSpPr>
        <p:spPr>
          <a:xfrm rot="16200000" flipH="1">
            <a:off x="2974717" y="4317954"/>
            <a:ext cx="437548" cy="245498"/>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57"/>
          <p:cNvCxnSpPr>
            <a:stCxn id="15" idx="2"/>
            <a:endCxn id="20" idx="0"/>
          </p:cNvCxnSpPr>
          <p:nvPr/>
        </p:nvCxnSpPr>
        <p:spPr>
          <a:xfrm rot="5400000">
            <a:off x="2665444" y="4254179"/>
            <a:ext cx="437548" cy="373048"/>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Curved Connector 58"/>
          <p:cNvCxnSpPr>
            <a:stCxn id="15" idx="2"/>
            <a:endCxn id="22" idx="0"/>
          </p:cNvCxnSpPr>
          <p:nvPr/>
        </p:nvCxnSpPr>
        <p:spPr>
          <a:xfrm rot="16200000" flipH="1">
            <a:off x="3333074" y="3959597"/>
            <a:ext cx="427936" cy="952600"/>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473272" y="4669089"/>
            <a:ext cx="562631" cy="19467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400" dirty="0">
              <a:solidFill>
                <a:schemeClr val="tx1"/>
              </a:solidFill>
            </a:endParaRPr>
          </a:p>
        </p:txBody>
      </p:sp>
      <p:sp>
        <p:nvSpPr>
          <p:cNvPr id="27" name="Rectangle 26"/>
          <p:cNvSpPr/>
          <p:nvPr/>
        </p:nvSpPr>
        <p:spPr>
          <a:xfrm>
            <a:off x="5091818" y="4669089"/>
            <a:ext cx="562631" cy="19467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400" dirty="0">
              <a:solidFill>
                <a:schemeClr val="tx1"/>
              </a:solidFill>
            </a:endParaRPr>
          </a:p>
        </p:txBody>
      </p:sp>
      <p:sp>
        <p:nvSpPr>
          <p:cNvPr id="28" name="Rectangle 27"/>
          <p:cNvSpPr/>
          <p:nvPr/>
        </p:nvSpPr>
        <p:spPr>
          <a:xfrm>
            <a:off x="5798920" y="4659477"/>
            <a:ext cx="562631" cy="19467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400" dirty="0">
              <a:solidFill>
                <a:schemeClr val="tx1"/>
              </a:solidFill>
            </a:endParaRPr>
          </a:p>
        </p:txBody>
      </p:sp>
      <p:cxnSp>
        <p:nvCxnSpPr>
          <p:cNvPr id="29" name="Curved Connector 77"/>
          <p:cNvCxnSpPr>
            <a:stCxn id="16" idx="2"/>
            <a:endCxn id="27" idx="0"/>
          </p:cNvCxnSpPr>
          <p:nvPr/>
        </p:nvCxnSpPr>
        <p:spPr>
          <a:xfrm rot="16200000" flipH="1">
            <a:off x="4934330" y="4230285"/>
            <a:ext cx="449310" cy="428298"/>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Curved Connector 78"/>
          <p:cNvCxnSpPr>
            <a:stCxn id="16" idx="2"/>
            <a:endCxn id="26" idx="0"/>
          </p:cNvCxnSpPr>
          <p:nvPr/>
        </p:nvCxnSpPr>
        <p:spPr>
          <a:xfrm rot="5400000">
            <a:off x="4625057" y="4349310"/>
            <a:ext cx="449310" cy="190248"/>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79"/>
          <p:cNvCxnSpPr>
            <a:stCxn id="16" idx="2"/>
            <a:endCxn id="28" idx="0"/>
          </p:cNvCxnSpPr>
          <p:nvPr/>
        </p:nvCxnSpPr>
        <p:spPr>
          <a:xfrm rot="16200000" flipH="1">
            <a:off x="5292687" y="3871928"/>
            <a:ext cx="439698" cy="1135400"/>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450768" y="4678701"/>
            <a:ext cx="562631" cy="19467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400" dirty="0">
              <a:solidFill>
                <a:schemeClr val="tx1"/>
              </a:solidFill>
            </a:endParaRPr>
          </a:p>
        </p:txBody>
      </p:sp>
      <p:sp>
        <p:nvSpPr>
          <p:cNvPr id="33" name="Rectangle 32"/>
          <p:cNvSpPr/>
          <p:nvPr/>
        </p:nvSpPr>
        <p:spPr>
          <a:xfrm>
            <a:off x="1093280" y="4678701"/>
            <a:ext cx="562631" cy="19467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400" dirty="0">
              <a:solidFill>
                <a:schemeClr val="tx1"/>
              </a:solidFill>
            </a:endParaRPr>
          </a:p>
        </p:txBody>
      </p:sp>
      <p:sp>
        <p:nvSpPr>
          <p:cNvPr id="34" name="Rectangle 33"/>
          <p:cNvSpPr/>
          <p:nvPr/>
        </p:nvSpPr>
        <p:spPr>
          <a:xfrm>
            <a:off x="1776416" y="4669089"/>
            <a:ext cx="562631" cy="19467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400" dirty="0">
              <a:solidFill>
                <a:schemeClr val="tx1"/>
              </a:solidFill>
            </a:endParaRPr>
          </a:p>
        </p:txBody>
      </p:sp>
      <p:cxnSp>
        <p:nvCxnSpPr>
          <p:cNvPr id="35" name="Curved Connector 86"/>
          <p:cNvCxnSpPr>
            <a:stCxn id="14" idx="2"/>
            <a:endCxn id="33" idx="0"/>
          </p:cNvCxnSpPr>
          <p:nvPr/>
        </p:nvCxnSpPr>
        <p:spPr>
          <a:xfrm rot="5400000">
            <a:off x="1275624" y="4318753"/>
            <a:ext cx="458921" cy="260975"/>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87"/>
          <p:cNvCxnSpPr>
            <a:stCxn id="14" idx="2"/>
            <a:endCxn id="32" idx="0"/>
          </p:cNvCxnSpPr>
          <p:nvPr/>
        </p:nvCxnSpPr>
        <p:spPr>
          <a:xfrm rot="5400000">
            <a:off x="954368" y="3997497"/>
            <a:ext cx="458921" cy="903487"/>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7" name="Curved Connector 88"/>
          <p:cNvCxnSpPr>
            <a:stCxn id="14" idx="2"/>
            <a:endCxn id="34" idx="0"/>
          </p:cNvCxnSpPr>
          <p:nvPr/>
        </p:nvCxnSpPr>
        <p:spPr>
          <a:xfrm rot="16200000" flipH="1">
            <a:off x="1621997" y="4233353"/>
            <a:ext cx="449309" cy="422161"/>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956995" y="5853440"/>
            <a:ext cx="3379387" cy="523220"/>
          </a:xfrm>
          <a:prstGeom prst="rect">
            <a:avLst/>
          </a:prstGeom>
          <a:noFill/>
        </p:spPr>
        <p:txBody>
          <a:bodyPr wrap="none" rtlCol="0">
            <a:spAutoFit/>
          </a:bodyPr>
          <a:lstStyle/>
          <a:p>
            <a:r>
              <a:rPr lang="en-US" sz="2800" dirty="0">
                <a:solidFill>
                  <a:schemeClr val="tx1">
                    <a:lumMod val="65000"/>
                    <a:lumOff val="35000"/>
                  </a:schemeClr>
                </a:solidFill>
                <a:latin typeface="Arial" panose="020B0604020202020204" pitchFamily="34" charset="0"/>
                <a:cs typeface="Arial" panose="020B0604020202020204" pitchFamily="34" charset="0"/>
              </a:rPr>
              <a:t>Concurrent Threads</a:t>
            </a:r>
          </a:p>
        </p:txBody>
      </p:sp>
      <p:sp>
        <p:nvSpPr>
          <p:cNvPr id="39" name="TextBox 38"/>
          <p:cNvSpPr txBox="1"/>
          <p:nvPr/>
        </p:nvSpPr>
        <p:spPr>
          <a:xfrm rot="16200000">
            <a:off x="6034200" y="3694130"/>
            <a:ext cx="2244525" cy="523220"/>
          </a:xfrm>
          <a:prstGeom prst="rect">
            <a:avLst/>
          </a:prstGeom>
          <a:noFill/>
        </p:spPr>
        <p:txBody>
          <a:bodyPr wrap="none" rtlCol="0">
            <a:spAutoFit/>
          </a:bodyPr>
          <a:lstStyle/>
          <a:p>
            <a:r>
              <a:rPr lang="en-US" sz="2800" dirty="0">
                <a:solidFill>
                  <a:schemeClr val="tx1">
                    <a:lumMod val="65000"/>
                    <a:lumOff val="35000"/>
                  </a:schemeClr>
                </a:solidFill>
                <a:latin typeface="Arial" panose="020B0604020202020204" pitchFamily="34" charset="0"/>
                <a:cs typeface="Arial" panose="020B0604020202020204" pitchFamily="34" charset="0"/>
              </a:rPr>
              <a:t>Performance</a:t>
            </a:r>
          </a:p>
        </p:txBody>
      </p:sp>
      <p:pic>
        <p:nvPicPr>
          <p:cNvPr id="40" name="Picture 39"/>
          <p:cNvPicPr>
            <a:picLocks noChangeAspect="1"/>
          </p:cNvPicPr>
          <p:nvPr/>
        </p:nvPicPr>
        <p:blipFill>
          <a:blip r:embed="rId2"/>
          <a:stretch>
            <a:fillRect/>
          </a:stretch>
        </p:blipFill>
        <p:spPr>
          <a:xfrm>
            <a:off x="2687766" y="2488961"/>
            <a:ext cx="847361" cy="847361"/>
          </a:xfrm>
          <a:prstGeom prst="rect">
            <a:avLst/>
          </a:prstGeom>
        </p:spPr>
      </p:pic>
      <p:pic>
        <p:nvPicPr>
          <p:cNvPr id="41" name="Picture 40"/>
          <p:cNvPicPr>
            <a:picLocks noChangeAspect="1"/>
          </p:cNvPicPr>
          <p:nvPr/>
        </p:nvPicPr>
        <p:blipFill>
          <a:blip r:embed="rId3"/>
          <a:stretch>
            <a:fillRect/>
          </a:stretch>
        </p:blipFill>
        <p:spPr>
          <a:xfrm>
            <a:off x="3390142" y="3869810"/>
            <a:ext cx="389555" cy="389555"/>
          </a:xfrm>
          <a:prstGeom prst="rect">
            <a:avLst/>
          </a:prstGeom>
        </p:spPr>
      </p:pic>
      <p:sp>
        <p:nvSpPr>
          <p:cNvPr id="42" name="TextBox 41"/>
          <p:cNvSpPr txBox="1"/>
          <p:nvPr/>
        </p:nvSpPr>
        <p:spPr>
          <a:xfrm>
            <a:off x="9062940" y="5271587"/>
            <a:ext cx="2848857" cy="400110"/>
          </a:xfrm>
          <a:prstGeom prst="rect">
            <a:avLst/>
          </a:prstGeom>
          <a:noFill/>
        </p:spPr>
        <p:txBody>
          <a:bodyPr wrap="none" rtlCol="0">
            <a:spAutoFit/>
          </a:bodyPr>
          <a:lstStyle/>
          <a:p>
            <a:r>
              <a:rPr lang="en-US" sz="2000" b="1" dirty="0">
                <a:solidFill>
                  <a:schemeClr val="accent6"/>
                </a:solidFill>
                <a:latin typeface="Arial" panose="020B0604020202020204" pitchFamily="34" charset="0"/>
                <a:cs typeface="Arial" panose="020B0604020202020204" pitchFamily="34" charset="0"/>
              </a:rPr>
              <a:t>Coarse Grain Locking</a:t>
            </a:r>
          </a:p>
        </p:txBody>
      </p:sp>
      <p:pic>
        <p:nvPicPr>
          <p:cNvPr id="43" name="Picture 42"/>
          <p:cNvPicPr>
            <a:picLocks noChangeAspect="1"/>
          </p:cNvPicPr>
          <p:nvPr/>
        </p:nvPicPr>
        <p:blipFill>
          <a:blip r:embed="rId3"/>
          <a:stretch>
            <a:fillRect/>
          </a:stretch>
        </p:blipFill>
        <p:spPr>
          <a:xfrm>
            <a:off x="4021148" y="4214926"/>
            <a:ext cx="389555" cy="389555"/>
          </a:xfrm>
          <a:prstGeom prst="rect">
            <a:avLst/>
          </a:prstGeom>
        </p:spPr>
      </p:pic>
      <p:sp>
        <p:nvSpPr>
          <p:cNvPr id="44" name="TextBox 43"/>
          <p:cNvSpPr txBox="1"/>
          <p:nvPr/>
        </p:nvSpPr>
        <p:spPr>
          <a:xfrm>
            <a:off x="8996698" y="1875557"/>
            <a:ext cx="2505814" cy="400110"/>
          </a:xfrm>
          <a:prstGeom prst="rect">
            <a:avLst/>
          </a:prstGeom>
          <a:noFill/>
        </p:spPr>
        <p:txBody>
          <a:bodyPr wrap="none" rtlCol="0">
            <a:spAutoFit/>
          </a:bodyPr>
          <a:lstStyle/>
          <a:p>
            <a:r>
              <a:rPr lang="en-US" sz="2000" b="1" dirty="0">
                <a:solidFill>
                  <a:srgbClr val="FF0000"/>
                </a:solidFill>
                <a:latin typeface="Arial" panose="020B0604020202020204" pitchFamily="34" charset="0"/>
                <a:cs typeface="Arial" panose="020B0604020202020204" pitchFamily="34" charset="0"/>
              </a:rPr>
              <a:t>Fine Grain Locking</a:t>
            </a:r>
          </a:p>
        </p:txBody>
      </p:sp>
      <p:pic>
        <p:nvPicPr>
          <p:cNvPr id="45" name="Picture 44"/>
          <p:cNvPicPr>
            <a:picLocks noChangeAspect="1"/>
          </p:cNvPicPr>
          <p:nvPr/>
        </p:nvPicPr>
        <p:blipFill>
          <a:blip r:embed="rId4"/>
          <a:stretch>
            <a:fillRect/>
          </a:stretch>
        </p:blipFill>
        <p:spPr>
          <a:xfrm>
            <a:off x="2675278" y="2479350"/>
            <a:ext cx="844415" cy="844415"/>
          </a:xfrm>
          <a:prstGeom prst="rect">
            <a:avLst/>
          </a:prstGeom>
        </p:spPr>
      </p:pic>
      <p:sp>
        <p:nvSpPr>
          <p:cNvPr id="46" name="Freeform 42"/>
          <p:cNvSpPr/>
          <p:nvPr/>
        </p:nvSpPr>
        <p:spPr>
          <a:xfrm>
            <a:off x="7428986" y="2426906"/>
            <a:ext cx="4365394" cy="3462402"/>
          </a:xfrm>
          <a:custGeom>
            <a:avLst/>
            <a:gdLst>
              <a:gd name="connsiteX0" fmla="*/ 0 w 4219575"/>
              <a:gd name="connsiteY0" fmla="*/ 3762375 h 3762375"/>
              <a:gd name="connsiteX1" fmla="*/ 2076450 w 4219575"/>
              <a:gd name="connsiteY1" fmla="*/ 1323975 h 3762375"/>
              <a:gd name="connsiteX2" fmla="*/ 4219575 w 4219575"/>
              <a:gd name="connsiteY2" fmla="*/ 0 h 3762375"/>
            </a:gdLst>
            <a:ahLst/>
            <a:cxnLst>
              <a:cxn ang="0">
                <a:pos x="connsiteX0" y="connsiteY0"/>
              </a:cxn>
              <a:cxn ang="0">
                <a:pos x="connsiteX1" y="connsiteY1"/>
              </a:cxn>
              <a:cxn ang="0">
                <a:pos x="connsiteX2" y="connsiteY2"/>
              </a:cxn>
            </a:cxnLst>
            <a:rect l="l" t="t" r="r" b="b"/>
            <a:pathLst>
              <a:path w="4219575" h="3762375">
                <a:moveTo>
                  <a:pt x="0" y="3762375"/>
                </a:moveTo>
                <a:cubicBezTo>
                  <a:pt x="686594" y="2856706"/>
                  <a:pt x="1373188" y="1951037"/>
                  <a:pt x="2076450" y="1323975"/>
                </a:cubicBezTo>
                <a:cubicBezTo>
                  <a:pt x="2779713" y="696912"/>
                  <a:pt x="3849688" y="236537"/>
                  <a:pt x="4219575" y="0"/>
                </a:cubicBezTo>
              </a:path>
            </a:pathLst>
          </a:cu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p:cNvSpPr txBox="1"/>
          <p:nvPr/>
        </p:nvSpPr>
        <p:spPr>
          <a:xfrm>
            <a:off x="11155071" y="2660889"/>
            <a:ext cx="740908" cy="400110"/>
          </a:xfrm>
          <a:prstGeom prst="rect">
            <a:avLst/>
          </a:prstGeom>
          <a:noFill/>
        </p:spPr>
        <p:txBody>
          <a:bodyPr wrap="none" rtlCol="0">
            <a:spAutoFit/>
          </a:bodyPr>
          <a:lstStyle/>
          <a:p>
            <a:r>
              <a:rPr lang="en-US" sz="2000" b="1" dirty="0">
                <a:solidFill>
                  <a:srgbClr val="0070C0"/>
                </a:solidFill>
                <a:latin typeface="Arial" panose="020B0604020202020204" pitchFamily="34" charset="0"/>
                <a:cs typeface="Arial" panose="020B0604020202020204" pitchFamily="34" charset="0"/>
              </a:rPr>
              <a:t>HTM</a:t>
            </a:r>
          </a:p>
        </p:txBody>
      </p:sp>
    </p:spTree>
    <p:extLst>
      <p:ext uri="{BB962C8B-B14F-4D97-AF65-F5344CB8AC3E}">
        <p14:creationId xmlns:p14="http://schemas.microsoft.com/office/powerpoint/2010/main" val="2173525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0"/>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41"/>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4" grpId="0"/>
      <p:bldP spid="46" grpId="0" animBg="1"/>
      <p:bldP spid="47"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 in HyPer</a:t>
            </a:r>
          </a:p>
        </p:txBody>
      </p:sp>
      <p:sp>
        <p:nvSpPr>
          <p:cNvPr id="3" name="Content Placeholder 2"/>
          <p:cNvSpPr>
            <a:spLocks noGrp="1"/>
          </p:cNvSpPr>
          <p:nvPr>
            <p:ph idx="1"/>
          </p:nvPr>
        </p:nvSpPr>
        <p:spPr/>
        <p:txBody>
          <a:bodyPr/>
          <a:lstStyle/>
          <a:p>
            <a:r>
              <a:rPr lang="en-US" dirty="0"/>
              <a:t>Cannot execute database transactions using HTM</a:t>
            </a:r>
          </a:p>
          <a:p>
            <a:pPr lvl="1"/>
            <a:r>
              <a:rPr lang="en-US" dirty="0"/>
              <a:t>Limitations in space (L1 cache for buffer, associativity)</a:t>
            </a:r>
          </a:p>
          <a:p>
            <a:pPr lvl="1"/>
            <a:r>
              <a:rPr lang="en-US" dirty="0"/>
              <a:t>Limitations in time (interrupts cause HTM aborts)</a:t>
            </a:r>
          </a:p>
          <a:p>
            <a:r>
              <a:rPr lang="en-US" dirty="0"/>
              <a:t>Break database transaction into several HTM transactions</a:t>
            </a:r>
          </a:p>
          <a:p>
            <a:pPr lvl="1"/>
            <a:r>
              <a:rPr lang="en-US" dirty="0"/>
              <a:t>Use HTM transaction for single-tuple access</a:t>
            </a:r>
          </a:p>
          <a:p>
            <a:pPr lvl="1"/>
            <a:r>
              <a:rPr lang="en-US" dirty="0"/>
              <a:t>Use timestamp order concurrency control to detect larger transactional conflict</a:t>
            </a:r>
          </a:p>
          <a:p>
            <a:r>
              <a:rPr lang="en-US" dirty="0"/>
              <a:t>Propose several data structure optimizations to avoid false HTM aborts</a:t>
            </a:r>
          </a:p>
          <a:p>
            <a:pPr lvl="1"/>
            <a:r>
              <a:rPr lang="en-US" dirty="0"/>
              <a:t>Zone segmentation: avoid conflicting inserts at tail of memory segment when adding new record</a:t>
            </a:r>
          </a:p>
          <a:p>
            <a:pPr lvl="1"/>
            <a:r>
              <a:rPr lang="en-US" dirty="0"/>
              <a:t>Use chunk allocation for surrogate key generation to avoid conflict at tail of range index</a:t>
            </a:r>
          </a:p>
          <a:p>
            <a:endParaRPr lang="en-US" dirty="0"/>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96</a:t>
            </a:fld>
            <a:endParaRPr lang="en-US" dirty="0"/>
          </a:p>
        </p:txBody>
      </p:sp>
      <p:sp>
        <p:nvSpPr>
          <p:cNvPr id="7" name="TextBox 6"/>
          <p:cNvSpPr txBox="1"/>
          <p:nvPr/>
        </p:nvSpPr>
        <p:spPr>
          <a:xfrm>
            <a:off x="0" y="5908813"/>
            <a:ext cx="7799754" cy="430887"/>
          </a:xfrm>
          <a:prstGeom prst="rect">
            <a:avLst/>
          </a:prstGeom>
          <a:noFill/>
        </p:spPr>
        <p:txBody>
          <a:bodyPr wrap="square" rtlCol="0">
            <a:spAutoFit/>
          </a:bodyPr>
          <a:lstStyle/>
          <a:p>
            <a:r>
              <a:rPr lang="en-US" sz="1100" dirty="0">
                <a:solidFill>
                  <a:schemeClr val="tx1">
                    <a:lumMod val="50000"/>
                    <a:lumOff val="50000"/>
                  </a:schemeClr>
                </a:solidFill>
                <a:latin typeface="Arial" panose="020B0604020202020204" pitchFamily="34" charset="0"/>
                <a:cs typeface="Arial" panose="020B0604020202020204" pitchFamily="34" charset="0"/>
              </a:rPr>
              <a:t>Exploiting Hardware Transactional Memory in Main-Memory Databases</a:t>
            </a:r>
          </a:p>
          <a:p>
            <a:r>
              <a:rPr lang="en-US" sz="1100" dirty="0">
                <a:solidFill>
                  <a:schemeClr val="bg1">
                    <a:lumMod val="75000"/>
                  </a:schemeClr>
                </a:solidFill>
                <a:latin typeface="Arial" panose="020B0604020202020204" pitchFamily="34" charset="0"/>
                <a:cs typeface="Arial" panose="020B0604020202020204" pitchFamily="34" charset="0"/>
              </a:rPr>
              <a:t>ICDE, pp. 580-591, 2014</a:t>
            </a:r>
          </a:p>
        </p:txBody>
      </p:sp>
    </p:spTree>
    <p:extLst>
      <p:ext uri="{BB962C8B-B14F-4D97-AF65-F5344CB8AC3E}">
        <p14:creationId xmlns:p14="http://schemas.microsoft.com/office/powerpoint/2010/main" val="125240041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 vs. Lock-Free Index Designs</a:t>
            </a:r>
          </a:p>
        </p:txBody>
      </p:sp>
      <p:sp>
        <p:nvSpPr>
          <p:cNvPr id="3" name="Content Placeholder 2"/>
          <p:cNvSpPr>
            <a:spLocks noGrp="1"/>
          </p:cNvSpPr>
          <p:nvPr>
            <p:ph idx="1"/>
          </p:nvPr>
        </p:nvSpPr>
        <p:spPr>
          <a:xfrm>
            <a:off x="1097280" y="1845734"/>
            <a:ext cx="6168044" cy="4023360"/>
          </a:xfrm>
        </p:spPr>
        <p:txBody>
          <a:bodyPr/>
          <a:lstStyle/>
          <a:p>
            <a:r>
              <a:rPr lang="en-US" dirty="0"/>
              <a:t>Experimental study that asked three questions</a:t>
            </a:r>
          </a:p>
          <a:p>
            <a:r>
              <a:rPr lang="en-US" dirty="0"/>
              <a:t>Q1: Does HTM obviate the need for lock-free designs</a:t>
            </a:r>
          </a:p>
          <a:p>
            <a:pPr lvl="1"/>
            <a:r>
              <a:rPr lang="en-US" dirty="0"/>
              <a:t>Answer: No, technical limitations prohibit use of HTM as a general-purpose solution</a:t>
            </a:r>
          </a:p>
          <a:p>
            <a:pPr lvl="1"/>
            <a:r>
              <a:rPr lang="en-US" dirty="0"/>
              <a:t>Experimented with single-threaded B+-tree made multi-threaded using HTM lock elision and the Bw-Tree</a:t>
            </a:r>
          </a:p>
          <a:p>
            <a:pPr lvl="1"/>
            <a:r>
              <a:rPr lang="en-US" dirty="0"/>
              <a:t>Lock elision shows near optimal performance when contention is low with small keys</a:t>
            </a:r>
          </a:p>
          <a:p>
            <a:pPr lvl="1"/>
            <a:r>
              <a:rPr lang="en-US" dirty="0"/>
              <a:t>Abort rate is unacceptable for larger variable-length keys</a:t>
            </a:r>
          </a:p>
          <a:p>
            <a:pPr lvl="1"/>
            <a:r>
              <a:rPr lang="en-US" dirty="0"/>
              <a:t>Lock crabbing not possible with current HTM offerings</a:t>
            </a:r>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97</a:t>
            </a:fld>
            <a:endParaRPr lang="en-US" dirty="0"/>
          </a:p>
        </p:txBody>
      </p:sp>
      <p:sp>
        <p:nvSpPr>
          <p:cNvPr id="7" name="TextBox 6"/>
          <p:cNvSpPr txBox="1"/>
          <p:nvPr/>
        </p:nvSpPr>
        <p:spPr>
          <a:xfrm>
            <a:off x="0" y="5908813"/>
            <a:ext cx="7799754" cy="430887"/>
          </a:xfrm>
          <a:prstGeom prst="rect">
            <a:avLst/>
          </a:prstGeom>
          <a:noFill/>
        </p:spPr>
        <p:txBody>
          <a:bodyPr wrap="square" rtlCol="0">
            <a:spAutoFit/>
          </a:bodyPr>
          <a:lstStyle/>
          <a:p>
            <a:r>
              <a:rPr lang="en-US" sz="1100" dirty="0">
                <a:solidFill>
                  <a:schemeClr val="tx1">
                    <a:lumMod val="50000"/>
                    <a:lumOff val="50000"/>
                  </a:schemeClr>
                </a:solidFill>
                <a:latin typeface="Arial" panose="020B0604020202020204" pitchFamily="34" charset="0"/>
                <a:cs typeface="Arial" panose="020B0604020202020204" pitchFamily="34" charset="0"/>
              </a:rPr>
              <a:t>To Lock, Swap, or Elide: On the Interplay of Hardware Transactional Memory and Lock-Free Indexing</a:t>
            </a:r>
          </a:p>
          <a:p>
            <a:r>
              <a:rPr lang="en-US" sz="1100" dirty="0">
                <a:solidFill>
                  <a:schemeClr val="bg1">
                    <a:lumMod val="75000"/>
                  </a:schemeClr>
                </a:solidFill>
                <a:latin typeface="Arial" panose="020B0604020202020204" pitchFamily="34" charset="0"/>
                <a:cs typeface="Arial" panose="020B0604020202020204" pitchFamily="34" charset="0"/>
              </a:rPr>
              <a:t>PVLDB 8(11): 1298-1309 (2015)</a:t>
            </a: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1708" y="1921298"/>
            <a:ext cx="4039046" cy="3058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descr="\\tsclient\disk\data\phd\htm_lock_free\capacity_plots\htm_capacity_key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3417" y="2374320"/>
            <a:ext cx="4879446" cy="2897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6473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 vs. Lock-Free Index Designs</a:t>
            </a:r>
          </a:p>
        </p:txBody>
      </p:sp>
      <p:sp>
        <p:nvSpPr>
          <p:cNvPr id="3" name="Content Placeholder 2"/>
          <p:cNvSpPr>
            <a:spLocks noGrp="1"/>
          </p:cNvSpPr>
          <p:nvPr>
            <p:ph idx="1"/>
          </p:nvPr>
        </p:nvSpPr>
        <p:spPr>
          <a:xfrm>
            <a:off x="1097280" y="1845734"/>
            <a:ext cx="5478618" cy="4023360"/>
          </a:xfrm>
        </p:spPr>
        <p:txBody>
          <a:bodyPr/>
          <a:lstStyle/>
          <a:p>
            <a:r>
              <a:rPr lang="en-US" dirty="0"/>
              <a:t>Q2: Will HTM work if all technical limitations are overcome?</a:t>
            </a:r>
          </a:p>
          <a:p>
            <a:pPr lvl="1"/>
            <a:r>
              <a:rPr lang="en-US" dirty="0"/>
              <a:t>Answer: No, there are still important fundamental differences</a:t>
            </a:r>
          </a:p>
          <a:p>
            <a:pPr lvl="1"/>
            <a:r>
              <a:rPr lang="en-US" dirty="0"/>
              <a:t>Lock-free copy-on-write (MVCC-like) and HTM-based (update-in-place) approaches have different behavior under read-write contention</a:t>
            </a:r>
          </a:p>
          <a:p>
            <a:pPr lvl="1"/>
            <a:r>
              <a:rPr lang="en-US" dirty="0"/>
              <a:t>Read-write conflict using HTM can cause aborts</a:t>
            </a:r>
          </a:p>
          <a:p>
            <a:pPr lvl="1"/>
            <a:r>
              <a:rPr lang="en-US" dirty="0"/>
              <a:t>Readers not affected in lock-free approach</a:t>
            </a:r>
          </a:p>
          <a:p>
            <a:r>
              <a:rPr lang="en-US" dirty="0"/>
              <a:t>Q3: Can HTM help lock-free implementations?</a:t>
            </a:r>
          </a:p>
          <a:p>
            <a:pPr lvl="1"/>
            <a:r>
              <a:rPr lang="en-US" dirty="0"/>
              <a:t>Answer: yes, use HTM to perform multi-word CAS for difficult-to-design multi-word manipulations</a:t>
            </a:r>
          </a:p>
          <a:p>
            <a:pPr lvl="1"/>
            <a:endParaRPr lang="en-US" dirty="0"/>
          </a:p>
        </p:txBody>
      </p:sp>
      <p:sp>
        <p:nvSpPr>
          <p:cNvPr id="4" name="Date Placeholder 3"/>
          <p:cNvSpPr>
            <a:spLocks noGrp="1"/>
          </p:cNvSpPr>
          <p:nvPr>
            <p:ph type="dt" sz="half" idx="10"/>
          </p:nvPr>
        </p:nvSpPr>
        <p:spPr/>
        <p:txBody>
          <a:bodyPr/>
          <a:lstStyle/>
          <a:p>
            <a:fld id="{7169F50F-B31E-44D1-8954-2A99069624CE}"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98</a:t>
            </a:fld>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5552" y="2505929"/>
            <a:ext cx="2457087" cy="3185287"/>
          </a:xfrm>
          <a:prstGeom prst="rect">
            <a:avLst/>
          </a:prstGeom>
        </p:spPr>
      </p:pic>
      <p:sp>
        <p:nvSpPr>
          <p:cNvPr id="12" name="TextBox 11"/>
          <p:cNvSpPr txBox="1"/>
          <p:nvPr/>
        </p:nvSpPr>
        <p:spPr>
          <a:xfrm rot="5400000" flipV="1">
            <a:off x="7547470" y="3739824"/>
            <a:ext cx="2775566"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Read Throughput (M ops/sec)</a:t>
            </a:r>
          </a:p>
        </p:txBody>
      </p:sp>
      <p:sp>
        <p:nvSpPr>
          <p:cNvPr id="11" name="TextBox 10"/>
          <p:cNvSpPr txBox="1"/>
          <p:nvPr/>
        </p:nvSpPr>
        <p:spPr>
          <a:xfrm>
            <a:off x="0" y="5908813"/>
            <a:ext cx="7799754" cy="430887"/>
          </a:xfrm>
          <a:prstGeom prst="rect">
            <a:avLst/>
          </a:prstGeom>
          <a:noFill/>
        </p:spPr>
        <p:txBody>
          <a:bodyPr wrap="square" rtlCol="0">
            <a:spAutoFit/>
          </a:bodyPr>
          <a:lstStyle/>
          <a:p>
            <a:r>
              <a:rPr lang="en-US" sz="1100" dirty="0">
                <a:solidFill>
                  <a:schemeClr val="tx1">
                    <a:lumMod val="50000"/>
                    <a:lumOff val="50000"/>
                  </a:schemeClr>
                </a:solidFill>
                <a:latin typeface="Arial" panose="020B0604020202020204" pitchFamily="34" charset="0"/>
                <a:cs typeface="Arial" panose="020B0604020202020204" pitchFamily="34" charset="0"/>
              </a:rPr>
              <a:t>To Lock, Swap, or Elide: On the Interplay of Hardware Transactional Memory and Lock-Free Indexing</a:t>
            </a:r>
          </a:p>
          <a:p>
            <a:r>
              <a:rPr lang="en-US" sz="1100" dirty="0">
                <a:solidFill>
                  <a:schemeClr val="bg1">
                    <a:lumMod val="75000"/>
                  </a:schemeClr>
                </a:solidFill>
                <a:latin typeface="Arial" panose="020B0604020202020204" pitchFamily="34" charset="0"/>
                <a:cs typeface="Arial" panose="020B0604020202020204" pitchFamily="34" charset="0"/>
              </a:rPr>
              <a:t>PVLDB 8(11): 1298-1309 (2015)</a:t>
            </a:r>
          </a:p>
        </p:txBody>
      </p:sp>
    </p:spTree>
    <p:extLst>
      <p:ext uri="{BB962C8B-B14F-4D97-AF65-F5344CB8AC3E}">
        <p14:creationId xmlns:p14="http://schemas.microsoft.com/office/powerpoint/2010/main" val="1732572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Managing Cold Data</a:t>
            </a:r>
          </a:p>
        </p:txBody>
      </p:sp>
      <p:sp>
        <p:nvSpPr>
          <p:cNvPr id="3" name="Subtitle 2"/>
          <p:cNvSpPr>
            <a:spLocks noGrp="1"/>
          </p:cNvSpPr>
          <p:nvPr>
            <p:ph type="subTitle" idx="1"/>
          </p:nvPr>
        </p:nvSpPr>
        <p:spPr/>
        <p:txBody>
          <a:bodyPr/>
          <a:lstStyle/>
          <a:p>
            <a:r>
              <a:rPr lang="en-US" dirty="0"/>
              <a:t>Moving infrequently accessed data out of memory</a:t>
            </a:r>
          </a:p>
        </p:txBody>
      </p:sp>
      <p:sp>
        <p:nvSpPr>
          <p:cNvPr id="4" name="Date Placeholder 3"/>
          <p:cNvSpPr>
            <a:spLocks noGrp="1"/>
          </p:cNvSpPr>
          <p:nvPr>
            <p:ph type="dt" sz="half" idx="10"/>
          </p:nvPr>
        </p:nvSpPr>
        <p:spPr/>
        <p:txBody>
          <a:bodyPr/>
          <a:lstStyle/>
          <a:p>
            <a:fld id="{AF7A6E53-4D81-419D-A56A-AB5A4C914B4D}" type="datetime1">
              <a:rPr lang="en-US" smtClean="0"/>
              <a:t>9/9/2016</a:t>
            </a:fld>
            <a:endParaRPr lang="en-US" dirty="0"/>
          </a:p>
        </p:txBody>
      </p:sp>
      <p:sp>
        <p:nvSpPr>
          <p:cNvPr id="5" name="Footer Placeholder 4"/>
          <p:cNvSpPr>
            <a:spLocks noGrp="1"/>
          </p:cNvSpPr>
          <p:nvPr>
            <p:ph type="ftr" sz="quarter" idx="11"/>
          </p:nvPr>
        </p:nvSpPr>
        <p:spPr/>
        <p:txBody>
          <a:bodyPr/>
          <a:lstStyle/>
          <a:p>
            <a:r>
              <a:rPr lang="en-US" dirty="0"/>
              <a:t>MM-DB Tutorial VLDB 2016</a:t>
            </a:r>
          </a:p>
        </p:txBody>
      </p:sp>
      <p:sp>
        <p:nvSpPr>
          <p:cNvPr id="6" name="Slide Number Placeholder 5"/>
          <p:cNvSpPr>
            <a:spLocks noGrp="1"/>
          </p:cNvSpPr>
          <p:nvPr>
            <p:ph type="sldNum" sz="quarter" idx="12"/>
          </p:nvPr>
        </p:nvSpPr>
        <p:spPr/>
        <p:txBody>
          <a:bodyPr/>
          <a:lstStyle/>
          <a:p>
            <a:fld id="{4BCCD29C-D85B-4C5E-9905-B2B81AF4200C}" type="slidenum">
              <a:rPr lang="en-US" smtClean="0"/>
              <a:t>99</a:t>
            </a:fld>
            <a:endParaRPr lang="en-US" dirty="0"/>
          </a:p>
        </p:txBody>
      </p:sp>
    </p:spTree>
    <p:extLst>
      <p:ext uri="{BB962C8B-B14F-4D97-AF65-F5344CB8AC3E}">
        <p14:creationId xmlns:p14="http://schemas.microsoft.com/office/powerpoint/2010/main" val="906023167"/>
      </p:ext>
    </p:extLst>
  </p:cSld>
  <p:clrMapOvr>
    <a:masterClrMapping/>
  </p:clrMapOvr>
</p:sld>
</file>

<file path=ppt/theme/theme1.xml><?xml version="1.0" encoding="utf-8"?>
<a:theme xmlns:a="http://schemas.openxmlformats.org/drawingml/2006/main" name="Retrospec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3255</TotalTime>
  <Words>10349</Words>
  <Application>Microsoft Office PowerPoint</Application>
  <PresentationFormat>Widescreen</PresentationFormat>
  <Paragraphs>2169</Paragraphs>
  <Slides>124</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124</vt:i4>
      </vt:variant>
    </vt:vector>
  </HeadingPairs>
  <TitlesOfParts>
    <vt:vector size="133" baseType="lpstr">
      <vt:lpstr>Arial</vt:lpstr>
      <vt:lpstr>Calibri</vt:lpstr>
      <vt:lpstr>Calibri Light</vt:lpstr>
      <vt:lpstr>Courier New</vt:lpstr>
      <vt:lpstr>Lucida Sans Unicode</vt:lpstr>
      <vt:lpstr>Segoe UI</vt:lpstr>
      <vt:lpstr>Segoe UI Light</vt:lpstr>
      <vt:lpstr>Wingdings</vt:lpstr>
      <vt:lpstr>Retrospect</vt:lpstr>
      <vt:lpstr>Modern Main-Memory Database Systems</vt:lpstr>
      <vt:lpstr>Tutorial Overview</vt:lpstr>
      <vt:lpstr>Outline</vt:lpstr>
      <vt:lpstr>Historical Overview</vt:lpstr>
      <vt:lpstr>Historical Overview: 1984 - 1994</vt:lpstr>
      <vt:lpstr>Historical Overview: 1994 - 2005</vt:lpstr>
      <vt:lpstr>Previous Techniques in the Modern Era (Spoiler Alert) </vt:lpstr>
      <vt:lpstr>The Modern Hardware Environment</vt:lpstr>
      <vt:lpstr>RAM Prices</vt:lpstr>
      <vt:lpstr>RAM Sizes</vt:lpstr>
      <vt:lpstr>Multi-Core CPUs</vt:lpstr>
      <vt:lpstr>Main-Memory Optimizations</vt:lpstr>
      <vt:lpstr>Data Organization</vt:lpstr>
      <vt:lpstr>Disk-Based Relational System</vt:lpstr>
      <vt:lpstr>Main-Memory Database Systems</vt:lpstr>
      <vt:lpstr>Avoiding Page Indirection</vt:lpstr>
      <vt:lpstr>Avoiding Page Latching</vt:lpstr>
      <vt:lpstr>Organization Choices</vt:lpstr>
      <vt:lpstr>Organization Choices</vt:lpstr>
      <vt:lpstr>Hekaton</vt:lpstr>
      <vt:lpstr>H-Store/VoltDB</vt:lpstr>
      <vt:lpstr>HyPer (2011)</vt:lpstr>
      <vt:lpstr>HyPer (current)</vt:lpstr>
      <vt:lpstr>HyPer Data Blocks</vt:lpstr>
      <vt:lpstr>SAP HANA</vt:lpstr>
      <vt:lpstr>Indexing</vt:lpstr>
      <vt:lpstr>Overview</vt:lpstr>
      <vt:lpstr>Indexing on Disk-Based Systems</vt:lpstr>
      <vt:lpstr>T-Trees: Space Savings in a Main-Memory Environment</vt:lpstr>
      <vt:lpstr>Cache-Awareness</vt:lpstr>
      <vt:lpstr>Cache-Awareness</vt:lpstr>
      <vt:lpstr>CSB+ and Pb+ Trees</vt:lpstr>
      <vt:lpstr>Hekaton: Bw-Tree</vt:lpstr>
      <vt:lpstr>Hekaton: Bw-Tree (2)</vt:lpstr>
      <vt:lpstr>HyPer: ART</vt:lpstr>
      <vt:lpstr>HANA P*Time: OLFIT on B+-Trees</vt:lpstr>
      <vt:lpstr>Skiplists</vt:lpstr>
      <vt:lpstr>MassTree</vt:lpstr>
      <vt:lpstr>PLP and PALM: Partitioned Latch-Free Indexing</vt:lpstr>
      <vt:lpstr>Distribution and Clustering</vt:lpstr>
      <vt:lpstr>Distribution and Clustering</vt:lpstr>
      <vt:lpstr>H-Store/VoltDB</vt:lpstr>
      <vt:lpstr>SAP HANA</vt:lpstr>
      <vt:lpstr>HyPer: ScyPer Elastic OLAP</vt:lpstr>
      <vt:lpstr>Concurrency Control</vt:lpstr>
      <vt:lpstr>Main CC approaches (for MM databases)</vt:lpstr>
      <vt:lpstr>Hekaton's optimistic MVCC</vt:lpstr>
      <vt:lpstr>Record versions and visibility</vt:lpstr>
      <vt:lpstr>Record versions and visibility</vt:lpstr>
      <vt:lpstr>Record versions and visibility</vt:lpstr>
      <vt:lpstr>Transaction validation (Hekaton)</vt:lpstr>
      <vt:lpstr>When can old versions be discarded?</vt:lpstr>
      <vt:lpstr>Hyper’s implementation of MVCC</vt:lpstr>
      <vt:lpstr>Version storage in Hyper</vt:lpstr>
      <vt:lpstr>Transaction validation in Hyper</vt:lpstr>
      <vt:lpstr>High-level validation algorithm</vt:lpstr>
      <vt:lpstr>Concurrency control in HANA</vt:lpstr>
      <vt:lpstr>Concurrency control in H-Store/VoltDB</vt:lpstr>
      <vt:lpstr>Concurrency Control in Silo</vt:lpstr>
      <vt:lpstr>Predetermining serialization order</vt:lpstr>
      <vt:lpstr>Durability</vt:lpstr>
      <vt:lpstr>Durability</vt:lpstr>
      <vt:lpstr>CALC checkpointing algorithm</vt:lpstr>
      <vt:lpstr>Hekaton checkpoint and recovery</vt:lpstr>
      <vt:lpstr>Other systems</vt:lpstr>
      <vt:lpstr>Break</vt:lpstr>
      <vt:lpstr>High Availability (HA)</vt:lpstr>
      <vt:lpstr>Primary HA architectures</vt:lpstr>
      <vt:lpstr>Primary plus failover replicas</vt:lpstr>
      <vt:lpstr>SQL Server and HANA HA configuration</vt:lpstr>
      <vt:lpstr>Partitioned and replicated database</vt:lpstr>
      <vt:lpstr>Compilation and Query Processing</vt:lpstr>
      <vt:lpstr>Traditional Volcano-Style Processing</vt:lpstr>
      <vt:lpstr>Benefits of Query Compilation in Main-Memory Systems (HIQUE)</vt:lpstr>
      <vt:lpstr>Query Compilation in Hekaton</vt:lpstr>
      <vt:lpstr>Example Hekaton Query</vt:lpstr>
      <vt:lpstr>Query Compilation in HyPer</vt:lpstr>
      <vt:lpstr>Query Compilation in MemSQL</vt:lpstr>
      <vt:lpstr>Cloudera Impala</vt:lpstr>
      <vt:lpstr>Real-Time Analytics</vt:lpstr>
      <vt:lpstr>“Real-time analytics” means what?</vt:lpstr>
      <vt:lpstr>10-100X faster analytics with column stores</vt:lpstr>
      <vt:lpstr>Hekaton: columnstore indexes</vt:lpstr>
      <vt:lpstr>HyPer: hybrid storage</vt:lpstr>
      <vt:lpstr>HANA: primarily a column store</vt:lpstr>
      <vt:lpstr>Non-Volatile RAM</vt:lpstr>
      <vt:lpstr>Topics discussed</vt:lpstr>
      <vt:lpstr>NVRAM characteristics and types</vt:lpstr>
      <vt:lpstr>NVRAM atomic update problem</vt:lpstr>
      <vt:lpstr>Speeding up logging with NVRAM</vt:lpstr>
      <vt:lpstr>Storing the database in NVRAM</vt:lpstr>
      <vt:lpstr>Hardware Transactional Memory</vt:lpstr>
      <vt:lpstr>The Goal of HTM: Ease of Multi-Threaded Programming</vt:lpstr>
      <vt:lpstr>HTM Lock Elision</vt:lpstr>
      <vt:lpstr>HTM Lock Elision B+-Tree Example</vt:lpstr>
      <vt:lpstr>HTM in HyPer</vt:lpstr>
      <vt:lpstr>HTM vs. Lock-Free Index Designs</vt:lpstr>
      <vt:lpstr>HTM vs. Lock-Free Index Designs</vt:lpstr>
      <vt:lpstr>Managing Cold Data</vt:lpstr>
      <vt:lpstr>Cold Data Management Motivation</vt:lpstr>
      <vt:lpstr>Cold Data Management Motivation (2)</vt:lpstr>
      <vt:lpstr>H-Store Anti-Caching</vt:lpstr>
      <vt:lpstr>Hekaton Siberia</vt:lpstr>
      <vt:lpstr>Siberia Cold Data Classification</vt:lpstr>
      <vt:lpstr>HyPer Compaction</vt:lpstr>
      <vt:lpstr>Fast Networks</vt:lpstr>
      <vt:lpstr>Modern High Performance Network Characteristics</vt:lpstr>
      <vt:lpstr>HyPer: Morsels + Decoupled Exchange Operators</vt:lpstr>
      <vt:lpstr>DBMS Redesign for Fast Networks</vt:lpstr>
      <vt:lpstr>Other Systems</vt:lpstr>
      <vt:lpstr>solidDB</vt:lpstr>
      <vt:lpstr>Oracle TimesTen</vt:lpstr>
      <vt:lpstr>Altibase</vt:lpstr>
      <vt:lpstr>MemSQL</vt:lpstr>
      <vt:lpstr>Silo</vt:lpstr>
      <vt:lpstr>History</vt:lpstr>
      <vt:lpstr>The Early Years: 1984-1994</vt:lpstr>
      <vt:lpstr>The Early Years: 1984-1994 (2)</vt:lpstr>
      <vt:lpstr>New Millennium: 1994-2005</vt:lpstr>
      <vt:lpstr>New Millennium: 1994-2005 (2)</vt:lpstr>
      <vt:lpstr>Graveyard</vt:lpstr>
      <vt:lpstr>Index Page Layout</vt:lpstr>
      <vt:lpstr>CSB+-Tree</vt:lpstr>
      <vt:lpstr>Pb+-Trees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Main-Memory Database Systems</dc:title>
  <dc:creator>Paul Larson</dc:creator>
  <cp:lastModifiedBy>Justin Levandoski</cp:lastModifiedBy>
  <cp:revision>284</cp:revision>
  <dcterms:created xsi:type="dcterms:W3CDTF">2016-04-08T18:38:05Z</dcterms:created>
  <dcterms:modified xsi:type="dcterms:W3CDTF">2016-09-09T05:58:03Z</dcterms:modified>
</cp:coreProperties>
</file>