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303" r:id="rId4"/>
    <p:sldId id="366" r:id="rId5"/>
    <p:sldId id="258" r:id="rId6"/>
    <p:sldId id="368" r:id="rId7"/>
    <p:sldId id="369" r:id="rId8"/>
    <p:sldId id="363" r:id="rId9"/>
    <p:sldId id="286" r:id="rId10"/>
    <p:sldId id="349" r:id="rId11"/>
    <p:sldId id="348" r:id="rId12"/>
    <p:sldId id="364" r:id="rId13"/>
    <p:sldId id="297" r:id="rId14"/>
    <p:sldId id="279" r:id="rId15"/>
    <p:sldId id="365" r:id="rId16"/>
    <p:sldId id="323" r:id="rId17"/>
    <p:sldId id="361" r:id="rId18"/>
    <p:sldId id="3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521FE1-23DB-490E-A1EA-C7BF1447B615}">
          <p14:sldIdLst>
            <p14:sldId id="256"/>
            <p14:sldId id="257"/>
            <p14:sldId id="303"/>
            <p14:sldId id="366"/>
            <p14:sldId id="258"/>
            <p14:sldId id="368"/>
            <p14:sldId id="369"/>
          </p14:sldIdLst>
        </p14:section>
        <p14:section name="HTM B-Tree" id="{6EF9EB7A-6F7B-457C-B80D-58618C2BB437}">
          <p14:sldIdLst>
            <p14:sldId id="363"/>
            <p14:sldId id="286"/>
            <p14:sldId id="349"/>
            <p14:sldId id="348"/>
          </p14:sldIdLst>
        </p14:section>
        <p14:section name="HTM vs Lock-free" id="{17A36F46-1520-4E61-9DDC-6814A55205ED}">
          <p14:sldIdLst>
            <p14:sldId id="364"/>
            <p14:sldId id="297"/>
            <p14:sldId id="279"/>
          </p14:sldIdLst>
        </p14:section>
        <p14:section name="HTM Bw-Tree" id="{0FC9BC1D-A12E-478B-B82F-79014576C898}">
          <p14:sldIdLst>
            <p14:sldId id="365"/>
            <p14:sldId id="323"/>
          </p14:sldIdLst>
        </p14:section>
        <p14:section name="Conclusion" id="{9CFF6878-D048-497E-A42C-FC98839F777B}">
          <p14:sldIdLst>
            <p14:sldId id="361"/>
          </p14:sldIdLst>
        </p14:section>
        <p14:section name="Backup Slides" id="{7F1B0B11-510F-405D-9139-F8794E22617E}">
          <p14:sldIdLst>
            <p14:sldId id="3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Levandoski" initials="J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8" autoAdjust="0"/>
    <p:restoredTop sz="88633" autoAdjust="0"/>
  </p:normalViewPr>
  <p:slideViewPr>
    <p:cSldViewPr snapToGrid="0">
      <p:cViewPr>
        <p:scale>
          <a:sx n="66" d="100"/>
          <a:sy n="66" d="100"/>
        </p:scale>
        <p:origin x="1062" y="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8-27T16:08:20.831" idx="1">
    <p:pos x="10" y="10"/>
    <p:text>remove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37A81-94AD-412B-9D5B-76EF92C1CAE5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30023-767D-48EC-A656-424DD1036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7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30023-767D-48EC-A656-424DD10363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50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30023-767D-48EC-A656-424DD10363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05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30023-767D-48EC-A656-424DD10363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22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30023-767D-48EC-A656-424DD10363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25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93F2-D9BC-49DA-86B6-C79328A5ADD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8D5F-FDCF-4898-80DF-C070A038B4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64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C26F-4FAD-4F0F-9958-E4FA6A17C0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41028" y="6459785"/>
            <a:ext cx="4822804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8D5F-FDCF-4898-80DF-C070A038B4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D. </a:t>
            </a:r>
            <a:r>
              <a:rPr lang="en-US" dirty="0" err="1" smtClean="0"/>
              <a:t>Makreshanski</a:t>
            </a:r>
            <a:r>
              <a:rPr lang="en-US" dirty="0" smtClean="0"/>
              <a:t>, J. </a:t>
            </a:r>
            <a:r>
              <a:rPr lang="en-US" dirty="0" err="1" smtClean="0"/>
              <a:t>Levandoski</a:t>
            </a:r>
            <a:r>
              <a:rPr lang="en-US" dirty="0" smtClean="0"/>
              <a:t>,</a:t>
            </a:r>
            <a:r>
              <a:rPr lang="en-US" baseline="0" dirty="0" smtClean="0"/>
              <a:t> R. Stutsman</a:t>
            </a:r>
            <a:endParaRPr lang="en-US" dirty="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4041027" y="6459785"/>
            <a:ext cx="52903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On the Interplay between Hardware Transactional Memory and Lock-free 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60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5284086-CF63-4D6F-AE5F-1E2E1A8D60D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8B8D5F-FDCF-4898-80DF-C070A038B4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716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22A4-52B8-41AD-96AD-FEF50ECB382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8D5F-FDCF-4898-80DF-C070A038B4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519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F02E-4624-49FE-B2D9-03CC20A26C8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8D5F-FDCF-4898-80DF-C070A038B4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540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4037-B18D-4781-8E6F-FAA67CAE9CF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8D5F-FDCF-4898-80DF-C070A038B4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517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5F8B8D5F-FDCF-4898-80DF-C070A038B4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fld id="{A5BEC26F-4FAD-4F0F-9958-E4FA6A17C0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41028" y="6459785"/>
            <a:ext cx="4822804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D. </a:t>
            </a:r>
            <a:r>
              <a:rPr lang="en-US" dirty="0" err="1" smtClean="0"/>
              <a:t>Makreshanski</a:t>
            </a:r>
            <a:r>
              <a:rPr lang="en-US" dirty="0" smtClean="0"/>
              <a:t>, J. </a:t>
            </a:r>
            <a:r>
              <a:rPr lang="en-US" dirty="0" err="1" smtClean="0"/>
              <a:t>Levandoski</a:t>
            </a:r>
            <a:r>
              <a:rPr lang="en-US" dirty="0" smtClean="0"/>
              <a:t>,</a:t>
            </a:r>
            <a:r>
              <a:rPr lang="en-US" baseline="0" dirty="0" smtClean="0"/>
              <a:t> R. Stutsman</a:t>
            </a:r>
            <a:endParaRPr lang="en-US" dirty="0"/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041027" y="6459785"/>
            <a:ext cx="52903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On the Interplay between Hardware Transactional Memory and Lock-free 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88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68740"/>
            <a:ext cx="10058400" cy="106862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5F8B8D5F-FDCF-4898-80DF-C070A038B4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4553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455365"/>
            <a:ext cx="12192000" cy="57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096963" y="40944"/>
            <a:ext cx="10115550" cy="455613"/>
          </a:xfrm>
        </p:spPr>
        <p:txBody>
          <a:bodyPr/>
          <a:lstStyle>
            <a:lvl1pPr>
              <a:defRPr sz="24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fld id="{A5BEC26F-4FAD-4F0F-9958-E4FA6A17C0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41028" y="6459785"/>
            <a:ext cx="4822804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D. </a:t>
            </a:r>
            <a:r>
              <a:rPr lang="en-US" dirty="0" err="1" smtClean="0"/>
              <a:t>Makreshanski</a:t>
            </a:r>
            <a:r>
              <a:rPr lang="en-US" dirty="0" smtClean="0"/>
              <a:t>, J. </a:t>
            </a:r>
            <a:r>
              <a:rPr lang="en-US" dirty="0" err="1" smtClean="0"/>
              <a:t>Levandoski</a:t>
            </a:r>
            <a:r>
              <a:rPr lang="en-US" dirty="0" smtClean="0"/>
              <a:t>,</a:t>
            </a:r>
            <a:r>
              <a:rPr lang="en-US" baseline="0" dirty="0" smtClean="0"/>
              <a:t> R. Stutsman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041027" y="6459785"/>
            <a:ext cx="52903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On the Interplay between Hardware Transactional Memory and Lock-free 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72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8D5F-FDCF-4898-80DF-C070A038B4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56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97280" y="1524000"/>
            <a:ext cx="10058400" cy="43450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272209" y="1272210"/>
            <a:ext cx="9674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fld id="{A5BEC26F-4FAD-4F0F-9958-E4FA6A17C0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41028" y="6459785"/>
            <a:ext cx="4822804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D. </a:t>
            </a:r>
            <a:r>
              <a:rPr lang="en-US" dirty="0" err="1" smtClean="0"/>
              <a:t>Makreshanski</a:t>
            </a:r>
            <a:r>
              <a:rPr lang="en-US" dirty="0" smtClean="0"/>
              <a:t>, J. </a:t>
            </a:r>
            <a:r>
              <a:rPr lang="en-US" dirty="0" err="1" smtClean="0"/>
              <a:t>Levandoski</a:t>
            </a:r>
            <a:r>
              <a:rPr lang="en-US" dirty="0" smtClean="0"/>
              <a:t>,</a:t>
            </a:r>
            <a:r>
              <a:rPr lang="en-US" baseline="0" dirty="0" smtClean="0"/>
              <a:t> R. Stutsman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041027" y="6459785"/>
            <a:ext cx="52903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On the Interplay between Hardware Transactional Memory and Lock-free 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742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7961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5F8B8D5F-FDCF-4898-80DF-C070A038B4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D. </a:t>
            </a:r>
            <a:r>
              <a:rPr lang="en-US" dirty="0" err="1" smtClean="0"/>
              <a:t>Makreshanski</a:t>
            </a:r>
            <a:r>
              <a:rPr lang="en-US" dirty="0" smtClean="0"/>
              <a:t>, J. </a:t>
            </a:r>
            <a:r>
              <a:rPr lang="en-US" dirty="0" err="1" smtClean="0"/>
              <a:t>Levandoski</a:t>
            </a:r>
            <a:r>
              <a:rPr lang="en-US" dirty="0" smtClean="0"/>
              <a:t>, R. Stutsman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72792" y="6459785"/>
            <a:ext cx="5290391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On the Interplay between Hardware Transactional Memory and Lock-free 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1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8D5F-FDCF-4898-80DF-C070A038B4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D. </a:t>
            </a:r>
            <a:r>
              <a:rPr lang="en-US" dirty="0" err="1" smtClean="0"/>
              <a:t>Makreshanski</a:t>
            </a:r>
            <a:r>
              <a:rPr lang="en-US" dirty="0" smtClean="0"/>
              <a:t>, J. </a:t>
            </a:r>
            <a:r>
              <a:rPr lang="en-US" dirty="0" err="1" smtClean="0"/>
              <a:t>Levandoski</a:t>
            </a:r>
            <a:r>
              <a:rPr lang="en-US" dirty="0" smtClean="0"/>
              <a:t>, R. Stutsman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72792" y="6459785"/>
            <a:ext cx="5290391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On the Interplay between Hardware Transactional Memory and Lock-free 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067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A4E3-1BD7-4397-86E6-D54D46E305E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8D5F-FDCF-4898-80DF-C070A038B4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Makreshanski et al.</a:t>
            </a:r>
            <a:endParaRPr lang="en-US" dirty="0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686184" y="6459785"/>
            <a:ext cx="52903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On the Interplay between Hardware Transactional Memory and Lock-free 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02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239-865E-4D51-9FFE-D82D5893540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8D5F-FDCF-4898-80DF-C070A038B4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Makreshanski et al.</a:t>
            </a:r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3686184" y="6459785"/>
            <a:ext cx="52903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On the Interplay between Hardware Transactional Memory and Lock-free 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79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5C1E-9DEF-42BF-ADC5-FDC9539FF9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8D5F-FDCF-4898-80DF-C070A038B4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ate Placeholder 3"/>
          <p:cNvSpPr txBox="1">
            <a:spLocks/>
          </p:cNvSpPr>
          <p:nvPr userDrawn="1"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Makreshanski et al.</a:t>
            </a:r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686184" y="6459785"/>
            <a:ext cx="52903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On the Interplay between Hardware Transactional Memory and Lock-free 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03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B1D872-D894-4EC9-B905-82AA73A6124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8B8D5F-FDCF-4898-80DF-C070A038B4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47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8" r:id="rId3"/>
    <p:sldLayoutId id="2147483697" r:id="rId4"/>
    <p:sldLayoutId id="214748369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6600" y="1579563"/>
            <a:ext cx="10591800" cy="2387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To Lock, Swap or Elide: </a:t>
            </a:r>
            <a:br>
              <a:rPr lang="en-US" sz="4800" dirty="0" smtClean="0"/>
            </a:br>
            <a:r>
              <a:rPr lang="en-US" sz="4800" dirty="0" smtClean="0"/>
              <a:t>On the Interplay of Hardware Transactional Memory and Lock-free Indexing</a:t>
            </a:r>
            <a:endParaRPr lang="en-US" sz="4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00700" y="4636864"/>
            <a:ext cx="3225800" cy="233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Justin </a:t>
            </a:r>
            <a:r>
              <a:rPr lang="en-US" dirty="0" err="1" smtClean="0"/>
              <a:t>Levandoski</a:t>
            </a:r>
            <a:endParaRPr lang="en-US" dirty="0" smtClean="0"/>
          </a:p>
          <a:p>
            <a:r>
              <a:rPr lang="en-US" sz="1800" dirty="0" smtClean="0"/>
              <a:t>Microsoft Research Redmond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310216" y="4636863"/>
            <a:ext cx="3060700" cy="233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Ryan Stutsman</a:t>
            </a:r>
          </a:p>
          <a:p>
            <a:r>
              <a:rPr lang="en-US" sz="1800" dirty="0" smtClean="0"/>
              <a:t>Microsoft Research Redmond</a:t>
            </a:r>
          </a:p>
        </p:txBody>
      </p:sp>
      <p:pic>
        <p:nvPicPr>
          <p:cNvPr id="2050" name="Picture 2" descr="http://www.google.ch/url?sa=i&amp;source=imgres&amp;cd=&amp;ved=0CAYQjBwwAGoVChMIqq6N6-OexwIVCI8NCh3fFQES&amp;url=http%3A%2F%2Fdiscover.cs.ucsb.edu%2Fcwicsocal14%2Fimages%2Fmicrosoft_research.jpg&amp;ei=cbzIVeoxiJ4236uEkAE&amp;psig=AFQjCNFT1n9SxjezxaVaSsMC-j1glWpy_Q&amp;ust=1439305201085206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7" b="89831" l="9851" r="94796">
                        <a14:foregroundMark x1="34944" y1="58192" x2="34944" y2="58192"/>
                        <a14:foregroundMark x1="39405" y1="58757" x2="39405" y2="58757"/>
                        <a14:foregroundMark x1="46468" y1="58475" x2="46468" y2="58475"/>
                        <a14:foregroundMark x1="56691" y1="60452" x2="56691" y2="60452"/>
                        <a14:foregroundMark x1="66914" y1="58757" x2="66914" y2="58757"/>
                        <a14:foregroundMark x1="72491" y1="60169" x2="72491" y2="60169"/>
                        <a14:foregroundMark x1="82156" y1="55932" x2="82156" y2="55932"/>
                        <a14:foregroundMark x1="13011" y1="41243" x2="13011" y2="41243"/>
                        <a14:foregroundMark x1="19331" y1="40678" x2="19331" y2="40678"/>
                        <a14:foregroundMark x1="19517" y1="37006" x2="19517" y2="37006"/>
                        <a14:foregroundMark x1="21004" y1="42373" x2="21004" y2="42373"/>
                        <a14:foregroundMark x1="24721" y1="40395" x2="24721" y2="40395"/>
                        <a14:foregroundMark x1="26766" y1="41808" x2="26766" y2="41808"/>
                        <a14:foregroundMark x1="31599" y1="41525" x2="31599" y2="41525"/>
                        <a14:foregroundMark x1="34015" y1="42938" x2="34015" y2="42938"/>
                        <a14:foregroundMark x1="38290" y1="39548" x2="38290" y2="39548"/>
                        <a14:foregroundMark x1="40520" y1="39548" x2="40520" y2="39548"/>
                        <a14:backgroundMark x1="28439" y1="41808" x2="28439" y2="418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83592"/>
            <a:ext cx="3092121" cy="203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TH IN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863850"/>
            <a:ext cx="10953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ETH Züric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9" y="-2351088"/>
            <a:ext cx="14001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people.inf.ethz.ch/acreto/img/system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214" y="23150"/>
            <a:ext cx="1613062" cy="136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474638" y="4636863"/>
            <a:ext cx="3555196" cy="233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err="1" smtClean="0"/>
              <a:t>Darko</a:t>
            </a:r>
            <a:r>
              <a:rPr lang="en-US" u="sng" dirty="0" smtClean="0"/>
              <a:t> </a:t>
            </a:r>
            <a:r>
              <a:rPr lang="en-US" u="sng" dirty="0" err="1" smtClean="0"/>
              <a:t>Makreshanski</a:t>
            </a:r>
            <a:endParaRPr lang="en-US" u="sng" dirty="0" smtClean="0"/>
          </a:p>
          <a:p>
            <a:r>
              <a:rPr lang="en-US" sz="1800" dirty="0" smtClean="0"/>
              <a:t>Department of Computer Science</a:t>
            </a:r>
          </a:p>
          <a:p>
            <a:r>
              <a:rPr lang="en-US" sz="1800" dirty="0" smtClean="0"/>
              <a:t>ETH Zurich</a:t>
            </a:r>
          </a:p>
        </p:txBody>
      </p:sp>
    </p:spTree>
    <p:extLst>
      <p:ext uri="{BB962C8B-B14F-4D97-AF65-F5344CB8AC3E}">
        <p14:creationId xmlns:p14="http://schemas.microsoft.com/office/powerpoint/2010/main" val="306404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 Parallelized B-Tree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well for simple use-cases</a:t>
            </a:r>
          </a:p>
          <a:p>
            <a:pPr lvl="1"/>
            <a:r>
              <a:rPr lang="en-US" dirty="0" smtClean="0"/>
              <a:t>Small key and payload sizes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8B Keys,  8B Payloads</a:t>
            </a:r>
          </a:p>
          <a:p>
            <a:r>
              <a:rPr lang="en-US" dirty="0" smtClean="0"/>
              <a:t>4M Key-Payload pairs</a:t>
            </a:r>
          </a:p>
          <a:p>
            <a:r>
              <a:rPr lang="en-US" dirty="0" smtClean="0"/>
              <a:t>Random read-only workload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60A1-487A-4779-85F6-DF907CE3C07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Q1: Does HTM obviate the need for crafty lock-free designs?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28" y="1693112"/>
            <a:ext cx="5438186" cy="410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5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 Parallelized B-Tree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size limited by cache size. </a:t>
            </a:r>
            <a:r>
              <a:rPr lang="en-US" dirty="0" smtClean="0"/>
              <a:t>(32KB L1 cache, 8-way associativity)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60A1-487A-4779-85F6-DF907CE3C07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Q1: Does HTM obviate the need for crafty lock-free designs?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60" y="2547407"/>
            <a:ext cx="5849724" cy="3504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4" y="2547406"/>
            <a:ext cx="5849724" cy="3504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01" y="2547405"/>
            <a:ext cx="5849724" cy="3504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32" y="2547403"/>
            <a:ext cx="5849724" cy="35049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284" y="2547403"/>
            <a:ext cx="5832354" cy="34945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75996" y="2894551"/>
            <a:ext cx="245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Sensitive to payload size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75996" y="3388929"/>
            <a:ext cx="210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Sensitive to tree size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75996" y="3883307"/>
            <a:ext cx="172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Hyper-threading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87312" y="2909158"/>
            <a:ext cx="3066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 more sensitive to key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4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Q1: Does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HTM obviate the need for crafty lock-free designs?</a:t>
            </a:r>
          </a:p>
          <a:p>
            <a:pPr lvl="2"/>
            <a:endParaRPr lang="en-US" sz="2000" dirty="0"/>
          </a:p>
          <a:p>
            <a:r>
              <a:rPr lang="en-US" sz="2800" dirty="0" smtClean="0">
                <a:solidFill>
                  <a:schemeClr val="tx1"/>
                </a:solidFill>
              </a:rPr>
              <a:t>Q2: </a:t>
            </a:r>
            <a:r>
              <a:rPr lang="en-US" sz="2800" dirty="0" smtClean="0">
                <a:solidFill>
                  <a:schemeClr val="tx1"/>
                </a:solidFill>
              </a:rPr>
              <a:t>What </a:t>
            </a:r>
            <a:r>
              <a:rPr lang="en-US" sz="2800" dirty="0">
                <a:solidFill>
                  <a:schemeClr val="tx1"/>
                </a:solidFill>
              </a:rPr>
              <a:t>if all technical limitations are overcome?</a:t>
            </a:r>
          </a:p>
          <a:p>
            <a:pPr lvl="1"/>
            <a:endParaRPr lang="en-US" sz="2400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Q3: Can 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</a:rPr>
              <a:t>lock-free data-structures benefit from HTM?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60A1-487A-4779-85F6-DF907CE3C0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6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Lock-free vs HTM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Lock-free </a:t>
            </a:r>
            <a:r>
              <a:rPr lang="en-US" dirty="0" err="1" smtClean="0"/>
              <a:t>Bw</a:t>
            </a:r>
            <a:r>
              <a:rPr lang="en-US" dirty="0" smtClean="0"/>
              <a:t>-Tree and HTM both offer optimistic concurrency control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HTM-parallelized data-structures can also provide lock-freedom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Can HTM be seen as a hardware-accelerated version of lock-free algorithms</a:t>
            </a:r>
            <a:r>
              <a:rPr lang="en-US" dirty="0" smtClean="0"/>
              <a:t>?</a:t>
            </a:r>
          </a:p>
          <a:p>
            <a:pPr>
              <a:lnSpc>
                <a:spcPct val="100000"/>
              </a:lnSpc>
            </a:pPr>
            <a:r>
              <a:rPr lang="en-US" dirty="0"/>
              <a:t>Fundamental difference: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Lock-free (</a:t>
            </a:r>
            <a:r>
              <a:rPr lang="en-US" dirty="0" err="1"/>
              <a:t>Bw</a:t>
            </a:r>
            <a:r>
              <a:rPr lang="en-US" dirty="0"/>
              <a:t>-Tree) -&gt; copy-on-write (MVCC-like)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Transactional memory -&gt; atomic update in-place (2PL-like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Different behavior under read-write contention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60A1-487A-4779-85F6-DF907CE3C07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Q2: What if all technical limitations are overcome?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4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Read-write Contention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91539" y="1897705"/>
            <a:ext cx="10058400" cy="4023360"/>
          </a:xfrm>
        </p:spPr>
        <p:txBody>
          <a:bodyPr/>
          <a:lstStyle/>
          <a:p>
            <a:r>
              <a:rPr lang="en-US" dirty="0" smtClean="0"/>
              <a:t>Experimental Setup</a:t>
            </a:r>
          </a:p>
          <a:p>
            <a:pPr lvl="1"/>
            <a:r>
              <a:rPr lang="en-US" dirty="0" smtClean="0"/>
              <a:t>4 read-only point lookup threads        </a:t>
            </a:r>
          </a:p>
          <a:p>
            <a:pPr lvl="1"/>
            <a:r>
              <a:rPr lang="en-US" dirty="0" smtClean="0"/>
              <a:t>0-4 write-only point update </a:t>
            </a:r>
            <a:r>
              <a:rPr lang="en-US" dirty="0" smtClean="0"/>
              <a:t>threads</a:t>
            </a:r>
          </a:p>
          <a:p>
            <a:pPr lvl="1"/>
            <a:r>
              <a:rPr lang="en-US" dirty="0" err="1" smtClean="0"/>
              <a:t>Zipfian</a:t>
            </a:r>
            <a:r>
              <a:rPr lang="en-US" dirty="0"/>
              <a:t> </a:t>
            </a:r>
            <a:r>
              <a:rPr lang="en-US" dirty="0" smtClean="0"/>
              <a:t>skew (s = 2)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Workload A</a:t>
            </a:r>
            <a:endParaRPr lang="en-US" dirty="0" smtClean="0"/>
          </a:p>
          <a:p>
            <a:pPr lvl="2"/>
            <a:r>
              <a:rPr lang="en-US" dirty="0" smtClean="0"/>
              <a:t>Fixed-length 8-byte keys &amp; payload</a:t>
            </a:r>
          </a:p>
          <a:p>
            <a:pPr lvl="1"/>
            <a:r>
              <a:rPr lang="en-US" dirty="0" smtClean="0"/>
              <a:t>Workload B</a:t>
            </a:r>
            <a:endParaRPr lang="en-US" dirty="0" smtClean="0"/>
          </a:p>
          <a:p>
            <a:pPr lvl="2"/>
            <a:r>
              <a:rPr lang="en-US" dirty="0" smtClean="0"/>
              <a:t>Variable length (30-70 byte keys)</a:t>
            </a:r>
          </a:p>
          <a:p>
            <a:pPr lvl="2"/>
            <a:r>
              <a:rPr lang="en-US" dirty="0" smtClean="0"/>
              <a:t>256-byte payloads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60A1-487A-4779-85F6-DF907CE3C07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Q2: What if all technical limitations are overcome?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1" y="2325708"/>
            <a:ext cx="2911275" cy="37740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964" y="2311195"/>
            <a:ext cx="3379144" cy="37812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26480" y="1664965"/>
            <a:ext cx="2569029" cy="56605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/>
          <a:p>
            <a:r>
              <a:rPr lang="en-US" sz="2000" dirty="0" smtClean="0"/>
              <a:t>Workload A</a:t>
            </a:r>
            <a:endParaRPr lang="en-US" sz="2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9271955" y="1679478"/>
            <a:ext cx="2569029" cy="56605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/>
          <a:p>
            <a:r>
              <a:rPr lang="en-US" sz="2000" dirty="0" smtClean="0"/>
              <a:t>Workload B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249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Q1: Does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HTM obviate the need for crafty lock-free designs?</a:t>
            </a:r>
          </a:p>
          <a:p>
            <a:pPr lvl="2"/>
            <a:endParaRPr lang="en-US" sz="2000" dirty="0"/>
          </a:p>
          <a:p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Q2: 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What 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</a:rPr>
              <a:t>if all technical limitations are overcome?</a:t>
            </a:r>
          </a:p>
          <a:p>
            <a:pPr lvl="1"/>
            <a:endParaRPr lang="en-US" sz="2400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Q3: </a:t>
            </a:r>
            <a:r>
              <a:rPr lang="en-US" sz="2800" dirty="0" smtClean="0">
                <a:solidFill>
                  <a:schemeClr val="tx1"/>
                </a:solidFill>
              </a:rPr>
              <a:t>Can </a:t>
            </a:r>
            <a:r>
              <a:rPr lang="en-US" sz="2800" dirty="0">
                <a:solidFill>
                  <a:schemeClr val="tx1"/>
                </a:solidFill>
              </a:rPr>
              <a:t>lock-free data-structures benefit from HTM?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60A1-487A-4779-85F6-DF907CE3C07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9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HTM-enabled Lock-free B-Tree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Bw</a:t>
            </a:r>
            <a:r>
              <a:rPr lang="en-US" dirty="0" smtClean="0"/>
              <a:t>-Tree Problem: Code complexity</a:t>
            </a:r>
          </a:p>
          <a:p>
            <a:pPr lvl="1"/>
            <a:r>
              <a:rPr lang="en-US" dirty="0"/>
              <a:t>Structure modification operations (SMOs) such as page split, merge require multi-word CAS</a:t>
            </a:r>
          </a:p>
          <a:p>
            <a:pPr lvl="1"/>
            <a:r>
              <a:rPr lang="en-US" dirty="0" err="1"/>
              <a:t>Bw</a:t>
            </a:r>
            <a:r>
              <a:rPr lang="en-US" dirty="0"/>
              <a:t>-Tree separates SMOs into multiple </a:t>
            </a:r>
            <a:r>
              <a:rPr lang="en-US" dirty="0" smtClean="0"/>
              <a:t>sub-operations</a:t>
            </a:r>
            <a:endParaRPr lang="en-US" dirty="0" smtClean="0"/>
          </a:p>
          <a:p>
            <a:r>
              <a:rPr lang="en-US" dirty="0" smtClean="0"/>
              <a:t>Reasoning about all possible race-conditions is hard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HTM as hardware support for multi-word </a:t>
            </a:r>
            <a:r>
              <a:rPr lang="en-US" dirty="0" smtClean="0"/>
              <a:t>compare-and-swap</a:t>
            </a:r>
          </a:p>
          <a:p>
            <a:pPr lvl="1"/>
            <a:r>
              <a:rPr lang="en-US" dirty="0" smtClean="0"/>
              <a:t>SMOs can be installed in a single operation</a:t>
            </a:r>
          </a:p>
          <a:p>
            <a:r>
              <a:rPr lang="en-US" dirty="0"/>
              <a:t>Small transaction footprint -&gt; avoid capacity problems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60A1-487A-4779-85F6-DF907CE3C07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Q3: Can lock-free data-structures benefit from HTM?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7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Does HTM obviate the need for crafty lock-free designs?</a:t>
            </a:r>
          </a:p>
          <a:p>
            <a:pPr lvl="1"/>
            <a:r>
              <a:rPr lang="en-US" smtClean="0"/>
              <a:t>No. Technical limitations prohibit use of HTM as a general purpose solution.</a:t>
            </a:r>
          </a:p>
          <a:p>
            <a:pPr lvl="2"/>
            <a:endParaRPr lang="en-US" smtClean="0"/>
          </a:p>
          <a:p>
            <a:r>
              <a:rPr lang="en-US" smtClean="0"/>
              <a:t>What if all technical limitations are overcome?</a:t>
            </a:r>
          </a:p>
          <a:p>
            <a:pPr lvl="1"/>
            <a:r>
              <a:rPr lang="en-US" smtClean="0"/>
              <a:t>No. There are still important fundamental differences.</a:t>
            </a:r>
          </a:p>
          <a:p>
            <a:pPr lvl="1"/>
            <a:endParaRPr lang="en-US" smtClean="0"/>
          </a:p>
          <a:p>
            <a:r>
              <a:rPr lang="en-US" smtClean="0"/>
              <a:t>Can lock-free data-structures benefit from HTM?</a:t>
            </a:r>
          </a:p>
          <a:p>
            <a:pPr lvl="1"/>
            <a:r>
              <a:rPr lang="en-US" smtClean="0"/>
              <a:t>Yes. Using HTM for MW-CAS can simplify lock-free designs</a:t>
            </a:r>
          </a:p>
          <a:p>
            <a:pPr lvl="1"/>
            <a:endParaRPr lang="en-US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60A1-487A-4779-85F6-DF907CE3C07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0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60A1-487A-4779-85F6-DF907CE3C07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530" y="2349094"/>
            <a:ext cx="4574123" cy="30494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11" y="2378854"/>
            <a:ext cx="5325754" cy="29898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591" y="2613516"/>
            <a:ext cx="1266825" cy="1428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85" y="3437408"/>
            <a:ext cx="2411024" cy="181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2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Hardware Transactional Memory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Proposed as hardware support for lock-free data-structures [1]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Introduced in Intel </a:t>
            </a:r>
            <a:r>
              <a:rPr lang="en-US" dirty="0" err="1" smtClean="0"/>
              <a:t>Haswell</a:t>
            </a:r>
            <a:r>
              <a:rPr lang="en-US" dirty="0" smtClean="0"/>
              <a:t> (2013)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Existing Lock-free data-structures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Relying on CPU atomic primitives (CAS, FAI)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Notoriously difficult to get right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60A1-487A-4779-85F6-DF907CE3C07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74214" y="5456873"/>
            <a:ext cx="1064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 Transactional Memory: Architectural Support for Lock-Free Data Structures, M. </a:t>
            </a:r>
            <a:r>
              <a:rPr lang="en-US" dirty="0" err="1" smtClean="0"/>
              <a:t>Herlihy</a:t>
            </a:r>
            <a:r>
              <a:rPr lang="en-US" dirty="0" smtClean="0"/>
              <a:t>, J. E. B. Moss, ISCA ‘93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7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mages.nationalgeographic.com/wpf/media-live/photos/000/671/cache/explainer-what-is-3d-printer_67141_600x4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850" y="1312245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c2.staticflickr.com/8/7029/6527157901_337f7a304c_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12245"/>
            <a:ext cx="5543550" cy="427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9370" y="800100"/>
            <a:ext cx="237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Lock-free Programming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95821" y="800100"/>
            <a:ext cx="325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Hardware Transactional Memory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60A1-487A-4779-85F6-DF907CE3C07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6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Q1: Does HTM obviate the need for crafty lock-free designs?</a:t>
            </a:r>
          </a:p>
          <a:p>
            <a:pPr lvl="1"/>
            <a:r>
              <a:rPr lang="en-US" dirty="0" smtClean="0"/>
              <a:t>A1: No. Technical limitations prohibit use of HTM as a general purpose solution.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Q2: What if all technical limitations are </a:t>
            </a:r>
            <a:r>
              <a:rPr lang="en-US" smtClean="0"/>
              <a:t>overcome?</a:t>
            </a:r>
            <a:endParaRPr lang="en-US" dirty="0" smtClean="0"/>
          </a:p>
          <a:p>
            <a:pPr lvl="1"/>
            <a:r>
              <a:rPr lang="en-US" dirty="0" smtClean="0"/>
              <a:t>A2: No. There are still important fundamental differences.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Q3: Can lock-free data-structures benefit from HTM?</a:t>
            </a:r>
          </a:p>
          <a:p>
            <a:pPr lvl="1"/>
            <a:r>
              <a:rPr lang="en-US" dirty="0" smtClean="0"/>
              <a:t>A3: Yes. Using HTM for MW-CAS can simplify lock-free designs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60A1-487A-4779-85F6-DF907CE3C0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4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60A1-487A-4779-85F6-DF907CE3C074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Transactional Memory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97280" y="2363809"/>
            <a:ext cx="464742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 smtClean="0">
                <a:solidFill>
                  <a:schemeClr val="accent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BeginTransaction</a:t>
            </a:r>
            <a:r>
              <a:rPr 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()) </a:t>
            </a:r>
          </a:p>
          <a:p>
            <a:r>
              <a:rPr 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   &lt; </a:t>
            </a:r>
            <a:r>
              <a:rPr lang="en-US" dirty="0" smtClean="0">
                <a:solidFill>
                  <a:schemeClr val="accent6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Critical Section</a:t>
            </a:r>
            <a:r>
              <a:rPr 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&gt;</a:t>
            </a:r>
          </a:p>
          <a:p>
            <a:r>
              <a:rPr lang="en-US" dirty="0" smtClean="0">
                <a:solidFill>
                  <a:schemeClr val="accent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accent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CommitTransaction</a:t>
            </a:r>
            <a:r>
              <a:rPr 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   &lt; </a:t>
            </a:r>
            <a:r>
              <a:rPr lang="en-US" dirty="0" smtClean="0">
                <a:solidFill>
                  <a:schemeClr val="accent2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Abort Fallback </a:t>
            </a:r>
            <a:r>
              <a:rPr lang="en-US" dirty="0" err="1" smtClean="0">
                <a:solidFill>
                  <a:schemeClr val="accent2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Codepath</a:t>
            </a:r>
            <a:r>
              <a:rPr lang="en-US" dirty="0" smtClean="0">
                <a:solidFill>
                  <a:schemeClr val="accent2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EndIf</a:t>
            </a:r>
            <a:endParaRPr lang="en-US" dirty="0" smtClean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6" name="Text Placeholder 13"/>
          <p:cNvSpPr txBox="1">
            <a:spLocks/>
          </p:cNvSpPr>
          <p:nvPr/>
        </p:nvSpPr>
        <p:spPr>
          <a:xfrm>
            <a:off x="1097280" y="1969207"/>
            <a:ext cx="4937125" cy="736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Programming Model: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097280" y="1444488"/>
            <a:ext cx="10058400" cy="4345094"/>
          </a:xfrm>
        </p:spPr>
        <p:txBody>
          <a:bodyPr/>
          <a:lstStyle/>
          <a:p>
            <a:r>
              <a:rPr lang="en-US" dirty="0" smtClean="0"/>
              <a:t>Sequence of instructions with ACI(D) properties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67297" y="2439109"/>
            <a:ext cx="35317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AcquireElidedLock</a:t>
            </a:r>
            <a:r>
              <a:rPr 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  &lt; </a:t>
            </a:r>
            <a:r>
              <a:rPr lang="en-US" dirty="0" smtClean="0">
                <a:solidFill>
                  <a:schemeClr val="accent6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Critical Section</a:t>
            </a:r>
            <a:r>
              <a:rPr 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&gt;</a:t>
            </a:r>
          </a:p>
          <a:p>
            <a:r>
              <a:rPr lang="en-US" dirty="0" err="1" smtClean="0">
                <a:solidFill>
                  <a:schemeClr val="accent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ReleaseElidedLock</a:t>
            </a:r>
            <a:r>
              <a:rPr 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ext Placeholder 13"/>
          <p:cNvSpPr txBox="1">
            <a:spLocks/>
          </p:cNvSpPr>
          <p:nvPr/>
        </p:nvSpPr>
        <p:spPr>
          <a:xfrm>
            <a:off x="6867297" y="2034233"/>
            <a:ext cx="4937125" cy="736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Lock Elision: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616107" y="1081800"/>
            <a:ext cx="7052490" cy="4816740"/>
            <a:chOff x="8512582" y="1800357"/>
            <a:chExt cx="5696904" cy="3890896"/>
          </a:xfrm>
        </p:grpSpPr>
        <p:sp>
          <p:nvSpPr>
            <p:cNvPr id="6" name="Rectangle 5"/>
            <p:cNvSpPr/>
            <p:nvPr/>
          </p:nvSpPr>
          <p:spPr>
            <a:xfrm>
              <a:off x="8512582" y="1800357"/>
              <a:ext cx="5696904" cy="389089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78371" y="1849521"/>
              <a:ext cx="5565326" cy="3792565"/>
            </a:xfrm>
            <a:prstGeom prst="rect">
              <a:avLst/>
            </a:prstGeom>
          </p:spPr>
        </p:pic>
      </p:grpSp>
      <p:sp>
        <p:nvSpPr>
          <p:cNvPr id="15" name="Content Placeholder 16"/>
          <p:cNvSpPr txBox="1">
            <a:spLocks/>
          </p:cNvSpPr>
          <p:nvPr/>
        </p:nvSpPr>
        <p:spPr>
          <a:xfrm>
            <a:off x="1097280" y="4685453"/>
            <a:ext cx="10281920" cy="43450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Transaction buffers stored in core-local (L1) cache</a:t>
            </a:r>
          </a:p>
          <a:p>
            <a:r>
              <a:rPr lang="en-US" dirty="0" smtClean="0"/>
              <a:t>Conflict-detection and ensuring atomicity piggyback on cache-coherence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8D5F-FDCF-4898-80DF-C070A038B4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298287"/>
              </p:ext>
            </p:extLst>
          </p:nvPr>
        </p:nvGraphicFramePr>
        <p:xfrm>
          <a:off x="2689252" y="2358337"/>
          <a:ext cx="762000" cy="268317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2000"/>
              </a:tblGrid>
              <a:tr h="24477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74042" y="1873485"/>
            <a:ext cx="1858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cs typeface="Arial" panose="020B0604020202020204" pitchFamily="34" charset="0"/>
              </a:rPr>
              <a:t>Mapping Table</a:t>
            </a: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3052" y="2238158"/>
            <a:ext cx="1177014" cy="225122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cs typeface="Arial" panose="020B0604020202020204" pitchFamily="34" charset="0"/>
            </a:endParaRPr>
          </a:p>
        </p:txBody>
      </p:sp>
      <p:cxnSp>
        <p:nvCxnSpPr>
          <p:cNvPr id="8" name="Curved Connector 7"/>
          <p:cNvCxnSpPr>
            <a:stCxn id="36" idx="2"/>
            <a:endCxn id="13" idx="0"/>
          </p:cNvCxnSpPr>
          <p:nvPr/>
        </p:nvCxnSpPr>
        <p:spPr>
          <a:xfrm rot="10800000" flipV="1">
            <a:off x="5003638" y="2347976"/>
            <a:ext cx="1508314" cy="857078"/>
          </a:xfrm>
          <a:prstGeom prst="curved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34" idx="4"/>
            <a:endCxn id="15" idx="0"/>
          </p:cNvCxnSpPr>
          <p:nvPr/>
        </p:nvCxnSpPr>
        <p:spPr>
          <a:xfrm rot="16200000" flipH="1">
            <a:off x="6660334" y="2716007"/>
            <a:ext cx="814368" cy="15441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35" idx="6"/>
            <a:endCxn id="14" idx="0"/>
          </p:cNvCxnSpPr>
          <p:nvPr/>
        </p:nvCxnSpPr>
        <p:spPr>
          <a:xfrm>
            <a:off x="7493029" y="2349456"/>
            <a:ext cx="1758274" cy="850944"/>
          </a:xfrm>
          <a:prstGeom prst="curved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3" idx="3"/>
            <a:endCxn id="15" idx="1"/>
          </p:cNvCxnSpPr>
          <p:nvPr/>
        </p:nvCxnSpPr>
        <p:spPr>
          <a:xfrm flipV="1">
            <a:off x="5734535" y="3329097"/>
            <a:ext cx="688517" cy="465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5" idx="3"/>
            <a:endCxn id="14" idx="1"/>
          </p:cNvCxnSpPr>
          <p:nvPr/>
        </p:nvCxnSpPr>
        <p:spPr>
          <a:xfrm>
            <a:off x="7866402" y="3329097"/>
            <a:ext cx="65400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72741" y="3205054"/>
            <a:ext cx="1461794" cy="257393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Page B</a:t>
            </a:r>
            <a:endParaRPr lang="en-US" sz="1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20406" y="3200400"/>
            <a:ext cx="1461794" cy="257393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Page D</a:t>
            </a:r>
            <a:endParaRPr lang="en-US" sz="1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23052" y="3200400"/>
            <a:ext cx="1443350" cy="257393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Page C</a:t>
            </a:r>
            <a:endParaRPr lang="en-US" sz="1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urved Connector 15"/>
          <p:cNvCxnSpPr>
            <a:stCxn id="19" idx="6"/>
            <a:endCxn id="15" idx="1"/>
          </p:cNvCxnSpPr>
          <p:nvPr/>
        </p:nvCxnSpPr>
        <p:spPr>
          <a:xfrm flipV="1">
            <a:off x="3103355" y="3329097"/>
            <a:ext cx="3319697" cy="665367"/>
          </a:xfrm>
          <a:prstGeom prst="curvedConnector3">
            <a:avLst>
              <a:gd name="adj1" fmla="val 85225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8" idx="6"/>
            <a:endCxn id="7" idx="1"/>
          </p:cNvCxnSpPr>
          <p:nvPr/>
        </p:nvCxnSpPr>
        <p:spPr>
          <a:xfrm flipV="1">
            <a:off x="3107549" y="2350719"/>
            <a:ext cx="3315503" cy="4320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031349" y="2746143"/>
            <a:ext cx="76200" cy="73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027155" y="3957888"/>
            <a:ext cx="76200" cy="73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027155" y="4562026"/>
            <a:ext cx="76200" cy="73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cs typeface="Arial" panose="020B0604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623660" y="4401827"/>
            <a:ext cx="2334625" cy="861774"/>
            <a:chOff x="7274649" y="3664506"/>
            <a:chExt cx="1752824" cy="861774"/>
          </a:xfrm>
        </p:grpSpPr>
        <p:cxnSp>
          <p:nvCxnSpPr>
            <p:cNvPr id="22" name="Curved Connector 21"/>
            <p:cNvCxnSpPr/>
            <p:nvPr/>
          </p:nvCxnSpPr>
          <p:spPr>
            <a:xfrm flipV="1">
              <a:off x="7274649" y="3805143"/>
              <a:ext cx="412026" cy="1154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>
              <a:off x="7274649" y="4078917"/>
              <a:ext cx="417958" cy="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686675" y="3664506"/>
              <a:ext cx="11982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cs typeface="Arial" panose="020B0604020202020204" pitchFamily="34" charset="0"/>
                </a:rPr>
                <a:t>Logical pointer</a:t>
              </a:r>
              <a:endParaRPr lang="en-US" sz="1600" dirty="0"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96200" y="3941505"/>
              <a:ext cx="1331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cs typeface="Arial" panose="020B0604020202020204" pitchFamily="34" charset="0"/>
                </a:rPr>
                <a:t>Physical pointer</a:t>
              </a:r>
              <a:endParaRPr lang="en-US" sz="1600" dirty="0">
                <a:cs typeface="Arial" panose="020B0604020202020204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423052" y="1942856"/>
            <a:ext cx="1177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cs typeface="Arial" panose="020B0604020202020204" pitchFamily="34" charset="0"/>
              </a:rPr>
              <a:t>Page A</a:t>
            </a:r>
            <a:endParaRPr lang="en-US" sz="1600" dirty="0">
              <a:cs typeface="Arial" panose="020B0604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27155" y="3330378"/>
            <a:ext cx="76200" cy="73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cs typeface="Arial" panose="020B0604020202020204" pitchFamily="34" charset="0"/>
            </a:endParaRPr>
          </a:p>
        </p:txBody>
      </p:sp>
      <p:cxnSp>
        <p:nvCxnSpPr>
          <p:cNvPr id="28" name="Curved Connector 27"/>
          <p:cNvCxnSpPr>
            <a:stCxn id="27" idx="6"/>
            <a:endCxn id="13" idx="1"/>
          </p:cNvCxnSpPr>
          <p:nvPr/>
        </p:nvCxnSpPr>
        <p:spPr>
          <a:xfrm flipV="1">
            <a:off x="3103355" y="3333751"/>
            <a:ext cx="1169386" cy="3320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0" idx="6"/>
            <a:endCxn id="14" idx="2"/>
          </p:cNvCxnSpPr>
          <p:nvPr/>
        </p:nvCxnSpPr>
        <p:spPr>
          <a:xfrm flipV="1">
            <a:off x="3103355" y="3457793"/>
            <a:ext cx="6147948" cy="1140809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50125" y="2578683"/>
            <a:ext cx="33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cs typeface="Arial" panose="020B0604020202020204" pitchFamily="34" charset="0"/>
              </a:rPr>
              <a:t>A</a:t>
            </a:r>
            <a:endParaRPr lang="en-US" b="1" dirty="0"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46352" y="3208020"/>
            <a:ext cx="33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cs typeface="Arial" panose="020B0604020202020204" pitchFamily="34" charset="0"/>
              </a:rPr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16335" y="3823990"/>
            <a:ext cx="36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cs typeface="Arial" panose="020B0604020202020204" pitchFamily="34" charset="0"/>
              </a:rPr>
              <a:t>C</a:t>
            </a:r>
            <a:endParaRPr lang="en-US" b="1" dirty="0"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22526" y="4424243"/>
            <a:ext cx="36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cs typeface="Arial" panose="020B0604020202020204" pitchFamily="34" charset="0"/>
              </a:rPr>
              <a:t>D</a:t>
            </a:r>
            <a:endParaRPr lang="en-US" b="1" dirty="0">
              <a:cs typeface="Arial" panose="020B060402020202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952210" y="2312880"/>
            <a:ext cx="76200" cy="73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16829" y="2312880"/>
            <a:ext cx="76200" cy="73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511952" y="2311400"/>
            <a:ext cx="76200" cy="73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Bw-Tree</a:t>
            </a:r>
            <a:r>
              <a:rPr lang="en-US" baseline="30000" dirty="0" smtClean="0"/>
              <a:t>1</a:t>
            </a:r>
            <a:r>
              <a:rPr lang="en-US" dirty="0" smtClean="0"/>
              <a:t> (A Lock-free B-Tree)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973499" y="5932908"/>
            <a:ext cx="805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1A1A1A"/>
                </a:solidFill>
                <a:effectLst/>
              </a:rPr>
              <a:t>[1] The </a:t>
            </a:r>
            <a:r>
              <a:rPr lang="en-US" b="0" i="0" dirty="0" err="1" smtClean="0">
                <a:solidFill>
                  <a:srgbClr val="1A1A1A"/>
                </a:solidFill>
                <a:effectLst/>
              </a:rPr>
              <a:t>Bw</a:t>
            </a:r>
            <a:r>
              <a:rPr lang="en-US" b="0" i="0" dirty="0" smtClean="0">
                <a:solidFill>
                  <a:srgbClr val="1A1A1A"/>
                </a:solidFill>
                <a:effectLst/>
              </a:rPr>
              <a:t>-Tree: A B-tree for New Hardware. Levandoski, Lomet, </a:t>
            </a:r>
            <a:r>
              <a:rPr lang="en-US" b="0" i="0" dirty="0" err="1" smtClean="0">
                <a:solidFill>
                  <a:srgbClr val="1A1A1A"/>
                </a:solidFill>
                <a:effectLst/>
              </a:rPr>
              <a:t>Sengupta</a:t>
            </a:r>
            <a:r>
              <a:rPr lang="en-US" b="0" i="0" dirty="0" smtClean="0">
                <a:solidFill>
                  <a:srgbClr val="1A1A1A"/>
                </a:solidFill>
                <a:effectLst/>
              </a:rPr>
              <a:t>. ICDE ‘13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5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8D5F-FDCF-4898-80DF-C070A038B4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Bw-Tree</a:t>
            </a:r>
            <a:r>
              <a:rPr lang="en-US" baseline="30000" dirty="0"/>
              <a:t>1</a:t>
            </a:r>
            <a:r>
              <a:rPr lang="en-US" dirty="0"/>
              <a:t> </a:t>
            </a:r>
            <a:r>
              <a:rPr lang="en-US" dirty="0" smtClean="0"/>
              <a:t>(Lock-free Updates)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992213"/>
              </p:ext>
            </p:extLst>
          </p:nvPr>
        </p:nvGraphicFramePr>
        <p:xfrm>
          <a:off x="3080926" y="2746362"/>
          <a:ext cx="762000" cy="146397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2000"/>
              </a:tblGrid>
              <a:tr h="24477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95822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08009" y="2303924"/>
            <a:ext cx="1703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Mapping Table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418829" y="3718403"/>
            <a:ext cx="76200" cy="73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38026" y="3596045"/>
            <a:ext cx="333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26086" y="3786460"/>
            <a:ext cx="2120100" cy="518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P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99565" y="3219344"/>
            <a:ext cx="1569721" cy="328398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Insert record 50</a:t>
            </a:r>
            <a:endParaRPr 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urved Connector 10"/>
          <p:cNvCxnSpPr>
            <a:stCxn id="10" idx="2"/>
            <a:endCxn id="9" idx="0"/>
          </p:cNvCxnSpPr>
          <p:nvPr/>
        </p:nvCxnSpPr>
        <p:spPr>
          <a:xfrm rot="16200000" flipH="1">
            <a:off x="8265922" y="3666246"/>
            <a:ext cx="238718" cy="171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585165" y="2640318"/>
            <a:ext cx="1584121" cy="328398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1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11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Delete record 48</a:t>
            </a:r>
            <a:endParaRPr lang="en-US" sz="11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Curved Connector 12"/>
          <p:cNvCxnSpPr>
            <a:stCxn id="12" idx="2"/>
            <a:endCxn id="10" idx="0"/>
          </p:cNvCxnSpPr>
          <p:nvPr/>
        </p:nvCxnSpPr>
        <p:spPr>
          <a:xfrm rot="16200000" flipH="1">
            <a:off x="8255512" y="3090430"/>
            <a:ext cx="250628" cy="7200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endCxn id="12" idx="1"/>
          </p:cNvCxnSpPr>
          <p:nvPr/>
        </p:nvCxnSpPr>
        <p:spPr>
          <a:xfrm flipV="1">
            <a:off x="3469629" y="2804517"/>
            <a:ext cx="4115536" cy="951801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556012" y="1857362"/>
            <a:ext cx="1584121" cy="32839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1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Update record 35</a:t>
            </a:r>
            <a:endParaRPr lang="en-US" sz="11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urved Connector 15"/>
          <p:cNvCxnSpPr>
            <a:stCxn id="15" idx="2"/>
            <a:endCxn id="12" idx="0"/>
          </p:cNvCxnSpPr>
          <p:nvPr/>
        </p:nvCxnSpPr>
        <p:spPr>
          <a:xfrm rot="16200000" flipH="1">
            <a:off x="7635370" y="1898462"/>
            <a:ext cx="454558" cy="1029153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endCxn id="15" idx="1"/>
          </p:cNvCxnSpPr>
          <p:nvPr/>
        </p:nvCxnSpPr>
        <p:spPr>
          <a:xfrm flipV="1">
            <a:off x="3507729" y="2021561"/>
            <a:ext cx="3048283" cy="173475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649982" y="3534138"/>
            <a:ext cx="383444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69086" y="1857362"/>
            <a:ext cx="1584121" cy="328398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1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11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Insert Record 60</a:t>
            </a:r>
            <a:endParaRPr lang="en-US" sz="11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urved Connector 19"/>
          <p:cNvCxnSpPr>
            <a:stCxn id="19" idx="2"/>
            <a:endCxn id="12" idx="0"/>
          </p:cNvCxnSpPr>
          <p:nvPr/>
        </p:nvCxnSpPr>
        <p:spPr>
          <a:xfrm rot="5400000">
            <a:off x="8591908" y="1971079"/>
            <a:ext cx="454558" cy="883921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endCxn id="10" idx="1"/>
          </p:cNvCxnSpPr>
          <p:nvPr/>
        </p:nvCxnSpPr>
        <p:spPr>
          <a:xfrm flipV="1">
            <a:off x="3507729" y="3383543"/>
            <a:ext cx="4091836" cy="372775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endCxn id="9" idx="1"/>
          </p:cNvCxnSpPr>
          <p:nvPr/>
        </p:nvCxnSpPr>
        <p:spPr>
          <a:xfrm>
            <a:off x="3507729" y="3756318"/>
            <a:ext cx="3818357" cy="28915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35286" y="4247199"/>
            <a:ext cx="2424900" cy="518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Consolidated Page P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Curved Connector 23"/>
          <p:cNvCxnSpPr>
            <a:endCxn id="23" idx="1"/>
          </p:cNvCxnSpPr>
          <p:nvPr/>
        </p:nvCxnSpPr>
        <p:spPr>
          <a:xfrm>
            <a:off x="3507729" y="3756318"/>
            <a:ext cx="1227557" cy="74989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73499" y="5932908"/>
            <a:ext cx="805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1A1A1A"/>
                </a:solidFill>
                <a:effectLst/>
              </a:rPr>
              <a:t>[1] The </a:t>
            </a:r>
            <a:r>
              <a:rPr lang="en-US" b="0" i="0" dirty="0" err="1" smtClean="0">
                <a:solidFill>
                  <a:srgbClr val="1A1A1A"/>
                </a:solidFill>
                <a:effectLst/>
              </a:rPr>
              <a:t>Bw</a:t>
            </a:r>
            <a:r>
              <a:rPr lang="en-US" b="0" i="0" dirty="0" smtClean="0">
                <a:solidFill>
                  <a:srgbClr val="1A1A1A"/>
                </a:solidFill>
                <a:effectLst/>
              </a:rPr>
              <a:t>-Tree: A B-tree for New Hardware. Levandoski, Lomet, </a:t>
            </a:r>
            <a:r>
              <a:rPr lang="en-US" b="0" i="0" dirty="0" err="1" smtClean="0">
                <a:solidFill>
                  <a:srgbClr val="1A1A1A"/>
                </a:solidFill>
                <a:effectLst/>
              </a:rPr>
              <a:t>Sengupta</a:t>
            </a:r>
            <a:r>
              <a:rPr lang="en-US" b="0" i="0" dirty="0" smtClean="0">
                <a:solidFill>
                  <a:srgbClr val="1A1A1A"/>
                </a:solidFill>
                <a:effectLst/>
              </a:rPr>
              <a:t>. ICDE ‘13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2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1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4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3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6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2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5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2" grpId="0" animBg="1"/>
      <p:bldP spid="12" grpId="1" animBg="1"/>
      <p:bldP spid="15" grpId="0" animBg="1"/>
      <p:bldP spid="15" grpId="1" animBg="1"/>
      <p:bldP spid="19" grpId="0" animBg="1"/>
      <p:bldP spid="19" grpId="1" animBg="1"/>
      <p:bldP spid="19" grpId="2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Q1: Does </a:t>
            </a:r>
            <a:r>
              <a:rPr lang="en-US" sz="2800" dirty="0" smtClean="0"/>
              <a:t>HTM obviate the need for crafty lock-free designs?</a:t>
            </a:r>
          </a:p>
          <a:p>
            <a:pPr lvl="2"/>
            <a:endParaRPr lang="en-US" sz="2000" dirty="0" smtClean="0"/>
          </a:p>
          <a:p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Q2: What 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if all technical limitations are overcome?</a:t>
            </a:r>
          </a:p>
          <a:p>
            <a:pPr lvl="1"/>
            <a:endParaRPr lang="en-US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Q3: Can 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lock-free data-structures benefit from HTM?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60A1-487A-4779-85F6-DF907CE3C0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7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 Parallelized B-Tree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Wrap individual tree operations in a </a:t>
            </a:r>
            <a:r>
              <a:rPr lang="en-US" dirty="0" smtClean="0"/>
              <a:t>transaction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Effortless parallelization of existing single-threaded implementations</a:t>
            </a:r>
            <a:endParaRPr lang="en-US" dirty="0" smtClean="0"/>
          </a:p>
          <a:p>
            <a:pPr>
              <a:lnSpc>
                <a:spcPct val="130000"/>
              </a:lnSpc>
            </a:pPr>
            <a:r>
              <a:rPr lang="en-US" dirty="0" smtClean="0"/>
              <a:t>State-of-the-art in using HTM for database indexing [1,2</a:t>
            </a:r>
            <a:r>
              <a:rPr lang="en-US" dirty="0" smtClean="0"/>
              <a:t>]</a:t>
            </a:r>
            <a:endParaRPr lang="en-US" dirty="0" smtClean="0"/>
          </a:p>
          <a:p>
            <a:pPr>
              <a:lnSpc>
                <a:spcPct val="130000"/>
              </a:lnSpc>
            </a:pPr>
            <a:r>
              <a:rPr lang="en-US" dirty="0" smtClean="0"/>
              <a:t>Using the Google B-Tree implementation [3] 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In-memory single-threaded B-Tree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60A1-487A-4779-85F6-DF907CE3C07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Q1: Does HTM obviate the need for crafty lock-free designs?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9900" y="5883121"/>
            <a:ext cx="4122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[3] https://code.google.com/p/cpp-btree/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9899" y="5387821"/>
            <a:ext cx="10201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[2] </a:t>
            </a:r>
            <a:r>
              <a:rPr lang="en-US" dirty="0"/>
              <a:t>Improving In-Memory Database Index Performance </a:t>
            </a:r>
            <a:r>
              <a:rPr lang="en-US" dirty="0" smtClean="0"/>
              <a:t>with </a:t>
            </a:r>
            <a:r>
              <a:rPr lang="en-US" dirty="0" err="1" smtClean="0"/>
              <a:t>Intel®Transactional</a:t>
            </a:r>
            <a:r>
              <a:rPr lang="en-US" dirty="0" smtClean="0"/>
              <a:t> </a:t>
            </a:r>
            <a:r>
              <a:rPr lang="en-US" dirty="0"/>
              <a:t>Synchronization </a:t>
            </a:r>
            <a:r>
              <a:rPr lang="en-US" dirty="0" smtClean="0"/>
              <a:t>Extensions</a:t>
            </a:r>
          </a:p>
          <a:p>
            <a:r>
              <a:rPr lang="en-US" dirty="0" err="1" smtClean="0"/>
              <a:t>Karnagel</a:t>
            </a:r>
            <a:r>
              <a:rPr lang="en-US" dirty="0" smtClean="0"/>
              <a:t> et al. HPCA 2014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9899" y="5103667"/>
            <a:ext cx="1125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[1] </a:t>
            </a:r>
            <a:r>
              <a:rPr lang="en-US" dirty="0"/>
              <a:t>Exploiting Hardware Transactional </a:t>
            </a:r>
            <a:r>
              <a:rPr lang="en-US" dirty="0" smtClean="0"/>
              <a:t>Memory in </a:t>
            </a:r>
            <a:r>
              <a:rPr lang="en-US" dirty="0"/>
              <a:t>Main-Memory </a:t>
            </a:r>
            <a:r>
              <a:rPr lang="en-US" dirty="0" smtClean="0"/>
              <a:t>Databases. V. Leis, A. Kemper, T. Neumann. ICDE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/>
      </a:bodyPr>
      <a:lstStyle>
        <a:defPPr>
          <a:defRPr sz="2800" dirty="0" smtClean="0">
            <a:solidFill>
              <a:schemeClr val="bg1">
                <a:lumMod val="9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4754</TotalTime>
  <Words>876</Words>
  <Application>Microsoft Office PowerPoint</Application>
  <PresentationFormat>Widescreen</PresentationFormat>
  <Paragraphs>184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Lucida Sans Typewriter</vt:lpstr>
      <vt:lpstr>Retrospect</vt:lpstr>
      <vt:lpstr>To Lock, Swap or Elide:  On the Interplay of Hardware Transactional Memory and Lock-free Indexing</vt:lpstr>
      <vt:lpstr>Motivation</vt:lpstr>
      <vt:lpstr>PowerPoint Presentation</vt:lpstr>
      <vt:lpstr>Overview</vt:lpstr>
      <vt:lpstr>Hardware Transactional Memory</vt:lpstr>
      <vt:lpstr>Bw-Tree1 (A Lock-free B-Tree)</vt:lpstr>
      <vt:lpstr>Bw-Tree1 (Lock-free Updates)</vt:lpstr>
      <vt:lpstr>Overview</vt:lpstr>
      <vt:lpstr>HTM Parallelized B-Tree</vt:lpstr>
      <vt:lpstr>HTM Parallelized B-Tree</vt:lpstr>
      <vt:lpstr>HTM Parallelized B-Tree</vt:lpstr>
      <vt:lpstr>Overview</vt:lpstr>
      <vt:lpstr>Lock-free vs HTM</vt:lpstr>
      <vt:lpstr>Read-write Contention</vt:lpstr>
      <vt:lpstr>Overview</vt:lpstr>
      <vt:lpstr>HTM-enabled Lock-free B-Tree</vt:lpstr>
      <vt:lpstr>Conclusion</vt:lpstr>
      <vt:lpstr>Conclusion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Transactional Memory &amp; Lock-Free Data Structures : Friends or Foes</dc:title>
  <dc:creator>Darko Makreshanski</dc:creator>
  <cp:lastModifiedBy>Windows User</cp:lastModifiedBy>
  <cp:revision>420</cp:revision>
  <dcterms:created xsi:type="dcterms:W3CDTF">2014-08-25T17:52:40Z</dcterms:created>
  <dcterms:modified xsi:type="dcterms:W3CDTF">2015-09-03T20:33:09Z</dcterms:modified>
</cp:coreProperties>
</file>