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  <p:sldMasterId id="2147483675" r:id="rId2"/>
    <p:sldMasterId id="2147483676" r:id="rId3"/>
  </p:sldMasterIdLst>
  <p:notesMasterIdLst>
    <p:notesMasterId r:id="rId27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2" r:id="rId25"/>
    <p:sldId id="284" r:id="rId26"/>
  </p:sldIdLst>
  <p:sldSz cx="9144000" cy="6858000" type="screen4x3"/>
  <p:notesSz cx="6858000" cy="9144000"/>
  <p:embeddedFontLst>
    <p:embeddedFont>
      <p:font typeface="Work Sans" panose="020B0604020202020204" charset="0"/>
      <p:regular r:id="rId28"/>
      <p:bold r:id="rId29"/>
      <p:italic r:id="rId30"/>
      <p:boldItalic r:id="rId31"/>
    </p:embeddedFont>
    <p:embeddedFont>
      <p:font typeface="Work Sans SemiBold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-157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font" Target="fonts/font7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222859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14aec6072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714aec6072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b0af4b1ed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b0af4b1ed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17f653c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b17f653c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b0af4b1ed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b0af4b1ed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06bd55c71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06bd55c71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6bd55c71e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6bd55c71e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af4b1ed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0af4b1ed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b0af4b1ed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b0af4b1ed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0af4b1ed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0af4b1ed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b0af4b1ed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b0af4b1ed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0af4b1ed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0af4b1ed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0b0635c8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0b0635c8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0af4b1ed0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0af4b1ed0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b0af4b1ed0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b0af4b1ed0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0af4b1ed0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0af4b1ed0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d0b0635c82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gd0b0635c82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a4d46edeb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a4d46edeb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0af4b1ed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0af4b1ed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b0af4b1ed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b0af4b1ed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f8441b18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f8441b18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b0af4b1ed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b0af4b1ed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0af4b1ed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0af4b1ed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b0af4b1e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b0af4b1e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subTitle" idx="1"/>
          </p:nvPr>
        </p:nvSpPr>
        <p:spPr>
          <a:xfrm>
            <a:off x="2859480" y="1637640"/>
            <a:ext cx="5922300" cy="11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3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2"/>
          </p:nvPr>
        </p:nvSpPr>
        <p:spPr>
          <a:xfrm>
            <a:off x="457200" y="3682080"/>
            <a:ext cx="82293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4"/>
          <p:cNvSpPr txBox="1">
            <a:spLocks noGrp="1"/>
          </p:cNvSpPr>
          <p:nvPr>
            <p:ph type="body" idx="2"/>
          </p:nvPr>
        </p:nvSpPr>
        <p:spPr>
          <a:xfrm>
            <a:off x="4674240" y="160452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4"/>
          <p:cNvSpPr txBox="1">
            <a:spLocks noGrp="1"/>
          </p:cNvSpPr>
          <p:nvPr>
            <p:ph type="body" idx="3"/>
          </p:nvPr>
        </p:nvSpPr>
        <p:spPr>
          <a:xfrm>
            <a:off x="45720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4"/>
          </p:nvPr>
        </p:nvSpPr>
        <p:spPr>
          <a:xfrm>
            <a:off x="4674240" y="3682080"/>
            <a:ext cx="40158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5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5"/>
          <p:cNvSpPr txBox="1">
            <a:spLocks noGrp="1"/>
          </p:cNvSpPr>
          <p:nvPr>
            <p:ph type="body" idx="2"/>
          </p:nvPr>
        </p:nvSpPr>
        <p:spPr>
          <a:xfrm>
            <a:off x="323964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3"/>
          </p:nvPr>
        </p:nvSpPr>
        <p:spPr>
          <a:xfrm>
            <a:off x="6022080" y="160452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4"/>
          </p:nvPr>
        </p:nvSpPr>
        <p:spPr>
          <a:xfrm>
            <a:off x="45720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body" idx="5"/>
          </p:nvPr>
        </p:nvSpPr>
        <p:spPr>
          <a:xfrm>
            <a:off x="323964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body" idx="6"/>
          </p:nvPr>
        </p:nvSpPr>
        <p:spPr>
          <a:xfrm>
            <a:off x="6022080" y="3682080"/>
            <a:ext cx="2649600" cy="18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Work Sans SemiBold"/>
              <a:buNone/>
              <a:defRPr sz="44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2800"/>
              <a:buFont typeface="Work Sans"/>
              <a:buNone/>
              <a:defRPr sz="28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>
  <p:cSld name="BLANK_2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Font typeface="Work Sans SemiBold"/>
              <a:buNone/>
              <a:defRPr sz="4400">
                <a:latin typeface="Work Sans SemiBold"/>
                <a:ea typeface="Work Sans SemiBold"/>
                <a:cs typeface="Work Sans SemiBold"/>
                <a:sym typeface="Work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8"/>
          <p:cNvSpPr txBox="1">
            <a:spLocks noGrp="1"/>
          </p:cNvSpPr>
          <p:nvPr>
            <p:ph type="body" idx="1"/>
          </p:nvPr>
        </p:nvSpPr>
        <p:spPr>
          <a:xfrm>
            <a:off x="630936" y="1824775"/>
            <a:ext cx="3849600" cy="43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20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2"/>
          </p:nvPr>
        </p:nvSpPr>
        <p:spPr>
          <a:xfrm>
            <a:off x="4663528" y="1824775"/>
            <a:ext cx="3849600" cy="43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600"/>
              <a:buFont typeface="Work Sans"/>
              <a:buNone/>
              <a:defRPr sz="2000"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9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subTitle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.pn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720" y="0"/>
            <a:ext cx="9142563" cy="6857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720" y="0"/>
            <a:ext cx="9142563" cy="685763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2856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3029040" y="6356520"/>
            <a:ext cx="3085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300" cy="39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0" y="0"/>
            <a:ext cx="9142563" cy="685763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 txBox="1">
            <a:spLocks noGrp="1"/>
          </p:cNvSpPr>
          <p:nvPr>
            <p:ph type="title"/>
          </p:nvPr>
        </p:nvSpPr>
        <p:spPr>
          <a:xfrm>
            <a:off x="628560" y="365040"/>
            <a:ext cx="7886400" cy="13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628560" y="1825560"/>
            <a:ext cx="7886400" cy="43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dt" idx="10"/>
          </p:nvPr>
        </p:nvSpPr>
        <p:spPr>
          <a:xfrm>
            <a:off x="62856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ftr" idx="11"/>
          </p:nvPr>
        </p:nvSpPr>
        <p:spPr>
          <a:xfrm>
            <a:off x="3029040" y="6356520"/>
            <a:ext cx="30858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6458040" y="6356520"/>
            <a:ext cx="20571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.beams.io/posts/git-commit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JtykDUHcy_TU2egf5fEggBQ_lqPX0GlgI0OtzYDNtJvdWBQ/viewform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0"/>
          <p:cNvSpPr txBox="1"/>
          <p:nvPr/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Work Sans SemiBold"/>
                <a:ea typeface="Work Sans SemiBold"/>
                <a:cs typeface="Work Sans SemiBold"/>
                <a:sym typeface="Work Sans SemiBold"/>
              </a:rPr>
              <a:t>Python 101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30"/>
          <p:cNvSpPr txBox="1"/>
          <p:nvPr/>
        </p:nvSpPr>
        <p:spPr>
          <a:xfrm>
            <a:off x="2859480" y="4125600"/>
            <a:ext cx="59223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Work Sans"/>
                <a:ea typeface="Work Sans"/>
                <a:cs typeface="Work Sans"/>
                <a:sym typeface="Work Sans"/>
              </a:rPr>
              <a:t>Curs 6 - Workshop de </a:t>
            </a:r>
            <a:r>
              <a:rPr lang="en" sz="1800" dirty="0" smtClean="0">
                <a:latin typeface="Work Sans"/>
                <a:ea typeface="Work Sans"/>
                <a:cs typeface="Work Sans"/>
                <a:sym typeface="Work Sans"/>
              </a:rPr>
              <a:t>git</a:t>
            </a:r>
            <a:endParaRPr sz="1800" b="0" i="0" u="none" strike="noStrike" cap="none" dirty="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Adăugare cheie ssh</a:t>
            </a:r>
            <a:endParaRPr/>
          </a:p>
        </p:txBody>
      </p:sp>
      <p:sp>
        <p:nvSpPr>
          <p:cNvPr id="190" name="Google Shape;190;p40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Intrați pe Github.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Accesați setările contului.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Intrați la </a:t>
            </a:r>
            <a:r>
              <a:rPr lang="en" b="1"/>
              <a:t>SSH and GPG keys</a:t>
            </a:r>
            <a:r>
              <a:rPr lang="en"/>
              <a:t>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Dați paste la conținutul copiat anterior, setați un titlu sugestiv, ex: &lt;device_name&gt; și salvați.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Identificare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Fiecare commit pe care îl faceți va fi semnat cu niște date.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user.email "you@example.com"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config --global user.name "Your Name"</a:t>
            </a:r>
            <a:endParaRPr sz="2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2"/>
          <p:cNvPicPr preferRelativeResize="0"/>
          <p:nvPr/>
        </p:nvPicPr>
        <p:blipFill rotWithShape="1">
          <a:blip r:embed="rId3">
            <a:alphaModFix/>
          </a:blip>
          <a:srcRect l="1516"/>
          <a:stretch/>
        </p:blipFill>
        <p:spPr>
          <a:xfrm>
            <a:off x="4453075" y="2949600"/>
            <a:ext cx="367720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Clonare repo</a:t>
            </a:r>
            <a:endParaRPr/>
          </a:p>
        </p:txBody>
      </p:sp>
      <p:sp>
        <p:nvSpPr>
          <p:cNvPr id="203" name="Google Shape;203;p4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Intrați pe site-ul repository-ului si </a:t>
            </a:r>
            <a:r>
              <a:rPr lang="en" b="1"/>
              <a:t>copiați</a:t>
            </a:r>
            <a:r>
              <a:rPr lang="en"/>
              <a:t> conținutul de la secțiunea SSH.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Raspundeti cu </a:t>
            </a:r>
            <a:r>
              <a:rPr lang="en" b="1"/>
              <a:t>yes</a:t>
            </a:r>
            <a:r>
              <a:rPr lang="en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 orice intrebare din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terminal.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Rulati: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Courier New"/>
                <a:ea typeface="Courier New"/>
                <a:cs typeface="Courier New"/>
                <a:sym typeface="Courier New"/>
              </a:rPr>
              <a:t>git clone git@github.com:&lt;user&gt;/&lt;repo&gt;.git</a:t>
            </a:r>
            <a:endParaRPr sz="21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4" name="Google Shape;204;p42"/>
          <p:cNvCxnSpPr/>
          <p:nvPr/>
        </p:nvCxnSpPr>
        <p:spPr>
          <a:xfrm>
            <a:off x="7635100" y="2292475"/>
            <a:ext cx="55500" cy="1751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3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</p:txBody>
      </p:sp>
      <p:sp>
        <p:nvSpPr>
          <p:cNvPr id="210" name="Google Shape;210;p43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Un snapshot al tuturor fișierelor de pe repo.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Contine: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Un ID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Un autor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O data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O scurta descriere a schimbarilor</a:t>
            </a:r>
            <a:endParaRPr/>
          </a:p>
        </p:txBody>
      </p:sp>
      <p:pic>
        <p:nvPicPr>
          <p:cNvPr id="211" name="Google Shape;21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300" y="232725"/>
            <a:ext cx="1276647" cy="14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113" y="5047375"/>
            <a:ext cx="8607875" cy="11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Branch-ul</a:t>
            </a:r>
            <a:endParaRPr/>
          </a:p>
        </p:txBody>
      </p:sp>
      <p:sp>
        <p:nvSpPr>
          <p:cNvPr id="218" name="Google Shape;218;p44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 înlănțuire de commit-uri formează un branch.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Ultimul commit se numeste </a:t>
            </a:r>
            <a:r>
              <a:rPr lang="en" b="1"/>
              <a:t>HEAD</a:t>
            </a:r>
            <a:r>
              <a:rPr lang="en"/>
              <a:t>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Doua tipuri de branch-uri: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Locale - nume normale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Remote - prefixate cu </a:t>
            </a:r>
            <a:r>
              <a:rPr lang="en" b="1"/>
              <a:t>origin/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9" name="Google Shape;21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7225" y="201714"/>
            <a:ext cx="3967800" cy="16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de acum</a:t>
            </a:r>
            <a:endParaRPr/>
          </a:p>
        </p:txBody>
      </p:sp>
      <p:sp>
        <p:nvSpPr>
          <p:cNvPr id="225" name="Google Shape;225;p45"/>
          <p:cNvSpPr/>
          <p:nvPr/>
        </p:nvSpPr>
        <p:spPr>
          <a:xfrm>
            <a:off x="1426800" y="1824775"/>
            <a:ext cx="932400" cy="9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6" name="Google Shape;226;p45"/>
          <p:cNvSpPr/>
          <p:nvPr/>
        </p:nvSpPr>
        <p:spPr>
          <a:xfrm>
            <a:off x="3075125" y="1824775"/>
            <a:ext cx="932400" cy="9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7" name="Google Shape;227;p45"/>
          <p:cNvSpPr/>
          <p:nvPr/>
        </p:nvSpPr>
        <p:spPr>
          <a:xfrm>
            <a:off x="1426800" y="4522200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8" name="Google Shape;228;p45"/>
          <p:cNvSpPr/>
          <p:nvPr/>
        </p:nvSpPr>
        <p:spPr>
          <a:xfrm>
            <a:off x="3143100" y="4522200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29" name="Google Shape;229;p45"/>
          <p:cNvCxnSpPr>
            <a:stCxn id="225" idx="6"/>
            <a:endCxn id="226" idx="2"/>
          </p:cNvCxnSpPr>
          <p:nvPr/>
        </p:nvCxnSpPr>
        <p:spPr>
          <a:xfrm>
            <a:off x="2359200" y="2290975"/>
            <a:ext cx="7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45"/>
          <p:cNvCxnSpPr>
            <a:stCxn id="227" idx="6"/>
            <a:endCxn id="228" idx="2"/>
          </p:cNvCxnSpPr>
          <p:nvPr/>
        </p:nvCxnSpPr>
        <p:spPr>
          <a:xfrm>
            <a:off x="2359200" y="4988400"/>
            <a:ext cx="7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1" name="Google Shape;231;p45"/>
          <p:cNvSpPr/>
          <p:nvPr/>
        </p:nvSpPr>
        <p:spPr>
          <a:xfrm>
            <a:off x="3130625" y="1350125"/>
            <a:ext cx="821400" cy="27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32" name="Google Shape;232;p45"/>
          <p:cNvSpPr/>
          <p:nvPr/>
        </p:nvSpPr>
        <p:spPr>
          <a:xfrm>
            <a:off x="3198600" y="3969763"/>
            <a:ext cx="821400" cy="272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233" name="Google Shape;233;p45"/>
          <p:cNvCxnSpPr>
            <a:stCxn id="231" idx="2"/>
            <a:endCxn id="226" idx="0"/>
          </p:cNvCxnSpPr>
          <p:nvPr/>
        </p:nvCxnSpPr>
        <p:spPr>
          <a:xfrm>
            <a:off x="3541325" y="1622225"/>
            <a:ext cx="0" cy="2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45"/>
          <p:cNvCxnSpPr>
            <a:stCxn id="232" idx="2"/>
            <a:endCxn id="228" idx="0"/>
          </p:cNvCxnSpPr>
          <p:nvPr/>
        </p:nvCxnSpPr>
        <p:spPr>
          <a:xfrm>
            <a:off x="3609300" y="424186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5" name="Google Shape;235;p45"/>
          <p:cNvSpPr txBox="1"/>
          <p:nvPr/>
        </p:nvSpPr>
        <p:spPr>
          <a:xfrm>
            <a:off x="232050" y="200722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36" name="Google Shape;236;p45"/>
          <p:cNvSpPr txBox="1"/>
          <p:nvPr/>
        </p:nvSpPr>
        <p:spPr>
          <a:xfrm>
            <a:off x="326175" y="4662000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main</a:t>
            </a:r>
            <a:endParaRPr b="1"/>
          </a:p>
        </p:txBody>
      </p:sp>
      <p:sp>
        <p:nvSpPr>
          <p:cNvPr id="237" name="Google Shape;237;p45"/>
          <p:cNvSpPr txBox="1"/>
          <p:nvPr/>
        </p:nvSpPr>
        <p:spPr>
          <a:xfrm>
            <a:off x="8126425" y="196457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sp>
        <p:nvSpPr>
          <p:cNvPr id="238" name="Google Shape;238;p45"/>
          <p:cNvSpPr txBox="1"/>
          <p:nvPr/>
        </p:nvSpPr>
        <p:spPr>
          <a:xfrm>
            <a:off x="8126425" y="4662000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</a:t>
            </a:r>
            <a:endParaRPr/>
          </a:p>
        </p:txBody>
      </p:sp>
      <p:sp>
        <p:nvSpPr>
          <p:cNvPr id="244" name="Google Shape;244;p4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Ca sa nu modificăm main branch-ul, ne vom face un branch nou.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 sz="26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latin typeface="Courier New"/>
                <a:ea typeface="Courier New"/>
                <a:cs typeface="Courier New"/>
                <a:sym typeface="Courier New"/>
              </a:rPr>
              <a:t>git checkout -b </a:t>
            </a:r>
            <a:r>
              <a:rPr lang="en" sz="2600" dirty="0" smtClean="0">
                <a:latin typeface="Courier New"/>
                <a:ea typeface="Courier New"/>
                <a:cs typeface="Courier New"/>
                <a:sym typeface="Courier New"/>
              </a:rPr>
              <a:t>stefan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B7B7B7"/>
                </a:solidFill>
                <a:latin typeface="Courier New"/>
                <a:ea typeface="Courier New"/>
                <a:cs typeface="Courier New"/>
                <a:sym typeface="Courier New"/>
              </a:rPr>
              <a:t>Branch name style: &lt;username/feature&gt;</a:t>
            </a:r>
            <a:endParaRPr sz="2100" dirty="0">
              <a:solidFill>
                <a:srgbClr val="B7B7B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46"/>
          <p:cNvSpPr txBox="1"/>
          <p:nvPr/>
        </p:nvSpPr>
        <p:spPr>
          <a:xfrm>
            <a:off x="5974025" y="3118150"/>
            <a:ext cx="2548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branchuri exista local?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 ce branch mă aflu?</a:t>
            </a:r>
            <a:endParaRPr/>
          </a:p>
        </p:txBody>
      </p:sp>
      <p:cxnSp>
        <p:nvCxnSpPr>
          <p:cNvPr id="246" name="Google Shape;246;p46"/>
          <p:cNvCxnSpPr>
            <a:stCxn id="245" idx="1"/>
          </p:cNvCxnSpPr>
          <p:nvPr/>
        </p:nvCxnSpPr>
        <p:spPr>
          <a:xfrm rot="10800000">
            <a:off x="3244325" y="3341650"/>
            <a:ext cx="27297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7" name="Google Shape;247;p46"/>
          <p:cNvSpPr txBox="1"/>
          <p:nvPr/>
        </p:nvSpPr>
        <p:spPr>
          <a:xfrm>
            <a:off x="6398425" y="3959250"/>
            <a:ext cx="2548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Muta-mă pe branch-ul main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48" name="Google Shape;248;p46"/>
          <p:cNvCxnSpPr>
            <a:stCxn id="247" idx="1"/>
          </p:cNvCxnSpPr>
          <p:nvPr/>
        </p:nvCxnSpPr>
        <p:spPr>
          <a:xfrm rot="10800000">
            <a:off x="5022025" y="4177050"/>
            <a:ext cx="13764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9" name="Google Shape;249;p46"/>
          <p:cNvSpPr txBox="1"/>
          <p:nvPr/>
        </p:nvSpPr>
        <p:spPr>
          <a:xfrm>
            <a:off x="6595800" y="4800350"/>
            <a:ext cx="2548200" cy="4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Creeaza un nou branch cu numele pavel și muta-mă pe el.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46"/>
          <p:cNvCxnSpPr/>
          <p:nvPr/>
        </p:nvCxnSpPr>
        <p:spPr>
          <a:xfrm flipH="1">
            <a:off x="5827450" y="4947775"/>
            <a:ext cx="657300" cy="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de acum</a:t>
            </a:r>
            <a:endParaRPr/>
          </a:p>
        </p:txBody>
      </p:sp>
      <p:sp>
        <p:nvSpPr>
          <p:cNvPr id="256" name="Google Shape;256;p47"/>
          <p:cNvSpPr/>
          <p:nvPr/>
        </p:nvSpPr>
        <p:spPr>
          <a:xfrm>
            <a:off x="1426800" y="1824775"/>
            <a:ext cx="932400" cy="9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7" name="Google Shape;257;p47"/>
          <p:cNvSpPr/>
          <p:nvPr/>
        </p:nvSpPr>
        <p:spPr>
          <a:xfrm>
            <a:off x="3075125" y="1824775"/>
            <a:ext cx="932400" cy="9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58" name="Google Shape;258;p47"/>
          <p:cNvSpPr/>
          <p:nvPr/>
        </p:nvSpPr>
        <p:spPr>
          <a:xfrm>
            <a:off x="1426800" y="4522200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59" name="Google Shape;259;p47"/>
          <p:cNvSpPr/>
          <p:nvPr/>
        </p:nvSpPr>
        <p:spPr>
          <a:xfrm>
            <a:off x="3143100" y="4522200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60" name="Google Shape;260;p47"/>
          <p:cNvCxnSpPr>
            <a:stCxn id="256" idx="6"/>
            <a:endCxn id="257" idx="2"/>
          </p:cNvCxnSpPr>
          <p:nvPr/>
        </p:nvCxnSpPr>
        <p:spPr>
          <a:xfrm>
            <a:off x="2359200" y="2290975"/>
            <a:ext cx="7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1" name="Google Shape;261;p47"/>
          <p:cNvCxnSpPr>
            <a:stCxn id="258" idx="6"/>
            <a:endCxn id="259" idx="2"/>
          </p:cNvCxnSpPr>
          <p:nvPr/>
        </p:nvCxnSpPr>
        <p:spPr>
          <a:xfrm>
            <a:off x="2359200" y="4988400"/>
            <a:ext cx="7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2" name="Google Shape;262;p47"/>
          <p:cNvSpPr/>
          <p:nvPr/>
        </p:nvSpPr>
        <p:spPr>
          <a:xfrm>
            <a:off x="3130625" y="1350125"/>
            <a:ext cx="821400" cy="27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63" name="Google Shape;263;p47"/>
          <p:cNvSpPr/>
          <p:nvPr/>
        </p:nvSpPr>
        <p:spPr>
          <a:xfrm>
            <a:off x="3198600" y="3969763"/>
            <a:ext cx="821400" cy="272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264" name="Google Shape;264;p47"/>
          <p:cNvCxnSpPr>
            <a:stCxn id="262" idx="2"/>
            <a:endCxn id="257" idx="0"/>
          </p:cNvCxnSpPr>
          <p:nvPr/>
        </p:nvCxnSpPr>
        <p:spPr>
          <a:xfrm>
            <a:off x="3541325" y="1622225"/>
            <a:ext cx="0" cy="2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5" name="Google Shape;265;p47"/>
          <p:cNvCxnSpPr>
            <a:stCxn id="263" idx="2"/>
            <a:endCxn id="259" idx="0"/>
          </p:cNvCxnSpPr>
          <p:nvPr/>
        </p:nvCxnSpPr>
        <p:spPr>
          <a:xfrm>
            <a:off x="3609300" y="424186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" name="Google Shape;266;p47"/>
          <p:cNvSpPr txBox="1"/>
          <p:nvPr/>
        </p:nvSpPr>
        <p:spPr>
          <a:xfrm>
            <a:off x="232050" y="200722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67" name="Google Shape;267;p47"/>
          <p:cNvSpPr txBox="1"/>
          <p:nvPr/>
        </p:nvSpPr>
        <p:spPr>
          <a:xfrm>
            <a:off x="326175" y="4662000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68" name="Google Shape;268;p47"/>
          <p:cNvSpPr txBox="1"/>
          <p:nvPr/>
        </p:nvSpPr>
        <p:spPr>
          <a:xfrm>
            <a:off x="8126425" y="196457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sp>
        <p:nvSpPr>
          <p:cNvPr id="269" name="Google Shape;269;p47"/>
          <p:cNvSpPr txBox="1"/>
          <p:nvPr/>
        </p:nvSpPr>
        <p:spPr>
          <a:xfrm>
            <a:off x="8259375" y="4662000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</p:txBody>
      </p:sp>
      <p:sp>
        <p:nvSpPr>
          <p:cNvPr id="270" name="Google Shape;270;p47"/>
          <p:cNvSpPr txBox="1"/>
          <p:nvPr/>
        </p:nvSpPr>
        <p:spPr>
          <a:xfrm>
            <a:off x="326175" y="572752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stefan</a:t>
            </a:r>
            <a:endParaRPr b="1" dirty="0"/>
          </a:p>
        </p:txBody>
      </p:sp>
      <p:cxnSp>
        <p:nvCxnSpPr>
          <p:cNvPr id="271" name="Google Shape;271;p47"/>
          <p:cNvCxnSpPr>
            <a:stCxn id="259" idx="4"/>
          </p:cNvCxnSpPr>
          <p:nvPr/>
        </p:nvCxnSpPr>
        <p:spPr>
          <a:xfrm rot="-5400000" flipH="1">
            <a:off x="3657750" y="5406150"/>
            <a:ext cx="606900" cy="703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272" name="Google Shape;272;p47"/>
          <p:cNvSpPr/>
          <p:nvPr/>
        </p:nvSpPr>
        <p:spPr>
          <a:xfrm>
            <a:off x="4313100" y="5917863"/>
            <a:ext cx="821400" cy="272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8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Modificări</a:t>
            </a:r>
            <a:endParaRPr/>
          </a:p>
        </p:txBody>
      </p:sp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Acum putem face modificari.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Courier New"/>
                <a:ea typeface="Courier New"/>
                <a:cs typeface="Courier New"/>
                <a:sym typeface="Courier New"/>
              </a:rPr>
              <a:t>git status - </a:t>
            </a:r>
            <a:r>
              <a:rPr lang="en" sz="2500"/>
              <a:t>ce fișiere s-au modificat?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&lt;fișier&gt; - </a:t>
            </a:r>
            <a:r>
              <a:rPr lang="en" sz="2300">
                <a:solidFill>
                  <a:schemeClr val="dk1"/>
                </a:solidFill>
              </a:rPr>
              <a:t>adaugă fișier pentru versionare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&lt;mesaj&gt; - </a:t>
            </a:r>
            <a:r>
              <a:rPr lang="en" sz="2300">
                <a:solidFill>
                  <a:schemeClr val="dk1"/>
                </a:solidFill>
              </a:rPr>
              <a:t>creeaza un commit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Pentru a elimina un fișier din lista pentru versionare folosim comanda: </a:t>
            </a:r>
            <a:r>
              <a:rPr lang="en" sz="2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revert &lt;fișier&gt;</a:t>
            </a: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Good practice pentru mesajele de commit </a:t>
            </a:r>
            <a:r>
              <a:rPr lang="en" sz="2300" u="sng">
                <a:solidFill>
                  <a:schemeClr val="hlink"/>
                </a:solidFill>
                <a:hlinkClick r:id="rId3"/>
              </a:rPr>
              <a:t>aici</a:t>
            </a:r>
            <a:r>
              <a:rPr lang="en" sz="2300">
                <a:solidFill>
                  <a:schemeClr val="dk1"/>
                </a:solidFill>
              </a:rPr>
              <a:t>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de acum</a:t>
            </a:r>
            <a:endParaRPr/>
          </a:p>
        </p:txBody>
      </p:sp>
      <p:sp>
        <p:nvSpPr>
          <p:cNvPr id="284" name="Google Shape;284;p49"/>
          <p:cNvSpPr/>
          <p:nvPr/>
        </p:nvSpPr>
        <p:spPr>
          <a:xfrm>
            <a:off x="1426800" y="1824775"/>
            <a:ext cx="932400" cy="9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5" name="Google Shape;285;p49"/>
          <p:cNvSpPr/>
          <p:nvPr/>
        </p:nvSpPr>
        <p:spPr>
          <a:xfrm>
            <a:off x="3075125" y="1824775"/>
            <a:ext cx="932400" cy="9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86" name="Google Shape;286;p49"/>
          <p:cNvSpPr/>
          <p:nvPr/>
        </p:nvSpPr>
        <p:spPr>
          <a:xfrm>
            <a:off x="1426800" y="4522200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87" name="Google Shape;287;p49"/>
          <p:cNvSpPr/>
          <p:nvPr/>
        </p:nvSpPr>
        <p:spPr>
          <a:xfrm>
            <a:off x="3143100" y="4522200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288" name="Google Shape;288;p49"/>
          <p:cNvCxnSpPr>
            <a:stCxn id="284" idx="6"/>
            <a:endCxn id="285" idx="2"/>
          </p:cNvCxnSpPr>
          <p:nvPr/>
        </p:nvCxnSpPr>
        <p:spPr>
          <a:xfrm>
            <a:off x="2359200" y="2290975"/>
            <a:ext cx="7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49"/>
          <p:cNvCxnSpPr>
            <a:stCxn id="286" idx="6"/>
            <a:endCxn id="287" idx="2"/>
          </p:cNvCxnSpPr>
          <p:nvPr/>
        </p:nvCxnSpPr>
        <p:spPr>
          <a:xfrm>
            <a:off x="2359200" y="4988400"/>
            <a:ext cx="7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49"/>
          <p:cNvSpPr/>
          <p:nvPr/>
        </p:nvSpPr>
        <p:spPr>
          <a:xfrm>
            <a:off x="3130625" y="1350125"/>
            <a:ext cx="821400" cy="27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291" name="Google Shape;291;p49"/>
          <p:cNvSpPr/>
          <p:nvPr/>
        </p:nvSpPr>
        <p:spPr>
          <a:xfrm>
            <a:off x="3198600" y="3969763"/>
            <a:ext cx="821400" cy="272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292" name="Google Shape;292;p49"/>
          <p:cNvCxnSpPr>
            <a:stCxn id="290" idx="2"/>
            <a:endCxn id="285" idx="0"/>
          </p:cNvCxnSpPr>
          <p:nvPr/>
        </p:nvCxnSpPr>
        <p:spPr>
          <a:xfrm>
            <a:off x="3541325" y="1622225"/>
            <a:ext cx="0" cy="2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" name="Google Shape;293;p49"/>
          <p:cNvCxnSpPr>
            <a:stCxn id="291" idx="2"/>
            <a:endCxn id="287" idx="0"/>
          </p:cNvCxnSpPr>
          <p:nvPr/>
        </p:nvCxnSpPr>
        <p:spPr>
          <a:xfrm>
            <a:off x="3609300" y="424186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" name="Google Shape;294;p49"/>
          <p:cNvSpPr txBox="1"/>
          <p:nvPr/>
        </p:nvSpPr>
        <p:spPr>
          <a:xfrm>
            <a:off x="232050" y="200722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95" name="Google Shape;295;p49"/>
          <p:cNvSpPr txBox="1"/>
          <p:nvPr/>
        </p:nvSpPr>
        <p:spPr>
          <a:xfrm>
            <a:off x="326175" y="4662000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296" name="Google Shape;296;p49"/>
          <p:cNvSpPr txBox="1"/>
          <p:nvPr/>
        </p:nvSpPr>
        <p:spPr>
          <a:xfrm>
            <a:off x="8126425" y="196457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sp>
        <p:nvSpPr>
          <p:cNvPr id="297" name="Google Shape;297;p49"/>
          <p:cNvSpPr txBox="1"/>
          <p:nvPr/>
        </p:nvSpPr>
        <p:spPr>
          <a:xfrm>
            <a:off x="8259375" y="4662000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</p:txBody>
      </p:sp>
      <p:sp>
        <p:nvSpPr>
          <p:cNvPr id="298" name="Google Shape;298;p49"/>
          <p:cNvSpPr txBox="1"/>
          <p:nvPr/>
        </p:nvSpPr>
        <p:spPr>
          <a:xfrm>
            <a:off x="326175" y="572752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stefan</a:t>
            </a:r>
            <a:endParaRPr b="1" dirty="0"/>
          </a:p>
        </p:txBody>
      </p:sp>
      <p:cxnSp>
        <p:nvCxnSpPr>
          <p:cNvPr id="299" name="Google Shape;299;p49"/>
          <p:cNvCxnSpPr>
            <a:stCxn id="287" idx="4"/>
          </p:cNvCxnSpPr>
          <p:nvPr/>
        </p:nvCxnSpPr>
        <p:spPr>
          <a:xfrm rot="-5400000" flipH="1">
            <a:off x="3657750" y="5406150"/>
            <a:ext cx="606900" cy="703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9"/>
          <p:cNvSpPr/>
          <p:nvPr/>
        </p:nvSpPr>
        <p:spPr>
          <a:xfrm>
            <a:off x="4313100" y="5587725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01" name="Google Shape;301;p49"/>
          <p:cNvSpPr/>
          <p:nvPr/>
        </p:nvSpPr>
        <p:spPr>
          <a:xfrm>
            <a:off x="4368600" y="5174388"/>
            <a:ext cx="821400" cy="272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02" name="Google Shape;302;p49"/>
          <p:cNvCxnSpPr>
            <a:stCxn id="301" idx="2"/>
            <a:endCxn id="300" idx="0"/>
          </p:cNvCxnSpPr>
          <p:nvPr/>
        </p:nvCxnSpPr>
        <p:spPr>
          <a:xfrm>
            <a:off x="4779300" y="5446488"/>
            <a:ext cx="0" cy="1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workshop soon</a:t>
            </a:r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Task-urile următoare sunt punctate ca </a:t>
            </a:r>
            <a:r>
              <a:rPr lang="en" b="1" dirty="0"/>
              <a:t>un laborator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b="1" dirty="0"/>
              <a:t>Mandatory</a:t>
            </a:r>
            <a:r>
              <a:rPr lang="en" dirty="0"/>
              <a:t>: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 dirty="0"/>
              <a:t>Linux or gitBash for Windows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b="1" dirty="0">
                <a:solidFill>
                  <a:schemeClr val="dk1"/>
                </a:solidFill>
              </a:rPr>
              <a:t>Deadline</a:t>
            </a:r>
            <a:r>
              <a:rPr lang="en" dirty="0">
                <a:solidFill>
                  <a:schemeClr val="dk1"/>
                </a:solidFill>
              </a:rPr>
              <a:t>: acum!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Incărcare modificări</a:t>
            </a:r>
            <a:endParaRPr/>
          </a:p>
        </p:txBody>
      </p:sp>
      <p:sp>
        <p:nvSpPr>
          <p:cNvPr id="308" name="Google Shape;308;p50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dirty="0"/>
              <a:t>Salvăm modificările locale pe repository-ul de pe github, mai exact pe origin.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 origin </a:t>
            </a:r>
            <a:r>
              <a:rPr lang="en" dirty="0" smtClean="0">
                <a:latin typeface="Courier New"/>
                <a:ea typeface="Courier New"/>
                <a:cs typeface="Courier New"/>
                <a:sym typeface="Courier New"/>
              </a:rPr>
              <a:t>stefan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1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Topologia de acum</a:t>
            </a:r>
            <a:endParaRPr/>
          </a:p>
        </p:txBody>
      </p:sp>
      <p:sp>
        <p:nvSpPr>
          <p:cNvPr id="314" name="Google Shape;314;p51"/>
          <p:cNvSpPr/>
          <p:nvPr/>
        </p:nvSpPr>
        <p:spPr>
          <a:xfrm>
            <a:off x="1426800" y="1824775"/>
            <a:ext cx="932400" cy="9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5" name="Google Shape;315;p51"/>
          <p:cNvSpPr/>
          <p:nvPr/>
        </p:nvSpPr>
        <p:spPr>
          <a:xfrm>
            <a:off x="3075125" y="1824775"/>
            <a:ext cx="932400" cy="9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16" name="Google Shape;316;p51"/>
          <p:cNvSpPr/>
          <p:nvPr/>
        </p:nvSpPr>
        <p:spPr>
          <a:xfrm>
            <a:off x="1426800" y="4522200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17" name="Google Shape;317;p51"/>
          <p:cNvSpPr/>
          <p:nvPr/>
        </p:nvSpPr>
        <p:spPr>
          <a:xfrm>
            <a:off x="3143100" y="4522200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18" name="Google Shape;318;p51"/>
          <p:cNvCxnSpPr>
            <a:stCxn id="314" idx="6"/>
            <a:endCxn id="315" idx="2"/>
          </p:cNvCxnSpPr>
          <p:nvPr/>
        </p:nvCxnSpPr>
        <p:spPr>
          <a:xfrm>
            <a:off x="2359200" y="2290975"/>
            <a:ext cx="715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" name="Google Shape;319;p51"/>
          <p:cNvCxnSpPr>
            <a:stCxn id="316" idx="6"/>
            <a:endCxn id="317" idx="2"/>
          </p:cNvCxnSpPr>
          <p:nvPr/>
        </p:nvCxnSpPr>
        <p:spPr>
          <a:xfrm>
            <a:off x="2359200" y="4988400"/>
            <a:ext cx="783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0" name="Google Shape;320;p51"/>
          <p:cNvSpPr/>
          <p:nvPr/>
        </p:nvSpPr>
        <p:spPr>
          <a:xfrm>
            <a:off x="3130625" y="1350125"/>
            <a:ext cx="821400" cy="27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321" name="Google Shape;321;p51"/>
          <p:cNvSpPr/>
          <p:nvPr/>
        </p:nvSpPr>
        <p:spPr>
          <a:xfrm>
            <a:off x="3198600" y="3969763"/>
            <a:ext cx="821400" cy="272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22" name="Google Shape;322;p51"/>
          <p:cNvCxnSpPr>
            <a:stCxn id="320" idx="2"/>
            <a:endCxn id="315" idx="0"/>
          </p:cNvCxnSpPr>
          <p:nvPr/>
        </p:nvCxnSpPr>
        <p:spPr>
          <a:xfrm>
            <a:off x="3541325" y="1622225"/>
            <a:ext cx="0" cy="20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51"/>
          <p:cNvCxnSpPr>
            <a:stCxn id="321" idx="2"/>
            <a:endCxn id="317" idx="0"/>
          </p:cNvCxnSpPr>
          <p:nvPr/>
        </p:nvCxnSpPr>
        <p:spPr>
          <a:xfrm>
            <a:off x="3609300" y="4241863"/>
            <a:ext cx="0" cy="2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4" name="Google Shape;324;p51"/>
          <p:cNvSpPr txBox="1"/>
          <p:nvPr/>
        </p:nvSpPr>
        <p:spPr>
          <a:xfrm>
            <a:off x="232050" y="200722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325" name="Google Shape;325;p51"/>
          <p:cNvSpPr txBox="1"/>
          <p:nvPr/>
        </p:nvSpPr>
        <p:spPr>
          <a:xfrm>
            <a:off x="326175" y="4662000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</p:txBody>
      </p:sp>
      <p:sp>
        <p:nvSpPr>
          <p:cNvPr id="326" name="Google Shape;326;p51"/>
          <p:cNvSpPr txBox="1"/>
          <p:nvPr/>
        </p:nvSpPr>
        <p:spPr>
          <a:xfrm>
            <a:off x="8126425" y="196457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origin</a:t>
            </a:r>
            <a:endParaRPr/>
          </a:p>
        </p:txBody>
      </p:sp>
      <p:sp>
        <p:nvSpPr>
          <p:cNvPr id="327" name="Google Shape;327;p51"/>
          <p:cNvSpPr txBox="1"/>
          <p:nvPr/>
        </p:nvSpPr>
        <p:spPr>
          <a:xfrm>
            <a:off x="8259375" y="4662000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</a:t>
            </a:r>
            <a:endParaRPr/>
          </a:p>
        </p:txBody>
      </p:sp>
      <p:sp>
        <p:nvSpPr>
          <p:cNvPr id="328" name="Google Shape;328;p51"/>
          <p:cNvSpPr txBox="1"/>
          <p:nvPr/>
        </p:nvSpPr>
        <p:spPr>
          <a:xfrm>
            <a:off x="326175" y="572752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stefan</a:t>
            </a:r>
            <a:endParaRPr b="1" dirty="0"/>
          </a:p>
        </p:txBody>
      </p:sp>
      <p:cxnSp>
        <p:nvCxnSpPr>
          <p:cNvPr id="329" name="Google Shape;329;p51"/>
          <p:cNvCxnSpPr>
            <a:stCxn id="317" idx="4"/>
          </p:cNvCxnSpPr>
          <p:nvPr/>
        </p:nvCxnSpPr>
        <p:spPr>
          <a:xfrm rot="-5400000" flipH="1">
            <a:off x="3657750" y="5406150"/>
            <a:ext cx="606900" cy="703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51"/>
          <p:cNvSpPr/>
          <p:nvPr/>
        </p:nvSpPr>
        <p:spPr>
          <a:xfrm>
            <a:off x="4313100" y="5587725"/>
            <a:ext cx="932400" cy="9324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1" name="Google Shape;331;p51"/>
          <p:cNvSpPr/>
          <p:nvPr/>
        </p:nvSpPr>
        <p:spPr>
          <a:xfrm>
            <a:off x="4368600" y="5174388"/>
            <a:ext cx="821400" cy="272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32" name="Google Shape;332;p51"/>
          <p:cNvCxnSpPr>
            <a:stCxn id="331" idx="2"/>
            <a:endCxn id="330" idx="0"/>
          </p:cNvCxnSpPr>
          <p:nvPr/>
        </p:nvCxnSpPr>
        <p:spPr>
          <a:xfrm>
            <a:off x="4779300" y="5446488"/>
            <a:ext cx="0" cy="1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" name="Google Shape;333;p51"/>
          <p:cNvCxnSpPr>
            <a:stCxn id="315" idx="4"/>
          </p:cNvCxnSpPr>
          <p:nvPr/>
        </p:nvCxnSpPr>
        <p:spPr>
          <a:xfrm rot="-5400000" flipH="1">
            <a:off x="3577925" y="2720575"/>
            <a:ext cx="630600" cy="703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" name="Google Shape;334;p51"/>
          <p:cNvSpPr/>
          <p:nvPr/>
        </p:nvSpPr>
        <p:spPr>
          <a:xfrm>
            <a:off x="4245125" y="2913925"/>
            <a:ext cx="932400" cy="932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35" name="Google Shape;335;p51"/>
          <p:cNvSpPr/>
          <p:nvPr/>
        </p:nvSpPr>
        <p:spPr>
          <a:xfrm>
            <a:off x="4300625" y="2500588"/>
            <a:ext cx="821400" cy="272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</a:t>
            </a:r>
            <a:endParaRPr/>
          </a:p>
        </p:txBody>
      </p:sp>
      <p:cxnSp>
        <p:nvCxnSpPr>
          <p:cNvPr id="336" name="Google Shape;336;p51"/>
          <p:cNvCxnSpPr>
            <a:stCxn id="335" idx="2"/>
            <a:endCxn id="334" idx="0"/>
          </p:cNvCxnSpPr>
          <p:nvPr/>
        </p:nvCxnSpPr>
        <p:spPr>
          <a:xfrm>
            <a:off x="4711325" y="2772688"/>
            <a:ext cx="0" cy="14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7" name="Google Shape;337;p51"/>
          <p:cNvSpPr txBox="1"/>
          <p:nvPr/>
        </p:nvSpPr>
        <p:spPr>
          <a:xfrm>
            <a:off x="232050" y="3053725"/>
            <a:ext cx="7158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b="1" dirty="0" err="1"/>
              <a:t>stefan</a:t>
            </a:r>
            <a:endParaRPr lang="en-US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Aducere modificări</a:t>
            </a:r>
            <a:endParaRPr/>
          </a:p>
        </p:txBody>
      </p:sp>
      <p:sp>
        <p:nvSpPr>
          <p:cNvPr id="413" name="Google Shape;413;p5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Vrem ultima versiune a branch-ului main.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56"/>
          <p:cNvSpPr txBox="1"/>
          <p:nvPr/>
        </p:nvSpPr>
        <p:spPr>
          <a:xfrm>
            <a:off x="1991350" y="4905500"/>
            <a:ext cx="3555300" cy="6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Actualizează branch-ul local main cu cel din origin.</a:t>
            </a:r>
            <a:endParaRPr/>
          </a:p>
        </p:txBody>
      </p:sp>
      <p:cxnSp>
        <p:nvCxnSpPr>
          <p:cNvPr id="415" name="Google Shape;415;p56"/>
          <p:cNvCxnSpPr>
            <a:stCxn id="414" idx="0"/>
          </p:cNvCxnSpPr>
          <p:nvPr/>
        </p:nvCxnSpPr>
        <p:spPr>
          <a:xfrm rot="10800000">
            <a:off x="2690800" y="3953600"/>
            <a:ext cx="1078200" cy="9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8"/>
          <p:cNvSpPr txBox="1"/>
          <p:nvPr/>
        </p:nvSpPr>
        <p:spPr>
          <a:xfrm>
            <a:off x="1254625" y="2099900"/>
            <a:ext cx="7974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114800" lvl="0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8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marL="4114800" lvl="0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8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marL="4114800" lvl="0" indent="4572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Întrebări?</a:t>
            </a:r>
            <a:endParaRPr sz="48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marL="182880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4800">
              <a:solidFill>
                <a:schemeClr val="dk1"/>
              </a:solidFill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3800">
                <a:solidFill>
                  <a:schemeClr val="dk1"/>
                </a:solidFill>
                <a:latin typeface="Work Sans SemiBold"/>
                <a:ea typeface="Work Sans SemiBold"/>
                <a:cs typeface="Work Sans SemiBold"/>
                <a:sym typeface="Work Sans SemiBold"/>
              </a:rPr>
              <a:t>          Nu uitați de feedback: </a:t>
            </a:r>
            <a:r>
              <a:rPr lang="en" sz="3200" u="sng">
                <a:solidFill>
                  <a:schemeClr val="hlink"/>
                </a:solidFill>
                <a:latin typeface="Work Sans SemiBold"/>
                <a:ea typeface="Work Sans SemiBold"/>
                <a:cs typeface="Work Sans SemiBold"/>
                <a:sym typeface="Work Sans SemiBold"/>
                <a:hlinkClick r:id="rId3"/>
              </a:rPr>
              <a:t>aici</a:t>
            </a:r>
            <a:endParaRPr sz="4800"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3"/>
          <p:cNvSpPr txBox="1"/>
          <p:nvPr/>
        </p:nvSpPr>
        <p:spPr>
          <a:xfrm>
            <a:off x="2859480" y="1637640"/>
            <a:ext cx="5922300" cy="23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Work Sans SemiBold"/>
                <a:ea typeface="Work Sans SemiBold"/>
                <a:cs typeface="Work Sans SemiBold"/>
                <a:sym typeface="Work Sans SemiBold"/>
              </a:rPr>
              <a:t>Git Workshop</a:t>
            </a:r>
            <a:endParaRPr sz="4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3"/>
          <p:cNvSpPr txBox="1"/>
          <p:nvPr/>
        </p:nvSpPr>
        <p:spPr>
          <a:xfrm>
            <a:off x="2859480" y="4125600"/>
            <a:ext cx="5922300" cy="16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este git?</a:t>
            </a:r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Sistem de versionare pentru orice tip de fișiere.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Preferat de programatori care lucrează colaborativ.</a:t>
            </a:r>
            <a:endParaRPr/>
          </a:p>
        </p:txBody>
      </p:sp>
      <p:pic>
        <p:nvPicPr>
          <p:cNvPr id="153" name="Google Shape;15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569" y="4185394"/>
            <a:ext cx="1885550" cy="188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/>
          </a:p>
        </p:txBody>
      </p:sp>
      <p:sp>
        <p:nvSpPr>
          <p:cNvPr id="159" name="Google Shape;159;p35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b="1"/>
              <a:t>git</a:t>
            </a:r>
            <a:r>
              <a:rPr lang="en"/>
              <a:t> este programul ce administrează versionarea.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b="1"/>
              <a:t>GitHub</a:t>
            </a:r>
            <a:r>
              <a:rPr lang="en"/>
              <a:t> este un site ce oferă servicii de versionare prin git.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Alți provideri: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Gitlab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Bitbucket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AWS CodeCommit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"/>
              <a:t>Chromium Gerrit</a:t>
            </a:r>
            <a:endParaRPr/>
          </a:p>
        </p:txBody>
      </p:sp>
      <p:pic>
        <p:nvPicPr>
          <p:cNvPr id="160" name="Google Shape;16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600" y="4076400"/>
            <a:ext cx="1994576" cy="199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gitBash</a:t>
            </a:r>
            <a:endParaRPr/>
          </a:p>
        </p:txBody>
      </p:sp>
      <p:sp>
        <p:nvSpPr>
          <p:cNvPr id="166" name="Google Shape;166;p36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gitBash este o versiune de git care vine cu propriul terminal pentru Windows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Se poate descărca de </a:t>
            </a:r>
            <a:r>
              <a:rPr lang="en" sz="2600" u="sng">
                <a:solidFill>
                  <a:schemeClr val="hlink"/>
                </a:solidFill>
                <a:hlinkClick r:id="rId3"/>
              </a:rPr>
              <a:t>aici</a:t>
            </a:r>
            <a:r>
              <a:rPr lang="en" sz="2600"/>
              <a:t>.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600"/>
              <a:t>Niște pași importanți de instalare: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>
                <a:solidFill>
                  <a:schemeClr val="dk1"/>
                </a:solidFill>
              </a:rPr>
              <a:t>Choose default editor</a:t>
            </a:r>
            <a:endParaRPr>
              <a:solidFill>
                <a:schemeClr val="dk1"/>
              </a:solidFill>
            </a:endParaRPr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">
                <a:solidFill>
                  <a:schemeClr val="dk1"/>
                </a:solidFill>
              </a:rPr>
              <a:t>Let git decide</a:t>
            </a:r>
            <a:endParaRPr>
              <a:solidFill>
                <a:schemeClr val="dk1"/>
              </a:solidFill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">
                <a:solidFill>
                  <a:schemeClr val="dk1"/>
                </a:solidFill>
              </a:rPr>
              <a:t>Default is good enough</a:t>
            </a:r>
            <a:endParaRPr>
              <a:solidFill>
                <a:schemeClr val="dk1"/>
              </a:solidFill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">
                <a:solidFill>
                  <a:schemeClr val="dk1"/>
                </a:solidFill>
              </a:rPr>
              <a:t>Terminalul este pe stilul Unix.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7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Înainte să începem...</a:t>
            </a:r>
            <a:endParaRPr/>
          </a:p>
        </p:txBody>
      </p:sp>
      <p:sp>
        <p:nvSpPr>
          <p:cNvPr id="172" name="Google Shape;172;p37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Pentru acest workshop vom folosi Github.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Acceptați invitația de colaborare de pe mail.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Workshop-ul va include comenzi de git, deci va fi nevoie de un terminal.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Ne vom focusa pe utilizarea într-un terminal Unix style.</a:t>
            </a: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178" name="Google Shape;178;p38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Este locul unde toate versiunile codului vor fi stocate.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V-am adăugat pe baza username-ului la un repository făcut de noi.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Oricine poate face un repository, public sau privat.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9"/>
          <p:cNvSpPr txBox="1">
            <a:spLocks noGrp="1"/>
          </p:cNvSpPr>
          <p:nvPr>
            <p:ph type="title"/>
          </p:nvPr>
        </p:nvSpPr>
        <p:spPr>
          <a:xfrm>
            <a:off x="630936" y="365760"/>
            <a:ext cx="7882200" cy="132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Generare cheie ssh </a:t>
            </a:r>
            <a:endParaRPr/>
          </a:p>
        </p:txBody>
      </p:sp>
      <p:sp>
        <p:nvSpPr>
          <p:cNvPr id="184" name="Google Shape;184;p39"/>
          <p:cNvSpPr txBox="1">
            <a:spLocks noGrp="1"/>
          </p:cNvSpPr>
          <p:nvPr>
            <p:ph type="body" idx="1"/>
          </p:nvPr>
        </p:nvSpPr>
        <p:spPr>
          <a:xfrm>
            <a:off x="639975" y="1824775"/>
            <a:ext cx="7882200" cy="424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Pentru autentificare folosim o cheie ssh.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ssh-keygen -t rsa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cat ~/.ssh/&lt;key_name&gt;.pub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Copiati output-ul ultimei comenzi.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B7B7B7"/>
                </a:solidFill>
              </a:rPr>
              <a:t>“ssh-rsa ……..= &lt;username&gt;@&lt;computername&gt;”</a:t>
            </a:r>
            <a:endParaRPr sz="2300"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632</Words>
  <Application>Microsoft Office PowerPoint</Application>
  <PresentationFormat>On-screen Show (4:3)</PresentationFormat>
  <Paragraphs>182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Work Sans</vt:lpstr>
      <vt:lpstr>Times New Roman</vt:lpstr>
      <vt:lpstr>Work Sans SemiBold</vt:lpstr>
      <vt:lpstr>Courier New</vt:lpstr>
      <vt:lpstr>Simple Light</vt:lpstr>
      <vt:lpstr>Office Theme</vt:lpstr>
      <vt:lpstr>Office Theme</vt:lpstr>
      <vt:lpstr>PowerPoint Presentation</vt:lpstr>
      <vt:lpstr>Git workshop soon</vt:lpstr>
      <vt:lpstr>PowerPoint Presentation</vt:lpstr>
      <vt:lpstr>Ce este git?</vt:lpstr>
      <vt:lpstr>git vs GitHub</vt:lpstr>
      <vt:lpstr>gitBash</vt:lpstr>
      <vt:lpstr>Înainte să începem...</vt:lpstr>
      <vt:lpstr>Repository</vt:lpstr>
      <vt:lpstr>Generare cheie ssh </vt:lpstr>
      <vt:lpstr>Adăugare cheie ssh</vt:lpstr>
      <vt:lpstr>Identificare</vt:lpstr>
      <vt:lpstr>Clonare repo</vt:lpstr>
      <vt:lpstr>Commit</vt:lpstr>
      <vt:lpstr>Branch-ul</vt:lpstr>
      <vt:lpstr>Topologia de acum</vt:lpstr>
      <vt:lpstr>Branch</vt:lpstr>
      <vt:lpstr>Topologia de acum</vt:lpstr>
      <vt:lpstr>Modificări</vt:lpstr>
      <vt:lpstr>Topologia de acum</vt:lpstr>
      <vt:lpstr>Incărcare modificări</vt:lpstr>
      <vt:lpstr>Topologia de acum</vt:lpstr>
      <vt:lpstr>Aducere modificări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Stefan</cp:lastModifiedBy>
  <cp:revision>1</cp:revision>
  <dcterms:modified xsi:type="dcterms:W3CDTF">2023-12-15T15:26:44Z</dcterms:modified>
</cp:coreProperties>
</file>