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765925" cy="9867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CC"/>
    <a:srgbClr val="EBFBFF"/>
    <a:srgbClr val="00CCFF"/>
    <a:srgbClr val="D5EDFF"/>
    <a:srgbClr val="FF9999"/>
    <a:srgbClr val="FFEFEF"/>
    <a:srgbClr val="009999"/>
    <a:srgbClr val="E5F8FF"/>
    <a:srgbClr val="D2F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5" autoAdjust="0"/>
  </p:normalViewPr>
  <p:slideViewPr>
    <p:cSldViewPr>
      <p:cViewPr>
        <p:scale>
          <a:sx n="100" d="100"/>
          <a:sy n="100" d="100"/>
        </p:scale>
        <p:origin x="-162" y="-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540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01850" y="739775"/>
            <a:ext cx="2562225" cy="37004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5" name="Tijdelijke aanduiding voor notities 2"/>
          <p:cNvSpPr>
            <a:spLocks noGrp="1"/>
          </p:cNvSpPr>
          <p:nvPr>
            <p:ph type="body" idx="1"/>
          </p:nvPr>
        </p:nvSpPr>
        <p:spPr bwMode="auto">
          <a:xfrm>
            <a:off x="676275" y="4687888"/>
            <a:ext cx="5413375" cy="4440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28" tIns="45464" rIns="90928" bIns="45464"/>
          <a:lstStyle/>
          <a:p>
            <a:endParaRPr lang="nl-NL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01850" y="739775"/>
            <a:ext cx="2562225" cy="37004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Tijdelijke aanduiding voor notities 2"/>
          <p:cNvSpPr>
            <a:spLocks noGrp="1"/>
          </p:cNvSpPr>
          <p:nvPr>
            <p:ph type="body" idx="1"/>
          </p:nvPr>
        </p:nvSpPr>
        <p:spPr bwMode="auto">
          <a:xfrm>
            <a:off x="676275" y="4687888"/>
            <a:ext cx="5413375" cy="4440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28" tIns="45464" rIns="90928" bIns="45464"/>
          <a:lstStyle/>
          <a:p>
            <a:endParaRPr lang="nl-NL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85F20-6445-4DB9-8298-8251E6F8E7B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6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7EB24-1C74-40E1-AFD9-25F6CA30986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46212-B21F-4F52-95B7-51F8D2CFF87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5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C252E-1785-4531-A0D5-3BB14ED5A01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65686-E884-4DE3-B89A-DAB0EF03BFD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7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D8048-91CE-4C7C-8612-3B3F23B4C00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52127-0F82-45FF-94F7-DE1E8CD4C44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BA312-766A-43F2-BEB1-19444F94876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4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343FC-038A-4B4E-AB7F-17B8353E73D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7B756-3557-40F7-BE3A-01A229B026B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3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30C4-5F01-41A2-A01D-42468030389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5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94AE77B9-5B76-429A-9BD7-654CBA5042C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 bwMode="auto">
          <a:xfrm>
            <a:off x="1281112" y="1643013"/>
            <a:ext cx="4098925" cy="259823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2000"/>
            </a:schemeClr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50" name="Rechte verbindingslijn 4"/>
          <p:cNvCxnSpPr>
            <a:cxnSpLocks noChangeShapeType="1"/>
            <a:endCxn id="2141" idx="0"/>
          </p:cNvCxnSpPr>
          <p:nvPr/>
        </p:nvCxnSpPr>
        <p:spPr bwMode="auto">
          <a:xfrm>
            <a:off x="938213" y="1939925"/>
            <a:ext cx="785812" cy="9525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" name="Line 4"/>
          <p:cNvSpPr>
            <a:spLocks noChangeShapeType="1"/>
          </p:cNvSpPr>
          <p:nvPr/>
        </p:nvSpPr>
        <p:spPr bwMode="auto">
          <a:xfrm>
            <a:off x="153988" y="9293225"/>
            <a:ext cx="660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>
            <a:off x="153988" y="9521825"/>
            <a:ext cx="65992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1381125" y="9066213"/>
            <a:ext cx="0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125412" y="9066213"/>
            <a:ext cx="66436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8"/>
          <p:cNvSpPr>
            <a:spLocks noChangeShapeType="1"/>
          </p:cNvSpPr>
          <p:nvPr/>
        </p:nvSpPr>
        <p:spPr bwMode="auto">
          <a:xfrm flipH="1">
            <a:off x="3352800" y="9066213"/>
            <a:ext cx="6350" cy="666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9"/>
          <p:cNvSpPr>
            <a:spLocks noChangeShapeType="1"/>
          </p:cNvSpPr>
          <p:nvPr/>
        </p:nvSpPr>
        <p:spPr bwMode="auto">
          <a:xfrm>
            <a:off x="4424363" y="9066213"/>
            <a:ext cx="0" cy="6651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11"/>
          <p:cNvSpPr>
            <a:spLocks noChangeArrowheads="1"/>
          </p:cNvSpPr>
          <p:nvPr/>
        </p:nvSpPr>
        <p:spPr bwMode="auto">
          <a:xfrm>
            <a:off x="211138" y="9058275"/>
            <a:ext cx="1136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</a:rPr>
              <a:t>PROJECT            :</a:t>
            </a:r>
          </a:p>
        </p:txBody>
      </p:sp>
      <p:sp>
        <p:nvSpPr>
          <p:cNvPr id="2058" name="Rectangle 12"/>
          <p:cNvSpPr>
            <a:spLocks noChangeArrowheads="1"/>
          </p:cNvSpPr>
          <p:nvPr/>
        </p:nvSpPr>
        <p:spPr bwMode="auto">
          <a:xfrm>
            <a:off x="3330575" y="9058275"/>
            <a:ext cx="928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</a:rPr>
              <a:t>BETREFT     :</a:t>
            </a:r>
          </a:p>
        </p:txBody>
      </p:sp>
      <p:sp>
        <p:nvSpPr>
          <p:cNvPr id="2059" name="Rectangle 13"/>
          <p:cNvSpPr>
            <a:spLocks noChangeArrowheads="1"/>
          </p:cNvSpPr>
          <p:nvPr/>
        </p:nvSpPr>
        <p:spPr bwMode="auto">
          <a:xfrm>
            <a:off x="211138" y="9291638"/>
            <a:ext cx="1150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</a:rPr>
              <a:t>GETEKEND        :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1428750" y="9282113"/>
            <a:ext cx="647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</a:rPr>
              <a:t> F.Silano</a:t>
            </a:r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3330575" y="9282113"/>
            <a:ext cx="939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</a:rPr>
              <a:t>DATUM        :</a:t>
            </a:r>
          </a:p>
        </p:txBody>
      </p:sp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211138" y="9509125"/>
            <a:ext cx="1150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</a:rPr>
              <a:t>TEK. NR              :</a:t>
            </a:r>
          </a:p>
        </p:txBody>
      </p:sp>
      <p:sp>
        <p:nvSpPr>
          <p:cNvPr id="2063" name="Rectangle 17"/>
          <p:cNvSpPr>
            <a:spLocks noChangeArrowheads="1"/>
          </p:cNvSpPr>
          <p:nvPr/>
        </p:nvSpPr>
        <p:spPr bwMode="auto">
          <a:xfrm>
            <a:off x="3330575" y="9509125"/>
            <a:ext cx="931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</a:rPr>
              <a:t>FILE              :</a:t>
            </a:r>
          </a:p>
        </p:txBody>
      </p:sp>
      <p:sp>
        <p:nvSpPr>
          <p:cNvPr id="2064" name="Rectangle 18"/>
          <p:cNvSpPr>
            <a:spLocks noChangeArrowheads="1"/>
          </p:cNvSpPr>
          <p:nvPr/>
        </p:nvSpPr>
        <p:spPr bwMode="auto">
          <a:xfrm>
            <a:off x="187325" y="9190038"/>
            <a:ext cx="2016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50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sp>
        <p:nvSpPr>
          <p:cNvPr id="2065" name="Line 24"/>
          <p:cNvSpPr>
            <a:spLocks noChangeShapeType="1"/>
          </p:cNvSpPr>
          <p:nvPr/>
        </p:nvSpPr>
        <p:spPr bwMode="auto">
          <a:xfrm>
            <a:off x="5537200" y="9301163"/>
            <a:ext cx="0" cy="219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Text Box 73"/>
          <p:cNvSpPr txBox="1">
            <a:spLocks noChangeArrowheads="1"/>
          </p:cNvSpPr>
          <p:nvPr/>
        </p:nvSpPr>
        <p:spPr bwMode="auto">
          <a:xfrm>
            <a:off x="-5895975" y="8077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nl-NL" altLang="en-US">
              <a:latin typeface="Arial" charset="0"/>
            </a:endParaRPr>
          </a:p>
        </p:txBody>
      </p:sp>
      <p:sp>
        <p:nvSpPr>
          <p:cNvPr id="2067" name="Rectangle 76"/>
          <p:cNvSpPr>
            <a:spLocks noChangeArrowheads="1"/>
          </p:cNvSpPr>
          <p:nvPr/>
        </p:nvSpPr>
        <p:spPr bwMode="auto">
          <a:xfrm>
            <a:off x="1408113" y="9047163"/>
            <a:ext cx="774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>
                <a:solidFill>
                  <a:srgbClr val="000000"/>
                </a:solidFill>
              </a:rPr>
              <a:t> Cisco-lab. </a:t>
            </a:r>
          </a:p>
        </p:txBody>
      </p:sp>
      <p:sp>
        <p:nvSpPr>
          <p:cNvPr id="2068" name="Rectangle 77"/>
          <p:cNvSpPr>
            <a:spLocks noChangeArrowheads="1"/>
          </p:cNvSpPr>
          <p:nvPr/>
        </p:nvSpPr>
        <p:spPr bwMode="auto">
          <a:xfrm>
            <a:off x="4495800" y="9047163"/>
            <a:ext cx="1393010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Practicum lab. </a:t>
            </a:r>
            <a:r>
              <a:rPr lang="en-US" altLang="en-US" sz="1000" dirty="0" smtClean="0">
                <a:solidFill>
                  <a:srgbClr val="000000"/>
                </a:solidFill>
              </a:rPr>
              <a:t>OSPF_2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2" name="Text Box 196"/>
          <p:cNvSpPr txBox="1">
            <a:spLocks noChangeArrowheads="1"/>
          </p:cNvSpPr>
          <p:nvPr/>
        </p:nvSpPr>
        <p:spPr bwMode="auto">
          <a:xfrm>
            <a:off x="533400" y="304800"/>
            <a:ext cx="6019800" cy="461963"/>
          </a:xfrm>
          <a:prstGeom prst="rect">
            <a:avLst/>
          </a:prstGeom>
          <a:solidFill>
            <a:srgbClr val="00B0F0">
              <a:alpha val="26000"/>
            </a:srgbClr>
          </a:solidFill>
          <a:ln w="57150" cmpd="thinThick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b="1" dirty="0">
                <a:solidFill>
                  <a:srgbClr val="009999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lifornian FB" pitchFamily="18" charset="0"/>
              </a:rPr>
              <a:t>DCN </a:t>
            </a: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tencil" pitchFamily="82" charset="0"/>
              </a:rPr>
              <a:t>: </a:t>
            </a:r>
            <a:r>
              <a:rPr lang="en-US" sz="1800" dirty="0" err="1" smtClean="0">
                <a:solidFill>
                  <a:srgbClr val="FF0000"/>
                </a:solidFill>
                <a:latin typeface="Stencil" pitchFamily="82" charset="0"/>
              </a:rPr>
              <a:t>OSPF</a:t>
            </a:r>
            <a:r>
              <a:rPr lang="en-US" sz="1800" dirty="0" err="1" smtClean="0">
                <a:latin typeface="Stencil" pitchFamily="82" charset="0"/>
              </a:rPr>
              <a:t>+</a:t>
            </a:r>
            <a:r>
              <a:rPr lang="en-US" sz="1800" dirty="0" err="1" smtClean="0">
                <a:solidFill>
                  <a:srgbClr val="FF0000"/>
                </a:solidFill>
                <a:latin typeface="Stencil" pitchFamily="82" charset="0"/>
              </a:rPr>
              <a:t>vlsm</a:t>
            </a:r>
            <a:r>
              <a:rPr lang="en-US" sz="1800" dirty="0" smtClean="0">
                <a:solidFill>
                  <a:srgbClr val="FF0000"/>
                </a:solidFill>
                <a:latin typeface="Stencil" pitchFamily="82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Stencil" pitchFamily="82" charset="0"/>
              </a:rPr>
              <a:t>(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Stencil" pitchFamily="82" charset="0"/>
              </a:rPr>
              <a:t>single area</a:t>
            </a:r>
            <a:r>
              <a:rPr lang="en-US" sz="1400" dirty="0" smtClean="0">
                <a:solidFill>
                  <a:srgbClr val="FF0000"/>
                </a:solidFill>
                <a:latin typeface="Stencil" pitchFamily="82" charset="0"/>
              </a:rPr>
              <a:t>) </a:t>
            </a:r>
            <a:r>
              <a:rPr lang="en-US" sz="900" dirty="0" smtClean="0">
                <a:solidFill>
                  <a:srgbClr val="C00000"/>
                </a:solidFill>
                <a:latin typeface="Stencil" pitchFamily="82" charset="0"/>
              </a:rPr>
              <a:t>Link: speed: 10/100Mb</a:t>
            </a:r>
            <a:endParaRPr lang="en-US" sz="900" dirty="0">
              <a:solidFill>
                <a:srgbClr val="C00000"/>
              </a:solidFill>
              <a:latin typeface="Stencil" pitchFamily="82" charset="0"/>
            </a:endParaRPr>
          </a:p>
        </p:txBody>
      </p:sp>
      <p:sp>
        <p:nvSpPr>
          <p:cNvPr id="2070" name="Rectangle 2"/>
          <p:cNvSpPr>
            <a:spLocks noChangeArrowheads="1"/>
          </p:cNvSpPr>
          <p:nvPr/>
        </p:nvSpPr>
        <p:spPr bwMode="auto">
          <a:xfrm>
            <a:off x="131763" y="152400"/>
            <a:ext cx="6637337" cy="9580563"/>
          </a:xfrm>
          <a:prstGeom prst="rect">
            <a:avLst/>
          </a:prstGeom>
          <a:noFill/>
          <a:ln w="22225" cmpd="dbl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nl-NL" altLang="en-US"/>
          </a:p>
        </p:txBody>
      </p:sp>
      <p:sp>
        <p:nvSpPr>
          <p:cNvPr id="2071" name="Text Box 81"/>
          <p:cNvSpPr txBox="1">
            <a:spLocks noChangeArrowheads="1"/>
          </p:cNvSpPr>
          <p:nvPr/>
        </p:nvSpPr>
        <p:spPr bwMode="auto">
          <a:xfrm>
            <a:off x="205066" y="4788792"/>
            <a:ext cx="15183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 dirty="0" err="1">
                <a:latin typeface="Arial" charset="0"/>
              </a:rPr>
              <a:t>Opdracht</a:t>
            </a:r>
            <a:r>
              <a:rPr lang="en-US" altLang="en-US" sz="1400" b="1" dirty="0">
                <a:latin typeface="Arial" charset="0"/>
              </a:rPr>
              <a:t>: </a:t>
            </a:r>
            <a:r>
              <a:rPr lang="en-US" altLang="en-US" sz="1400" dirty="0" smtClean="0">
                <a:solidFill>
                  <a:srgbClr val="00CCFF"/>
                </a:solidFill>
                <a:latin typeface="Stencil" pitchFamily="82" charset="0"/>
              </a:rPr>
              <a:t>OSPF</a:t>
            </a:r>
            <a:endParaRPr lang="en-US" altLang="en-US" sz="1400" dirty="0">
              <a:solidFill>
                <a:srgbClr val="00CCFF"/>
              </a:solidFill>
              <a:latin typeface="Stencil" pitchFamily="82" charset="0"/>
            </a:endParaRPr>
          </a:p>
        </p:txBody>
      </p:sp>
      <p:sp>
        <p:nvSpPr>
          <p:cNvPr id="2147" name="Text Box 114"/>
          <p:cNvSpPr txBox="1">
            <a:spLocks noChangeArrowheads="1"/>
          </p:cNvSpPr>
          <p:nvPr/>
        </p:nvSpPr>
        <p:spPr bwMode="auto">
          <a:xfrm>
            <a:off x="281473" y="7662998"/>
            <a:ext cx="1600200" cy="27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b="1" dirty="0">
                <a:latin typeface="Arial" charset="0"/>
              </a:rPr>
              <a:t>Extra </a:t>
            </a:r>
            <a:r>
              <a:rPr lang="en-US" altLang="en-US" sz="1200" b="1" dirty="0" err="1">
                <a:latin typeface="Arial" charset="0"/>
              </a:rPr>
              <a:t>gegevens</a:t>
            </a:r>
            <a:r>
              <a:rPr lang="en-US" altLang="en-US" sz="1200" b="1" dirty="0">
                <a:latin typeface="Arial" charset="0"/>
              </a:rPr>
              <a:t>:</a:t>
            </a:r>
          </a:p>
        </p:txBody>
      </p:sp>
      <p:cxnSp>
        <p:nvCxnSpPr>
          <p:cNvPr id="2074" name="Rechte verbindingslijn 336"/>
          <p:cNvCxnSpPr>
            <a:cxnSpLocks noChangeShapeType="1"/>
          </p:cNvCxnSpPr>
          <p:nvPr/>
        </p:nvCxnSpPr>
        <p:spPr bwMode="auto">
          <a:xfrm flipV="1">
            <a:off x="3427413" y="2047875"/>
            <a:ext cx="1108075" cy="77470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Text Box 114"/>
          <p:cNvSpPr txBox="1">
            <a:spLocks noChangeArrowheads="1"/>
          </p:cNvSpPr>
          <p:nvPr/>
        </p:nvSpPr>
        <p:spPr bwMode="auto">
          <a:xfrm>
            <a:off x="1822864" y="876300"/>
            <a:ext cx="2827792" cy="247650"/>
          </a:xfrm>
          <a:prstGeom prst="rect">
            <a:avLst/>
          </a:prstGeom>
          <a:solidFill>
            <a:schemeClr val="accent2">
              <a:lumMod val="20000"/>
              <a:lumOff val="80000"/>
              <a:alpha val="67058"/>
            </a:schemeClr>
          </a:solidFill>
          <a:ln w="3175" algn="ctr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b="1" i="1" dirty="0" err="1" smtClean="0">
                <a:latin typeface="Arial" charset="0"/>
              </a:rPr>
              <a:t>Gegeven</a:t>
            </a:r>
            <a:r>
              <a:rPr lang="en-US" sz="1000" b="1" i="1" dirty="0" smtClean="0">
                <a:latin typeface="Arial" charset="0"/>
              </a:rPr>
              <a:t> </a:t>
            </a:r>
            <a:r>
              <a:rPr lang="en-US" sz="1000" b="1" i="1" dirty="0" err="1" smtClean="0">
                <a:latin typeface="Arial" charset="0"/>
              </a:rPr>
              <a:t>uitgangspositie</a:t>
            </a:r>
            <a:r>
              <a:rPr lang="en-US" sz="1000" b="1" i="1" dirty="0" smtClean="0">
                <a:latin typeface="Arial" charset="0"/>
              </a:rPr>
              <a:t>: </a:t>
            </a:r>
            <a:r>
              <a:rPr lang="en-US" sz="1000" b="1" i="1" dirty="0" smtClean="0">
                <a:solidFill>
                  <a:srgbClr val="0033CC"/>
                </a:solidFill>
                <a:latin typeface="Arial" charset="0"/>
              </a:rPr>
              <a:t>172.20.144.0</a:t>
            </a:r>
            <a:r>
              <a:rPr lang="en-US" sz="1000" b="1" i="1" dirty="0" smtClean="0">
                <a:solidFill>
                  <a:srgbClr val="CC0066"/>
                </a:solidFill>
                <a:latin typeface="Arial" charset="0"/>
              </a:rPr>
              <a:t> </a:t>
            </a:r>
            <a:r>
              <a:rPr lang="en-US" sz="1000" b="1" i="1" dirty="0" smtClean="0">
                <a:latin typeface="Arial" charset="0"/>
              </a:rPr>
              <a:t>/ 21</a:t>
            </a:r>
          </a:p>
        </p:txBody>
      </p:sp>
      <p:sp>
        <p:nvSpPr>
          <p:cNvPr id="2076" name="Text Box 125"/>
          <p:cNvSpPr txBox="1">
            <a:spLocks noChangeArrowheads="1"/>
          </p:cNvSpPr>
          <p:nvPr/>
        </p:nvSpPr>
        <p:spPr bwMode="auto">
          <a:xfrm>
            <a:off x="838200" y="971550"/>
            <a:ext cx="381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>
                <a:latin typeface="Arial Narrow" pitchFamily="34" charset="0"/>
              </a:rPr>
              <a:t>pc1</a:t>
            </a:r>
          </a:p>
        </p:txBody>
      </p:sp>
      <p:cxnSp>
        <p:nvCxnSpPr>
          <p:cNvPr id="2077" name="Rechte verbindingslijn 336"/>
          <p:cNvCxnSpPr>
            <a:cxnSpLocks noChangeShapeType="1"/>
          </p:cNvCxnSpPr>
          <p:nvPr/>
        </p:nvCxnSpPr>
        <p:spPr bwMode="auto">
          <a:xfrm rot="5400000" flipH="1" flipV="1">
            <a:off x="3298825" y="2381250"/>
            <a:ext cx="1676400" cy="1143000"/>
          </a:xfrm>
          <a:prstGeom prst="line">
            <a:avLst/>
          </a:prstGeom>
          <a:noFill/>
          <a:ln w="15875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8" name="Rechte verbindingslijn 336"/>
          <p:cNvCxnSpPr>
            <a:cxnSpLocks noChangeShapeType="1"/>
          </p:cNvCxnSpPr>
          <p:nvPr/>
        </p:nvCxnSpPr>
        <p:spPr bwMode="auto">
          <a:xfrm>
            <a:off x="1584325" y="2038350"/>
            <a:ext cx="3124200" cy="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9" name="Rechte verbindingslijn 336"/>
          <p:cNvCxnSpPr>
            <a:cxnSpLocks noChangeShapeType="1"/>
          </p:cNvCxnSpPr>
          <p:nvPr/>
        </p:nvCxnSpPr>
        <p:spPr bwMode="auto">
          <a:xfrm flipH="1" flipV="1">
            <a:off x="1774825" y="2146300"/>
            <a:ext cx="1333500" cy="1797050"/>
          </a:xfrm>
          <a:prstGeom prst="line">
            <a:avLst/>
          </a:prstGeom>
          <a:noFill/>
          <a:ln w="15875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0" name="Text Box 117"/>
          <p:cNvSpPr txBox="1">
            <a:spLocks noChangeArrowheads="1"/>
          </p:cNvSpPr>
          <p:nvPr/>
        </p:nvSpPr>
        <p:spPr bwMode="auto">
          <a:xfrm>
            <a:off x="2651125" y="363855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>
                <a:latin typeface="Arial" charset="0"/>
              </a:rPr>
              <a:t>.</a:t>
            </a:r>
            <a:r>
              <a:rPr lang="en-US" altLang="en-US" sz="800" b="1" i="1">
                <a:latin typeface="Arial Narrow" pitchFamily="34" charset="0"/>
              </a:rPr>
              <a:t>hb</a:t>
            </a:r>
          </a:p>
        </p:txBody>
      </p:sp>
      <p:sp>
        <p:nvSpPr>
          <p:cNvPr id="2081" name="Text Box 117"/>
          <p:cNvSpPr txBox="1">
            <a:spLocks noChangeArrowheads="1"/>
          </p:cNvSpPr>
          <p:nvPr/>
        </p:nvSpPr>
        <p:spPr bwMode="auto">
          <a:xfrm>
            <a:off x="3629025" y="35306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>
                <a:latin typeface="Arial" charset="0"/>
              </a:rPr>
              <a:t>.</a:t>
            </a:r>
            <a:r>
              <a:rPr lang="en-US" altLang="en-US" sz="800" b="1" i="1">
                <a:latin typeface="Arial Narrow" pitchFamily="34" charset="0"/>
              </a:rPr>
              <a:t>hb</a:t>
            </a:r>
          </a:p>
        </p:txBody>
      </p:sp>
      <p:sp>
        <p:nvSpPr>
          <p:cNvPr id="2083" name="Text Box 125"/>
          <p:cNvSpPr txBox="1">
            <a:spLocks noChangeArrowheads="1"/>
          </p:cNvSpPr>
          <p:nvPr/>
        </p:nvSpPr>
        <p:spPr bwMode="auto">
          <a:xfrm>
            <a:off x="4479925" y="226695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>
                <a:latin typeface="Arial Narrow" pitchFamily="34" charset="0"/>
              </a:rPr>
              <a:t>.lb</a:t>
            </a:r>
          </a:p>
        </p:txBody>
      </p:sp>
      <p:sp>
        <p:nvSpPr>
          <p:cNvPr id="2084" name="Text Box 125"/>
          <p:cNvSpPr txBox="1">
            <a:spLocks noChangeArrowheads="1"/>
          </p:cNvSpPr>
          <p:nvPr/>
        </p:nvSpPr>
        <p:spPr bwMode="auto">
          <a:xfrm>
            <a:off x="2247900" y="1831975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>
                <a:latin typeface="Arial Narrow" pitchFamily="34" charset="0"/>
              </a:rPr>
              <a:t>.lb</a:t>
            </a:r>
          </a:p>
        </p:txBody>
      </p:sp>
      <p:sp>
        <p:nvSpPr>
          <p:cNvPr id="2085" name="Text Box 125"/>
          <p:cNvSpPr txBox="1">
            <a:spLocks noChangeArrowheads="1"/>
          </p:cNvSpPr>
          <p:nvPr/>
        </p:nvSpPr>
        <p:spPr bwMode="auto">
          <a:xfrm>
            <a:off x="4022725" y="18542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>
                <a:latin typeface="Arial Narrow" pitchFamily="34" charset="0"/>
              </a:rPr>
              <a:t>.hb</a:t>
            </a:r>
          </a:p>
        </p:txBody>
      </p:sp>
      <p:sp>
        <p:nvSpPr>
          <p:cNvPr id="121" name="Text Box 114"/>
          <p:cNvSpPr txBox="1">
            <a:spLocks noChangeArrowheads="1"/>
          </p:cNvSpPr>
          <p:nvPr/>
        </p:nvSpPr>
        <p:spPr bwMode="auto">
          <a:xfrm>
            <a:off x="2955925" y="1885950"/>
            <a:ext cx="296863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algn="ctr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chemeClr val="accent6"/>
                </a:solidFill>
                <a:latin typeface="Arial Narrow" pitchFamily="34" charset="0"/>
              </a:rPr>
              <a:t>5e </a:t>
            </a:r>
          </a:p>
        </p:txBody>
      </p:sp>
      <p:cxnSp>
        <p:nvCxnSpPr>
          <p:cNvPr id="123" name="Rechte verbindingslijn 336"/>
          <p:cNvCxnSpPr>
            <a:cxnSpLocks noChangeShapeType="1"/>
          </p:cNvCxnSpPr>
          <p:nvPr/>
        </p:nvCxnSpPr>
        <p:spPr bwMode="auto">
          <a:xfrm flipV="1">
            <a:off x="2171700" y="3967163"/>
            <a:ext cx="888210" cy="548164"/>
          </a:xfrm>
          <a:prstGeom prst="line">
            <a:avLst/>
          </a:prstGeom>
          <a:noFill/>
          <a:ln w="38100" algn="ctr">
            <a:solidFill>
              <a:schemeClr val="accent6"/>
            </a:solidFill>
            <a:round/>
            <a:headEnd type="none" w="sm" len="sm"/>
            <a:tailEnd type="none" w="sm" len="sm"/>
          </a:ln>
        </p:spPr>
      </p:cxnSp>
      <p:sp>
        <p:nvSpPr>
          <p:cNvPr id="2090" name="AutoShape 239"/>
          <p:cNvSpPr>
            <a:spLocks noChangeAspect="1" noChangeArrowheads="1"/>
          </p:cNvSpPr>
          <p:nvPr/>
        </p:nvSpPr>
        <p:spPr bwMode="auto">
          <a:xfrm>
            <a:off x="3946525" y="89535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nl-NL" altLang="en-US"/>
          </a:p>
        </p:txBody>
      </p:sp>
      <p:cxnSp>
        <p:nvCxnSpPr>
          <p:cNvPr id="127" name="Rechte verbindingslijn 336"/>
          <p:cNvCxnSpPr>
            <a:cxnSpLocks noChangeShapeType="1"/>
          </p:cNvCxnSpPr>
          <p:nvPr/>
        </p:nvCxnSpPr>
        <p:spPr bwMode="auto">
          <a:xfrm rot="16200000" flipH="1">
            <a:off x="1181100" y="1314450"/>
            <a:ext cx="762000" cy="533400"/>
          </a:xfrm>
          <a:prstGeom prst="line">
            <a:avLst/>
          </a:prstGeom>
          <a:noFill/>
          <a:ln w="38100" algn="ctr">
            <a:solidFill>
              <a:schemeClr val="accent6"/>
            </a:solidFill>
            <a:round/>
            <a:headEnd type="none" w="sm" len="sm"/>
            <a:tailEnd type="none" w="sm" len="sm"/>
          </a:ln>
        </p:spPr>
      </p:cxnSp>
      <p:pic>
        <p:nvPicPr>
          <p:cNvPr id="2092" name="Picture 10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715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9" name="Rechte verbindingslijn 336"/>
          <p:cNvCxnSpPr>
            <a:cxnSpLocks noChangeShapeType="1"/>
          </p:cNvCxnSpPr>
          <p:nvPr/>
        </p:nvCxnSpPr>
        <p:spPr bwMode="auto">
          <a:xfrm rot="5400000" flipH="1" flipV="1">
            <a:off x="4656932" y="1267618"/>
            <a:ext cx="685800" cy="550863"/>
          </a:xfrm>
          <a:prstGeom prst="line">
            <a:avLst/>
          </a:prstGeom>
          <a:noFill/>
          <a:ln w="38100" algn="ctr">
            <a:solidFill>
              <a:schemeClr val="accent6"/>
            </a:solidFill>
            <a:round/>
            <a:headEnd type="none" w="sm" len="sm"/>
            <a:tailEnd type="none" w="sm" len="sm"/>
          </a:ln>
        </p:spPr>
      </p:cxnSp>
      <p:grpSp>
        <p:nvGrpSpPr>
          <p:cNvPr id="2094" name="Groep 303"/>
          <p:cNvGrpSpPr>
            <a:grpSpLocks/>
          </p:cNvGrpSpPr>
          <p:nvPr/>
        </p:nvGrpSpPr>
        <p:grpSpPr bwMode="auto">
          <a:xfrm>
            <a:off x="4265613" y="1809750"/>
            <a:ext cx="900112" cy="449263"/>
            <a:chOff x="1828800" y="1143000"/>
            <a:chExt cx="609599" cy="304800"/>
          </a:xfrm>
        </p:grpSpPr>
        <p:pic>
          <p:nvPicPr>
            <p:cNvPr id="132" name="Picture 168"/>
            <p:cNvPicPr>
              <a:picLocks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28800" y="1143000"/>
              <a:ext cx="609599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43" name="Picture 8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295400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8" name="Text Box 114"/>
          <p:cNvSpPr txBox="1">
            <a:spLocks noChangeArrowheads="1"/>
          </p:cNvSpPr>
          <p:nvPr/>
        </p:nvSpPr>
        <p:spPr bwMode="auto">
          <a:xfrm>
            <a:off x="1241108" y="1406525"/>
            <a:ext cx="320477" cy="215444"/>
          </a:xfrm>
          <a:prstGeom prst="rect">
            <a:avLst/>
          </a:prstGeom>
          <a:solidFill>
            <a:srgbClr val="FFFF00"/>
          </a:solidFill>
          <a:ln w="3175" algn="ctr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rgbClr val="FF0000"/>
                </a:solidFill>
                <a:latin typeface="Arial Narrow" pitchFamily="34" charset="0"/>
              </a:rPr>
              <a:t>1e</a:t>
            </a:r>
            <a:r>
              <a:rPr lang="en-US" sz="800" i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2099" name="Text Box 125"/>
          <p:cNvSpPr txBox="1">
            <a:spLocks noChangeArrowheads="1"/>
          </p:cNvSpPr>
          <p:nvPr/>
        </p:nvSpPr>
        <p:spPr bwMode="auto">
          <a:xfrm>
            <a:off x="4533900" y="1651497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 dirty="0">
                <a:latin typeface="Arial Narrow" pitchFamily="34" charset="0"/>
              </a:rPr>
              <a:t>.</a:t>
            </a:r>
            <a:r>
              <a:rPr lang="en-US" altLang="en-US" sz="800" b="1" i="1" dirty="0" err="1">
                <a:latin typeface="Arial Narrow" pitchFamily="34" charset="0"/>
              </a:rPr>
              <a:t>hb</a:t>
            </a:r>
            <a:endParaRPr lang="en-US" altLang="en-US" sz="800" b="1" i="1" dirty="0">
              <a:latin typeface="Arial Narrow" pitchFamily="34" charset="0"/>
            </a:endParaRPr>
          </a:p>
        </p:txBody>
      </p:sp>
      <p:sp>
        <p:nvSpPr>
          <p:cNvPr id="2100" name="Text Box 125"/>
          <p:cNvSpPr txBox="1">
            <a:spLocks noChangeArrowheads="1"/>
          </p:cNvSpPr>
          <p:nvPr/>
        </p:nvSpPr>
        <p:spPr bwMode="auto">
          <a:xfrm>
            <a:off x="1642090" y="1621969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 dirty="0">
                <a:latin typeface="Arial Narrow" pitchFamily="34" charset="0"/>
              </a:rPr>
              <a:t>.</a:t>
            </a:r>
            <a:r>
              <a:rPr lang="en-US" altLang="en-US" sz="800" b="1" i="1" dirty="0" err="1">
                <a:latin typeface="Arial Narrow" pitchFamily="34" charset="0"/>
              </a:rPr>
              <a:t>hb</a:t>
            </a:r>
            <a:endParaRPr lang="en-US" altLang="en-US" sz="800" b="1" i="1" dirty="0">
              <a:latin typeface="Arial Narrow" pitchFamily="34" charset="0"/>
            </a:endParaRPr>
          </a:p>
        </p:txBody>
      </p:sp>
      <p:sp>
        <p:nvSpPr>
          <p:cNvPr id="2101" name="Text Box 125"/>
          <p:cNvSpPr txBox="1">
            <a:spLocks noChangeArrowheads="1"/>
          </p:cNvSpPr>
          <p:nvPr/>
        </p:nvSpPr>
        <p:spPr bwMode="auto">
          <a:xfrm>
            <a:off x="2527935" y="3924617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 dirty="0">
                <a:latin typeface="Arial Narrow" pitchFamily="34" charset="0"/>
              </a:rPr>
              <a:t>.</a:t>
            </a:r>
            <a:r>
              <a:rPr lang="en-US" altLang="en-US" sz="800" b="1" i="1" dirty="0" err="1">
                <a:latin typeface="Arial Narrow" pitchFamily="34" charset="0"/>
              </a:rPr>
              <a:t>hb</a:t>
            </a:r>
            <a:endParaRPr lang="en-US" altLang="en-US" sz="800" b="1" i="1" dirty="0">
              <a:latin typeface="Arial Narrow" pitchFamily="34" charset="0"/>
            </a:endParaRPr>
          </a:p>
        </p:txBody>
      </p:sp>
      <p:sp>
        <p:nvSpPr>
          <p:cNvPr id="2102" name="Text Box 125"/>
          <p:cNvSpPr txBox="1">
            <a:spLocks noChangeArrowheads="1"/>
          </p:cNvSpPr>
          <p:nvPr/>
        </p:nvSpPr>
        <p:spPr bwMode="auto">
          <a:xfrm>
            <a:off x="1613694" y="4507706"/>
            <a:ext cx="444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 dirty="0">
                <a:latin typeface="Arial Narrow" pitchFamily="34" charset="0"/>
              </a:rPr>
              <a:t>.hb-1</a:t>
            </a:r>
          </a:p>
        </p:txBody>
      </p:sp>
      <p:cxnSp>
        <p:nvCxnSpPr>
          <p:cNvPr id="2104" name="Rechte verbindingslijn 336"/>
          <p:cNvCxnSpPr>
            <a:cxnSpLocks noChangeShapeType="1"/>
          </p:cNvCxnSpPr>
          <p:nvPr/>
        </p:nvCxnSpPr>
        <p:spPr bwMode="auto">
          <a:xfrm flipH="1" flipV="1">
            <a:off x="2038350" y="2190750"/>
            <a:ext cx="1009650" cy="47625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05" name="Groep 309"/>
          <p:cNvGrpSpPr>
            <a:grpSpLocks/>
          </p:cNvGrpSpPr>
          <p:nvPr/>
        </p:nvGrpSpPr>
        <p:grpSpPr bwMode="auto">
          <a:xfrm>
            <a:off x="1385888" y="1809750"/>
            <a:ext cx="900112" cy="449263"/>
            <a:chOff x="1828800" y="1143000"/>
            <a:chExt cx="609599" cy="304800"/>
          </a:xfrm>
        </p:grpSpPr>
        <p:pic>
          <p:nvPicPr>
            <p:cNvPr id="150" name="Picture 168"/>
            <p:cNvPicPr>
              <a:picLocks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28800" y="1143000"/>
              <a:ext cx="609599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41" name="Picture 8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295400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106" name="Rechte verbindingslijn 336"/>
          <p:cNvCxnSpPr>
            <a:cxnSpLocks noChangeShapeType="1"/>
          </p:cNvCxnSpPr>
          <p:nvPr/>
        </p:nvCxnSpPr>
        <p:spPr bwMode="auto">
          <a:xfrm flipV="1">
            <a:off x="3252788" y="2652713"/>
            <a:ext cx="7937" cy="1382712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07" name="Groep 303"/>
          <p:cNvGrpSpPr>
            <a:grpSpLocks/>
          </p:cNvGrpSpPr>
          <p:nvPr/>
        </p:nvGrpSpPr>
        <p:grpSpPr bwMode="auto">
          <a:xfrm>
            <a:off x="2851150" y="2484438"/>
            <a:ext cx="900113" cy="449262"/>
            <a:chOff x="1828800" y="1143000"/>
            <a:chExt cx="609599" cy="304800"/>
          </a:xfrm>
        </p:grpSpPr>
        <p:pic>
          <p:nvPicPr>
            <p:cNvPr id="156" name="Picture 168"/>
            <p:cNvPicPr>
              <a:picLocks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28800" y="1143000"/>
              <a:ext cx="609599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39" name="Picture 8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295400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08" name="Groep 303"/>
          <p:cNvGrpSpPr>
            <a:grpSpLocks/>
          </p:cNvGrpSpPr>
          <p:nvPr/>
        </p:nvGrpSpPr>
        <p:grpSpPr bwMode="auto">
          <a:xfrm>
            <a:off x="2803525" y="3714750"/>
            <a:ext cx="900113" cy="449263"/>
            <a:chOff x="1828800" y="1143000"/>
            <a:chExt cx="609599" cy="304800"/>
          </a:xfrm>
        </p:grpSpPr>
        <p:pic>
          <p:nvPicPr>
            <p:cNvPr id="160" name="Picture 168"/>
            <p:cNvPicPr>
              <a:picLocks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28800" y="1143000"/>
              <a:ext cx="609599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37" name="Picture 8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295400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09" name="Text Box 125"/>
          <p:cNvSpPr txBox="1">
            <a:spLocks noChangeArrowheads="1"/>
          </p:cNvSpPr>
          <p:nvPr/>
        </p:nvSpPr>
        <p:spPr bwMode="auto">
          <a:xfrm>
            <a:off x="2724150" y="2376488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>
                <a:latin typeface="Arial Narrow" pitchFamily="34" charset="0"/>
              </a:rPr>
              <a:t>.hb</a:t>
            </a:r>
          </a:p>
        </p:txBody>
      </p:sp>
      <p:sp>
        <p:nvSpPr>
          <p:cNvPr id="2110" name="Text Box 125"/>
          <p:cNvSpPr txBox="1">
            <a:spLocks noChangeArrowheads="1"/>
          </p:cNvSpPr>
          <p:nvPr/>
        </p:nvSpPr>
        <p:spPr bwMode="auto">
          <a:xfrm>
            <a:off x="3675221" y="2544763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 dirty="0">
                <a:latin typeface="Arial Narrow" pitchFamily="34" charset="0"/>
              </a:rPr>
              <a:t>.</a:t>
            </a:r>
            <a:r>
              <a:rPr lang="en-US" altLang="en-US" sz="800" b="1" i="1" dirty="0" err="1">
                <a:latin typeface="Arial Narrow" pitchFamily="34" charset="0"/>
              </a:rPr>
              <a:t>hb</a:t>
            </a:r>
            <a:endParaRPr lang="en-US" altLang="en-US" sz="800" b="1" i="1" dirty="0">
              <a:latin typeface="Arial Narrow" pitchFamily="34" charset="0"/>
            </a:endParaRPr>
          </a:p>
        </p:txBody>
      </p:sp>
      <p:sp>
        <p:nvSpPr>
          <p:cNvPr id="2111" name="Text Box 125"/>
          <p:cNvSpPr txBox="1">
            <a:spLocks noChangeArrowheads="1"/>
          </p:cNvSpPr>
          <p:nvPr/>
        </p:nvSpPr>
        <p:spPr bwMode="auto">
          <a:xfrm>
            <a:off x="2998788" y="29083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>
                <a:latin typeface="Arial Narrow" pitchFamily="34" charset="0"/>
              </a:rPr>
              <a:t>.hb</a:t>
            </a:r>
          </a:p>
        </p:txBody>
      </p:sp>
      <p:sp>
        <p:nvSpPr>
          <p:cNvPr id="2112" name="Text Box 125"/>
          <p:cNvSpPr txBox="1">
            <a:spLocks noChangeArrowheads="1"/>
          </p:cNvSpPr>
          <p:nvPr/>
        </p:nvSpPr>
        <p:spPr bwMode="auto">
          <a:xfrm>
            <a:off x="1981200" y="220345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>
                <a:latin typeface="Arial Narrow" pitchFamily="34" charset="0"/>
              </a:rPr>
              <a:t>.lb</a:t>
            </a:r>
          </a:p>
        </p:txBody>
      </p:sp>
      <p:sp>
        <p:nvSpPr>
          <p:cNvPr id="2113" name="Text Box 125"/>
          <p:cNvSpPr txBox="1">
            <a:spLocks noChangeArrowheads="1"/>
          </p:cNvSpPr>
          <p:nvPr/>
        </p:nvSpPr>
        <p:spPr bwMode="auto">
          <a:xfrm>
            <a:off x="4114800" y="220345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>
                <a:latin typeface="Arial Narrow" pitchFamily="34" charset="0"/>
              </a:rPr>
              <a:t>.lb</a:t>
            </a:r>
          </a:p>
        </p:txBody>
      </p:sp>
      <p:sp>
        <p:nvSpPr>
          <p:cNvPr id="2114" name="Text Box 125"/>
          <p:cNvSpPr txBox="1">
            <a:spLocks noChangeArrowheads="1"/>
          </p:cNvSpPr>
          <p:nvPr/>
        </p:nvSpPr>
        <p:spPr bwMode="auto">
          <a:xfrm>
            <a:off x="2998788" y="3529013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 dirty="0">
                <a:latin typeface="Arial Narrow" pitchFamily="34" charset="0"/>
              </a:rPr>
              <a:t>.</a:t>
            </a:r>
            <a:r>
              <a:rPr lang="en-US" altLang="en-US" sz="800" b="1" i="1" dirty="0" err="1">
                <a:latin typeface="Arial Narrow" pitchFamily="34" charset="0"/>
              </a:rPr>
              <a:t>lb</a:t>
            </a:r>
            <a:endParaRPr lang="en-US" altLang="en-US" sz="800" b="1" i="1" dirty="0">
              <a:latin typeface="Arial Narrow" pitchFamily="34" charset="0"/>
            </a:endParaRPr>
          </a:p>
        </p:txBody>
      </p:sp>
      <p:sp>
        <p:nvSpPr>
          <p:cNvPr id="2115" name="Tekstvak 2"/>
          <p:cNvSpPr txBox="1">
            <a:spLocks noChangeArrowheads="1"/>
          </p:cNvSpPr>
          <p:nvPr/>
        </p:nvSpPr>
        <p:spPr bwMode="auto">
          <a:xfrm>
            <a:off x="3084513" y="1513384"/>
            <a:ext cx="715962" cy="27622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D5ED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bg1"/>
                </a:solidFill>
                <a:latin typeface="Arial" charset="0"/>
                <a:cs typeface="Arial" charset="0"/>
              </a:rPr>
              <a:t>Europa</a:t>
            </a:r>
          </a:p>
        </p:txBody>
      </p:sp>
      <p:sp>
        <p:nvSpPr>
          <p:cNvPr id="106" name="Text Box 125"/>
          <p:cNvSpPr txBox="1">
            <a:spLocks noChangeArrowheads="1"/>
          </p:cNvSpPr>
          <p:nvPr/>
        </p:nvSpPr>
        <p:spPr bwMode="auto">
          <a:xfrm>
            <a:off x="638175" y="1858963"/>
            <a:ext cx="447675" cy="214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dirty="0" smtClean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  <a:t>DHCP</a:t>
            </a:r>
          </a:p>
        </p:txBody>
      </p:sp>
      <p:sp>
        <p:nvSpPr>
          <p:cNvPr id="2121" name="Text Box 125"/>
          <p:cNvSpPr txBox="1">
            <a:spLocks noChangeArrowheads="1"/>
          </p:cNvSpPr>
          <p:nvPr/>
        </p:nvSpPr>
        <p:spPr bwMode="auto">
          <a:xfrm>
            <a:off x="514350" y="1208088"/>
            <a:ext cx="847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>
                <a:latin typeface="Arial Narrow" pitchFamily="34" charset="0"/>
              </a:rPr>
              <a:t>IP via DHCP</a:t>
            </a:r>
          </a:p>
        </p:txBody>
      </p:sp>
      <p:sp>
        <p:nvSpPr>
          <p:cNvPr id="2122" name="Text Box 125"/>
          <p:cNvSpPr txBox="1">
            <a:spLocks noChangeArrowheads="1"/>
          </p:cNvSpPr>
          <p:nvPr/>
        </p:nvSpPr>
        <p:spPr bwMode="auto">
          <a:xfrm>
            <a:off x="287338" y="3992563"/>
            <a:ext cx="847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800">
              <a:latin typeface="Arial Narrow" pitchFamily="34" charset="0"/>
            </a:endParaRPr>
          </a:p>
        </p:txBody>
      </p:sp>
      <p:pic>
        <p:nvPicPr>
          <p:cNvPr id="2123" name="Picture 723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85" y="4381499"/>
            <a:ext cx="2190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 Box 125"/>
          <p:cNvSpPr txBox="1">
            <a:spLocks noChangeArrowheads="1"/>
          </p:cNvSpPr>
          <p:nvPr/>
        </p:nvSpPr>
        <p:spPr bwMode="auto">
          <a:xfrm>
            <a:off x="1489512" y="4291806"/>
            <a:ext cx="434975" cy="215900"/>
          </a:xfrm>
          <a:prstGeom prst="rect">
            <a:avLst/>
          </a:prstGeom>
          <a:solidFill>
            <a:schemeClr val="accent6"/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http</a:t>
            </a:r>
          </a:p>
        </p:txBody>
      </p:sp>
      <p:pic>
        <p:nvPicPr>
          <p:cNvPr id="2125" name="Picture 723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3" y="895350"/>
            <a:ext cx="3095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 Box 125"/>
          <p:cNvSpPr txBox="1">
            <a:spLocks noChangeArrowheads="1"/>
          </p:cNvSpPr>
          <p:nvPr/>
        </p:nvSpPr>
        <p:spPr bwMode="auto">
          <a:xfrm>
            <a:off x="5537200" y="869950"/>
            <a:ext cx="939800" cy="338554"/>
          </a:xfrm>
          <a:prstGeom prst="rect">
            <a:avLst/>
          </a:prstGeom>
          <a:solidFill>
            <a:srgbClr val="C00000"/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  <a:t>Local-DNS</a:t>
            </a:r>
            <a:b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</a:b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  <a:t>(</a:t>
            </a:r>
            <a:r>
              <a:rPr lang="en-US" sz="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itchFamily="34" charset="0"/>
              </a:rPr>
              <a:t>Windows server</a:t>
            </a: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  <a:t>)</a:t>
            </a:r>
            <a:r>
              <a:rPr lang="en-US" sz="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2127" name="Text Box 125"/>
          <p:cNvSpPr txBox="1">
            <a:spLocks noChangeArrowheads="1"/>
          </p:cNvSpPr>
          <p:nvPr/>
        </p:nvSpPr>
        <p:spPr bwMode="auto">
          <a:xfrm>
            <a:off x="4827249" y="1168400"/>
            <a:ext cx="444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 dirty="0">
                <a:latin typeface="Arial Narrow" pitchFamily="34" charset="0"/>
              </a:rPr>
              <a:t>.hb-1</a:t>
            </a:r>
          </a:p>
        </p:txBody>
      </p:sp>
      <p:sp>
        <p:nvSpPr>
          <p:cNvPr id="2128" name="Text Box 93"/>
          <p:cNvSpPr txBox="1">
            <a:spLocks noChangeArrowheads="1"/>
          </p:cNvSpPr>
          <p:nvPr/>
        </p:nvSpPr>
        <p:spPr bwMode="auto">
          <a:xfrm>
            <a:off x="195898" y="5096569"/>
            <a:ext cx="6052502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dirty="0">
                <a:latin typeface="Arial" charset="0"/>
              </a:rPr>
              <a:t> a) </a:t>
            </a:r>
            <a:r>
              <a:rPr lang="en-US" altLang="en-US" sz="800" dirty="0" err="1">
                <a:latin typeface="Arial" charset="0"/>
              </a:rPr>
              <a:t>Geef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aan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elke</a:t>
            </a:r>
            <a:r>
              <a:rPr lang="en-US" altLang="en-US" sz="800" dirty="0">
                <a:latin typeface="Arial" charset="0"/>
              </a:rPr>
              <a:t> router de </a:t>
            </a:r>
            <a:r>
              <a:rPr lang="en-US" altLang="en-US" sz="800" dirty="0" err="1">
                <a:latin typeface="Arial" charset="0"/>
              </a:rPr>
              <a:t>naam</a:t>
            </a:r>
            <a:r>
              <a:rPr lang="en-US" altLang="en-US" sz="800" dirty="0">
                <a:latin typeface="Arial" charset="0"/>
              </a:rPr>
              <a:t>, </a:t>
            </a:r>
            <a:r>
              <a:rPr lang="en-US" altLang="en-US" sz="800" dirty="0" err="1">
                <a:latin typeface="Arial" charset="0"/>
              </a:rPr>
              <a:t>zoals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deze</a:t>
            </a:r>
            <a:r>
              <a:rPr lang="en-US" altLang="en-US" sz="800" dirty="0">
                <a:latin typeface="Arial" charset="0"/>
              </a:rPr>
              <a:t> op de </a:t>
            </a:r>
            <a:r>
              <a:rPr lang="en-US" altLang="en-US" sz="800" dirty="0" err="1">
                <a:latin typeface="Arial" charset="0"/>
              </a:rPr>
              <a:t>tekening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staat</a:t>
            </a:r>
            <a:r>
              <a:rPr lang="en-US" altLang="en-US" sz="800" dirty="0">
                <a:latin typeface="Arial" charset="0"/>
              </a:rPr>
              <a:t> en</a:t>
            </a:r>
            <a:r>
              <a:rPr lang="en-US" altLang="en-US" sz="8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en-US" sz="800" b="1" dirty="0" err="1">
                <a:solidFill>
                  <a:srgbClr val="FF0000"/>
                </a:solidFill>
                <a:latin typeface="Arial" charset="0"/>
              </a:rPr>
              <a:t>bereken</a:t>
            </a:r>
            <a:r>
              <a:rPr lang="en-US" altLang="en-US" sz="8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alle</a:t>
            </a:r>
            <a:r>
              <a:rPr lang="en-US" altLang="en-US" sz="800" dirty="0">
                <a:latin typeface="Arial" charset="0"/>
              </a:rPr>
              <a:t> IP-</a:t>
            </a:r>
            <a:r>
              <a:rPr lang="en-US" altLang="en-US" sz="800" dirty="0" err="1">
                <a:latin typeface="Arial" charset="0"/>
              </a:rPr>
              <a:t>adressen</a:t>
            </a:r>
            <a:r>
              <a:rPr lang="en-US" altLang="en-US" sz="900" dirty="0">
                <a:latin typeface="Arial" charset="0"/>
              </a:rPr>
              <a:t>.</a:t>
            </a:r>
          </a:p>
          <a:p>
            <a:r>
              <a:rPr lang="en-US" altLang="en-US" sz="800" dirty="0">
                <a:latin typeface="Arial" charset="0"/>
              </a:rPr>
              <a:t> b) </a:t>
            </a:r>
            <a:r>
              <a:rPr lang="en-US" altLang="en-US" sz="800" dirty="0" err="1">
                <a:latin typeface="Arial" charset="0"/>
              </a:rPr>
              <a:t>Geef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aan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</a:rPr>
              <a:t>elke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smtClean="0">
                <a:latin typeface="Arial" charset="0"/>
              </a:rPr>
              <a:t>interface </a:t>
            </a:r>
            <a:r>
              <a:rPr lang="en-US" altLang="en-US" sz="800" dirty="0">
                <a:latin typeface="Arial" charset="0"/>
              </a:rPr>
              <a:t>van de </a:t>
            </a:r>
            <a:r>
              <a:rPr lang="en-US" altLang="en-US" sz="800" dirty="0" smtClean="0">
                <a:latin typeface="Arial" charset="0"/>
              </a:rPr>
              <a:t>router </a:t>
            </a:r>
            <a:r>
              <a:rPr lang="en-US" altLang="en-US" sz="800" dirty="0">
                <a:latin typeface="Arial" charset="0"/>
              </a:rPr>
              <a:t>het </a:t>
            </a:r>
            <a:r>
              <a:rPr lang="en-US" altLang="en-US" sz="800" dirty="0" err="1">
                <a:latin typeface="Arial" charset="0"/>
              </a:rPr>
              <a:t>juiste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smtClean="0">
                <a:latin typeface="Arial" charset="0"/>
              </a:rPr>
              <a:t>IP-</a:t>
            </a:r>
            <a:r>
              <a:rPr lang="en-US" altLang="en-US" sz="800" dirty="0" err="1" smtClean="0">
                <a:latin typeface="Arial" charset="0"/>
              </a:rPr>
              <a:t>adres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smtClean="0">
                <a:latin typeface="Arial" charset="0"/>
              </a:rPr>
              <a:t>en de </a:t>
            </a:r>
            <a:r>
              <a:rPr lang="en-US" altLang="en-US" sz="800" dirty="0" err="1" smtClean="0">
                <a:latin typeface="Arial" charset="0"/>
              </a:rPr>
              <a:t>juiste</a:t>
            </a:r>
            <a:r>
              <a:rPr lang="en-US" altLang="en-US" sz="800" dirty="0" smtClean="0">
                <a:latin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</a:rPr>
              <a:t>bandbreedte</a:t>
            </a:r>
            <a:r>
              <a:rPr lang="en-US" altLang="en-US" sz="800" dirty="0" smtClean="0">
                <a:latin typeface="Arial" charset="0"/>
              </a:rPr>
              <a:t>.</a:t>
            </a:r>
            <a:endParaRPr lang="en-US" altLang="en-US" sz="800" dirty="0">
              <a:latin typeface="Arial" charset="0"/>
            </a:endParaRPr>
          </a:p>
          <a:p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smtClean="0">
                <a:latin typeface="Arial" charset="0"/>
              </a:rPr>
              <a:t>    </a:t>
            </a:r>
            <a:r>
              <a:rPr lang="en-US" altLang="en-US" sz="800" dirty="0" err="1" smtClean="0">
                <a:latin typeface="Arial" charset="0"/>
              </a:rPr>
              <a:t>Maak</a:t>
            </a:r>
            <a:r>
              <a:rPr lang="en-US" altLang="en-US" sz="800" dirty="0" smtClean="0">
                <a:latin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</a:rPr>
              <a:t>voor</a:t>
            </a:r>
            <a:r>
              <a:rPr lang="en-US" altLang="en-US" sz="800" dirty="0" smtClean="0">
                <a:latin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</a:rPr>
              <a:t>elke</a:t>
            </a:r>
            <a:r>
              <a:rPr lang="en-US" altLang="en-US" sz="800" dirty="0" smtClean="0">
                <a:latin typeface="Arial" charset="0"/>
              </a:rPr>
              <a:t> router </a:t>
            </a:r>
            <a:r>
              <a:rPr lang="en-US" altLang="en-US" sz="800" dirty="0" err="1" smtClean="0">
                <a:latin typeface="Arial" charset="0"/>
              </a:rPr>
              <a:t>een</a:t>
            </a:r>
            <a:r>
              <a:rPr lang="en-US" altLang="en-US" sz="800" dirty="0" smtClean="0">
                <a:latin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</a:rPr>
              <a:t>tabel</a:t>
            </a:r>
            <a:r>
              <a:rPr lang="en-US" altLang="en-US" sz="800" dirty="0" smtClean="0">
                <a:latin typeface="Arial" charset="0"/>
              </a:rPr>
              <a:t> ( </a:t>
            </a:r>
            <a:r>
              <a:rPr lang="en-US" altLang="en-US" sz="800" dirty="0" err="1" smtClean="0">
                <a:latin typeface="Arial" charset="0"/>
              </a:rPr>
              <a:t>zie</a:t>
            </a:r>
            <a:r>
              <a:rPr lang="en-US" altLang="en-US" sz="800" dirty="0" smtClean="0">
                <a:latin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</a:rPr>
              <a:t>voorbeeld</a:t>
            </a:r>
            <a:r>
              <a:rPr lang="en-US" altLang="en-US" sz="800" dirty="0" smtClean="0">
                <a:latin typeface="Arial" charset="0"/>
              </a:rPr>
              <a:t>) met </a:t>
            </a:r>
            <a:r>
              <a:rPr lang="en-US" altLang="en-US" sz="800" dirty="0" err="1" smtClean="0">
                <a:latin typeface="Arial" charset="0"/>
              </a:rPr>
              <a:t>ip-adressen</a:t>
            </a:r>
            <a:r>
              <a:rPr lang="en-US" altLang="en-US" sz="800" dirty="0" smtClean="0">
                <a:latin typeface="Arial" charset="0"/>
              </a:rPr>
              <a:t> en </a:t>
            </a:r>
            <a:r>
              <a:rPr lang="en-US" altLang="en-US" sz="800" dirty="0" err="1" smtClean="0">
                <a:latin typeface="Arial" charset="0"/>
              </a:rPr>
              <a:t>bandbreedte</a:t>
            </a:r>
            <a:r>
              <a:rPr lang="en-US" altLang="en-US" sz="800" dirty="0" smtClean="0">
                <a:latin typeface="Arial" charset="0"/>
              </a:rPr>
              <a:t> (speed).</a:t>
            </a:r>
          </a:p>
          <a:p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smtClean="0">
                <a:latin typeface="Arial" charset="0"/>
              </a:rPr>
              <a:t>c</a:t>
            </a:r>
            <a:r>
              <a:rPr lang="en-US" altLang="en-US" sz="800" dirty="0">
                <a:latin typeface="Arial" charset="0"/>
              </a:rPr>
              <a:t>)</a:t>
            </a:r>
            <a:r>
              <a:rPr lang="en-US" altLang="en-US" sz="800" b="1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Configureer</a:t>
            </a:r>
            <a:r>
              <a:rPr lang="en-US" altLang="en-US" sz="800" dirty="0">
                <a:latin typeface="Arial" charset="0"/>
              </a:rPr>
              <a:t> router Alfa </a:t>
            </a:r>
            <a:r>
              <a:rPr lang="en-US" altLang="en-US" sz="800" dirty="0" err="1">
                <a:latin typeface="Arial" charset="0"/>
              </a:rPr>
              <a:t>óók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als</a:t>
            </a:r>
            <a:r>
              <a:rPr lang="en-US" altLang="en-US" sz="800" dirty="0">
                <a:latin typeface="Arial" charset="0"/>
              </a:rPr>
              <a:t> DHCP-server.</a:t>
            </a:r>
            <a:endParaRPr lang="en-US" altLang="en-US" sz="800" b="1" dirty="0">
              <a:latin typeface="Arial" charset="0"/>
            </a:endParaRPr>
          </a:p>
          <a:p>
            <a:r>
              <a:rPr lang="en-US" altLang="en-US" sz="800" dirty="0">
                <a:latin typeface="Arial" charset="0"/>
              </a:rPr>
              <a:t> d) PC1 </a:t>
            </a:r>
            <a:r>
              <a:rPr lang="en-US" altLang="en-US" sz="800" dirty="0" err="1">
                <a:latin typeface="Arial" charset="0"/>
              </a:rPr>
              <a:t>krijgt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een</a:t>
            </a:r>
            <a:r>
              <a:rPr lang="en-US" altLang="en-US" sz="800" dirty="0">
                <a:latin typeface="Arial" charset="0"/>
              </a:rPr>
              <a:t> IP-</a:t>
            </a:r>
            <a:r>
              <a:rPr lang="en-US" altLang="en-US" sz="800" dirty="0" err="1">
                <a:latin typeface="Arial" charset="0"/>
              </a:rPr>
              <a:t>adres</a:t>
            </a:r>
            <a:r>
              <a:rPr lang="en-US" altLang="en-US" sz="800" dirty="0">
                <a:latin typeface="Arial" charset="0"/>
              </a:rPr>
              <a:t> van de DHCP-</a:t>
            </a:r>
            <a:r>
              <a:rPr lang="en-US" altLang="en-US" sz="800" dirty="0" err="1">
                <a:latin typeface="Arial" charset="0"/>
              </a:rPr>
              <a:t>server_Alfa</a:t>
            </a:r>
            <a:r>
              <a:rPr lang="en-US" altLang="en-US" sz="800" dirty="0">
                <a:latin typeface="Arial" charset="0"/>
              </a:rPr>
              <a:t>.</a:t>
            </a:r>
          </a:p>
          <a:p>
            <a:r>
              <a:rPr lang="en-US" altLang="en-US" sz="800" dirty="0">
                <a:latin typeface="Arial" charset="0"/>
              </a:rPr>
              <a:t> e)</a:t>
            </a:r>
            <a:r>
              <a:rPr lang="en-US" altLang="en-US" sz="800" b="1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Maak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een</a:t>
            </a:r>
            <a:r>
              <a:rPr lang="en-US" altLang="en-US" sz="800" dirty="0">
                <a:latin typeface="Arial" charset="0"/>
                <a:cs typeface="Arial" charset="0"/>
              </a:rPr>
              <a:t> ‘local website’ op de http-server !</a:t>
            </a:r>
            <a:br>
              <a:rPr lang="en-US" altLang="en-US" sz="800" dirty="0">
                <a:latin typeface="Arial" charset="0"/>
                <a:cs typeface="Arial" charset="0"/>
              </a:rPr>
            </a:br>
            <a:r>
              <a:rPr lang="en-US" altLang="en-US" sz="800" dirty="0">
                <a:latin typeface="Arial" charset="0"/>
                <a:cs typeface="Arial" charset="0"/>
              </a:rPr>
              <a:t>  f) In de </a:t>
            </a:r>
            <a:r>
              <a:rPr lang="en-US" altLang="en-US" sz="800" dirty="0" smtClean="0">
                <a:latin typeface="Arial" charset="0"/>
                <a:cs typeface="Arial" charset="0"/>
              </a:rPr>
              <a:t>DHCP-servers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moet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>
                <a:latin typeface="Arial" charset="0"/>
                <a:cs typeface="Arial" charset="0"/>
              </a:rPr>
              <a:t>het Local-DNS </a:t>
            </a:r>
            <a:r>
              <a:rPr lang="en-US" altLang="en-US" sz="800" dirty="0" err="1">
                <a:latin typeface="Arial" charset="0"/>
                <a:cs typeface="Arial" charset="0"/>
              </a:rPr>
              <a:t>ip-adres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worden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opgegeven</a:t>
            </a:r>
            <a:r>
              <a:rPr lang="en-US" altLang="en-US" sz="800" dirty="0">
                <a:latin typeface="Arial" charset="0"/>
                <a:cs typeface="Arial" charset="0"/>
              </a:rPr>
              <a:t> ! </a:t>
            </a:r>
            <a:br>
              <a:rPr lang="en-US" altLang="en-US" sz="800" dirty="0">
                <a:latin typeface="Arial" charset="0"/>
                <a:cs typeface="Arial" charset="0"/>
              </a:rPr>
            </a:br>
            <a:r>
              <a:rPr lang="en-US" altLang="en-US" sz="800" dirty="0">
                <a:latin typeface="Arial" charset="0"/>
                <a:cs typeface="Arial" charset="0"/>
              </a:rPr>
              <a:t> g) In de Local-DNS </a:t>
            </a:r>
            <a:r>
              <a:rPr lang="en-US" altLang="en-US" sz="800" dirty="0" err="1">
                <a:latin typeface="Arial" charset="0"/>
                <a:cs typeface="Arial" charset="0"/>
              </a:rPr>
              <a:t>moet</a:t>
            </a:r>
            <a:r>
              <a:rPr lang="en-US" altLang="en-US" sz="800" dirty="0">
                <a:latin typeface="Arial" charset="0"/>
                <a:cs typeface="Arial" charset="0"/>
              </a:rPr>
              <a:t>  </a:t>
            </a:r>
            <a:r>
              <a:rPr lang="en-US" altLang="en-US" sz="800" dirty="0" err="1">
                <a:latin typeface="Arial" charset="0"/>
                <a:cs typeface="Arial" charset="0"/>
              </a:rPr>
              <a:t>een</a:t>
            </a:r>
            <a:r>
              <a:rPr lang="en-US" altLang="en-US" sz="800" dirty="0">
                <a:latin typeface="Arial" charset="0"/>
                <a:cs typeface="Arial" charset="0"/>
              </a:rPr>
              <a:t> A-record en 2x </a:t>
            </a:r>
            <a:r>
              <a:rPr lang="en-US" altLang="en-US" sz="800" dirty="0" err="1">
                <a:latin typeface="Arial" charset="0"/>
                <a:cs typeface="Arial" charset="0"/>
              </a:rPr>
              <a:t>een</a:t>
            </a:r>
            <a:r>
              <a:rPr lang="en-US" altLang="en-US" sz="800" dirty="0">
                <a:latin typeface="Arial" charset="0"/>
                <a:cs typeface="Arial" charset="0"/>
              </a:rPr>
              <a:t> CNAME van de ‘local website’ </a:t>
            </a:r>
            <a:r>
              <a:rPr lang="en-US" altLang="en-US" sz="800" dirty="0" err="1">
                <a:latin typeface="Arial" charset="0"/>
                <a:cs typeface="Arial" charset="0"/>
              </a:rPr>
              <a:t>komen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te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staan</a:t>
            </a:r>
            <a:r>
              <a:rPr lang="en-US" altLang="en-US" sz="800" b="1" dirty="0">
                <a:latin typeface="Arial" charset="0"/>
                <a:cs typeface="Arial" charset="0"/>
              </a:rPr>
              <a:t>.</a:t>
            </a:r>
            <a:br>
              <a:rPr lang="en-US" altLang="en-US" sz="800" b="1" dirty="0">
                <a:latin typeface="Arial" charset="0"/>
                <a:cs typeface="Arial" charset="0"/>
              </a:rPr>
            </a:br>
            <a:r>
              <a:rPr lang="en-US" altLang="en-US" sz="800" b="1" dirty="0">
                <a:latin typeface="Arial" charset="0"/>
                <a:cs typeface="Arial" charset="0"/>
              </a:rPr>
              <a:t> </a:t>
            </a:r>
            <a:r>
              <a:rPr lang="en-US" altLang="en-US" sz="800" dirty="0">
                <a:latin typeface="Arial" charset="0"/>
                <a:cs typeface="Arial" charset="0"/>
              </a:rPr>
              <a:t>h) </a:t>
            </a:r>
            <a:r>
              <a:rPr lang="en-US" altLang="en-US" sz="800" dirty="0" err="1">
                <a:latin typeface="Arial" charset="0"/>
                <a:cs typeface="Arial" charset="0"/>
              </a:rPr>
              <a:t>Haal</a:t>
            </a:r>
            <a:r>
              <a:rPr lang="en-US" altLang="en-US" sz="800" dirty="0">
                <a:latin typeface="Arial" charset="0"/>
                <a:cs typeface="Arial" charset="0"/>
              </a:rPr>
              <a:t> de website op….op </a:t>
            </a:r>
            <a:r>
              <a:rPr lang="en-US" altLang="en-US" sz="800" dirty="0" err="1">
                <a:latin typeface="Arial" charset="0"/>
                <a:cs typeface="Arial" charset="0"/>
              </a:rPr>
              <a:t>naam</a:t>
            </a:r>
            <a:r>
              <a:rPr lang="en-US" altLang="en-US" sz="800" dirty="0">
                <a:latin typeface="Arial" charset="0"/>
                <a:cs typeface="Arial" charset="0"/>
              </a:rPr>
              <a:t> !</a:t>
            </a:r>
            <a:br>
              <a:rPr lang="en-US" altLang="en-US" sz="800" dirty="0">
                <a:latin typeface="Arial" charset="0"/>
                <a:cs typeface="Arial" charset="0"/>
              </a:rPr>
            </a:b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i</a:t>
            </a:r>
            <a:r>
              <a:rPr lang="en-US" altLang="en-US" sz="800" dirty="0">
                <a:latin typeface="Arial" charset="0"/>
                <a:cs typeface="Arial" charset="0"/>
              </a:rPr>
              <a:t>) </a:t>
            </a:r>
            <a:r>
              <a:rPr lang="en-US" altLang="en-US" sz="800" dirty="0" err="1">
                <a:latin typeface="Arial" charset="0"/>
                <a:cs typeface="Arial" charset="0"/>
              </a:rPr>
              <a:t>Stuur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een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constante</a:t>
            </a:r>
            <a:r>
              <a:rPr lang="en-US" altLang="en-US" sz="800" dirty="0">
                <a:latin typeface="Arial" charset="0"/>
                <a:cs typeface="Arial" charset="0"/>
              </a:rPr>
              <a:t> ping </a:t>
            </a:r>
            <a:r>
              <a:rPr lang="en-US" altLang="en-US" sz="800" dirty="0" smtClean="0">
                <a:latin typeface="Arial" charset="0"/>
                <a:cs typeface="Arial" charset="0"/>
              </a:rPr>
              <a:t>van </a:t>
            </a:r>
            <a:r>
              <a:rPr lang="en-US" altLang="en-US" sz="800" dirty="0">
                <a:latin typeface="Arial" charset="0"/>
                <a:cs typeface="Arial" charset="0"/>
              </a:rPr>
              <a:t>PC1 </a:t>
            </a:r>
            <a:r>
              <a:rPr lang="en-US" altLang="en-US" sz="800" dirty="0" err="1">
                <a:latin typeface="Arial" charset="0"/>
                <a:cs typeface="Arial" charset="0"/>
              </a:rPr>
              <a:t>naar</a:t>
            </a:r>
            <a:r>
              <a:rPr lang="en-US" altLang="en-US" sz="800" dirty="0">
                <a:latin typeface="Arial" charset="0"/>
                <a:cs typeface="Arial" charset="0"/>
              </a:rPr>
              <a:t> de http-server en </a:t>
            </a:r>
            <a:r>
              <a:rPr lang="en-US" altLang="en-US" sz="800" dirty="0" smtClean="0">
                <a:latin typeface="Arial" charset="0"/>
                <a:cs typeface="Arial" charset="0"/>
              </a:rPr>
              <a:t>test de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verbindingen</a:t>
            </a:r>
            <a:r>
              <a:rPr lang="en-US" altLang="en-US" sz="800" dirty="0" smtClean="0">
                <a:latin typeface="Arial" charset="0"/>
                <a:cs typeface="Arial" charset="0"/>
              </a:rPr>
              <a:t> !  </a:t>
            </a:r>
          </a:p>
          <a:p>
            <a:endParaRPr lang="en-US" altLang="en-US" sz="800" dirty="0">
              <a:latin typeface="Arial" charset="0"/>
              <a:cs typeface="Arial" charset="0"/>
            </a:endParaRPr>
          </a:p>
        </p:txBody>
      </p:sp>
      <p:sp>
        <p:nvSpPr>
          <p:cNvPr id="2131" name="Text Box 125"/>
          <p:cNvSpPr txBox="1">
            <a:spLocks noChangeArrowheads="1"/>
          </p:cNvSpPr>
          <p:nvPr/>
        </p:nvSpPr>
        <p:spPr bwMode="auto">
          <a:xfrm>
            <a:off x="2076450" y="4529703"/>
            <a:ext cx="381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dirty="0">
                <a:latin typeface="Arial Narrow" pitchFamily="34" charset="0"/>
              </a:rPr>
              <a:t>pc2</a:t>
            </a:r>
          </a:p>
        </p:txBody>
      </p:sp>
      <p:sp>
        <p:nvSpPr>
          <p:cNvPr id="2132" name="Text Box 114"/>
          <p:cNvSpPr txBox="1">
            <a:spLocks noChangeArrowheads="1"/>
          </p:cNvSpPr>
          <p:nvPr/>
        </p:nvSpPr>
        <p:spPr bwMode="auto">
          <a:xfrm>
            <a:off x="1828800" y="1189673"/>
            <a:ext cx="2821856" cy="246221"/>
          </a:xfrm>
          <a:prstGeom prst="rect">
            <a:avLst/>
          </a:prstGeom>
          <a:solidFill>
            <a:srgbClr val="FFFF00">
              <a:alpha val="67058"/>
            </a:srgbClr>
          </a:solidFill>
          <a:ln w="3175" algn="ctr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 b="1" i="1" dirty="0" err="1" smtClean="0">
                <a:latin typeface="Arial" charset="0"/>
              </a:rPr>
              <a:t>Gegeven</a:t>
            </a:r>
            <a:r>
              <a:rPr lang="en-US" altLang="en-US" sz="1000" b="1" i="1" dirty="0" smtClean="0">
                <a:latin typeface="Arial" charset="0"/>
              </a:rPr>
              <a:t> </a:t>
            </a:r>
            <a:r>
              <a:rPr lang="en-US" altLang="en-US" sz="1000" b="1" i="1" dirty="0" err="1" smtClean="0">
                <a:latin typeface="Arial" charset="0"/>
              </a:rPr>
              <a:t>uitgangspositie</a:t>
            </a:r>
            <a:r>
              <a:rPr lang="en-US" altLang="en-US" sz="1000" b="1" i="1" dirty="0" smtClean="0">
                <a:latin typeface="Arial" charset="0"/>
              </a:rPr>
              <a:t>: </a:t>
            </a:r>
            <a:r>
              <a:rPr lang="en-US" altLang="en-US" sz="1000" b="1" i="1" dirty="0" smtClean="0">
                <a:solidFill>
                  <a:srgbClr val="FF0000"/>
                </a:solidFill>
                <a:latin typeface="Arial" charset="0"/>
              </a:rPr>
              <a:t>172.20.80.0</a:t>
            </a:r>
            <a:r>
              <a:rPr lang="en-US" altLang="en-US" sz="1000" b="1" i="1" dirty="0" smtClean="0">
                <a:solidFill>
                  <a:srgbClr val="CC0066"/>
                </a:solidFill>
                <a:latin typeface="Arial" charset="0"/>
              </a:rPr>
              <a:t> </a:t>
            </a:r>
            <a:r>
              <a:rPr lang="en-US" altLang="en-US" sz="1000" b="1" i="1" dirty="0">
                <a:latin typeface="Arial" charset="0"/>
              </a:rPr>
              <a:t>/ </a:t>
            </a:r>
            <a:r>
              <a:rPr lang="en-US" altLang="en-US" sz="1000" b="1" i="1" dirty="0" smtClean="0">
                <a:latin typeface="Arial" charset="0"/>
              </a:rPr>
              <a:t>20</a:t>
            </a:r>
            <a:endParaRPr lang="en-US" altLang="en-US" sz="1000" b="1" i="1" dirty="0">
              <a:latin typeface="Arial" charset="0"/>
            </a:endParaRPr>
          </a:p>
        </p:txBody>
      </p:sp>
      <p:sp>
        <p:nvSpPr>
          <p:cNvPr id="105" name="Text Box 114"/>
          <p:cNvSpPr txBox="1">
            <a:spLocks noChangeArrowheads="1"/>
          </p:cNvSpPr>
          <p:nvPr/>
        </p:nvSpPr>
        <p:spPr bwMode="auto">
          <a:xfrm>
            <a:off x="1498402" y="2095956"/>
            <a:ext cx="419100" cy="215444"/>
          </a:xfrm>
          <a:prstGeom prst="rect">
            <a:avLst/>
          </a:prstGeom>
          <a:noFill/>
          <a:ln w="3175" algn="ctr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rgbClr val="FFFF00"/>
                </a:solidFill>
                <a:latin typeface="Arial Narrow" pitchFamily="34" charset="0"/>
              </a:rPr>
              <a:t>Alfa</a:t>
            </a:r>
          </a:p>
        </p:txBody>
      </p:sp>
      <p:sp>
        <p:nvSpPr>
          <p:cNvPr id="107" name="Text Box 114"/>
          <p:cNvSpPr txBox="1">
            <a:spLocks noChangeArrowheads="1"/>
          </p:cNvSpPr>
          <p:nvPr/>
        </p:nvSpPr>
        <p:spPr bwMode="auto">
          <a:xfrm>
            <a:off x="4364514" y="2083028"/>
            <a:ext cx="419100" cy="215444"/>
          </a:xfrm>
          <a:prstGeom prst="rect">
            <a:avLst/>
          </a:prstGeom>
          <a:noFill/>
          <a:ln w="3175" algn="ctr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rgbClr val="FFFF00"/>
                </a:solidFill>
                <a:latin typeface="Arial Narrow" pitchFamily="34" charset="0"/>
              </a:rPr>
              <a:t>Bravo</a:t>
            </a:r>
          </a:p>
        </p:txBody>
      </p:sp>
      <p:sp>
        <p:nvSpPr>
          <p:cNvPr id="108" name="Text Box 114"/>
          <p:cNvSpPr txBox="1">
            <a:spLocks noChangeArrowheads="1"/>
          </p:cNvSpPr>
          <p:nvPr/>
        </p:nvSpPr>
        <p:spPr bwMode="auto">
          <a:xfrm>
            <a:off x="2955926" y="2742069"/>
            <a:ext cx="500062" cy="215444"/>
          </a:xfrm>
          <a:prstGeom prst="rect">
            <a:avLst/>
          </a:prstGeom>
          <a:noFill/>
          <a:ln w="3175" algn="ctr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rgbClr val="FFFF00"/>
                </a:solidFill>
                <a:latin typeface="Arial Narrow" pitchFamily="34" charset="0"/>
              </a:rPr>
              <a:t>Charlie</a:t>
            </a:r>
          </a:p>
        </p:txBody>
      </p:sp>
      <p:sp>
        <p:nvSpPr>
          <p:cNvPr id="110" name="Text Box 114"/>
          <p:cNvSpPr txBox="1">
            <a:spLocks noChangeArrowheads="1"/>
          </p:cNvSpPr>
          <p:nvPr/>
        </p:nvSpPr>
        <p:spPr bwMode="auto">
          <a:xfrm>
            <a:off x="2908935" y="3986441"/>
            <a:ext cx="500062" cy="215444"/>
          </a:xfrm>
          <a:prstGeom prst="rect">
            <a:avLst/>
          </a:prstGeom>
          <a:noFill/>
          <a:ln w="3175" algn="ctr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rgbClr val="FFFF00"/>
                </a:solidFill>
                <a:latin typeface="Arial Narrow" pitchFamily="34" charset="0"/>
              </a:rPr>
              <a:t>Delta</a:t>
            </a:r>
          </a:p>
        </p:txBody>
      </p:sp>
      <p:sp>
        <p:nvSpPr>
          <p:cNvPr id="111" name="Text Box 114"/>
          <p:cNvSpPr txBox="1">
            <a:spLocks noChangeArrowheads="1"/>
          </p:cNvSpPr>
          <p:nvPr/>
        </p:nvSpPr>
        <p:spPr bwMode="auto">
          <a:xfrm>
            <a:off x="5032066" y="1427569"/>
            <a:ext cx="320477" cy="215444"/>
          </a:xfrm>
          <a:prstGeom prst="rect">
            <a:avLst/>
          </a:prstGeom>
          <a:solidFill>
            <a:srgbClr val="FFFF00"/>
          </a:solidFill>
          <a:ln w="3175" algn="ctr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rgbClr val="FF0000"/>
                </a:solidFill>
                <a:latin typeface="Arial Narrow" pitchFamily="34" charset="0"/>
              </a:rPr>
              <a:t>2e</a:t>
            </a:r>
            <a:r>
              <a:rPr lang="en-US" sz="800" i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112" name="Text Box 114"/>
          <p:cNvSpPr txBox="1">
            <a:spLocks noChangeArrowheads="1"/>
          </p:cNvSpPr>
          <p:nvPr/>
        </p:nvSpPr>
        <p:spPr bwMode="auto">
          <a:xfrm>
            <a:off x="2367696" y="4314259"/>
            <a:ext cx="320477" cy="215444"/>
          </a:xfrm>
          <a:prstGeom prst="rect">
            <a:avLst/>
          </a:prstGeom>
          <a:solidFill>
            <a:srgbClr val="FFFF00"/>
          </a:solidFill>
          <a:ln w="3175" algn="ctr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rgbClr val="FF0000"/>
                </a:solidFill>
                <a:latin typeface="Arial Narrow" pitchFamily="34" charset="0"/>
              </a:rPr>
              <a:t>3e</a:t>
            </a:r>
            <a:r>
              <a:rPr lang="en-US" sz="800" i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113" name="Text Box 114"/>
          <p:cNvSpPr txBox="1">
            <a:spLocks noChangeArrowheads="1"/>
          </p:cNvSpPr>
          <p:nvPr/>
        </p:nvSpPr>
        <p:spPr bwMode="auto">
          <a:xfrm>
            <a:off x="4067651" y="2742069"/>
            <a:ext cx="296863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algn="ctr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chemeClr val="accent6"/>
                </a:solidFill>
                <a:latin typeface="Arial Narrow" pitchFamily="34" charset="0"/>
              </a:rPr>
              <a:t>6e </a:t>
            </a: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2213768" y="2906395"/>
            <a:ext cx="296863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algn="ctr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chemeClr val="accent6"/>
                </a:solidFill>
                <a:latin typeface="Arial Narrow" pitchFamily="34" charset="0"/>
              </a:rPr>
              <a:t>4e </a:t>
            </a:r>
          </a:p>
        </p:txBody>
      </p:sp>
      <p:sp>
        <p:nvSpPr>
          <p:cNvPr id="117" name="Text Box 114"/>
          <p:cNvSpPr txBox="1">
            <a:spLocks noChangeArrowheads="1"/>
          </p:cNvSpPr>
          <p:nvPr/>
        </p:nvSpPr>
        <p:spPr bwMode="auto">
          <a:xfrm>
            <a:off x="2246312" y="2327275"/>
            <a:ext cx="296863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algn="ctr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chemeClr val="accent6"/>
                </a:solidFill>
                <a:latin typeface="Arial Narrow" pitchFamily="34" charset="0"/>
              </a:rPr>
              <a:t>2e </a:t>
            </a:r>
          </a:p>
        </p:txBody>
      </p:sp>
      <p:sp>
        <p:nvSpPr>
          <p:cNvPr id="118" name="Text Box 114"/>
          <p:cNvSpPr txBox="1">
            <a:spLocks noChangeArrowheads="1"/>
          </p:cNvSpPr>
          <p:nvPr/>
        </p:nvSpPr>
        <p:spPr bwMode="auto">
          <a:xfrm>
            <a:off x="3793490" y="2259014"/>
            <a:ext cx="296863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algn="ctr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chemeClr val="accent6"/>
                </a:solidFill>
                <a:latin typeface="Arial Narrow" pitchFamily="34" charset="0"/>
              </a:rPr>
              <a:t>3e </a:t>
            </a:r>
          </a:p>
        </p:txBody>
      </p:sp>
      <p:sp>
        <p:nvSpPr>
          <p:cNvPr id="119" name="Text Box 114"/>
          <p:cNvSpPr txBox="1">
            <a:spLocks noChangeArrowheads="1"/>
          </p:cNvSpPr>
          <p:nvPr/>
        </p:nvSpPr>
        <p:spPr bwMode="auto">
          <a:xfrm>
            <a:off x="3117493" y="3135154"/>
            <a:ext cx="296863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algn="ctr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>
                <a:solidFill>
                  <a:schemeClr val="accent6"/>
                </a:solidFill>
                <a:latin typeface="Arial Narrow" pitchFamily="34" charset="0"/>
              </a:rPr>
              <a:t>1</a:t>
            </a:r>
            <a:r>
              <a:rPr lang="en-US" sz="800" b="1" i="1" dirty="0" smtClean="0">
                <a:solidFill>
                  <a:schemeClr val="accent6"/>
                </a:solidFill>
                <a:latin typeface="Arial Narrow" pitchFamily="34" charset="0"/>
              </a:rPr>
              <a:t>e 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268471" y="3220958"/>
            <a:ext cx="551754" cy="24622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6"/>
                </a:solidFill>
                <a:latin typeface="Arial" panose="020B0604020202020204" pitchFamily="34" charset="0"/>
              </a:rPr>
              <a:t>area 0</a:t>
            </a:r>
            <a:endParaRPr lang="en-US" sz="1000" b="1" dirty="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99" name="Text Box 125"/>
          <p:cNvSpPr txBox="1">
            <a:spLocks noChangeArrowheads="1"/>
          </p:cNvSpPr>
          <p:nvPr/>
        </p:nvSpPr>
        <p:spPr bwMode="auto">
          <a:xfrm>
            <a:off x="5537200" y="1235272"/>
            <a:ext cx="1084262" cy="615553"/>
          </a:xfrm>
          <a:prstGeom prst="rect">
            <a:avLst/>
          </a:prstGeom>
          <a:solidFill>
            <a:srgbClr val="C00000"/>
          </a:solidFill>
          <a:ln w="19050" algn="ctr">
            <a:solidFill>
              <a:srgbClr val="FFFF00"/>
            </a:solidFill>
            <a:miter lim="800000"/>
            <a:headEnd type="none" w="sm" len="sm"/>
            <a:tailEnd type="none" w="sm" len="sm"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dirty="0" smtClean="0">
                <a:solidFill>
                  <a:srgbClr val="FFFF00"/>
                </a:solidFill>
                <a:latin typeface="Arial Narrow" pitchFamily="34" charset="0"/>
              </a:rPr>
              <a:t>- </a:t>
            </a: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  <a:t>zone:</a:t>
            </a:r>
            <a:r>
              <a:rPr lang="en-US" sz="800" dirty="0" smtClean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sz="1000" b="1" i="1" dirty="0" err="1" smtClean="0">
                <a:solidFill>
                  <a:schemeClr val="bg1"/>
                </a:solidFill>
                <a:latin typeface="Arial Narrow" pitchFamily="34" charset="0"/>
              </a:rPr>
              <a:t>eur</a:t>
            </a:r>
            <a:endParaRPr lang="en-US" sz="1000" b="1" i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  <a:t>- 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</a:rPr>
              <a:t>A-record</a:t>
            </a:r>
            <a:r>
              <a:rPr lang="en-US" sz="800" dirty="0" smtClean="0">
                <a:solidFill>
                  <a:schemeClr val="bg1"/>
                </a:solidFill>
                <a:latin typeface="Arial Narrow" pitchFamily="34" charset="0"/>
              </a:rPr>
              <a:t>*</a:t>
            </a:r>
            <a:r>
              <a:rPr lang="en-US" sz="800" dirty="0" smtClean="0">
                <a:solidFill>
                  <a:srgbClr val="FFFF00"/>
                </a:solidFill>
                <a:latin typeface="Arial Narrow" pitchFamily="34" charset="0"/>
              </a:rPr>
              <a:t/>
            </a:r>
            <a:br>
              <a:rPr lang="en-US" sz="800" dirty="0" smtClean="0">
                <a:solidFill>
                  <a:srgbClr val="FFFF00"/>
                </a:solidFill>
                <a:latin typeface="Arial Narrow" pitchFamily="34" charset="0"/>
              </a:rPr>
            </a:b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  <a:t>- </a:t>
            </a:r>
            <a:r>
              <a:rPr lang="en-US" sz="800" b="1" dirty="0" err="1" smtClean="0">
                <a:solidFill>
                  <a:schemeClr val="bg1"/>
                </a:solidFill>
                <a:latin typeface="Arial Narrow" pitchFamily="34" charset="0"/>
              </a:rPr>
              <a:t>CName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</a:rPr>
              <a:t>*</a:t>
            </a: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  <a:t/>
            </a:r>
            <a:b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</a:b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  <a:t>- </a:t>
            </a:r>
            <a:r>
              <a:rPr lang="en-US" sz="800" b="1" dirty="0" err="1" smtClean="0">
                <a:solidFill>
                  <a:schemeClr val="bg1"/>
                </a:solidFill>
                <a:latin typeface="Arial Narrow" pitchFamily="34" charset="0"/>
              </a:rPr>
              <a:t>CName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800" b="1" dirty="0" err="1" smtClean="0">
                <a:solidFill>
                  <a:schemeClr val="bg1"/>
                </a:solidFill>
                <a:latin typeface="Arial Narrow" pitchFamily="34" charset="0"/>
              </a:rPr>
              <a:t>andere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</a:rPr>
              <a:t> zone)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033458" y="4573348"/>
            <a:ext cx="840295" cy="215444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op: VLSM</a:t>
            </a: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 Box 93"/>
          <p:cNvSpPr txBox="1">
            <a:spLocks noChangeArrowheads="1"/>
          </p:cNvSpPr>
          <p:nvPr/>
        </p:nvSpPr>
        <p:spPr bwMode="auto">
          <a:xfrm>
            <a:off x="200502" y="6404283"/>
            <a:ext cx="3746023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dirty="0" smtClean="0">
                <a:latin typeface="Arial" charset="0"/>
              </a:rPr>
              <a:t>  j) </a:t>
            </a:r>
            <a:r>
              <a:rPr lang="en-US" altLang="en-US" sz="800" dirty="0" err="1" smtClean="0">
                <a:latin typeface="Arial" charset="0"/>
              </a:rPr>
              <a:t>Wat</a:t>
            </a:r>
            <a:r>
              <a:rPr lang="en-US" altLang="en-US" sz="800" dirty="0" smtClean="0">
                <a:latin typeface="Arial" charset="0"/>
              </a:rPr>
              <a:t> is het Router ID van router Alfa, Bravo, Charlie en Delta</a:t>
            </a:r>
            <a:r>
              <a:rPr lang="en-US" altLang="en-US" sz="900" dirty="0">
                <a:latin typeface="Arial" charset="0"/>
              </a:rPr>
              <a:t> </a:t>
            </a:r>
            <a:r>
              <a:rPr lang="en-US" altLang="en-US" sz="900" dirty="0" smtClean="0">
                <a:latin typeface="Arial" charset="0"/>
              </a:rPr>
              <a:t>?</a:t>
            </a:r>
            <a:endParaRPr lang="en-US" altLang="en-US" sz="900" dirty="0">
              <a:latin typeface="Arial" charset="0"/>
            </a:endParaRPr>
          </a:p>
          <a:p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smtClean="0">
                <a:latin typeface="Arial" charset="0"/>
              </a:rPr>
              <a:t>k) </a:t>
            </a:r>
            <a:r>
              <a:rPr lang="en-US" altLang="en-US" sz="800" dirty="0" err="1" smtClean="0">
                <a:latin typeface="Arial" charset="0"/>
              </a:rPr>
              <a:t>Tussen</a:t>
            </a:r>
            <a:r>
              <a:rPr lang="en-US" altLang="en-US" sz="800" dirty="0" smtClean="0">
                <a:latin typeface="Arial" charset="0"/>
              </a:rPr>
              <a:t> Alfa en Bravo, </a:t>
            </a:r>
            <a:r>
              <a:rPr lang="en-US" altLang="en-US" sz="800" dirty="0" err="1" smtClean="0">
                <a:latin typeface="Arial" charset="0"/>
              </a:rPr>
              <a:t>welke</a:t>
            </a:r>
            <a:r>
              <a:rPr lang="en-US" altLang="en-US" sz="800" dirty="0" smtClean="0">
                <a:latin typeface="Arial" charset="0"/>
              </a:rPr>
              <a:t> router is de DR en BDR ? </a:t>
            </a:r>
          </a:p>
          <a:p>
            <a:r>
              <a:rPr lang="en-US" altLang="en-US" sz="800" dirty="0" smtClean="0">
                <a:latin typeface="Arial" charset="0"/>
              </a:rPr>
              <a:t>  l) </a:t>
            </a:r>
            <a:r>
              <a:rPr lang="en-US" altLang="en-US" sz="800" dirty="0" err="1">
                <a:latin typeface="Arial" charset="0"/>
              </a:rPr>
              <a:t>Tussen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smtClean="0">
                <a:latin typeface="Arial" charset="0"/>
              </a:rPr>
              <a:t>Alfa </a:t>
            </a:r>
            <a:r>
              <a:rPr lang="en-US" altLang="en-US" sz="800" dirty="0">
                <a:latin typeface="Arial" charset="0"/>
              </a:rPr>
              <a:t>en </a:t>
            </a:r>
            <a:r>
              <a:rPr lang="en-US" altLang="en-US" sz="800" dirty="0" smtClean="0">
                <a:latin typeface="Arial" charset="0"/>
              </a:rPr>
              <a:t>Charlie, </a:t>
            </a:r>
            <a:r>
              <a:rPr lang="en-US" altLang="en-US" sz="800" dirty="0" err="1">
                <a:latin typeface="Arial" charset="0"/>
              </a:rPr>
              <a:t>welke</a:t>
            </a:r>
            <a:r>
              <a:rPr lang="en-US" altLang="en-US" sz="800" dirty="0">
                <a:latin typeface="Arial" charset="0"/>
              </a:rPr>
              <a:t> router is de DR en </a:t>
            </a:r>
            <a:r>
              <a:rPr lang="en-US" altLang="en-US" sz="800" dirty="0" smtClean="0">
                <a:latin typeface="Arial" charset="0"/>
              </a:rPr>
              <a:t>BDR ?</a:t>
            </a:r>
            <a:br>
              <a:rPr lang="en-US" altLang="en-US" sz="800" dirty="0" smtClean="0">
                <a:latin typeface="Arial" charset="0"/>
              </a:rPr>
            </a:br>
            <a:r>
              <a:rPr lang="en-US" altLang="en-US" sz="800" dirty="0" smtClean="0">
                <a:latin typeface="Arial" charset="0"/>
              </a:rPr>
              <a:t>m) </a:t>
            </a:r>
            <a:r>
              <a:rPr lang="en-US" altLang="en-US" sz="800" dirty="0" err="1">
                <a:latin typeface="Arial" charset="0"/>
              </a:rPr>
              <a:t>Tussen</a:t>
            </a:r>
            <a:r>
              <a:rPr lang="en-US" altLang="en-US" sz="800" dirty="0">
                <a:latin typeface="Arial" charset="0"/>
              </a:rPr>
              <a:t> Alfa en </a:t>
            </a:r>
            <a:r>
              <a:rPr lang="en-US" altLang="en-US" sz="800" dirty="0" smtClean="0">
                <a:latin typeface="Arial" charset="0"/>
              </a:rPr>
              <a:t>Delta, </a:t>
            </a:r>
            <a:r>
              <a:rPr lang="en-US" altLang="en-US" sz="800" dirty="0" err="1">
                <a:latin typeface="Arial" charset="0"/>
              </a:rPr>
              <a:t>welke</a:t>
            </a:r>
            <a:r>
              <a:rPr lang="en-US" altLang="en-US" sz="800" dirty="0">
                <a:latin typeface="Arial" charset="0"/>
              </a:rPr>
              <a:t> router is de DR en BDR </a:t>
            </a:r>
            <a:r>
              <a:rPr lang="en-US" altLang="en-US" sz="800" dirty="0" smtClean="0">
                <a:latin typeface="Arial" charset="0"/>
              </a:rPr>
              <a:t>?</a:t>
            </a:r>
            <a:br>
              <a:rPr lang="en-US" altLang="en-US" sz="800" dirty="0" smtClean="0">
                <a:latin typeface="Arial" charset="0"/>
              </a:rPr>
            </a:br>
            <a:r>
              <a:rPr lang="en-US" altLang="en-US" sz="800" dirty="0" smtClean="0">
                <a:latin typeface="Arial" charset="0"/>
              </a:rPr>
              <a:t> </a:t>
            </a:r>
            <a:r>
              <a:rPr lang="en-US" altLang="en-US" sz="800" dirty="0">
                <a:latin typeface="Arial" charset="0"/>
              </a:rPr>
              <a:t>n) </a:t>
            </a:r>
            <a:r>
              <a:rPr lang="en-US" altLang="en-US" sz="800" dirty="0" err="1">
                <a:latin typeface="Arial" charset="0"/>
              </a:rPr>
              <a:t>Zorg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ervoor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dat</a:t>
            </a:r>
            <a:r>
              <a:rPr lang="en-US" altLang="en-US" sz="800" dirty="0">
                <a:latin typeface="Arial" charset="0"/>
              </a:rPr>
              <a:t> Router Charlie de DR is </a:t>
            </a:r>
            <a:r>
              <a:rPr lang="en-US" altLang="en-US" sz="800" dirty="0" err="1">
                <a:latin typeface="Arial" charset="0"/>
              </a:rPr>
              <a:t>voor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alle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smtClean="0">
                <a:latin typeface="Arial" charset="0"/>
              </a:rPr>
              <a:t>routers </a:t>
            </a:r>
            <a:r>
              <a:rPr lang="en-US" altLang="en-US" sz="800" dirty="0">
                <a:latin typeface="Arial" charset="0"/>
              </a:rPr>
              <a:t>?</a:t>
            </a:r>
          </a:p>
          <a:p>
            <a:endParaRPr lang="en-US" altLang="en-US" sz="800" dirty="0" smtClean="0">
              <a:latin typeface="Arial" charset="0"/>
            </a:endParaRPr>
          </a:p>
          <a:p>
            <a:r>
              <a:rPr lang="en-US" altLang="en-US" sz="800" dirty="0" smtClean="0">
                <a:latin typeface="Arial" charset="0"/>
              </a:rPr>
              <a:t> o) </a:t>
            </a:r>
            <a:r>
              <a:rPr lang="en-US" altLang="en-US" sz="800" dirty="0" err="1" smtClean="0">
                <a:latin typeface="Arial" charset="0"/>
              </a:rPr>
              <a:t>Laat</a:t>
            </a:r>
            <a:r>
              <a:rPr lang="en-US" altLang="en-US" sz="800" dirty="0" smtClean="0">
                <a:latin typeface="Arial" charset="0"/>
              </a:rPr>
              <a:t> van </a:t>
            </a:r>
            <a:r>
              <a:rPr lang="en-US" altLang="en-US" sz="800" dirty="0" err="1" smtClean="0">
                <a:latin typeface="Arial" charset="0"/>
              </a:rPr>
              <a:t>alle</a:t>
            </a:r>
            <a:r>
              <a:rPr lang="en-US" altLang="en-US" sz="800" dirty="0" smtClean="0">
                <a:latin typeface="Arial" charset="0"/>
              </a:rPr>
              <a:t> routers de </a:t>
            </a:r>
            <a:r>
              <a:rPr lang="en-US" altLang="en-US" sz="800" dirty="0" err="1" smtClean="0">
                <a:latin typeface="Arial" charset="0"/>
              </a:rPr>
              <a:t>buren</a:t>
            </a:r>
            <a:r>
              <a:rPr lang="en-US" altLang="en-US" sz="800" dirty="0" smtClean="0">
                <a:latin typeface="Arial" charset="0"/>
              </a:rPr>
              <a:t> (neighbors) </a:t>
            </a:r>
            <a:r>
              <a:rPr lang="en-US" altLang="en-US" sz="800" dirty="0" err="1" smtClean="0">
                <a:latin typeface="Arial" charset="0"/>
              </a:rPr>
              <a:t>zien</a:t>
            </a:r>
            <a:r>
              <a:rPr lang="en-US" altLang="en-US" sz="800" dirty="0" smtClean="0">
                <a:latin typeface="Arial" charset="0"/>
              </a:rPr>
              <a:t> !</a:t>
            </a:r>
            <a:br>
              <a:rPr lang="en-US" altLang="en-US" sz="800" dirty="0" smtClean="0">
                <a:latin typeface="Arial" charset="0"/>
              </a:rPr>
            </a:br>
            <a:r>
              <a:rPr lang="en-US" altLang="en-US" sz="800" dirty="0" smtClean="0">
                <a:latin typeface="Arial" charset="0"/>
              </a:rPr>
              <a:t> p) </a:t>
            </a:r>
            <a:r>
              <a:rPr lang="en-US" altLang="en-US" sz="800" dirty="0" err="1">
                <a:latin typeface="Arial" charset="0"/>
              </a:rPr>
              <a:t>Laat</a:t>
            </a:r>
            <a:r>
              <a:rPr lang="en-US" altLang="en-US" sz="800" dirty="0">
                <a:latin typeface="Arial" charset="0"/>
              </a:rPr>
              <a:t> van </a:t>
            </a:r>
            <a:r>
              <a:rPr lang="en-US" altLang="en-US" sz="800" dirty="0" err="1">
                <a:latin typeface="Arial" charset="0"/>
              </a:rPr>
              <a:t>alle</a:t>
            </a:r>
            <a:r>
              <a:rPr lang="en-US" altLang="en-US" sz="800" dirty="0">
                <a:latin typeface="Arial" charset="0"/>
              </a:rPr>
              <a:t> routers de </a:t>
            </a:r>
            <a:r>
              <a:rPr lang="en-US" altLang="en-US" sz="800" dirty="0" smtClean="0">
                <a:latin typeface="Arial" charset="0"/>
              </a:rPr>
              <a:t>topology-</a:t>
            </a:r>
            <a:r>
              <a:rPr lang="en-US" altLang="en-US" sz="800" dirty="0" err="1" smtClean="0">
                <a:latin typeface="Arial" charset="0"/>
              </a:rPr>
              <a:t>tabel</a:t>
            </a:r>
            <a:r>
              <a:rPr lang="en-US" altLang="en-US" sz="800" dirty="0" smtClean="0">
                <a:latin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</a:rPr>
              <a:t>zien</a:t>
            </a:r>
            <a:r>
              <a:rPr lang="en-US" altLang="en-US" sz="800" dirty="0" smtClean="0">
                <a:latin typeface="Arial" charset="0"/>
              </a:rPr>
              <a:t> !</a:t>
            </a:r>
          </a:p>
          <a:p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smtClean="0">
                <a:latin typeface="Arial" charset="0"/>
              </a:rPr>
              <a:t>q) </a:t>
            </a:r>
            <a:r>
              <a:rPr lang="en-US" altLang="en-US" sz="800" dirty="0" err="1">
                <a:latin typeface="Arial" charset="0"/>
              </a:rPr>
              <a:t>Laat</a:t>
            </a:r>
            <a:r>
              <a:rPr lang="en-US" altLang="en-US" sz="800" dirty="0">
                <a:latin typeface="Arial" charset="0"/>
              </a:rPr>
              <a:t> van </a:t>
            </a:r>
            <a:r>
              <a:rPr lang="en-US" altLang="en-US" sz="800" dirty="0" err="1">
                <a:latin typeface="Arial" charset="0"/>
              </a:rPr>
              <a:t>alle</a:t>
            </a:r>
            <a:r>
              <a:rPr lang="en-US" altLang="en-US" sz="800" dirty="0">
                <a:latin typeface="Arial" charset="0"/>
              </a:rPr>
              <a:t> routers de </a:t>
            </a:r>
            <a:r>
              <a:rPr lang="en-US" altLang="en-US" sz="800" dirty="0" smtClean="0">
                <a:latin typeface="Arial" charset="0"/>
              </a:rPr>
              <a:t>route-</a:t>
            </a:r>
            <a:r>
              <a:rPr lang="en-US" altLang="en-US" sz="800" dirty="0" err="1" smtClean="0">
                <a:latin typeface="Arial" charset="0"/>
              </a:rPr>
              <a:t>tabel</a:t>
            </a:r>
            <a:r>
              <a:rPr lang="en-US" altLang="en-US" sz="800" dirty="0" smtClean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zien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smtClean="0">
                <a:latin typeface="Arial" charset="0"/>
              </a:rPr>
              <a:t>!</a:t>
            </a:r>
          </a:p>
        </p:txBody>
      </p:sp>
      <p:cxnSp>
        <p:nvCxnSpPr>
          <p:cNvPr id="17" name="Rechte verbindingslijn 16"/>
          <p:cNvCxnSpPr/>
          <p:nvPr/>
        </p:nvCxnSpPr>
        <p:spPr bwMode="auto">
          <a:xfrm flipV="1">
            <a:off x="4544348" y="4684663"/>
            <a:ext cx="1392630" cy="66974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" name="Text Box 125"/>
          <p:cNvSpPr txBox="1">
            <a:spLocks noChangeArrowheads="1"/>
          </p:cNvSpPr>
          <p:nvPr/>
        </p:nvSpPr>
        <p:spPr bwMode="auto">
          <a:xfrm>
            <a:off x="1611948" y="2219325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i="1" dirty="0">
                <a:latin typeface="Arial Narrow" pitchFamily="34" charset="0"/>
              </a:rPr>
              <a:t>.</a:t>
            </a:r>
            <a:r>
              <a:rPr lang="en-US" altLang="en-US" sz="800" b="1" i="1" dirty="0" err="1">
                <a:latin typeface="Arial Narrow" pitchFamily="34" charset="0"/>
              </a:rPr>
              <a:t>lb</a:t>
            </a:r>
            <a:endParaRPr lang="en-US" altLang="en-US" sz="800" b="1" i="1" dirty="0">
              <a:latin typeface="Arial Narrow" pitchFamily="34" charset="0"/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248166" y="2589690"/>
            <a:ext cx="1073943" cy="598546"/>
            <a:chOff x="248166" y="2589690"/>
            <a:chExt cx="1073943" cy="598546"/>
          </a:xfrm>
        </p:grpSpPr>
        <p:sp>
          <p:nvSpPr>
            <p:cNvPr id="2082" name="Text Box 125"/>
            <p:cNvSpPr txBox="1">
              <a:spLocks noChangeArrowheads="1"/>
            </p:cNvSpPr>
            <p:nvPr/>
          </p:nvSpPr>
          <p:spPr bwMode="auto">
            <a:xfrm>
              <a:off x="709454" y="2742525"/>
              <a:ext cx="6080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800" b="1" i="1" dirty="0" smtClean="0">
                  <a:latin typeface="Arial Narrow" pitchFamily="34" charset="0"/>
                </a:rPr>
                <a:t>= 100MB</a:t>
              </a:r>
              <a:endParaRPr lang="en-US" altLang="en-US" sz="800" b="1" i="1" dirty="0">
                <a:latin typeface="Arial Narrow" pitchFamily="34" charset="0"/>
              </a:endParaRPr>
            </a:p>
          </p:txBody>
        </p:sp>
        <p:cxnSp>
          <p:nvCxnSpPr>
            <p:cNvPr id="97" name="Rechte verbindingslijn 336"/>
            <p:cNvCxnSpPr>
              <a:cxnSpLocks noChangeShapeType="1"/>
            </p:cNvCxnSpPr>
            <p:nvPr/>
          </p:nvCxnSpPr>
          <p:spPr bwMode="auto">
            <a:xfrm>
              <a:off x="248166" y="2868385"/>
              <a:ext cx="465931" cy="0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Rechte verbindingslijn 336"/>
            <p:cNvCxnSpPr>
              <a:cxnSpLocks noChangeShapeType="1"/>
            </p:cNvCxnSpPr>
            <p:nvPr/>
          </p:nvCxnSpPr>
          <p:spPr bwMode="auto">
            <a:xfrm flipH="1">
              <a:off x="248166" y="3081109"/>
              <a:ext cx="452596" cy="456"/>
            </a:xfrm>
            <a:prstGeom prst="line">
              <a:avLst/>
            </a:prstGeom>
            <a:noFill/>
            <a:ln w="15875" algn="ctr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Text Box 125"/>
            <p:cNvSpPr txBox="1">
              <a:spLocks noChangeArrowheads="1"/>
            </p:cNvSpPr>
            <p:nvPr/>
          </p:nvSpPr>
          <p:spPr bwMode="auto">
            <a:xfrm>
              <a:off x="707550" y="2972792"/>
              <a:ext cx="6080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800" b="1" i="1" dirty="0" smtClean="0">
                  <a:latin typeface="Arial Narrow" pitchFamily="34" charset="0"/>
                </a:rPr>
                <a:t>= 10MB</a:t>
              </a:r>
              <a:endParaRPr lang="en-US" altLang="en-US" sz="800" b="1" i="1" dirty="0">
                <a:latin typeface="Arial Narrow" pitchFamily="34" charset="0"/>
              </a:endParaRPr>
            </a:p>
          </p:txBody>
        </p:sp>
        <p:cxnSp>
          <p:nvCxnSpPr>
            <p:cNvPr id="131" name="Rechte verbindingslijn 336"/>
            <p:cNvCxnSpPr>
              <a:cxnSpLocks noChangeShapeType="1"/>
            </p:cNvCxnSpPr>
            <p:nvPr/>
          </p:nvCxnSpPr>
          <p:spPr bwMode="auto">
            <a:xfrm>
              <a:off x="258763" y="2697412"/>
              <a:ext cx="465931" cy="0"/>
            </a:xfrm>
            <a:prstGeom prst="line">
              <a:avLst/>
            </a:prstGeom>
            <a:noFill/>
            <a:ln w="38100" algn="ctr">
              <a:solidFill>
                <a:srgbClr val="0033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" name="Text Box 125"/>
            <p:cNvSpPr txBox="1">
              <a:spLocks noChangeArrowheads="1"/>
            </p:cNvSpPr>
            <p:nvPr/>
          </p:nvSpPr>
          <p:spPr bwMode="auto">
            <a:xfrm>
              <a:off x="714097" y="2589690"/>
              <a:ext cx="6080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800" b="1" i="1" dirty="0" smtClean="0">
                  <a:latin typeface="Arial Narrow" pitchFamily="34" charset="0"/>
                </a:rPr>
                <a:t>= 100MB</a:t>
              </a:r>
              <a:endParaRPr lang="en-US" altLang="en-US" sz="800" b="1" i="1" dirty="0">
                <a:latin typeface="Arial Narrow" pitchFamily="34" charset="0"/>
              </a:endParaRPr>
            </a:p>
          </p:txBody>
        </p:sp>
      </p:grpSp>
      <p:sp>
        <p:nvSpPr>
          <p:cNvPr id="124" name="Text Box 114"/>
          <p:cNvSpPr txBox="1">
            <a:spLocks noChangeArrowheads="1"/>
          </p:cNvSpPr>
          <p:nvPr/>
        </p:nvSpPr>
        <p:spPr bwMode="auto">
          <a:xfrm>
            <a:off x="4359350" y="4149724"/>
            <a:ext cx="218328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dbl" algn="ctr">
            <a:solidFill>
              <a:schemeClr val="tx1">
                <a:lumMod val="85000"/>
                <a:lumOff val="1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Interface</a:t>
            </a:r>
            <a:r>
              <a:rPr lang="en-US" altLang="en-US" sz="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en-US" sz="800" b="1" dirty="0">
                <a:latin typeface="Arial" charset="0"/>
              </a:rPr>
              <a:t>commando’s </a:t>
            </a:r>
            <a:r>
              <a:rPr lang="en-US" altLang="en-US" sz="800" b="1" dirty="0" smtClean="0">
                <a:latin typeface="Arial" charset="0"/>
              </a:rPr>
              <a:t>:</a:t>
            </a:r>
          </a:p>
          <a:p>
            <a:endParaRPr lang="en-US" altLang="en-US" sz="800" dirty="0" smtClean="0">
              <a:latin typeface="Arial" charset="0"/>
            </a:endParaRPr>
          </a:p>
          <a:p>
            <a:r>
              <a:rPr lang="en-US" altLang="en-US" sz="800" dirty="0" smtClean="0">
                <a:latin typeface="Arial" charset="0"/>
              </a:rPr>
              <a:t>- router(</a:t>
            </a:r>
            <a:r>
              <a:rPr lang="en-US" altLang="en-US" sz="800" dirty="0" err="1" smtClean="0">
                <a:latin typeface="Arial" charset="0"/>
              </a:rPr>
              <a:t>config</a:t>
            </a:r>
            <a:r>
              <a:rPr lang="en-US" altLang="en-US" sz="800" dirty="0" smtClean="0">
                <a:latin typeface="Arial" charset="0"/>
              </a:rPr>
              <a:t>)</a:t>
            </a:r>
            <a:r>
              <a:rPr lang="en-US" altLang="en-US" sz="800" b="1" i="1" dirty="0" smtClean="0">
                <a:latin typeface="Arial" charset="0"/>
              </a:rPr>
              <a:t># </a:t>
            </a:r>
            <a:r>
              <a:rPr lang="en-US" altLang="en-US" sz="800" b="1" i="1" dirty="0" err="1" smtClean="0">
                <a:latin typeface="Arial" charset="0"/>
              </a:rPr>
              <a:t>int</a:t>
            </a:r>
            <a:r>
              <a:rPr lang="en-US" altLang="en-US" sz="800" b="1" i="1" dirty="0" smtClean="0">
                <a:latin typeface="Arial" charset="0"/>
              </a:rPr>
              <a:t> fa0/5</a:t>
            </a:r>
          </a:p>
          <a:p>
            <a:r>
              <a:rPr lang="en-US" altLang="en-US" sz="800" dirty="0" smtClean="0">
                <a:latin typeface="Arial" charset="0"/>
              </a:rPr>
              <a:t>- router(</a:t>
            </a:r>
            <a:r>
              <a:rPr lang="en-US" altLang="en-US" sz="800" dirty="0" err="1" smtClean="0">
                <a:latin typeface="Arial" charset="0"/>
              </a:rPr>
              <a:t>config</a:t>
            </a:r>
            <a:r>
              <a:rPr lang="en-US" altLang="en-US" sz="800" dirty="0" smtClean="0">
                <a:latin typeface="Arial" charset="0"/>
              </a:rPr>
              <a:t>-if)</a:t>
            </a:r>
            <a:r>
              <a:rPr lang="en-US" altLang="en-US" sz="800" b="1" i="1" dirty="0" smtClean="0">
                <a:latin typeface="Arial" charset="0"/>
              </a:rPr>
              <a:t># speed 10</a:t>
            </a:r>
          </a:p>
          <a:p>
            <a:r>
              <a:rPr lang="en-US" altLang="en-US" sz="800" dirty="0">
                <a:latin typeface="Arial" charset="0"/>
              </a:rPr>
              <a:t>- router(</a:t>
            </a:r>
            <a:r>
              <a:rPr lang="en-US" altLang="en-US" sz="800" dirty="0" err="1">
                <a:latin typeface="Arial" charset="0"/>
              </a:rPr>
              <a:t>config</a:t>
            </a:r>
            <a:r>
              <a:rPr lang="en-US" altLang="en-US" sz="800" dirty="0">
                <a:latin typeface="Arial" charset="0"/>
              </a:rPr>
              <a:t>-if)</a:t>
            </a:r>
            <a:r>
              <a:rPr lang="en-US" altLang="en-US" sz="800" b="1" i="1" dirty="0">
                <a:latin typeface="Arial" charset="0"/>
              </a:rPr>
              <a:t># </a:t>
            </a:r>
            <a:r>
              <a:rPr lang="en-US" altLang="en-US" sz="800" b="1" i="1" dirty="0" smtClean="0">
                <a:latin typeface="Arial" charset="0"/>
              </a:rPr>
              <a:t>duplex full</a:t>
            </a:r>
            <a:endParaRPr lang="en-US" altLang="en-US" sz="800" b="1" i="1" dirty="0">
              <a:latin typeface="Arial" charset="0"/>
            </a:endParaRPr>
          </a:p>
        </p:txBody>
      </p:sp>
      <p:grpSp>
        <p:nvGrpSpPr>
          <p:cNvPr id="11" name="Groep 10"/>
          <p:cNvGrpSpPr/>
          <p:nvPr/>
        </p:nvGrpSpPr>
        <p:grpSpPr>
          <a:xfrm>
            <a:off x="307986" y="7935594"/>
            <a:ext cx="2200253" cy="897675"/>
            <a:chOff x="3688557" y="6581682"/>
            <a:chExt cx="2200253" cy="897675"/>
          </a:xfrm>
        </p:grpSpPr>
        <p:grpSp>
          <p:nvGrpSpPr>
            <p:cNvPr id="6" name="Groep 5"/>
            <p:cNvGrpSpPr/>
            <p:nvPr/>
          </p:nvGrpSpPr>
          <p:grpSpPr>
            <a:xfrm>
              <a:off x="3688557" y="6771471"/>
              <a:ext cx="2200253" cy="707886"/>
              <a:chOff x="3705226" y="6579110"/>
              <a:chExt cx="2200253" cy="707886"/>
            </a:xfrm>
          </p:grpSpPr>
          <p:sp>
            <p:nvSpPr>
              <p:cNvPr id="125" name="Text Box 114"/>
              <p:cNvSpPr txBox="1">
                <a:spLocks noChangeArrowheads="1"/>
              </p:cNvSpPr>
              <p:nvPr/>
            </p:nvSpPr>
            <p:spPr bwMode="auto">
              <a:xfrm>
                <a:off x="3705226" y="6579110"/>
                <a:ext cx="622299" cy="70788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 cmpd="dbl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/>
                <a:r>
                  <a:rPr lang="en-US" altLang="en-US" sz="800" dirty="0" smtClean="0">
                    <a:latin typeface="Arial" charset="0"/>
                  </a:rPr>
                  <a:t>Interface:</a:t>
                </a:r>
              </a:p>
              <a:p>
                <a:pPr algn="r"/>
                <a:r>
                  <a:rPr lang="en-US" altLang="en-US" sz="800" b="1" dirty="0" smtClean="0">
                    <a:latin typeface="Arial" charset="0"/>
                  </a:rPr>
                  <a:t>fa0/1 </a:t>
                </a:r>
              </a:p>
              <a:p>
                <a:pPr algn="r"/>
                <a:r>
                  <a:rPr lang="en-US" altLang="en-US" sz="800" b="1" dirty="0" smtClean="0">
                    <a:latin typeface="Arial" charset="0"/>
                  </a:rPr>
                  <a:t>fa0/5 </a:t>
                </a:r>
                <a:endParaRPr lang="en-US" altLang="en-US" sz="800" b="1" dirty="0">
                  <a:latin typeface="Arial" charset="0"/>
                </a:endParaRPr>
              </a:p>
              <a:p>
                <a:pPr algn="r"/>
                <a:r>
                  <a:rPr lang="en-US" altLang="en-US" sz="800" b="1" dirty="0" smtClean="0">
                    <a:latin typeface="Arial" charset="0"/>
                  </a:rPr>
                  <a:t>fa0/2 </a:t>
                </a:r>
                <a:endParaRPr lang="en-US" altLang="en-US" sz="800" b="1" dirty="0">
                  <a:latin typeface="Arial" charset="0"/>
                </a:endParaRPr>
              </a:p>
              <a:p>
                <a:pPr algn="r"/>
                <a:r>
                  <a:rPr lang="en-US" altLang="en-US" sz="800" b="1" dirty="0" smtClean="0">
                    <a:latin typeface="Arial" charset="0"/>
                  </a:rPr>
                  <a:t>fa0/4 </a:t>
                </a:r>
                <a:endParaRPr lang="en-US" altLang="en-US" sz="800" b="1" dirty="0">
                  <a:latin typeface="Arial" charset="0"/>
                </a:endParaRPr>
              </a:p>
            </p:txBody>
          </p:sp>
          <p:sp>
            <p:nvSpPr>
              <p:cNvPr id="126" name="Text Box 114"/>
              <p:cNvSpPr txBox="1">
                <a:spLocks noChangeArrowheads="1"/>
              </p:cNvSpPr>
              <p:nvPr/>
            </p:nvSpPr>
            <p:spPr bwMode="auto">
              <a:xfrm>
                <a:off x="4327525" y="6579110"/>
                <a:ext cx="549275" cy="70788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 cmpd="dbl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800" dirty="0" smtClean="0">
                    <a:latin typeface="Arial" charset="0"/>
                  </a:rPr>
                  <a:t>speed:</a:t>
                </a:r>
              </a:p>
              <a:p>
                <a:r>
                  <a:rPr lang="en-US" altLang="en-US" sz="800" b="1" dirty="0" smtClean="0">
                    <a:latin typeface="Arial" charset="0"/>
                  </a:rPr>
                  <a:t>100</a:t>
                </a:r>
                <a:endParaRPr lang="en-US" altLang="en-US" sz="800" b="1" dirty="0">
                  <a:latin typeface="Arial" charset="0"/>
                </a:endParaRPr>
              </a:p>
              <a:p>
                <a:r>
                  <a:rPr lang="en-US" altLang="en-US" sz="800" b="1" dirty="0" smtClean="0">
                    <a:latin typeface="Arial" charset="0"/>
                  </a:rPr>
                  <a:t>10</a:t>
                </a:r>
                <a:endParaRPr lang="en-US" altLang="en-US" sz="800" b="1" dirty="0">
                  <a:latin typeface="Arial" charset="0"/>
                </a:endParaRPr>
              </a:p>
              <a:p>
                <a:r>
                  <a:rPr lang="en-US" altLang="en-US" sz="800" b="1" dirty="0" smtClean="0">
                    <a:latin typeface="Arial" charset="0"/>
                  </a:rPr>
                  <a:t>100</a:t>
                </a:r>
              </a:p>
              <a:p>
                <a:r>
                  <a:rPr lang="en-US" altLang="en-US" sz="800" b="1" dirty="0" smtClean="0">
                    <a:latin typeface="Arial" charset="0"/>
                  </a:rPr>
                  <a:t>10</a:t>
                </a:r>
                <a:endParaRPr lang="en-US" altLang="en-US" sz="800" b="1" dirty="0">
                  <a:latin typeface="Arial" charset="0"/>
                </a:endParaRPr>
              </a:p>
            </p:txBody>
          </p:sp>
          <p:sp>
            <p:nvSpPr>
              <p:cNvPr id="128" name="Text Box 114"/>
              <p:cNvSpPr txBox="1">
                <a:spLocks noChangeArrowheads="1"/>
              </p:cNvSpPr>
              <p:nvPr/>
            </p:nvSpPr>
            <p:spPr bwMode="auto">
              <a:xfrm>
                <a:off x="4724400" y="6579110"/>
                <a:ext cx="1181079" cy="70788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 cmpd="dbl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800" dirty="0" err="1">
                    <a:latin typeface="Arial" charset="0"/>
                  </a:rPr>
                  <a:t>i</a:t>
                </a:r>
                <a:r>
                  <a:rPr lang="en-US" altLang="en-US" sz="800" dirty="0" err="1" smtClean="0">
                    <a:latin typeface="Arial" charset="0"/>
                  </a:rPr>
                  <a:t>p</a:t>
                </a:r>
                <a:r>
                  <a:rPr lang="en-US" altLang="en-US" sz="800" dirty="0" smtClean="0">
                    <a:latin typeface="Arial" charset="0"/>
                  </a:rPr>
                  <a:t> add:</a:t>
                </a:r>
              </a:p>
              <a:p>
                <a:r>
                  <a:rPr lang="en-US" altLang="en-US" sz="800" b="1" dirty="0" smtClean="0">
                    <a:latin typeface="Arial" charset="0"/>
                  </a:rPr>
                  <a:t>172.20.95.254 / 20</a:t>
                </a:r>
                <a:endParaRPr lang="en-US" altLang="en-US" sz="800" b="1" dirty="0">
                  <a:latin typeface="Arial" charset="0"/>
                </a:endParaRPr>
              </a:p>
              <a:p>
                <a:r>
                  <a:rPr lang="en-US" altLang="en-US" sz="800" b="1" dirty="0" smtClean="0">
                    <a:latin typeface="Arial" charset="0"/>
                  </a:rPr>
                  <a:t>172.20.176.1 </a:t>
                </a:r>
                <a:r>
                  <a:rPr lang="en-US" altLang="en-US" sz="800" b="1" dirty="0">
                    <a:latin typeface="Arial" charset="0"/>
                  </a:rPr>
                  <a:t>/ </a:t>
                </a:r>
                <a:r>
                  <a:rPr lang="en-US" altLang="en-US" sz="800" b="1" dirty="0" smtClean="0">
                    <a:latin typeface="Arial" charset="0"/>
                  </a:rPr>
                  <a:t>21</a:t>
                </a:r>
                <a:endParaRPr lang="en-US" altLang="en-US" sz="800" b="1" dirty="0">
                  <a:latin typeface="Arial" charset="0"/>
                </a:endParaRPr>
              </a:p>
              <a:p>
                <a:r>
                  <a:rPr lang="en-US" altLang="en-US" sz="800" b="1" dirty="0" smtClean="0">
                    <a:latin typeface="Arial" charset="0"/>
                  </a:rPr>
                  <a:t>172.20.152.1 </a:t>
                </a:r>
                <a:r>
                  <a:rPr lang="en-US" altLang="en-US" sz="800" b="1" dirty="0">
                    <a:latin typeface="Arial" charset="0"/>
                  </a:rPr>
                  <a:t>/ </a:t>
                </a:r>
                <a:r>
                  <a:rPr lang="en-US" altLang="en-US" sz="800" b="1" dirty="0" smtClean="0">
                    <a:latin typeface="Arial" charset="0"/>
                  </a:rPr>
                  <a:t>21</a:t>
                </a:r>
                <a:endParaRPr lang="en-US" altLang="en-US" sz="800" b="1" dirty="0">
                  <a:latin typeface="Arial" charset="0"/>
                </a:endParaRPr>
              </a:p>
              <a:p>
                <a:r>
                  <a:rPr lang="en-US" altLang="en-US" sz="800" b="1" dirty="0" smtClean="0">
                    <a:latin typeface="Arial" charset="0"/>
                  </a:rPr>
                  <a:t>172.20.168.1 </a:t>
                </a:r>
                <a:r>
                  <a:rPr lang="en-US" altLang="en-US" sz="800" b="1" dirty="0">
                    <a:latin typeface="Arial" charset="0"/>
                  </a:rPr>
                  <a:t>/ </a:t>
                </a:r>
                <a:r>
                  <a:rPr lang="en-US" altLang="en-US" sz="800" b="1" dirty="0" smtClean="0">
                    <a:latin typeface="Arial" charset="0"/>
                  </a:rPr>
                  <a:t>21</a:t>
                </a:r>
                <a:endParaRPr lang="en-US" altLang="en-US" sz="800" b="1" dirty="0">
                  <a:latin typeface="Arial" charset="0"/>
                </a:endParaRPr>
              </a:p>
            </p:txBody>
          </p:sp>
        </p:grpSp>
        <p:sp>
          <p:nvSpPr>
            <p:cNvPr id="10" name="Tekstvak 9"/>
            <p:cNvSpPr txBox="1"/>
            <p:nvPr/>
          </p:nvSpPr>
          <p:spPr>
            <a:xfrm>
              <a:off x="3703638" y="6581682"/>
              <a:ext cx="12987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Tabel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Alfa </a:t>
              </a:r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voorbeeld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):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kstvak 4"/>
          <p:cNvSpPr txBox="1"/>
          <p:nvPr/>
        </p:nvSpPr>
        <p:spPr>
          <a:xfrm>
            <a:off x="2989976" y="7239000"/>
            <a:ext cx="1741182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Laat</a:t>
            </a:r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routes </a:t>
            </a:r>
            <a:r>
              <a:rPr lang="en-US" sz="1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controleren</a:t>
            </a:r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  <a:endParaRPr 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 bwMode="auto">
          <a:xfrm>
            <a:off x="198437" y="4132263"/>
            <a:ext cx="6503987" cy="1884362"/>
          </a:xfrm>
          <a:prstGeom prst="rect">
            <a:avLst/>
          </a:prstGeom>
          <a:solidFill>
            <a:srgbClr val="EFFBFF"/>
          </a:solidFill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075" name="Line 4"/>
          <p:cNvSpPr>
            <a:spLocks noChangeShapeType="1"/>
          </p:cNvSpPr>
          <p:nvPr/>
        </p:nvSpPr>
        <p:spPr bwMode="auto">
          <a:xfrm>
            <a:off x="153988" y="9293225"/>
            <a:ext cx="660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5"/>
          <p:cNvSpPr>
            <a:spLocks noChangeShapeType="1"/>
          </p:cNvSpPr>
          <p:nvPr/>
        </p:nvSpPr>
        <p:spPr bwMode="auto">
          <a:xfrm>
            <a:off x="153988" y="9521825"/>
            <a:ext cx="65992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Line 6"/>
          <p:cNvSpPr>
            <a:spLocks noChangeShapeType="1"/>
          </p:cNvSpPr>
          <p:nvPr/>
        </p:nvSpPr>
        <p:spPr bwMode="auto">
          <a:xfrm>
            <a:off x="1381125" y="9066213"/>
            <a:ext cx="0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auto">
          <a:xfrm>
            <a:off x="125413" y="9066213"/>
            <a:ext cx="660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 flipH="1">
            <a:off x="3352800" y="9066213"/>
            <a:ext cx="6350" cy="666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>
            <a:off x="4424363" y="9066213"/>
            <a:ext cx="0" cy="6651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1"/>
          <p:cNvSpPr>
            <a:spLocks noChangeArrowheads="1"/>
          </p:cNvSpPr>
          <p:nvPr/>
        </p:nvSpPr>
        <p:spPr bwMode="auto">
          <a:xfrm>
            <a:off x="211138" y="9058275"/>
            <a:ext cx="1136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PROJECT            :</a:t>
            </a:r>
          </a:p>
        </p:txBody>
      </p:sp>
      <p:sp>
        <p:nvSpPr>
          <p:cNvPr id="3082" name="Rectangle 12"/>
          <p:cNvSpPr>
            <a:spLocks noChangeArrowheads="1"/>
          </p:cNvSpPr>
          <p:nvPr/>
        </p:nvSpPr>
        <p:spPr bwMode="auto">
          <a:xfrm>
            <a:off x="3330575" y="9058275"/>
            <a:ext cx="928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BETREFT     :</a:t>
            </a:r>
          </a:p>
        </p:txBody>
      </p:sp>
      <p:sp>
        <p:nvSpPr>
          <p:cNvPr id="3083" name="Rectangle 13"/>
          <p:cNvSpPr>
            <a:spLocks noChangeArrowheads="1"/>
          </p:cNvSpPr>
          <p:nvPr/>
        </p:nvSpPr>
        <p:spPr bwMode="auto">
          <a:xfrm>
            <a:off x="211138" y="9291638"/>
            <a:ext cx="1150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GETEKEND        :</a:t>
            </a:r>
          </a:p>
        </p:txBody>
      </p:sp>
      <p:sp>
        <p:nvSpPr>
          <p:cNvPr id="3084" name="Rectangle 14"/>
          <p:cNvSpPr>
            <a:spLocks noChangeArrowheads="1"/>
          </p:cNvSpPr>
          <p:nvPr/>
        </p:nvSpPr>
        <p:spPr bwMode="auto">
          <a:xfrm>
            <a:off x="1428750" y="9282113"/>
            <a:ext cx="647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 F.Silano</a:t>
            </a:r>
          </a:p>
        </p:txBody>
      </p:sp>
      <p:sp>
        <p:nvSpPr>
          <p:cNvPr id="3085" name="Rectangle 15"/>
          <p:cNvSpPr>
            <a:spLocks noChangeArrowheads="1"/>
          </p:cNvSpPr>
          <p:nvPr/>
        </p:nvSpPr>
        <p:spPr bwMode="auto">
          <a:xfrm>
            <a:off x="3330575" y="9282113"/>
            <a:ext cx="939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DATUM        :</a:t>
            </a:r>
          </a:p>
        </p:txBody>
      </p:sp>
      <p:sp>
        <p:nvSpPr>
          <p:cNvPr id="3086" name="Rectangle 16"/>
          <p:cNvSpPr>
            <a:spLocks noChangeArrowheads="1"/>
          </p:cNvSpPr>
          <p:nvPr/>
        </p:nvSpPr>
        <p:spPr bwMode="auto">
          <a:xfrm>
            <a:off x="211138" y="9509125"/>
            <a:ext cx="1150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TEK. NR              :</a:t>
            </a:r>
          </a:p>
        </p:txBody>
      </p:sp>
      <p:sp>
        <p:nvSpPr>
          <p:cNvPr id="3087" name="Rectangle 17"/>
          <p:cNvSpPr>
            <a:spLocks noChangeArrowheads="1"/>
          </p:cNvSpPr>
          <p:nvPr/>
        </p:nvSpPr>
        <p:spPr bwMode="auto">
          <a:xfrm>
            <a:off x="3330575" y="9509125"/>
            <a:ext cx="931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FILE              :</a:t>
            </a:r>
          </a:p>
        </p:txBody>
      </p:sp>
      <p:sp>
        <p:nvSpPr>
          <p:cNvPr id="3088" name="Rectangle 18"/>
          <p:cNvSpPr>
            <a:spLocks noChangeArrowheads="1"/>
          </p:cNvSpPr>
          <p:nvPr/>
        </p:nvSpPr>
        <p:spPr bwMode="auto">
          <a:xfrm>
            <a:off x="187325" y="9190038"/>
            <a:ext cx="2016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50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sp>
        <p:nvSpPr>
          <p:cNvPr id="3089" name="Line 24"/>
          <p:cNvSpPr>
            <a:spLocks noChangeShapeType="1"/>
          </p:cNvSpPr>
          <p:nvPr/>
        </p:nvSpPr>
        <p:spPr bwMode="auto">
          <a:xfrm>
            <a:off x="5537200" y="9301163"/>
            <a:ext cx="0" cy="219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Text Box 73"/>
          <p:cNvSpPr txBox="1">
            <a:spLocks noChangeArrowheads="1"/>
          </p:cNvSpPr>
          <p:nvPr/>
        </p:nvSpPr>
        <p:spPr bwMode="auto">
          <a:xfrm>
            <a:off x="-5895975" y="8077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en-US" sz="2400">
              <a:latin typeface="Arial" charset="0"/>
            </a:endParaRPr>
          </a:p>
        </p:txBody>
      </p:sp>
      <p:sp>
        <p:nvSpPr>
          <p:cNvPr id="3091" name="Rectangle 76"/>
          <p:cNvSpPr>
            <a:spLocks noChangeArrowheads="1"/>
          </p:cNvSpPr>
          <p:nvPr/>
        </p:nvSpPr>
        <p:spPr bwMode="auto">
          <a:xfrm>
            <a:off x="1408113" y="9047163"/>
            <a:ext cx="774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 Cisco-lab. </a:t>
            </a:r>
          </a:p>
        </p:txBody>
      </p:sp>
      <p:sp>
        <p:nvSpPr>
          <p:cNvPr id="3092" name="Rectangle 77"/>
          <p:cNvSpPr>
            <a:spLocks noChangeArrowheads="1"/>
          </p:cNvSpPr>
          <p:nvPr/>
        </p:nvSpPr>
        <p:spPr bwMode="auto">
          <a:xfrm>
            <a:off x="4495800" y="9047163"/>
            <a:ext cx="1474763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Practicum lab. </a:t>
            </a:r>
            <a:r>
              <a:rPr lang="en-US" altLang="en-US" sz="1000" dirty="0" smtClean="0">
                <a:solidFill>
                  <a:srgbClr val="000000"/>
                </a:solidFill>
              </a:rPr>
              <a:t>periode_2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3093" name="Rectangle 2"/>
          <p:cNvSpPr>
            <a:spLocks noChangeArrowheads="1"/>
          </p:cNvSpPr>
          <p:nvPr/>
        </p:nvSpPr>
        <p:spPr bwMode="auto">
          <a:xfrm>
            <a:off x="131763" y="152400"/>
            <a:ext cx="6637337" cy="9580563"/>
          </a:xfrm>
          <a:prstGeom prst="rect">
            <a:avLst/>
          </a:prstGeom>
          <a:noFill/>
          <a:ln w="22225" cmpd="dbl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sp>
        <p:nvSpPr>
          <p:cNvPr id="2" name="Text Box 114"/>
          <p:cNvSpPr txBox="1">
            <a:spLocks noChangeArrowheads="1"/>
          </p:cNvSpPr>
          <p:nvPr/>
        </p:nvSpPr>
        <p:spPr bwMode="auto">
          <a:xfrm>
            <a:off x="320675" y="333375"/>
            <a:ext cx="2879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200" b="1" dirty="0" smtClean="0">
                <a:latin typeface="Arial" charset="0"/>
              </a:rPr>
              <a:t>Extra </a:t>
            </a:r>
            <a:r>
              <a:rPr lang="en-US" sz="1200" b="1" dirty="0" err="1" smtClean="0">
                <a:latin typeface="Arial" charset="0"/>
              </a:rPr>
              <a:t>gegevens</a:t>
            </a:r>
            <a:r>
              <a:rPr lang="en-US" sz="1200" b="1" dirty="0" smtClean="0">
                <a:latin typeface="Arial" charset="0"/>
              </a:rPr>
              <a:t>: </a:t>
            </a:r>
            <a:r>
              <a:rPr lang="en-US" sz="12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voorbeelden</a:t>
            </a:r>
            <a:endParaRPr lang="en-US" sz="1200" b="1" i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grpSp>
        <p:nvGrpSpPr>
          <p:cNvPr id="3095" name="Groep 1"/>
          <p:cNvGrpSpPr>
            <a:grpSpLocks/>
          </p:cNvGrpSpPr>
          <p:nvPr/>
        </p:nvGrpSpPr>
        <p:grpSpPr bwMode="auto">
          <a:xfrm>
            <a:off x="228600" y="762000"/>
            <a:ext cx="2736850" cy="1528763"/>
            <a:chOff x="304800" y="1209510"/>
            <a:chExt cx="2736851" cy="1528921"/>
          </a:xfrm>
        </p:grpSpPr>
        <p:grpSp>
          <p:nvGrpSpPr>
            <p:cNvPr id="3122" name="Groep 2"/>
            <p:cNvGrpSpPr>
              <a:grpSpLocks/>
            </p:cNvGrpSpPr>
            <p:nvPr/>
          </p:nvGrpSpPr>
          <p:grpSpPr bwMode="auto">
            <a:xfrm>
              <a:off x="413590" y="1455731"/>
              <a:ext cx="2252662" cy="1282700"/>
              <a:chOff x="5246856" y="4876794"/>
              <a:chExt cx="2253058" cy="1282700"/>
            </a:xfrm>
          </p:grpSpPr>
          <p:sp>
            <p:nvSpPr>
              <p:cNvPr id="157" name="Rechthoek 156"/>
              <p:cNvSpPr/>
              <p:nvPr/>
            </p:nvSpPr>
            <p:spPr bwMode="auto">
              <a:xfrm>
                <a:off x="5247604" y="4876661"/>
                <a:ext cx="2226067" cy="12828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8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125" name="Groep 309"/>
              <p:cNvGrpSpPr>
                <a:grpSpLocks/>
              </p:cNvGrpSpPr>
              <p:nvPr/>
            </p:nvGrpSpPr>
            <p:grpSpPr bwMode="auto">
              <a:xfrm>
                <a:off x="5504324" y="4945072"/>
                <a:ext cx="679654" cy="244454"/>
                <a:chOff x="1735567" y="1339035"/>
                <a:chExt cx="609599" cy="304800"/>
              </a:xfrm>
            </p:grpSpPr>
            <p:pic>
              <p:nvPicPr>
                <p:cNvPr id="152" name="Picture 168"/>
                <p:cNvPicPr>
                  <a:picLocks noChangeArrowheads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35567" y="1339035"/>
                  <a:ext cx="609599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129" name="Picture 82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04416" y="1491434"/>
                  <a:ext cx="3048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54" name="Text Box 114"/>
              <p:cNvSpPr txBox="1">
                <a:spLocks noChangeArrowheads="1"/>
              </p:cNvSpPr>
              <p:nvPr/>
            </p:nvSpPr>
            <p:spPr bwMode="auto">
              <a:xfrm>
                <a:off x="6222501" y="4927466"/>
                <a:ext cx="1228942" cy="338172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 b="1" i="1" dirty="0">
                    <a:latin typeface="Arial" charset="0"/>
                  </a:rPr>
                  <a:t>=</a:t>
                </a:r>
                <a:r>
                  <a:rPr lang="en-US" sz="800" b="1" i="1" dirty="0">
                    <a:solidFill>
                      <a:srgbClr val="FF3300"/>
                    </a:solidFill>
                    <a:latin typeface="Arial" charset="0"/>
                  </a:rPr>
                  <a:t>  </a:t>
                </a:r>
                <a:r>
                  <a:rPr lang="en-US" sz="800" b="1" i="1" dirty="0">
                    <a:solidFill>
                      <a:schemeClr val="accent1">
                        <a:lumMod val="50000"/>
                      </a:schemeClr>
                    </a:solidFill>
                    <a:latin typeface="Arial" charset="0"/>
                  </a:rPr>
                  <a:t>Catalyst 3550 </a:t>
                </a:r>
                <a:r>
                  <a:rPr lang="en-US" sz="800" i="1" dirty="0">
                    <a:solidFill>
                      <a:schemeClr val="accent1">
                        <a:lumMod val="50000"/>
                      </a:schemeClr>
                    </a:solidFill>
                    <a:latin typeface="Arial" charset="0"/>
                  </a:rPr>
                  <a:t>(lab) </a:t>
                </a:r>
                <a:r>
                  <a:rPr lang="en-US" sz="800" b="1" i="1" dirty="0">
                    <a:solidFill>
                      <a:schemeClr val="accent1">
                        <a:lumMod val="50000"/>
                      </a:schemeClr>
                    </a:solidFill>
                    <a:latin typeface="Arial" charset="0"/>
                  </a:rPr>
                  <a:t>of Catalyst 3560 </a:t>
                </a:r>
                <a:r>
                  <a:rPr lang="en-US" sz="800" i="1" dirty="0">
                    <a:solidFill>
                      <a:schemeClr val="accent1">
                        <a:lumMod val="50000"/>
                      </a:schemeClr>
                    </a:solidFill>
                    <a:latin typeface="Arial" charset="0"/>
                  </a:rPr>
                  <a:t>(</a:t>
                </a:r>
                <a:r>
                  <a:rPr lang="en-US" sz="800" i="1" dirty="0" err="1">
                    <a:solidFill>
                      <a:schemeClr val="accent1">
                        <a:lumMod val="50000"/>
                      </a:schemeClr>
                    </a:solidFill>
                    <a:latin typeface="Arial" charset="0"/>
                  </a:rPr>
                  <a:t>pkt</a:t>
                </a:r>
                <a:r>
                  <a:rPr lang="en-US" sz="800" i="1" dirty="0">
                    <a:solidFill>
                      <a:schemeClr val="accent1">
                        <a:lumMod val="50000"/>
                      </a:schemeClr>
                    </a:solidFill>
                    <a:latin typeface="Arial" charset="0"/>
                  </a:rPr>
                  <a:t>)</a:t>
                </a:r>
              </a:p>
            </p:txBody>
          </p:sp>
          <p:sp>
            <p:nvSpPr>
              <p:cNvPr id="3127" name="Text Box 114"/>
              <p:cNvSpPr txBox="1">
                <a:spLocks noChangeArrowheads="1"/>
              </p:cNvSpPr>
              <p:nvPr/>
            </p:nvSpPr>
            <p:spPr bwMode="auto">
              <a:xfrm>
                <a:off x="5246856" y="5318223"/>
                <a:ext cx="2253058" cy="831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 b="1">
                    <a:latin typeface="Arial" charset="0"/>
                  </a:rPr>
                  <a:t>Interfaces:  fa0/1  </a:t>
                </a:r>
                <a:r>
                  <a:rPr lang="en-US" altLang="en-US" sz="800">
                    <a:latin typeface="Arial" charset="0"/>
                  </a:rPr>
                  <a:t>t/m</a:t>
                </a:r>
                <a:r>
                  <a:rPr lang="en-US" altLang="en-US" sz="800" b="1">
                    <a:latin typeface="Arial" charset="0"/>
                  </a:rPr>
                  <a:t> fa0/12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 b="1">
                    <a:latin typeface="Arial" charset="0"/>
                  </a:rPr>
                  <a:t> </a:t>
                </a:r>
                <a:r>
                  <a:rPr lang="en-US" altLang="en-US" sz="800">
                    <a:latin typeface="Arial" charset="0"/>
                  </a:rPr>
                  <a:t>instellen als </a:t>
                </a:r>
                <a:r>
                  <a:rPr lang="en-US" altLang="en-US" sz="800" b="1" i="1">
                    <a:latin typeface="Arial" charset="0"/>
                  </a:rPr>
                  <a:t>router-interfaces </a:t>
                </a:r>
                <a:r>
                  <a:rPr lang="en-US" altLang="en-US" sz="800">
                    <a:latin typeface="Arial" charset="0"/>
                  </a:rPr>
                  <a:t>d.m.v.: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>
                    <a:latin typeface="Arial" charset="0"/>
                  </a:rPr>
                  <a:t>commando</a:t>
                </a:r>
                <a:r>
                  <a:rPr lang="en-US" altLang="en-US" sz="800">
                    <a:latin typeface="Arial" charset="0"/>
                    <a:sym typeface="Wingdings" pitchFamily="2" charset="2"/>
                  </a:rPr>
                  <a:t>:</a:t>
                </a:r>
                <a:r>
                  <a:rPr lang="en-US" altLang="en-US" sz="800" b="1">
                    <a:latin typeface="Arial" charset="0"/>
                    <a:sym typeface="Wingdings" pitchFamily="2" charset="2"/>
                  </a:rPr>
                  <a:t> </a:t>
                </a:r>
                <a:r>
                  <a:rPr lang="en-US" altLang="en-US" sz="800" b="1" i="1">
                    <a:latin typeface="Arial" charset="0"/>
                    <a:sym typeface="Wingdings" pitchFamily="2" charset="2"/>
                  </a:rPr>
                  <a:t>(config)# </a:t>
                </a:r>
                <a:r>
                  <a:rPr lang="en-US" altLang="en-US" sz="800" b="1" i="1">
                    <a:solidFill>
                      <a:srgbClr val="FF0000"/>
                    </a:solidFill>
                    <a:latin typeface="Arial" charset="0"/>
                    <a:sym typeface="Wingdings" pitchFamily="2" charset="2"/>
                  </a:rPr>
                  <a:t>ip routing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>
                    <a:latin typeface="Arial" charset="0"/>
                  </a:rPr>
                  <a:t>commando:</a:t>
                </a:r>
                <a:r>
                  <a:rPr lang="en-US" altLang="en-US" sz="800" b="1">
                    <a:latin typeface="Arial" charset="0"/>
                  </a:rPr>
                  <a:t> </a:t>
                </a:r>
                <a:r>
                  <a:rPr lang="en-US" altLang="en-US" sz="800" b="1" i="1">
                    <a:latin typeface="Arial" charset="0"/>
                  </a:rPr>
                  <a:t>(config)# </a:t>
                </a:r>
                <a:r>
                  <a:rPr lang="en-US" altLang="en-US" sz="800" b="1" i="1">
                    <a:solidFill>
                      <a:srgbClr val="FF0000"/>
                    </a:solidFill>
                    <a:latin typeface="Arial" charset="0"/>
                  </a:rPr>
                  <a:t>int fa0/1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>
                    <a:latin typeface="Arial" charset="0"/>
                  </a:rPr>
                  <a:t>commando:</a:t>
                </a:r>
                <a:r>
                  <a:rPr lang="en-US" altLang="en-US" sz="800" b="1">
                    <a:latin typeface="Arial" charset="0"/>
                  </a:rPr>
                  <a:t> </a:t>
                </a:r>
                <a:r>
                  <a:rPr lang="en-US" altLang="en-US" sz="800" b="1" i="1">
                    <a:latin typeface="Arial" charset="0"/>
                  </a:rPr>
                  <a:t>(config-if)# </a:t>
                </a:r>
                <a:r>
                  <a:rPr lang="en-US" altLang="en-US" sz="800" b="1" i="1">
                    <a:solidFill>
                      <a:srgbClr val="FF0000"/>
                    </a:solidFill>
                    <a:latin typeface="Arial" charset="0"/>
                  </a:rPr>
                  <a:t>no switchport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>
                    <a:latin typeface="Arial" charset="0"/>
                  </a:rPr>
                  <a:t>commando:</a:t>
                </a:r>
                <a:r>
                  <a:rPr lang="en-US" altLang="en-US" sz="800" b="1">
                    <a:latin typeface="Arial" charset="0"/>
                  </a:rPr>
                  <a:t> </a:t>
                </a:r>
                <a:r>
                  <a:rPr lang="en-US" altLang="en-US" sz="800" b="1" i="1">
                    <a:latin typeface="Arial" charset="0"/>
                  </a:rPr>
                  <a:t>(config-if)# </a:t>
                </a:r>
                <a:r>
                  <a:rPr lang="en-US" altLang="en-US" sz="800" b="1" i="1">
                    <a:solidFill>
                      <a:srgbClr val="FF0000"/>
                    </a:solidFill>
                    <a:latin typeface="Arial" charset="0"/>
                  </a:rPr>
                  <a:t>ip address ……..</a:t>
                </a:r>
              </a:p>
            </p:txBody>
          </p:sp>
        </p:grpSp>
        <p:sp>
          <p:nvSpPr>
            <p:cNvPr id="34" name="Text Box 114"/>
            <p:cNvSpPr txBox="1">
              <a:spLocks noChangeArrowheads="1"/>
            </p:cNvSpPr>
            <p:nvPr/>
          </p:nvSpPr>
          <p:spPr bwMode="auto">
            <a:xfrm>
              <a:off x="304800" y="1209510"/>
              <a:ext cx="2736851" cy="2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</a:rPr>
                <a:t>- </a:t>
              </a:r>
              <a:r>
                <a:rPr lang="en-US" sz="1000" i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Maak</a:t>
              </a:r>
              <a:r>
                <a:rPr lang="en-US" sz="1000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 van </a:t>
              </a:r>
              <a:r>
                <a:rPr lang="en-US" sz="1000" i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een</a:t>
              </a:r>
              <a:r>
                <a:rPr lang="en-US" sz="1000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 switch </a:t>
              </a:r>
              <a:r>
                <a:rPr lang="en-US" sz="1000" i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een</a:t>
              </a:r>
              <a:r>
                <a:rPr lang="en-US" sz="1000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  </a:t>
              </a:r>
              <a:r>
                <a:rPr lang="en-US" sz="1000" i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naar</a:t>
              </a:r>
              <a:r>
                <a:rPr lang="en-US" sz="1000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 Router</a:t>
              </a:r>
              <a:r>
                <a:rPr lang="en-US" sz="1000" dirty="0" smtClean="0">
                  <a:latin typeface="Arial" charset="0"/>
                </a:rPr>
                <a:t>:</a:t>
              </a:r>
            </a:p>
          </p:txBody>
        </p:sp>
      </p:grpSp>
      <p:grpSp>
        <p:nvGrpSpPr>
          <p:cNvPr id="3096" name="Groep 2"/>
          <p:cNvGrpSpPr>
            <a:grpSpLocks/>
          </p:cNvGrpSpPr>
          <p:nvPr/>
        </p:nvGrpSpPr>
        <p:grpSpPr bwMode="auto">
          <a:xfrm>
            <a:off x="3276600" y="930275"/>
            <a:ext cx="2676525" cy="1279525"/>
            <a:chOff x="320675" y="2971799"/>
            <a:chExt cx="2676525" cy="1279684"/>
          </a:xfrm>
        </p:grpSpPr>
        <p:grpSp>
          <p:nvGrpSpPr>
            <p:cNvPr id="3118" name="Groep 2"/>
            <p:cNvGrpSpPr>
              <a:grpSpLocks/>
            </p:cNvGrpSpPr>
            <p:nvPr/>
          </p:nvGrpSpPr>
          <p:grpSpPr bwMode="auto">
            <a:xfrm>
              <a:off x="381000" y="3218020"/>
              <a:ext cx="2616200" cy="1033463"/>
              <a:chOff x="3554412" y="6074102"/>
              <a:chExt cx="3103563" cy="1031877"/>
            </a:xfrm>
          </p:grpSpPr>
          <p:sp>
            <p:nvSpPr>
              <p:cNvPr id="126" name="Rechthoek 125"/>
              <p:cNvSpPr/>
              <p:nvPr/>
            </p:nvSpPr>
            <p:spPr bwMode="auto">
              <a:xfrm>
                <a:off x="3578895" y="6073975"/>
                <a:ext cx="3015051" cy="10272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8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Text Box 114"/>
              <p:cNvSpPr txBox="1">
                <a:spLocks noChangeArrowheads="1"/>
              </p:cNvSpPr>
              <p:nvPr/>
            </p:nvSpPr>
            <p:spPr bwMode="auto">
              <a:xfrm>
                <a:off x="3554412" y="6151652"/>
                <a:ext cx="3103563" cy="954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r>
                  <a:rPr lang="en-US" sz="800" b="1" dirty="0" smtClean="0">
                    <a:latin typeface="Arial Narrow" pitchFamily="34" charset="0"/>
                  </a:rPr>
                  <a:t>‘</a:t>
                </a:r>
                <a:r>
                  <a:rPr lang="en-US" sz="800" b="1" i="1" dirty="0" smtClean="0">
                    <a:latin typeface="Arial Narrow" pitchFamily="34" charset="0"/>
                  </a:rPr>
                  <a:t>DHCP-server</a:t>
                </a:r>
                <a:r>
                  <a:rPr lang="en-US" sz="800" b="1" dirty="0" smtClean="0">
                    <a:latin typeface="Arial Narrow" pitchFamily="34" charset="0"/>
                  </a:rPr>
                  <a:t>’:</a:t>
                </a:r>
              </a:p>
              <a:p>
                <a:pPr>
                  <a:defRPr/>
                </a:pPr>
                <a:r>
                  <a:rPr lang="en-US" sz="800" b="1" dirty="0" smtClean="0">
                    <a:latin typeface="Arial Narrow" pitchFamily="34" charset="0"/>
                  </a:rPr>
                  <a:t>Router </a:t>
                </a:r>
                <a:r>
                  <a:rPr lang="en-US" sz="800" dirty="0" err="1" smtClean="0">
                    <a:latin typeface="Arial Narrow" pitchFamily="34" charset="0"/>
                  </a:rPr>
                  <a:t>instellen</a:t>
                </a:r>
                <a:r>
                  <a:rPr lang="en-US" sz="800" dirty="0" smtClean="0">
                    <a:latin typeface="Arial Narrow" pitchFamily="34" charset="0"/>
                  </a:rPr>
                  <a:t> </a:t>
                </a:r>
                <a:r>
                  <a:rPr lang="en-US" sz="800" dirty="0" err="1" smtClean="0">
                    <a:latin typeface="Arial Narrow" pitchFamily="34" charset="0"/>
                  </a:rPr>
                  <a:t>als</a:t>
                </a:r>
                <a:r>
                  <a:rPr lang="en-US" sz="800" dirty="0" smtClean="0">
                    <a:latin typeface="Arial Narrow" pitchFamily="34" charset="0"/>
                  </a:rPr>
                  <a:t> </a:t>
                </a:r>
                <a:r>
                  <a:rPr lang="en-US" sz="800" b="1" i="1" dirty="0" smtClean="0">
                    <a:latin typeface="Arial Narrow" pitchFamily="34" charset="0"/>
                  </a:rPr>
                  <a:t>DHCP-server</a:t>
                </a:r>
                <a:r>
                  <a:rPr lang="en-US" sz="800" b="1" dirty="0" smtClean="0">
                    <a:latin typeface="Arial Narrow" pitchFamily="34" charset="0"/>
                  </a:rPr>
                  <a:t>.</a:t>
                </a:r>
                <a:r>
                  <a:rPr lang="en-US" sz="800" dirty="0" smtClean="0">
                    <a:latin typeface="Arial Narrow" pitchFamily="34" charset="0"/>
                  </a:rPr>
                  <a:t>:</a:t>
                </a:r>
              </a:p>
              <a:p>
                <a:pPr>
                  <a:defRPr/>
                </a:pPr>
                <a:r>
                  <a:rPr lang="en-US" sz="800" dirty="0" smtClean="0">
                    <a:latin typeface="Arial Narrow" pitchFamily="34" charset="0"/>
                  </a:rPr>
                  <a:t>commando</a:t>
                </a:r>
                <a:r>
                  <a:rPr lang="en-US" sz="800" dirty="0" smtClean="0">
                    <a:latin typeface="Arial Narrow" pitchFamily="34" charset="0"/>
                    <a:sym typeface="Wingdings" pitchFamily="2" charset="2"/>
                  </a:rPr>
                  <a:t>:</a:t>
                </a:r>
                <a:r>
                  <a:rPr lang="en-US" sz="800" b="1" dirty="0" smtClean="0">
                    <a:latin typeface="Arial Narrow" pitchFamily="34" charset="0"/>
                    <a:sym typeface="Wingdings" pitchFamily="2" charset="2"/>
                  </a:rPr>
                  <a:t> </a:t>
                </a:r>
                <a:r>
                  <a:rPr lang="en-US" sz="800" b="1" i="1" dirty="0" smtClean="0">
                    <a:latin typeface="Arial Narrow" pitchFamily="34" charset="0"/>
                    <a:sym typeface="Wingdings" pitchFamily="2" charset="2"/>
                  </a:rPr>
                  <a:t>(</a:t>
                </a:r>
                <a:r>
                  <a:rPr lang="en-US" sz="800" b="1" i="1" dirty="0" err="1" smtClean="0">
                    <a:latin typeface="Arial Narrow" pitchFamily="34" charset="0"/>
                    <a:sym typeface="Wingdings" pitchFamily="2" charset="2"/>
                  </a:rPr>
                  <a:t>config</a:t>
                </a:r>
                <a:r>
                  <a:rPr lang="en-US" sz="800" b="1" i="1" dirty="0" smtClean="0">
                    <a:latin typeface="Arial Narrow" pitchFamily="34" charset="0"/>
                    <a:sym typeface="Wingdings" pitchFamily="2" charset="2"/>
                  </a:rPr>
                  <a:t>)# </a:t>
                </a:r>
                <a:r>
                  <a:rPr lang="en-US" sz="800" b="1" i="1" dirty="0" err="1" smtClean="0">
                    <a:solidFill>
                      <a:srgbClr val="FF0000"/>
                    </a:solidFill>
                    <a:latin typeface="Arial Narrow" pitchFamily="34" charset="0"/>
                    <a:sym typeface="Wingdings" pitchFamily="2" charset="2"/>
                  </a:rPr>
                  <a:t>ip</a:t>
                </a:r>
                <a:r>
                  <a:rPr lang="en-US" sz="800" b="1" i="1" dirty="0" smtClean="0">
                    <a:solidFill>
                      <a:srgbClr val="FF0000"/>
                    </a:solidFill>
                    <a:latin typeface="Arial Narrow" pitchFamily="34" charset="0"/>
                    <a:sym typeface="Wingdings" pitchFamily="2" charset="2"/>
                  </a:rPr>
                  <a:t> </a:t>
                </a:r>
                <a:r>
                  <a:rPr lang="en-US" sz="800" b="1" i="1" dirty="0" err="1" smtClean="0">
                    <a:solidFill>
                      <a:srgbClr val="FF0000"/>
                    </a:solidFill>
                    <a:latin typeface="Arial Narrow" pitchFamily="34" charset="0"/>
                    <a:sym typeface="Wingdings" pitchFamily="2" charset="2"/>
                  </a:rPr>
                  <a:t>dhcp</a:t>
                </a:r>
                <a:r>
                  <a:rPr lang="en-US" sz="800" b="1" i="1" smtClean="0">
                    <a:solidFill>
                      <a:srgbClr val="FF0000"/>
                    </a:solidFill>
                    <a:latin typeface="Arial Narrow" pitchFamily="34" charset="0"/>
                    <a:sym typeface="Wingdings" pitchFamily="2" charset="2"/>
                  </a:rPr>
                  <a:t>  excluded-address </a:t>
                </a:r>
                <a:r>
                  <a:rPr lang="en-US" sz="800" b="1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itchFamily="34" charset="0"/>
                    <a:sym typeface="Wingdings" pitchFamily="2" charset="2"/>
                  </a:rPr>
                  <a:t> </a:t>
                </a:r>
                <a:r>
                  <a:rPr lang="en-US" sz="800" i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itchFamily="34" charset="0"/>
                    <a:sym typeface="Wingdings" pitchFamily="2" charset="2"/>
                  </a:rPr>
                  <a:t>x.x.x.x</a:t>
                </a:r>
                <a:endParaRPr lang="en-US" sz="8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sym typeface="Wingdings" pitchFamily="2" charset="2"/>
                </a:endParaRPr>
              </a:p>
              <a:p>
                <a:pPr>
                  <a:defRPr/>
                </a:pPr>
                <a:r>
                  <a:rPr lang="en-US" sz="800" dirty="0" smtClean="0">
                    <a:latin typeface="Arial Narrow" pitchFamily="34" charset="0"/>
                  </a:rPr>
                  <a:t>commando:</a:t>
                </a:r>
                <a:r>
                  <a:rPr lang="en-US" sz="800" b="1" dirty="0" smtClean="0">
                    <a:latin typeface="Arial Narrow" pitchFamily="34" charset="0"/>
                  </a:rPr>
                  <a:t> </a:t>
                </a:r>
                <a:r>
                  <a:rPr lang="en-US" sz="800" b="1" i="1" dirty="0" smtClean="0">
                    <a:latin typeface="Arial Narrow" pitchFamily="34" charset="0"/>
                  </a:rPr>
                  <a:t>(</a:t>
                </a:r>
                <a:r>
                  <a:rPr lang="en-US" sz="800" b="1" i="1" dirty="0" err="1" smtClean="0">
                    <a:latin typeface="Arial Narrow" pitchFamily="34" charset="0"/>
                  </a:rPr>
                  <a:t>config</a:t>
                </a:r>
                <a:r>
                  <a:rPr lang="en-US" sz="800" b="1" i="1" dirty="0" smtClean="0">
                    <a:latin typeface="Arial Narrow" pitchFamily="34" charset="0"/>
                  </a:rPr>
                  <a:t> )# </a:t>
                </a:r>
                <a:r>
                  <a:rPr lang="en-US" sz="800" b="1" i="1" dirty="0" err="1" smtClean="0">
                    <a:solidFill>
                      <a:srgbClr val="FF0000"/>
                    </a:solidFill>
                    <a:latin typeface="Arial Narrow" pitchFamily="34" charset="0"/>
                    <a:sym typeface="Wingdings" pitchFamily="2" charset="2"/>
                  </a:rPr>
                  <a:t>ip</a:t>
                </a:r>
                <a:r>
                  <a:rPr lang="en-US" sz="800" b="1" i="1" dirty="0" smtClean="0">
                    <a:solidFill>
                      <a:srgbClr val="FF0000"/>
                    </a:solidFill>
                    <a:latin typeface="Arial Narrow" pitchFamily="34" charset="0"/>
                    <a:sym typeface="Wingdings" pitchFamily="2" charset="2"/>
                  </a:rPr>
                  <a:t> </a:t>
                </a:r>
                <a:r>
                  <a:rPr lang="en-US" sz="800" b="1" i="1" dirty="0" err="1" smtClean="0">
                    <a:solidFill>
                      <a:srgbClr val="FF0000"/>
                    </a:solidFill>
                    <a:latin typeface="Arial Narrow" pitchFamily="34" charset="0"/>
                    <a:sym typeface="Wingdings" pitchFamily="2" charset="2"/>
                  </a:rPr>
                  <a:t>dhcp</a:t>
                </a:r>
                <a:r>
                  <a:rPr lang="en-US" sz="800" b="1" i="1" dirty="0" smtClean="0">
                    <a:solidFill>
                      <a:srgbClr val="FF0000"/>
                    </a:solidFill>
                    <a:latin typeface="Arial Narrow" pitchFamily="34" charset="0"/>
                    <a:sym typeface="Wingdings" pitchFamily="2" charset="2"/>
                  </a:rPr>
                  <a:t>  pool </a:t>
                </a:r>
                <a:r>
                  <a:rPr lang="en-US" sz="800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itchFamily="34" charset="0"/>
                    <a:sym typeface="Wingdings" pitchFamily="2" charset="2"/>
                  </a:rPr>
                  <a:t>‘</a:t>
                </a:r>
                <a:r>
                  <a:rPr lang="en-US" sz="800" i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itchFamily="34" charset="0"/>
                    <a:sym typeface="Wingdings" pitchFamily="2" charset="2"/>
                  </a:rPr>
                  <a:t>naam</a:t>
                </a:r>
                <a:r>
                  <a:rPr lang="en-US" sz="800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itchFamily="34" charset="0"/>
                    <a:sym typeface="Wingdings" pitchFamily="2" charset="2"/>
                  </a:rPr>
                  <a:t>’</a:t>
                </a:r>
                <a:endParaRPr lang="en-US" sz="8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</a:endParaRPr>
              </a:p>
              <a:p>
                <a:pPr>
                  <a:defRPr/>
                </a:pPr>
                <a:r>
                  <a:rPr lang="en-US" sz="800" dirty="0" smtClean="0">
                    <a:latin typeface="Arial Narrow" pitchFamily="34" charset="0"/>
                  </a:rPr>
                  <a:t>commando: </a:t>
                </a:r>
                <a:r>
                  <a:rPr lang="en-US" sz="800" b="1" i="1" dirty="0" smtClean="0">
                    <a:latin typeface="Arial Narrow" pitchFamily="34" charset="0"/>
                  </a:rPr>
                  <a:t>(</a:t>
                </a:r>
                <a:r>
                  <a:rPr lang="en-US" sz="800" b="1" i="1" dirty="0" err="1" smtClean="0">
                    <a:latin typeface="Arial Narrow" pitchFamily="34" charset="0"/>
                  </a:rPr>
                  <a:t>dhcp-config</a:t>
                </a:r>
                <a:r>
                  <a:rPr lang="en-US" sz="800" b="1" i="1" dirty="0" smtClean="0">
                    <a:latin typeface="Arial Narrow" pitchFamily="34" charset="0"/>
                  </a:rPr>
                  <a:t>)# </a:t>
                </a:r>
                <a:r>
                  <a:rPr lang="en-US" sz="800" b="1" i="1" dirty="0" smtClean="0">
                    <a:solidFill>
                      <a:srgbClr val="FF0000"/>
                    </a:solidFill>
                    <a:latin typeface="Arial Narrow" pitchFamily="34" charset="0"/>
                  </a:rPr>
                  <a:t>network  </a:t>
                </a:r>
                <a:r>
                  <a:rPr lang="en-US" sz="8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itchFamily="34" charset="0"/>
                  </a:rPr>
                  <a:t>netid</a:t>
                </a:r>
                <a:r>
                  <a:rPr lang="en-US" sz="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itchFamily="34" charset="0"/>
                  </a:rPr>
                  <a:t> + </a:t>
                </a:r>
                <a:r>
                  <a:rPr lang="en-US" sz="8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itchFamily="34" charset="0"/>
                  </a:rPr>
                  <a:t>subm</a:t>
                </a:r>
                <a:r>
                  <a:rPr lang="en-US" sz="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itchFamily="34" charset="0"/>
                  </a:rPr>
                  <a:t>.</a:t>
                </a:r>
              </a:p>
              <a:p>
                <a:pPr>
                  <a:defRPr/>
                </a:pPr>
                <a:r>
                  <a:rPr lang="en-US" sz="800" dirty="0" smtClean="0">
                    <a:latin typeface="Arial Narrow" pitchFamily="34" charset="0"/>
                  </a:rPr>
                  <a:t>commando:</a:t>
                </a:r>
                <a:r>
                  <a:rPr lang="en-US" sz="800" b="1" dirty="0" smtClean="0">
                    <a:latin typeface="Arial Narrow" pitchFamily="34" charset="0"/>
                  </a:rPr>
                  <a:t> (</a:t>
                </a:r>
                <a:r>
                  <a:rPr lang="en-US" sz="800" b="1" i="1" dirty="0" err="1" smtClean="0">
                    <a:latin typeface="Arial Narrow" pitchFamily="34" charset="0"/>
                  </a:rPr>
                  <a:t>dhcp-config</a:t>
                </a:r>
                <a:r>
                  <a:rPr lang="en-US" sz="800" b="1" i="1" dirty="0" smtClean="0">
                    <a:latin typeface="Arial Narrow" pitchFamily="34" charset="0"/>
                  </a:rPr>
                  <a:t>)# </a:t>
                </a:r>
                <a:r>
                  <a:rPr lang="en-US" sz="800" b="1" i="1" dirty="0" smtClean="0">
                    <a:solidFill>
                      <a:srgbClr val="FF0000"/>
                    </a:solidFill>
                    <a:latin typeface="Arial Narrow" pitchFamily="34" charset="0"/>
                  </a:rPr>
                  <a:t>default-router  </a:t>
                </a:r>
                <a:r>
                  <a:rPr lang="en-US" sz="8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itchFamily="34" charset="0"/>
                  </a:rPr>
                  <a:t>x.x.x.x</a:t>
                </a:r>
                <a:r>
                  <a:rPr lang="en-US" sz="8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itchFamily="34" charset="0"/>
                  </a:rPr>
                  <a:t/>
                </a:r>
                <a:br>
                  <a:rPr lang="en-US" sz="8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itchFamily="34" charset="0"/>
                  </a:rPr>
                </a:br>
                <a:r>
                  <a:rPr lang="en-US" sz="800" dirty="0" smtClean="0">
                    <a:latin typeface="Arial Narrow" pitchFamily="34" charset="0"/>
                  </a:rPr>
                  <a:t>commando: </a:t>
                </a:r>
                <a:r>
                  <a:rPr lang="en-US" sz="800" b="1" dirty="0" smtClean="0">
                    <a:latin typeface="Arial Narrow" pitchFamily="34" charset="0"/>
                  </a:rPr>
                  <a:t>(</a:t>
                </a:r>
                <a:r>
                  <a:rPr lang="en-US" sz="800" b="1" i="1" dirty="0" err="1" smtClean="0">
                    <a:latin typeface="Arial Narrow" pitchFamily="34" charset="0"/>
                  </a:rPr>
                  <a:t>dhcp-config</a:t>
                </a:r>
                <a:r>
                  <a:rPr lang="en-US" sz="800" b="1" i="1" dirty="0" smtClean="0">
                    <a:latin typeface="Arial Narrow" pitchFamily="34" charset="0"/>
                  </a:rPr>
                  <a:t>)# </a:t>
                </a:r>
                <a:r>
                  <a:rPr lang="en-US" sz="800" b="1" i="1" dirty="0" err="1" smtClean="0">
                    <a:solidFill>
                      <a:srgbClr val="FF0000"/>
                    </a:solidFill>
                    <a:latin typeface="Arial Narrow" pitchFamily="34" charset="0"/>
                  </a:rPr>
                  <a:t>dns</a:t>
                </a:r>
                <a:r>
                  <a:rPr lang="en-US" sz="800" b="1" i="1" dirty="0" smtClean="0">
                    <a:solidFill>
                      <a:srgbClr val="FF0000"/>
                    </a:solidFill>
                    <a:latin typeface="Arial Narrow" pitchFamily="34" charset="0"/>
                  </a:rPr>
                  <a:t>-server  </a:t>
                </a:r>
                <a:r>
                  <a:rPr lang="en-US" sz="800" i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itchFamily="34" charset="0"/>
                  </a:rPr>
                  <a:t>x.y.y.y</a:t>
                </a:r>
                <a:endParaRPr lang="en-US" sz="8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35" name="Text Box 114"/>
            <p:cNvSpPr txBox="1">
              <a:spLocks noChangeArrowheads="1"/>
            </p:cNvSpPr>
            <p:nvPr/>
          </p:nvSpPr>
          <p:spPr bwMode="auto">
            <a:xfrm>
              <a:off x="320675" y="2971799"/>
              <a:ext cx="1803400" cy="246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</a:rPr>
                <a:t>- </a:t>
              </a:r>
              <a:r>
                <a:rPr lang="en-US" sz="1000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DHCP-server </a:t>
              </a:r>
              <a:r>
                <a:rPr lang="en-US" sz="1000" i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configuratie</a:t>
              </a:r>
              <a:r>
                <a:rPr lang="en-US" sz="1000" dirty="0" smtClean="0">
                  <a:latin typeface="Arial" charset="0"/>
                </a:rPr>
                <a:t>:</a:t>
              </a:r>
            </a:p>
          </p:txBody>
        </p:sp>
      </p:grpSp>
      <p:grpSp>
        <p:nvGrpSpPr>
          <p:cNvPr id="3098" name="Groep 4"/>
          <p:cNvGrpSpPr>
            <a:grpSpLocks/>
          </p:cNvGrpSpPr>
          <p:nvPr/>
        </p:nvGrpSpPr>
        <p:grpSpPr bwMode="auto">
          <a:xfrm>
            <a:off x="228600" y="2514600"/>
            <a:ext cx="3762375" cy="1333500"/>
            <a:chOff x="304800" y="5917168"/>
            <a:chExt cx="3762375" cy="1332944"/>
          </a:xfrm>
        </p:grpSpPr>
        <p:sp>
          <p:nvSpPr>
            <p:cNvPr id="124" name="Text Box 135"/>
            <p:cNvSpPr txBox="1">
              <a:spLocks noChangeArrowheads="1"/>
            </p:cNvSpPr>
            <p:nvPr/>
          </p:nvSpPr>
          <p:spPr bwMode="auto">
            <a:xfrm>
              <a:off x="401638" y="6172649"/>
              <a:ext cx="3665537" cy="1077463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800" b="1" u="sng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rial Narrow" pitchFamily="34" charset="0"/>
                  <a:cs typeface="Arial" pitchFamily="34" charset="0"/>
                </a:rPr>
                <a:t>Windows 2008 server:</a:t>
              </a:r>
              <a:r>
                <a:rPr lang="en-US" sz="800" b="1" dirty="0" smtClean="0">
                  <a:solidFill>
                    <a:srgbClr val="00B0F0"/>
                  </a:solidFill>
                  <a:latin typeface="Arial Narrow" pitchFamily="34" charset="0"/>
                  <a:cs typeface="Arial" pitchFamily="34" charset="0"/>
                </a:rPr>
                <a:t/>
              </a:r>
              <a:br>
                <a:rPr lang="en-US" sz="800" b="1" dirty="0" smtClean="0">
                  <a:solidFill>
                    <a:srgbClr val="00B0F0"/>
                  </a:solidFill>
                  <a:latin typeface="Arial Narrow" pitchFamily="34" charset="0"/>
                  <a:cs typeface="Arial" pitchFamily="34" charset="0"/>
                </a:rPr>
              </a:b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 Administrative tools –DNS:</a:t>
              </a:r>
              <a:b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</a:b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 </a:t>
              </a:r>
              <a:r>
                <a:rPr lang="en-US" sz="800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DNS -</a:t>
              </a:r>
              <a:r>
                <a:rPr lang="en-US" sz="800" dirty="0" smtClean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  <a:t> </a:t>
              </a:r>
              <a:r>
                <a:rPr lang="en-US" sz="800" i="1" dirty="0" smtClean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  <a:t>SERVER-’continent’</a:t>
              </a:r>
            </a:p>
            <a:p>
              <a:pPr>
                <a:defRPr/>
              </a:pP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   Forward Lookup  Zones:  New </a:t>
              </a:r>
              <a:r>
                <a:rPr lang="en-US" sz="800" b="1" u="sng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Zone</a:t>
              </a: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: -Primary zone-Zone name: </a:t>
              </a:r>
              <a:r>
                <a:rPr lang="en-US" sz="800" b="1" i="1" dirty="0" err="1" smtClean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  <a:t>eur</a:t>
              </a:r>
              <a:endParaRPr lang="en-US" sz="800" b="1" i="1" dirty="0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sz="800" b="1" i="1" dirty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 </a:t>
              </a:r>
              <a:r>
                <a:rPr lang="en-US" sz="800" b="1" i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    +</a:t>
              </a:r>
              <a:r>
                <a:rPr lang="en-US" sz="800" b="1" dirty="0" err="1" smtClean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  <a:t>eur</a:t>
              </a: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:</a:t>
              </a:r>
              <a:r>
                <a:rPr lang="en-US" sz="800" b="1" i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 </a:t>
              </a: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New </a:t>
              </a:r>
              <a:r>
                <a:rPr lang="en-US" sz="800" b="1" u="sng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Domain</a:t>
              </a: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...Type the new DNS domain name: </a:t>
              </a:r>
              <a:r>
                <a:rPr lang="en-US" sz="800" b="1" i="1" dirty="0" err="1" smtClean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  <a:t>dcnlab</a:t>
              </a: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/>
              </a:r>
              <a:b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</a:b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           +</a:t>
              </a:r>
              <a:r>
                <a:rPr lang="en-US" sz="800" b="1" dirty="0" err="1" smtClean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  <a:t>dcnlab</a:t>
              </a:r>
              <a:r>
                <a:rPr lang="en-US" sz="800" b="1" dirty="0" smtClean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  <a:t>: </a:t>
              </a: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New </a:t>
              </a:r>
              <a:r>
                <a:rPr lang="en-US" sz="800" b="1" u="sng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Host</a:t>
              </a: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 (A or AAAA) Name: [ blank ]  -  </a:t>
              </a:r>
              <a:r>
                <a:rPr lang="en-US" sz="800" b="1" i="1" dirty="0" smtClean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  <a:t>IP address</a:t>
              </a: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: </a:t>
              </a:r>
              <a:r>
                <a:rPr lang="en-US" sz="800" b="1" i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(http-server</a:t>
              </a: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)</a:t>
              </a:r>
              <a:b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</a:br>
              <a:r>
                <a:rPr lang="en-US" sz="800" b="1" dirty="0" smtClean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  <a:t>           </a:t>
              </a: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+</a:t>
              </a:r>
              <a:r>
                <a:rPr lang="en-US" sz="800" b="1" dirty="0" err="1" smtClean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  <a:t>dcnlab</a:t>
              </a:r>
              <a:r>
                <a:rPr lang="en-US" sz="800" b="1" dirty="0" smtClean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  <a:t>: </a:t>
              </a: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New </a:t>
              </a:r>
              <a:r>
                <a:rPr lang="en-US" sz="800" b="1" u="sng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Alias</a:t>
              </a: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 (CNAME) …Alias name: </a:t>
              </a:r>
              <a:r>
                <a:rPr lang="en-US" sz="800" b="1" i="1" dirty="0" smtClean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  <a:t>www</a:t>
              </a:r>
              <a:br>
                <a:rPr lang="en-US" sz="800" b="1" i="1" dirty="0" smtClean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</a:br>
              <a:r>
                <a:rPr lang="en-US" sz="800" b="1" i="1" dirty="0" smtClean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  <a:t>    </a:t>
              </a:r>
              <a:r>
                <a:rPr lang="en-US" sz="800" b="1" i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 +</a:t>
              </a:r>
              <a:r>
                <a:rPr lang="en-US" sz="800" b="1" dirty="0" err="1" smtClean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  <a:t>eur</a:t>
              </a: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:</a:t>
              </a:r>
              <a:r>
                <a:rPr lang="en-US" sz="800" b="1" i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 </a:t>
              </a: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New </a:t>
              </a:r>
              <a:r>
                <a:rPr lang="en-US" sz="800" b="1" u="dbl" dirty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Alias</a:t>
              </a:r>
              <a:r>
                <a:rPr lang="en-US" sz="800" b="1" dirty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 (</a:t>
              </a: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CNAME) </a:t>
              </a:r>
              <a:r>
                <a:rPr lang="en-US" sz="800" b="1" dirty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- Alias name: </a:t>
              </a:r>
              <a:r>
                <a:rPr lang="en-US" sz="800" b="1" i="1" dirty="0" err="1">
                  <a:solidFill>
                    <a:srgbClr val="FFFF99"/>
                  </a:solidFill>
                  <a:latin typeface="Arial Narrow" pitchFamily="34" charset="0"/>
                  <a:cs typeface="Arial" pitchFamily="34" charset="0"/>
                </a:rPr>
                <a:t>rip.testlab</a:t>
              </a:r>
              <a:r>
                <a:rPr lang="en-US" sz="800" b="1" dirty="0">
                  <a:solidFill>
                    <a:srgbClr val="FFFF99"/>
                  </a:solidFill>
                  <a:latin typeface="Arial Narrow" pitchFamily="34" charset="0"/>
                  <a:cs typeface="Arial" pitchFamily="34" charset="0"/>
                </a:rPr>
                <a:t> </a:t>
              </a:r>
              <a:r>
                <a:rPr lang="en-US" sz="800" b="1" i="1" dirty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  <a:t> </a:t>
              </a:r>
              <a:r>
                <a:rPr lang="en-US" sz="800" b="1" dirty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- FQDN for target </a:t>
              </a:r>
              <a:r>
                <a:rPr lang="en-US" sz="8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host-</a:t>
              </a:r>
              <a:r>
                <a:rPr lang="en-US" sz="800" b="1" i="1" dirty="0" err="1" smtClean="0">
                  <a:solidFill>
                    <a:srgbClr val="FFFF00"/>
                  </a:solidFill>
                  <a:latin typeface="Arial Narrow" pitchFamily="34" charset="0"/>
                  <a:cs typeface="Arial" pitchFamily="34" charset="0"/>
                </a:rPr>
                <a:t>dcnlab.eur</a:t>
              </a:r>
              <a:endParaRPr lang="en-US" sz="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41" name="Text Box 114"/>
            <p:cNvSpPr txBox="1">
              <a:spLocks noChangeArrowheads="1"/>
            </p:cNvSpPr>
            <p:nvPr/>
          </p:nvSpPr>
          <p:spPr bwMode="auto">
            <a:xfrm>
              <a:off x="304800" y="5917168"/>
              <a:ext cx="1803400" cy="245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</a:rPr>
                <a:t>- </a:t>
              </a:r>
              <a:r>
                <a:rPr lang="en-US" sz="1000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DNS-server </a:t>
              </a:r>
              <a:r>
                <a:rPr lang="en-US" sz="1000" i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configuratie</a:t>
              </a:r>
              <a:r>
                <a:rPr lang="en-US" sz="1000" dirty="0" smtClean="0">
                  <a:latin typeface="Arial" charset="0"/>
                </a:rPr>
                <a:t>:</a:t>
              </a:r>
            </a:p>
          </p:txBody>
        </p:sp>
      </p:grpSp>
      <p:sp>
        <p:nvSpPr>
          <p:cNvPr id="3099" name="Rectangle 118"/>
          <p:cNvSpPr>
            <a:spLocks noChangeArrowheads="1"/>
          </p:cNvSpPr>
          <p:nvPr/>
        </p:nvSpPr>
        <p:spPr bwMode="auto">
          <a:xfrm>
            <a:off x="1089026" y="4937125"/>
            <a:ext cx="41910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sp>
        <p:nvSpPr>
          <p:cNvPr id="3100" name="Text Box 107"/>
          <p:cNvSpPr txBox="1">
            <a:spLocks noChangeArrowheads="1"/>
          </p:cNvSpPr>
          <p:nvPr/>
        </p:nvSpPr>
        <p:spPr bwMode="auto">
          <a:xfrm>
            <a:off x="1012826" y="4416425"/>
            <a:ext cx="4953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charset="0"/>
              </a:rPr>
              <a:t> 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charset="0"/>
              </a:rPr>
              <a:t>  ip nat inside </a:t>
            </a:r>
            <a:r>
              <a:rPr lang="en-US" altLang="en-US" sz="900">
                <a:solidFill>
                  <a:srgbClr val="FF0066"/>
                </a:solidFill>
                <a:latin typeface="Arial" charset="0"/>
              </a:rPr>
              <a:t>source</a:t>
            </a:r>
            <a:r>
              <a:rPr lang="en-US" altLang="en-US" sz="900">
                <a:latin typeface="Arial" charset="0"/>
              </a:rPr>
              <a:t> </a:t>
            </a:r>
            <a:r>
              <a:rPr lang="en-US" altLang="en-US" sz="900">
                <a:solidFill>
                  <a:srgbClr val="FF0066"/>
                </a:solidFill>
                <a:latin typeface="Arial" charset="0"/>
              </a:rPr>
              <a:t>list 1</a:t>
            </a:r>
            <a:r>
              <a:rPr lang="en-US" altLang="en-US" sz="900">
                <a:latin typeface="Arial" charset="0"/>
              </a:rPr>
              <a:t> interface fa0/1 overload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1" i="1"/>
              <a:t>  </a:t>
            </a:r>
            <a:r>
              <a:rPr lang="en-US" altLang="en-US" sz="900" b="1" i="1"/>
              <a:t>Laat </a:t>
            </a:r>
            <a:r>
              <a:rPr lang="en-US" altLang="en-US" sz="900" b="1" i="1">
                <a:solidFill>
                  <a:srgbClr val="FF0066"/>
                </a:solidFill>
              </a:rPr>
              <a:t>alle inside hosts-adressen </a:t>
            </a:r>
            <a:r>
              <a:rPr lang="en-US" altLang="en-US" sz="900" b="1" i="1"/>
              <a:t>toe tot het internet via</a:t>
            </a:r>
            <a:r>
              <a:rPr lang="en-US" altLang="en-US" sz="900" b="1" i="1">
                <a:solidFill>
                  <a:srgbClr val="FF0066"/>
                </a:solidFill>
              </a:rPr>
              <a:t> </a:t>
            </a:r>
            <a:r>
              <a:rPr lang="en-US" altLang="en-US" sz="900" b="1" i="1"/>
              <a:t>het gedeelde</a:t>
            </a:r>
            <a:r>
              <a:rPr lang="en-US" altLang="en-US" sz="900" b="1" i="1">
                <a:solidFill>
                  <a:srgbClr val="FF0066"/>
                </a:solidFill>
              </a:rPr>
              <a:t> interface fa0/1 </a:t>
            </a:r>
            <a:r>
              <a:rPr lang="en-US" altLang="en-US" sz="900" b="1" i="1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1" i="1"/>
              <a:t>  </a:t>
            </a:r>
            <a:r>
              <a:rPr lang="en-US" altLang="en-US" sz="900">
                <a:latin typeface="Arial" charset="0"/>
              </a:rPr>
              <a:t>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charset="0"/>
              </a:rPr>
              <a:t>  access-list</a:t>
            </a:r>
            <a:r>
              <a:rPr lang="en-US" altLang="en-US" sz="900">
                <a:solidFill>
                  <a:srgbClr val="FF0066"/>
                </a:solidFill>
                <a:latin typeface="Arial" charset="0"/>
              </a:rPr>
              <a:t> 1</a:t>
            </a:r>
            <a:r>
              <a:rPr lang="en-US" altLang="en-US" sz="900">
                <a:latin typeface="Arial" charset="0"/>
              </a:rPr>
              <a:t> permit any </a:t>
            </a:r>
            <a:endParaRPr lang="en-US" altLang="en-US" sz="800" b="1" i="1">
              <a:solidFill>
                <a:schemeClr val="bg1"/>
              </a:solidFill>
            </a:endParaRPr>
          </a:p>
        </p:txBody>
      </p:sp>
      <p:sp>
        <p:nvSpPr>
          <p:cNvPr id="77" name="Text Box 84"/>
          <p:cNvSpPr txBox="1">
            <a:spLocks noChangeArrowheads="1"/>
          </p:cNvSpPr>
          <p:nvPr/>
        </p:nvSpPr>
        <p:spPr bwMode="auto">
          <a:xfrm>
            <a:off x="152400" y="4111625"/>
            <a:ext cx="60198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900" i="1" dirty="0">
                <a:latin typeface="Arial" charset="0"/>
              </a:rPr>
              <a:t>  </a:t>
            </a:r>
            <a:r>
              <a:rPr lang="en-US" sz="900" i="1" dirty="0" err="1">
                <a:solidFill>
                  <a:srgbClr val="FF0000"/>
                </a:solidFill>
                <a:latin typeface="Arial" charset="0"/>
              </a:rPr>
              <a:t>Voorbeeld</a:t>
            </a:r>
            <a:r>
              <a:rPr lang="en-US" sz="900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900" dirty="0">
                <a:latin typeface="Arial" charset="0"/>
              </a:rPr>
              <a:t>	hostname Amsterdam</a:t>
            </a:r>
          </a:p>
          <a:p>
            <a:pPr>
              <a:defRPr/>
            </a:pPr>
            <a:r>
              <a:rPr lang="en-US" sz="900" dirty="0">
                <a:latin typeface="Arial" charset="0"/>
              </a:rPr>
              <a:t> 	</a:t>
            </a:r>
            <a:r>
              <a:rPr lang="en-US" sz="900" dirty="0" smtClean="0">
                <a:latin typeface="Arial" charset="0"/>
              </a:rPr>
              <a:t>!</a:t>
            </a:r>
            <a:endParaRPr lang="en-US" sz="900" dirty="0">
              <a:latin typeface="Arial" charset="0"/>
            </a:endParaRPr>
          </a:p>
        </p:txBody>
      </p:sp>
      <p:sp>
        <p:nvSpPr>
          <p:cNvPr id="3104" name="AutoShape 113"/>
          <p:cNvSpPr>
            <a:spLocks noChangeArrowheads="1"/>
          </p:cNvSpPr>
          <p:nvPr/>
        </p:nvSpPr>
        <p:spPr bwMode="auto">
          <a:xfrm rot="10800000">
            <a:off x="592138" y="4721225"/>
            <a:ext cx="420688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sp>
        <p:nvSpPr>
          <p:cNvPr id="3105" name="Text Box 114"/>
          <p:cNvSpPr txBox="1">
            <a:spLocks noChangeArrowheads="1"/>
          </p:cNvSpPr>
          <p:nvPr/>
        </p:nvSpPr>
        <p:spPr bwMode="auto">
          <a:xfrm>
            <a:off x="327026" y="4492625"/>
            <a:ext cx="461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66"/>
                </a:solidFill>
                <a:latin typeface="Arial" charset="0"/>
              </a:rPr>
              <a:t>PAT</a:t>
            </a:r>
          </a:p>
        </p:txBody>
      </p:sp>
      <p:sp>
        <p:nvSpPr>
          <p:cNvPr id="91" name="Text Box 114"/>
          <p:cNvSpPr txBox="1">
            <a:spLocks noChangeArrowheads="1"/>
          </p:cNvSpPr>
          <p:nvPr/>
        </p:nvSpPr>
        <p:spPr bwMode="auto">
          <a:xfrm>
            <a:off x="322263" y="3886200"/>
            <a:ext cx="1803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 smtClean="0">
                <a:latin typeface="Arial" charset="0"/>
              </a:rPr>
              <a:t>- </a:t>
            </a:r>
            <a:r>
              <a:rPr lang="en-US" sz="1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NAT/PAT/</a:t>
            </a:r>
            <a:r>
              <a:rPr lang="en-US" sz="1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PF</a:t>
            </a:r>
            <a:r>
              <a:rPr lang="en-US" sz="1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sz="10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configuratie</a:t>
            </a:r>
            <a:r>
              <a:rPr lang="en-US" sz="1000" dirty="0" smtClean="0">
                <a:latin typeface="Arial" charset="0"/>
              </a:rPr>
              <a:t>:</a:t>
            </a:r>
          </a:p>
        </p:txBody>
      </p:sp>
      <p:sp>
        <p:nvSpPr>
          <p:cNvPr id="3107" name="Rectangle 118"/>
          <p:cNvSpPr>
            <a:spLocks noChangeArrowheads="1"/>
          </p:cNvSpPr>
          <p:nvPr/>
        </p:nvSpPr>
        <p:spPr bwMode="auto">
          <a:xfrm>
            <a:off x="9067800" y="8188325"/>
            <a:ext cx="41910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sp>
        <p:nvSpPr>
          <p:cNvPr id="3108" name="Text Box 129"/>
          <p:cNvSpPr txBox="1">
            <a:spLocks noChangeArrowheads="1"/>
          </p:cNvSpPr>
          <p:nvPr/>
        </p:nvSpPr>
        <p:spPr bwMode="auto">
          <a:xfrm>
            <a:off x="5380039" y="5264150"/>
            <a:ext cx="12330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solidFill>
                  <a:schemeClr val="accent2"/>
                </a:solidFill>
                <a:latin typeface="Arial" charset="0"/>
                <a:cs typeface="Arial" charset="0"/>
              </a:rPr>
              <a:t>PortForwarding</a:t>
            </a:r>
            <a:endParaRPr lang="en-US" altLang="en-US" sz="1200" dirty="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3109" name="AutoShape 131"/>
          <p:cNvSpPr>
            <a:spLocks noChangeArrowheads="1"/>
          </p:cNvSpPr>
          <p:nvPr/>
        </p:nvSpPr>
        <p:spPr bwMode="auto">
          <a:xfrm>
            <a:off x="5584826" y="5559425"/>
            <a:ext cx="434974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10" name="Text Box 132"/>
          <p:cNvSpPr txBox="1">
            <a:spLocks noChangeArrowheads="1"/>
          </p:cNvSpPr>
          <p:nvPr/>
        </p:nvSpPr>
        <p:spPr bwMode="auto">
          <a:xfrm>
            <a:off x="1001714" y="5026025"/>
            <a:ext cx="4953000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charset="0"/>
                <a:cs typeface="Arial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charset="0"/>
                <a:cs typeface="Arial" charset="0"/>
              </a:rPr>
              <a:t>  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charset="0"/>
                <a:cs typeface="Arial" charset="0"/>
              </a:rPr>
              <a:t>  ip nat inside </a:t>
            </a:r>
            <a:r>
              <a:rPr lang="en-US" altLang="en-US" sz="900">
                <a:solidFill>
                  <a:schemeClr val="accent2"/>
                </a:solidFill>
                <a:latin typeface="Arial" charset="0"/>
                <a:cs typeface="Arial" charset="0"/>
              </a:rPr>
              <a:t>source static tcp</a:t>
            </a:r>
            <a:r>
              <a:rPr lang="en-US" altLang="en-US" sz="900">
                <a:latin typeface="Arial" charset="0"/>
                <a:cs typeface="Arial" charset="0"/>
              </a:rPr>
              <a:t> 192.168.100.253 </a:t>
            </a:r>
            <a:r>
              <a:rPr lang="en-US" altLang="en-US" sz="900">
                <a:solidFill>
                  <a:schemeClr val="accent2"/>
                </a:solidFill>
                <a:latin typeface="Arial" charset="0"/>
                <a:cs typeface="Arial" charset="0"/>
              </a:rPr>
              <a:t>80</a:t>
            </a:r>
            <a:r>
              <a:rPr lang="en-US" altLang="en-US" sz="900">
                <a:latin typeface="Arial" charset="0"/>
                <a:cs typeface="Arial" charset="0"/>
              </a:rPr>
              <a:t>  6.1.6.21 </a:t>
            </a:r>
            <a:r>
              <a:rPr lang="en-US" altLang="en-US" sz="900">
                <a:solidFill>
                  <a:schemeClr val="accent2"/>
                </a:solidFill>
                <a:latin typeface="Arial" charset="0"/>
                <a:cs typeface="Arial" charset="0"/>
              </a:rPr>
              <a:t>80 </a:t>
            </a:r>
            <a:r>
              <a:rPr lang="en-US" altLang="en-US" sz="900" i="1">
                <a:latin typeface="Arial" charset="0"/>
                <a:cs typeface="Arial" charset="0"/>
              </a:rPr>
              <a:t>of</a:t>
            </a:r>
            <a:r>
              <a:rPr lang="en-US" altLang="en-US" sz="900">
                <a:solidFill>
                  <a:schemeClr val="accent2"/>
                </a:solidFill>
                <a:latin typeface="Arial" charset="0"/>
                <a:cs typeface="Arial" charset="0"/>
              </a:rPr>
              <a:t> interface fa0/1 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1" i="1">
                <a:cs typeface="Arial" charset="0"/>
              </a:rPr>
              <a:t>  </a:t>
            </a:r>
            <a:r>
              <a:rPr lang="en-US" altLang="en-US" sz="900" b="1" i="1">
                <a:solidFill>
                  <a:srgbClr val="3333FF"/>
                </a:solidFill>
                <a:cs typeface="Arial" charset="0"/>
              </a:rPr>
              <a:t>Alle inkomende verzoeken vanuit het internet via </a:t>
            </a:r>
            <a:r>
              <a:rPr lang="en-US" altLang="en-US" sz="900" b="1" i="1">
                <a:solidFill>
                  <a:schemeClr val="accent2"/>
                </a:solidFill>
                <a:cs typeface="Arial" charset="0"/>
              </a:rPr>
              <a:t>6.1.6.21 </a:t>
            </a:r>
            <a:r>
              <a:rPr lang="en-US" altLang="en-US" sz="900" b="1" i="1" u="sng">
                <a:solidFill>
                  <a:schemeClr val="accent2"/>
                </a:solidFill>
                <a:cs typeface="Arial" charset="0"/>
              </a:rPr>
              <a:t>80</a:t>
            </a:r>
            <a:r>
              <a:rPr lang="en-US" altLang="en-US" sz="900" b="1" i="1">
                <a:solidFill>
                  <a:srgbClr val="3333FF"/>
                </a:solidFill>
                <a:cs typeface="Arial" charset="0"/>
              </a:rPr>
              <a:t>  </a:t>
            </a:r>
            <a:r>
              <a:rPr lang="en-US" altLang="en-US" sz="900" b="1" i="1">
                <a:cs typeface="Arial" charset="0"/>
              </a:rPr>
              <a:t>of </a:t>
            </a:r>
            <a:r>
              <a:rPr lang="en-US" altLang="en-US" sz="900" b="1" i="1">
                <a:solidFill>
                  <a:srgbClr val="3333FF"/>
                </a:solidFill>
                <a:cs typeface="Arial" charset="0"/>
              </a:rPr>
              <a:t> </a:t>
            </a:r>
            <a:r>
              <a:rPr lang="en-US" altLang="en-US" sz="900" b="1" i="1">
                <a:cs typeface="Arial" charset="0"/>
              </a:rPr>
              <a:t>interface</a:t>
            </a:r>
            <a:r>
              <a:rPr lang="en-US" altLang="en-US" sz="900" b="1" i="1">
                <a:solidFill>
                  <a:srgbClr val="3333FF"/>
                </a:solidFill>
                <a:cs typeface="Arial" charset="0"/>
              </a:rPr>
              <a:t> </a:t>
            </a:r>
            <a:r>
              <a:rPr lang="en-US" altLang="en-US" sz="900" b="1" i="1">
                <a:solidFill>
                  <a:schemeClr val="accent2"/>
                </a:solidFill>
                <a:cs typeface="Arial" charset="0"/>
              </a:rPr>
              <a:t>fa0/1 </a:t>
            </a:r>
            <a:r>
              <a:rPr lang="en-US" altLang="en-US" sz="900" b="1" i="1" u="sng">
                <a:solidFill>
                  <a:schemeClr val="accent2"/>
                </a:solidFill>
                <a:cs typeface="Arial" charset="0"/>
              </a:rPr>
              <a:t>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b="1" i="1">
                <a:solidFill>
                  <a:srgbClr val="3333FF"/>
                </a:solidFill>
                <a:cs typeface="Arial" charset="0"/>
              </a:rPr>
              <a:t>  worden doorgestuurd </a:t>
            </a:r>
            <a:r>
              <a:rPr lang="en-US" altLang="en-US" sz="900" b="1" i="1">
                <a:cs typeface="Arial" charset="0"/>
              </a:rPr>
              <a:t>(forwarded)</a:t>
            </a:r>
            <a:r>
              <a:rPr lang="en-US" altLang="en-US" sz="900" b="1" i="1">
                <a:solidFill>
                  <a:srgbClr val="3333FF"/>
                </a:solidFill>
                <a:cs typeface="Arial" charset="0"/>
              </a:rPr>
              <a:t> naar ip adres </a:t>
            </a:r>
            <a:r>
              <a:rPr lang="en-US" altLang="en-US" sz="900" b="1" i="1">
                <a:cs typeface="Arial" charset="0"/>
              </a:rPr>
              <a:t>192.168.100.253</a:t>
            </a:r>
            <a:r>
              <a:rPr lang="en-US" altLang="en-US" sz="900" b="1" i="1">
                <a:solidFill>
                  <a:srgbClr val="3333FF"/>
                </a:solidFill>
                <a:cs typeface="Arial" charset="0"/>
              </a:rPr>
              <a:t> </a:t>
            </a:r>
            <a:r>
              <a:rPr lang="en-US" altLang="en-US" sz="900" b="1" i="1">
                <a:cs typeface="Arial" charset="0"/>
              </a:rPr>
              <a:t>met port</a:t>
            </a:r>
            <a:r>
              <a:rPr lang="en-US" altLang="en-US" sz="900" b="1" i="1">
                <a:solidFill>
                  <a:srgbClr val="3333FF"/>
                </a:solidFill>
                <a:cs typeface="Arial" charset="0"/>
              </a:rPr>
              <a:t> </a:t>
            </a:r>
            <a:r>
              <a:rPr lang="en-US" altLang="en-US" sz="900" b="1" i="1" u="sng">
                <a:solidFill>
                  <a:schemeClr val="accent2"/>
                </a:solidFill>
                <a:cs typeface="Arial" charset="0"/>
              </a:rPr>
              <a:t>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b="1" i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6" name="Rectangle 135"/>
          <p:cNvSpPr>
            <a:spLocks noChangeArrowheads="1"/>
          </p:cNvSpPr>
          <p:nvPr/>
        </p:nvSpPr>
        <p:spPr bwMode="auto">
          <a:xfrm>
            <a:off x="1033464" y="5324475"/>
            <a:ext cx="4378325" cy="48895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2">
                <a:lumMod val="75000"/>
              </a:schemeClr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7" name="Rectangle 135"/>
          <p:cNvSpPr>
            <a:spLocks noChangeArrowheads="1"/>
          </p:cNvSpPr>
          <p:nvPr/>
        </p:nvSpPr>
        <p:spPr bwMode="auto">
          <a:xfrm>
            <a:off x="1035051" y="4492625"/>
            <a:ext cx="4378325" cy="708025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2">
                <a:lumMod val="75000"/>
              </a:schemeClr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13" name="Tekstvak 10"/>
          <p:cNvSpPr txBox="1">
            <a:spLocks noChangeArrowheads="1"/>
          </p:cNvSpPr>
          <p:nvPr/>
        </p:nvSpPr>
        <p:spPr bwMode="auto">
          <a:xfrm>
            <a:off x="3302000" y="2362200"/>
            <a:ext cx="2717800" cy="214312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rgbClr val="FFFF00"/>
                </a:solidFill>
                <a:latin typeface="Arial" charset="0"/>
                <a:cs typeface="Arial" charset="0"/>
              </a:rPr>
              <a:t>●</a:t>
            </a:r>
            <a:r>
              <a:rPr lang="en-US" altLang="en-US" sz="800" b="1">
                <a:solidFill>
                  <a:schemeClr val="bg1"/>
                </a:solidFill>
                <a:latin typeface="Arial" charset="0"/>
                <a:cs typeface="Arial" charset="0"/>
              </a:rPr>
              <a:t> default route:       ip route 0.0.0.0  0.0.0.0  next-hop</a:t>
            </a:r>
            <a:endParaRPr lang="en-US" altLang="en-US" sz="800" b="1">
              <a:solidFill>
                <a:schemeClr val="bg1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58" name="Text Box 114"/>
          <p:cNvSpPr txBox="1">
            <a:spLocks noChangeArrowheads="1"/>
          </p:cNvSpPr>
          <p:nvPr/>
        </p:nvSpPr>
        <p:spPr bwMode="auto">
          <a:xfrm>
            <a:off x="231854" y="6324600"/>
            <a:ext cx="4039652" cy="830997"/>
          </a:xfrm>
          <a:prstGeom prst="rect">
            <a:avLst/>
          </a:prstGeom>
          <a:solidFill>
            <a:srgbClr val="EBFBFF"/>
          </a:solidFill>
          <a:ln w="3175" cmpd="dbl" algn="ctr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dirty="0" smtClean="0">
                <a:solidFill>
                  <a:srgbClr val="00CCFF"/>
                </a:solidFill>
                <a:latin typeface="Arial" charset="0"/>
              </a:rPr>
              <a:t>OSPF</a:t>
            </a:r>
            <a:r>
              <a:rPr lang="en-US" altLang="en-US" sz="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en-US" sz="800" b="1" dirty="0">
                <a:latin typeface="Arial" charset="0"/>
              </a:rPr>
              <a:t>commando’s :  </a:t>
            </a:r>
            <a:r>
              <a:rPr lang="en-US" altLang="en-US" sz="800" dirty="0">
                <a:latin typeface="Arial" charset="0"/>
              </a:rPr>
              <a:t>‘</a:t>
            </a:r>
            <a:r>
              <a:rPr lang="en-US" altLang="en-US" sz="800" dirty="0" err="1">
                <a:latin typeface="Arial" charset="0"/>
              </a:rPr>
              <a:t>voorbeeld</a:t>
            </a:r>
            <a:r>
              <a:rPr lang="en-US" altLang="en-US" sz="800" dirty="0">
                <a:latin typeface="Arial" charset="0"/>
              </a:rPr>
              <a:t>’ router Alfa:</a:t>
            </a:r>
          </a:p>
          <a:p>
            <a:r>
              <a:rPr lang="en-US" altLang="en-US" sz="800" dirty="0">
                <a:latin typeface="Arial" charset="0"/>
              </a:rPr>
              <a:t>commando</a:t>
            </a:r>
            <a:r>
              <a:rPr lang="en-US" altLang="en-US" sz="800" dirty="0">
                <a:latin typeface="Arial" charset="0"/>
                <a:sym typeface="Wingdings" pitchFamily="2" charset="2"/>
              </a:rPr>
              <a:t>:</a:t>
            </a:r>
            <a:r>
              <a:rPr lang="en-US" altLang="en-US" sz="800" b="1" dirty="0">
                <a:latin typeface="Arial" charset="0"/>
                <a:sym typeface="Wingdings" pitchFamily="2" charset="2"/>
              </a:rPr>
              <a:t> </a:t>
            </a:r>
            <a:r>
              <a:rPr lang="en-US" altLang="en-US" sz="800" b="1" i="1" dirty="0">
                <a:latin typeface="Arial" charset="0"/>
                <a:sym typeface="Wingdings" pitchFamily="2" charset="2"/>
              </a:rPr>
              <a:t>(</a:t>
            </a:r>
            <a:r>
              <a:rPr lang="en-US" altLang="en-US" sz="800" b="1" i="1" dirty="0" err="1">
                <a:latin typeface="Arial" charset="0"/>
                <a:sym typeface="Wingdings" pitchFamily="2" charset="2"/>
              </a:rPr>
              <a:t>config</a:t>
            </a:r>
            <a:r>
              <a:rPr lang="en-US" altLang="en-US" sz="800" b="1" i="1" dirty="0">
                <a:latin typeface="Arial" charset="0"/>
                <a:sym typeface="Wingdings" pitchFamily="2" charset="2"/>
              </a:rPr>
              <a:t>)# </a:t>
            </a:r>
            <a:r>
              <a:rPr lang="en-US" altLang="en-US" sz="800" b="1" i="1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router </a:t>
            </a:r>
            <a:r>
              <a:rPr lang="en-US" altLang="en-US" sz="800" b="1" i="1" dirty="0" err="1" smtClean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ospf</a:t>
            </a:r>
            <a:r>
              <a:rPr lang="en-US" altLang="en-US" sz="800" b="1" i="1" dirty="0" smtClean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 xxx </a:t>
            </a:r>
            <a:endParaRPr lang="en-US" altLang="en-US" sz="800" b="1" i="1" dirty="0">
              <a:solidFill>
                <a:srgbClr val="FF0000"/>
              </a:solidFill>
              <a:latin typeface="Arial" charset="0"/>
              <a:sym typeface="Wingdings" pitchFamily="2" charset="2"/>
            </a:endParaRPr>
          </a:p>
          <a:p>
            <a:r>
              <a:rPr lang="en-US" altLang="en-US" sz="800" dirty="0" smtClean="0">
                <a:latin typeface="Arial" charset="0"/>
              </a:rPr>
              <a:t>commando</a:t>
            </a:r>
            <a:r>
              <a:rPr lang="en-US" altLang="en-US" sz="800" dirty="0">
                <a:latin typeface="Arial" charset="0"/>
              </a:rPr>
              <a:t>:</a:t>
            </a:r>
            <a:r>
              <a:rPr lang="en-US" altLang="en-US" sz="800" b="1" dirty="0">
                <a:latin typeface="Arial" charset="0"/>
              </a:rPr>
              <a:t> </a:t>
            </a:r>
            <a:r>
              <a:rPr lang="en-US" altLang="en-US" sz="800" b="1" i="1" dirty="0">
                <a:latin typeface="Arial" charset="0"/>
              </a:rPr>
              <a:t>(</a:t>
            </a:r>
            <a:r>
              <a:rPr lang="en-US" altLang="en-US" sz="800" b="1" i="1" dirty="0" err="1">
                <a:latin typeface="Arial" charset="0"/>
              </a:rPr>
              <a:t>config</a:t>
            </a:r>
            <a:r>
              <a:rPr lang="en-US" altLang="en-US" sz="800" b="1" i="1" dirty="0">
                <a:latin typeface="Arial" charset="0"/>
              </a:rPr>
              <a:t>-router)# </a:t>
            </a:r>
            <a:r>
              <a:rPr lang="en-US" altLang="en-US" sz="800" b="1" i="1" dirty="0">
                <a:solidFill>
                  <a:srgbClr val="FF0000"/>
                </a:solidFill>
                <a:latin typeface="Arial" charset="0"/>
              </a:rPr>
              <a:t>network </a:t>
            </a:r>
            <a:r>
              <a:rPr lang="en-US" altLang="en-US" sz="800" b="1" i="1" dirty="0" smtClean="0">
                <a:solidFill>
                  <a:srgbClr val="FF0000"/>
                </a:solidFill>
                <a:latin typeface="Arial" charset="0"/>
              </a:rPr>
              <a:t>172.20.95.254 0.0.15.255 </a:t>
            </a:r>
            <a:r>
              <a:rPr lang="en-US" altLang="en-US" sz="8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area </a:t>
            </a:r>
            <a:r>
              <a:rPr lang="en-US" altLang="en-US" sz="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0</a:t>
            </a:r>
            <a:r>
              <a:rPr lang="en-US" altLang="en-US" sz="800" i="1" dirty="0" smtClean="0">
                <a:latin typeface="Arial" charset="0"/>
              </a:rPr>
              <a:t> </a:t>
            </a:r>
            <a:r>
              <a:rPr lang="en-US" altLang="en-US" sz="800" i="1" dirty="0">
                <a:latin typeface="Arial" charset="0"/>
              </a:rPr>
              <a:t>(</a:t>
            </a:r>
            <a:r>
              <a:rPr lang="en-US" altLang="en-US" sz="800" i="1" dirty="0">
                <a:solidFill>
                  <a:srgbClr val="FF0000"/>
                </a:solidFill>
                <a:latin typeface="Arial" charset="0"/>
              </a:rPr>
              <a:t>1e subnet</a:t>
            </a:r>
            <a:r>
              <a:rPr lang="en-US" altLang="en-US" sz="800" i="1" dirty="0" smtClean="0">
                <a:latin typeface="Arial" charset="0"/>
              </a:rPr>
              <a:t>)</a:t>
            </a:r>
          </a:p>
          <a:p>
            <a:r>
              <a:rPr lang="en-US" altLang="en-US" sz="800" dirty="0">
                <a:latin typeface="Arial" charset="0"/>
              </a:rPr>
              <a:t>commando:</a:t>
            </a:r>
            <a:r>
              <a:rPr lang="en-US" altLang="en-US" sz="800" b="1" dirty="0">
                <a:latin typeface="Arial" charset="0"/>
              </a:rPr>
              <a:t> </a:t>
            </a:r>
            <a:r>
              <a:rPr lang="en-US" altLang="en-US" sz="800" b="1" i="1" dirty="0">
                <a:latin typeface="Arial" charset="0"/>
              </a:rPr>
              <a:t>(</a:t>
            </a:r>
            <a:r>
              <a:rPr lang="en-US" altLang="en-US" sz="800" b="1" i="1" dirty="0" err="1">
                <a:latin typeface="Arial" charset="0"/>
              </a:rPr>
              <a:t>config</a:t>
            </a:r>
            <a:r>
              <a:rPr lang="en-US" altLang="en-US" sz="800" b="1" i="1" dirty="0">
                <a:latin typeface="Arial" charset="0"/>
              </a:rPr>
              <a:t>-router)# </a:t>
            </a:r>
            <a:r>
              <a:rPr lang="en-US" altLang="en-US" sz="8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network </a:t>
            </a:r>
            <a:r>
              <a:rPr lang="en-US" altLang="en-US" sz="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172.20.176.1 0.0.7.255 area </a:t>
            </a:r>
            <a:r>
              <a:rPr lang="en-US" altLang="en-US" sz="8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0</a:t>
            </a:r>
            <a:r>
              <a:rPr lang="en-US" altLang="en-US" sz="8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altLang="en-US" sz="800" i="1" dirty="0" smtClean="0">
                <a:latin typeface="Arial" charset="0"/>
              </a:rPr>
              <a:t>(</a:t>
            </a:r>
            <a:r>
              <a:rPr lang="en-US" altLang="en-US" sz="800" i="1" dirty="0" smtClean="0">
                <a:solidFill>
                  <a:schemeClr val="accent6"/>
                </a:solidFill>
                <a:latin typeface="Arial" charset="0"/>
              </a:rPr>
              <a:t>5e </a:t>
            </a:r>
            <a:r>
              <a:rPr lang="en-US" altLang="en-US" sz="800" i="1" dirty="0">
                <a:solidFill>
                  <a:schemeClr val="accent6"/>
                </a:solidFill>
                <a:latin typeface="Arial" charset="0"/>
              </a:rPr>
              <a:t>subnet</a:t>
            </a:r>
            <a:r>
              <a:rPr lang="en-US" altLang="en-US" sz="800" i="1" dirty="0">
                <a:latin typeface="Arial" charset="0"/>
              </a:rPr>
              <a:t>)</a:t>
            </a:r>
          </a:p>
          <a:p>
            <a:r>
              <a:rPr lang="en-US" altLang="en-US" sz="800" dirty="0">
                <a:latin typeface="Arial" charset="0"/>
              </a:rPr>
              <a:t>commando:</a:t>
            </a:r>
            <a:r>
              <a:rPr lang="en-US" altLang="en-US" sz="800" b="1" dirty="0">
                <a:latin typeface="Arial" charset="0"/>
              </a:rPr>
              <a:t> </a:t>
            </a:r>
            <a:r>
              <a:rPr lang="en-US" altLang="en-US" sz="800" b="1" i="1" dirty="0">
                <a:latin typeface="Arial" charset="0"/>
              </a:rPr>
              <a:t>(</a:t>
            </a:r>
            <a:r>
              <a:rPr lang="en-US" altLang="en-US" sz="800" b="1" i="1" dirty="0" err="1">
                <a:latin typeface="Arial" charset="0"/>
              </a:rPr>
              <a:t>config</a:t>
            </a:r>
            <a:r>
              <a:rPr lang="en-US" altLang="en-US" sz="800" b="1" i="1" dirty="0">
                <a:latin typeface="Arial" charset="0"/>
              </a:rPr>
              <a:t>-router)# </a:t>
            </a:r>
            <a:r>
              <a:rPr lang="en-US" altLang="en-US" sz="8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network </a:t>
            </a:r>
            <a:r>
              <a:rPr lang="en-US" altLang="en-US" sz="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172.20.152.1 0.0.7.255 </a:t>
            </a:r>
            <a:r>
              <a:rPr lang="en-US" altLang="en-US" sz="8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area 0</a:t>
            </a:r>
            <a:r>
              <a:rPr lang="en-US" altLang="en-US" sz="8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altLang="en-US" sz="800" i="1" dirty="0" smtClean="0">
                <a:latin typeface="Arial" charset="0"/>
              </a:rPr>
              <a:t>(</a:t>
            </a:r>
            <a:r>
              <a:rPr lang="en-US" altLang="en-US" sz="800" i="1" dirty="0" smtClean="0">
                <a:solidFill>
                  <a:schemeClr val="accent6"/>
                </a:solidFill>
                <a:latin typeface="Arial" charset="0"/>
              </a:rPr>
              <a:t>1e </a:t>
            </a:r>
            <a:r>
              <a:rPr lang="en-US" altLang="en-US" sz="800" i="1" dirty="0">
                <a:solidFill>
                  <a:schemeClr val="accent6"/>
                </a:solidFill>
                <a:latin typeface="Arial" charset="0"/>
              </a:rPr>
              <a:t>subnet</a:t>
            </a:r>
            <a:r>
              <a:rPr lang="en-US" altLang="en-US" sz="800" i="1" dirty="0">
                <a:latin typeface="Arial" charset="0"/>
              </a:rPr>
              <a:t>)</a:t>
            </a:r>
          </a:p>
          <a:p>
            <a:r>
              <a:rPr lang="en-US" altLang="en-US" sz="800" dirty="0">
                <a:latin typeface="Arial" charset="0"/>
              </a:rPr>
              <a:t>commando:</a:t>
            </a:r>
            <a:r>
              <a:rPr lang="en-US" altLang="en-US" sz="800" b="1" dirty="0">
                <a:latin typeface="Arial" charset="0"/>
              </a:rPr>
              <a:t> </a:t>
            </a:r>
            <a:r>
              <a:rPr lang="en-US" altLang="en-US" sz="800" b="1" i="1" dirty="0">
                <a:latin typeface="Arial" charset="0"/>
              </a:rPr>
              <a:t>(</a:t>
            </a:r>
            <a:r>
              <a:rPr lang="en-US" altLang="en-US" sz="800" b="1" i="1" dirty="0" err="1">
                <a:latin typeface="Arial" charset="0"/>
              </a:rPr>
              <a:t>config</a:t>
            </a:r>
            <a:r>
              <a:rPr lang="en-US" altLang="en-US" sz="800" b="1" i="1" dirty="0">
                <a:latin typeface="Arial" charset="0"/>
              </a:rPr>
              <a:t>-router)# </a:t>
            </a:r>
            <a:r>
              <a:rPr lang="en-US" altLang="en-US" sz="8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network </a:t>
            </a:r>
            <a:r>
              <a:rPr lang="en-US" altLang="en-US" sz="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172.20.168.1 0.0.7.255 area </a:t>
            </a:r>
            <a:r>
              <a:rPr lang="en-US" altLang="en-US" sz="8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0</a:t>
            </a:r>
            <a:r>
              <a:rPr lang="en-US" altLang="en-US" sz="8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altLang="en-US" sz="800" i="1" dirty="0" smtClean="0">
                <a:latin typeface="Arial" charset="0"/>
              </a:rPr>
              <a:t>(</a:t>
            </a:r>
            <a:r>
              <a:rPr lang="en-US" altLang="en-US" sz="800" i="1" dirty="0" smtClean="0">
                <a:solidFill>
                  <a:schemeClr val="accent6"/>
                </a:solidFill>
                <a:latin typeface="Arial" charset="0"/>
              </a:rPr>
              <a:t>4e </a:t>
            </a:r>
            <a:r>
              <a:rPr lang="en-US" altLang="en-US" sz="800" i="1" dirty="0">
                <a:solidFill>
                  <a:schemeClr val="accent6"/>
                </a:solidFill>
                <a:latin typeface="Arial" charset="0"/>
              </a:rPr>
              <a:t>subnet</a:t>
            </a:r>
            <a:r>
              <a:rPr lang="en-US" altLang="en-US" sz="800" i="1" dirty="0">
                <a:latin typeface="Arial" charset="0"/>
              </a:rPr>
              <a:t>)</a:t>
            </a:r>
          </a:p>
        </p:txBody>
      </p:sp>
      <p:sp>
        <p:nvSpPr>
          <p:cNvPr id="59" name="Text Box 114"/>
          <p:cNvSpPr txBox="1">
            <a:spLocks noChangeArrowheads="1"/>
          </p:cNvSpPr>
          <p:nvPr/>
        </p:nvSpPr>
        <p:spPr bwMode="auto">
          <a:xfrm>
            <a:off x="4495602" y="6324599"/>
            <a:ext cx="2183280" cy="830997"/>
          </a:xfrm>
          <a:prstGeom prst="rect">
            <a:avLst/>
          </a:prstGeom>
          <a:solidFill>
            <a:srgbClr val="FFFFCC"/>
          </a:solidFill>
          <a:ln w="3175" cmpd="dbl" algn="ctr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 dirty="0" smtClean="0">
                <a:solidFill>
                  <a:srgbClr val="00CCFF"/>
                </a:solidFill>
                <a:latin typeface="Arial" charset="0"/>
              </a:rPr>
              <a:t>OSPF</a:t>
            </a:r>
            <a:r>
              <a:rPr lang="en-US" altLang="en-US" sz="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en-US" sz="800" b="1" dirty="0">
                <a:latin typeface="Arial" charset="0"/>
              </a:rPr>
              <a:t>commando’s </a:t>
            </a:r>
            <a:r>
              <a:rPr lang="en-US" altLang="en-US" sz="800" b="1" dirty="0" smtClean="0">
                <a:latin typeface="Arial" charset="0"/>
              </a:rPr>
              <a:t>:</a:t>
            </a:r>
          </a:p>
          <a:p>
            <a:r>
              <a:rPr lang="en-US" altLang="en-US" sz="800" dirty="0" smtClean="0">
                <a:latin typeface="Arial" charset="0"/>
              </a:rPr>
              <a:t>- router</a:t>
            </a:r>
            <a:r>
              <a:rPr lang="en-US" altLang="en-US" sz="800" b="1" i="1" dirty="0">
                <a:latin typeface="Arial" charset="0"/>
              </a:rPr>
              <a:t># show </a:t>
            </a:r>
            <a:r>
              <a:rPr lang="en-US" altLang="en-US" sz="800" b="1" i="1" dirty="0" err="1">
                <a:latin typeface="Arial" charset="0"/>
              </a:rPr>
              <a:t>ip</a:t>
            </a:r>
            <a:r>
              <a:rPr lang="en-US" altLang="en-US" sz="800" b="1" i="1" dirty="0">
                <a:latin typeface="Arial" charset="0"/>
              </a:rPr>
              <a:t> </a:t>
            </a:r>
            <a:r>
              <a:rPr lang="en-US" altLang="en-US" sz="800" b="1" i="1" dirty="0" err="1">
                <a:latin typeface="Arial" charset="0"/>
              </a:rPr>
              <a:t>ospf</a:t>
            </a:r>
            <a:r>
              <a:rPr lang="en-US" altLang="en-US" sz="800" b="1" i="1" dirty="0">
                <a:latin typeface="Arial" charset="0"/>
              </a:rPr>
              <a:t> </a:t>
            </a:r>
          </a:p>
          <a:p>
            <a:r>
              <a:rPr lang="en-US" altLang="en-US" sz="800" dirty="0" smtClean="0">
                <a:latin typeface="Arial" charset="0"/>
              </a:rPr>
              <a:t>- router</a:t>
            </a:r>
            <a:r>
              <a:rPr lang="en-US" altLang="en-US" sz="800" b="1" i="1" dirty="0" smtClean="0">
                <a:latin typeface="Arial" charset="0"/>
              </a:rPr>
              <a:t># show </a:t>
            </a:r>
            <a:r>
              <a:rPr lang="en-US" altLang="en-US" sz="800" b="1" i="1" dirty="0" err="1" smtClean="0">
                <a:latin typeface="Arial" charset="0"/>
              </a:rPr>
              <a:t>ip</a:t>
            </a:r>
            <a:r>
              <a:rPr lang="en-US" altLang="en-US" sz="800" b="1" i="1" dirty="0" smtClean="0">
                <a:latin typeface="Arial" charset="0"/>
              </a:rPr>
              <a:t> </a:t>
            </a:r>
            <a:r>
              <a:rPr lang="en-US" altLang="en-US" sz="800" b="1" i="1" dirty="0" err="1" smtClean="0">
                <a:latin typeface="Arial" charset="0"/>
              </a:rPr>
              <a:t>ospf</a:t>
            </a:r>
            <a:r>
              <a:rPr lang="en-US" altLang="en-US" sz="800" b="1" i="1" dirty="0" smtClean="0">
                <a:latin typeface="Arial" charset="0"/>
              </a:rPr>
              <a:t> interface </a:t>
            </a:r>
            <a:r>
              <a:rPr lang="en-US" altLang="en-US" sz="800" i="1" dirty="0" smtClean="0">
                <a:latin typeface="Arial" charset="0"/>
              </a:rPr>
              <a:t>xx</a:t>
            </a:r>
          </a:p>
          <a:p>
            <a:r>
              <a:rPr lang="en-US" altLang="en-US" sz="800" dirty="0" smtClean="0">
                <a:latin typeface="Arial" charset="0"/>
              </a:rPr>
              <a:t>- router</a:t>
            </a:r>
            <a:r>
              <a:rPr lang="en-US" altLang="en-US" sz="800" b="1" i="1" dirty="0">
                <a:latin typeface="Arial" charset="0"/>
              </a:rPr>
              <a:t># show </a:t>
            </a:r>
            <a:r>
              <a:rPr lang="en-US" altLang="en-US" sz="800" b="1" i="1" dirty="0" err="1">
                <a:latin typeface="Arial" charset="0"/>
              </a:rPr>
              <a:t>ip</a:t>
            </a:r>
            <a:r>
              <a:rPr lang="en-US" altLang="en-US" sz="800" b="1" i="1" dirty="0">
                <a:latin typeface="Arial" charset="0"/>
              </a:rPr>
              <a:t> </a:t>
            </a:r>
            <a:r>
              <a:rPr lang="en-US" altLang="en-US" sz="800" b="1" i="1" dirty="0" err="1">
                <a:latin typeface="Arial" charset="0"/>
              </a:rPr>
              <a:t>ospf</a:t>
            </a:r>
            <a:r>
              <a:rPr lang="en-US" altLang="en-US" sz="800" b="1" i="1" dirty="0">
                <a:latin typeface="Arial" charset="0"/>
              </a:rPr>
              <a:t> </a:t>
            </a:r>
            <a:r>
              <a:rPr lang="en-US" altLang="en-US" sz="800" b="1" i="1" dirty="0" smtClean="0">
                <a:latin typeface="Arial" charset="0"/>
              </a:rPr>
              <a:t>neighbor detail</a:t>
            </a:r>
          </a:p>
          <a:p>
            <a:r>
              <a:rPr lang="en-US" altLang="en-US" sz="800" dirty="0" smtClean="0">
                <a:latin typeface="Arial" charset="0"/>
              </a:rPr>
              <a:t>- router</a:t>
            </a:r>
            <a:r>
              <a:rPr lang="en-US" altLang="en-US" sz="800" b="1" i="1" dirty="0">
                <a:latin typeface="Arial" charset="0"/>
              </a:rPr>
              <a:t># show </a:t>
            </a:r>
            <a:r>
              <a:rPr lang="en-US" altLang="en-US" sz="800" b="1" i="1" dirty="0" err="1">
                <a:latin typeface="Arial" charset="0"/>
              </a:rPr>
              <a:t>ip</a:t>
            </a:r>
            <a:r>
              <a:rPr lang="en-US" altLang="en-US" sz="800" b="1" i="1" dirty="0">
                <a:latin typeface="Arial" charset="0"/>
              </a:rPr>
              <a:t> </a:t>
            </a:r>
            <a:r>
              <a:rPr lang="en-US" altLang="en-US" sz="800" b="1" i="1" dirty="0" err="1">
                <a:latin typeface="Arial" charset="0"/>
              </a:rPr>
              <a:t>ospf</a:t>
            </a:r>
            <a:r>
              <a:rPr lang="en-US" altLang="en-US" sz="800" b="1" i="1" dirty="0">
                <a:latin typeface="Arial" charset="0"/>
              </a:rPr>
              <a:t> </a:t>
            </a:r>
            <a:r>
              <a:rPr lang="en-US" altLang="en-US" sz="800" b="1" i="1" dirty="0" smtClean="0">
                <a:latin typeface="Arial" charset="0"/>
              </a:rPr>
              <a:t>database</a:t>
            </a:r>
            <a:endParaRPr lang="en-US" altLang="en-US" sz="800" b="1" i="1" dirty="0">
              <a:latin typeface="Arial" charset="0"/>
            </a:endParaRPr>
          </a:p>
          <a:p>
            <a:r>
              <a:rPr lang="en-US" altLang="en-US" sz="800" i="1" dirty="0" smtClean="0">
                <a:latin typeface="Arial" charset="0"/>
              </a:rPr>
              <a:t>- router# </a:t>
            </a:r>
            <a:r>
              <a:rPr lang="en-US" altLang="en-US" sz="800" b="1" i="1" dirty="0" err="1" smtClean="0">
                <a:latin typeface="Arial" charset="0"/>
              </a:rPr>
              <a:t>sh</a:t>
            </a:r>
            <a:r>
              <a:rPr lang="en-US" altLang="en-US" sz="800" b="1" i="1" dirty="0" smtClean="0">
                <a:latin typeface="Arial" charset="0"/>
              </a:rPr>
              <a:t> </a:t>
            </a:r>
            <a:r>
              <a:rPr lang="en-US" altLang="en-US" sz="800" b="1" i="1" dirty="0" err="1" smtClean="0">
                <a:latin typeface="Arial" charset="0"/>
              </a:rPr>
              <a:t>ip</a:t>
            </a:r>
            <a:r>
              <a:rPr lang="en-US" altLang="en-US" sz="800" b="1" i="1" dirty="0" smtClean="0">
                <a:latin typeface="Arial" charset="0"/>
              </a:rPr>
              <a:t> route</a:t>
            </a:r>
            <a:endParaRPr lang="en-US" altLang="en-US" sz="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5" name="Text Box 114"/>
          <p:cNvSpPr txBox="1">
            <a:spLocks noChangeArrowheads="1"/>
          </p:cNvSpPr>
          <p:nvPr/>
        </p:nvSpPr>
        <p:spPr bwMode="auto">
          <a:xfrm>
            <a:off x="381000" y="6096000"/>
            <a:ext cx="1803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 smtClean="0">
                <a:latin typeface="Arial" charset="0"/>
              </a:rPr>
              <a:t>- </a:t>
            </a:r>
            <a:r>
              <a:rPr lang="en-US" sz="1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OSPF</a:t>
            </a:r>
            <a:r>
              <a:rPr lang="en-US" sz="1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sz="10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configuratie</a:t>
            </a:r>
            <a:r>
              <a:rPr lang="en-US" sz="1000" dirty="0" smtClean="0">
                <a:latin typeface="Arial" charset="0"/>
              </a:rPr>
              <a:t>:</a:t>
            </a:r>
          </a:p>
        </p:txBody>
      </p:sp>
      <p:grpSp>
        <p:nvGrpSpPr>
          <p:cNvPr id="56" name="Groep 55"/>
          <p:cNvGrpSpPr/>
          <p:nvPr/>
        </p:nvGrpSpPr>
        <p:grpSpPr>
          <a:xfrm>
            <a:off x="307986" y="7315200"/>
            <a:ext cx="2200253" cy="897675"/>
            <a:chOff x="3688557" y="6581682"/>
            <a:chExt cx="2200253" cy="897675"/>
          </a:xfrm>
        </p:grpSpPr>
        <p:grpSp>
          <p:nvGrpSpPr>
            <p:cNvPr id="57" name="Groep 56"/>
            <p:cNvGrpSpPr/>
            <p:nvPr/>
          </p:nvGrpSpPr>
          <p:grpSpPr>
            <a:xfrm>
              <a:off x="3688557" y="6771471"/>
              <a:ext cx="2200253" cy="707886"/>
              <a:chOff x="3705226" y="6579110"/>
              <a:chExt cx="2200253" cy="707886"/>
            </a:xfrm>
          </p:grpSpPr>
          <p:sp>
            <p:nvSpPr>
              <p:cNvPr id="61" name="Text Box 114"/>
              <p:cNvSpPr txBox="1">
                <a:spLocks noChangeArrowheads="1"/>
              </p:cNvSpPr>
              <p:nvPr/>
            </p:nvSpPr>
            <p:spPr bwMode="auto">
              <a:xfrm>
                <a:off x="3705226" y="6579110"/>
                <a:ext cx="622299" cy="70788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 cmpd="dbl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/>
                <a:r>
                  <a:rPr lang="en-US" altLang="en-US" sz="800" dirty="0" smtClean="0">
                    <a:latin typeface="Arial" charset="0"/>
                  </a:rPr>
                  <a:t>Interface:</a:t>
                </a:r>
              </a:p>
              <a:p>
                <a:pPr algn="r"/>
                <a:r>
                  <a:rPr lang="en-US" altLang="en-US" sz="800" b="1" dirty="0" smtClean="0">
                    <a:latin typeface="Arial" charset="0"/>
                  </a:rPr>
                  <a:t>fa0/1 </a:t>
                </a:r>
              </a:p>
              <a:p>
                <a:pPr algn="r"/>
                <a:r>
                  <a:rPr lang="en-US" altLang="en-US" sz="800" b="1" dirty="0" smtClean="0">
                    <a:latin typeface="Arial" charset="0"/>
                  </a:rPr>
                  <a:t>fa0/5 </a:t>
                </a:r>
                <a:endParaRPr lang="en-US" altLang="en-US" sz="800" b="1" dirty="0">
                  <a:latin typeface="Arial" charset="0"/>
                </a:endParaRPr>
              </a:p>
              <a:p>
                <a:pPr algn="r"/>
                <a:r>
                  <a:rPr lang="en-US" altLang="en-US" sz="800" b="1" dirty="0" smtClean="0">
                    <a:latin typeface="Arial" charset="0"/>
                  </a:rPr>
                  <a:t>fa0/2 </a:t>
                </a:r>
                <a:endParaRPr lang="en-US" altLang="en-US" sz="800" b="1" dirty="0">
                  <a:latin typeface="Arial" charset="0"/>
                </a:endParaRPr>
              </a:p>
              <a:p>
                <a:pPr algn="r"/>
                <a:r>
                  <a:rPr lang="en-US" altLang="en-US" sz="800" b="1" dirty="0" smtClean="0">
                    <a:latin typeface="Arial" charset="0"/>
                  </a:rPr>
                  <a:t>fa0/4 </a:t>
                </a:r>
                <a:endParaRPr lang="en-US" altLang="en-US" sz="800" b="1" dirty="0">
                  <a:latin typeface="Arial" charset="0"/>
                </a:endParaRPr>
              </a:p>
            </p:txBody>
          </p:sp>
          <p:sp>
            <p:nvSpPr>
              <p:cNvPr id="62" name="Text Box 114"/>
              <p:cNvSpPr txBox="1">
                <a:spLocks noChangeArrowheads="1"/>
              </p:cNvSpPr>
              <p:nvPr/>
            </p:nvSpPr>
            <p:spPr bwMode="auto">
              <a:xfrm>
                <a:off x="4327525" y="6579110"/>
                <a:ext cx="549275" cy="70788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 cmpd="dbl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800" dirty="0" smtClean="0">
                    <a:latin typeface="Arial" charset="0"/>
                  </a:rPr>
                  <a:t>speed:</a:t>
                </a:r>
              </a:p>
              <a:p>
                <a:r>
                  <a:rPr lang="en-US" altLang="en-US" sz="800" b="1" dirty="0" smtClean="0">
                    <a:latin typeface="Arial" charset="0"/>
                  </a:rPr>
                  <a:t>100</a:t>
                </a:r>
                <a:endParaRPr lang="en-US" altLang="en-US" sz="800" b="1" dirty="0">
                  <a:latin typeface="Arial" charset="0"/>
                </a:endParaRPr>
              </a:p>
              <a:p>
                <a:r>
                  <a:rPr lang="en-US" altLang="en-US" sz="800" b="1" dirty="0" smtClean="0">
                    <a:latin typeface="Arial" charset="0"/>
                  </a:rPr>
                  <a:t>10</a:t>
                </a:r>
                <a:endParaRPr lang="en-US" altLang="en-US" sz="800" b="1" dirty="0">
                  <a:latin typeface="Arial" charset="0"/>
                </a:endParaRPr>
              </a:p>
              <a:p>
                <a:r>
                  <a:rPr lang="en-US" altLang="en-US" sz="800" b="1" dirty="0" smtClean="0">
                    <a:latin typeface="Arial" charset="0"/>
                  </a:rPr>
                  <a:t>100</a:t>
                </a:r>
              </a:p>
              <a:p>
                <a:r>
                  <a:rPr lang="en-US" altLang="en-US" sz="800" b="1" dirty="0" smtClean="0">
                    <a:latin typeface="Arial" charset="0"/>
                  </a:rPr>
                  <a:t>10</a:t>
                </a:r>
                <a:endParaRPr lang="en-US" altLang="en-US" sz="800" b="1" dirty="0">
                  <a:latin typeface="Arial" charset="0"/>
                </a:endParaRPr>
              </a:p>
            </p:txBody>
          </p:sp>
          <p:sp>
            <p:nvSpPr>
              <p:cNvPr id="63" name="Text Box 114"/>
              <p:cNvSpPr txBox="1">
                <a:spLocks noChangeArrowheads="1"/>
              </p:cNvSpPr>
              <p:nvPr/>
            </p:nvSpPr>
            <p:spPr bwMode="auto">
              <a:xfrm>
                <a:off x="4724400" y="6579110"/>
                <a:ext cx="1181079" cy="70788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 cmpd="dbl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800" dirty="0" err="1">
                    <a:latin typeface="Arial" charset="0"/>
                  </a:rPr>
                  <a:t>i</a:t>
                </a:r>
                <a:r>
                  <a:rPr lang="en-US" altLang="en-US" sz="800" dirty="0" err="1" smtClean="0">
                    <a:latin typeface="Arial" charset="0"/>
                  </a:rPr>
                  <a:t>p</a:t>
                </a:r>
                <a:r>
                  <a:rPr lang="en-US" altLang="en-US" sz="800" dirty="0" smtClean="0">
                    <a:latin typeface="Arial" charset="0"/>
                  </a:rPr>
                  <a:t> add:</a:t>
                </a:r>
              </a:p>
              <a:p>
                <a:r>
                  <a:rPr lang="en-US" altLang="en-US" sz="800" b="1" dirty="0" smtClean="0">
                    <a:latin typeface="Arial" charset="0"/>
                  </a:rPr>
                  <a:t>172.20.95.254 / 20</a:t>
                </a:r>
                <a:endParaRPr lang="en-US" altLang="en-US" sz="800" b="1" dirty="0">
                  <a:latin typeface="Arial" charset="0"/>
                </a:endParaRPr>
              </a:p>
              <a:p>
                <a:r>
                  <a:rPr lang="en-US" altLang="en-US" sz="800" b="1" dirty="0" smtClean="0">
                    <a:latin typeface="Arial" charset="0"/>
                  </a:rPr>
                  <a:t>172.20.176.1 </a:t>
                </a:r>
                <a:r>
                  <a:rPr lang="en-US" altLang="en-US" sz="800" b="1" dirty="0">
                    <a:latin typeface="Arial" charset="0"/>
                  </a:rPr>
                  <a:t>/ </a:t>
                </a:r>
                <a:r>
                  <a:rPr lang="en-US" altLang="en-US" sz="800" b="1" dirty="0" smtClean="0">
                    <a:latin typeface="Arial" charset="0"/>
                  </a:rPr>
                  <a:t>21</a:t>
                </a:r>
                <a:endParaRPr lang="en-US" altLang="en-US" sz="800" b="1" dirty="0">
                  <a:latin typeface="Arial" charset="0"/>
                </a:endParaRPr>
              </a:p>
              <a:p>
                <a:r>
                  <a:rPr lang="en-US" altLang="en-US" sz="800" b="1" dirty="0" smtClean="0">
                    <a:latin typeface="Arial" charset="0"/>
                  </a:rPr>
                  <a:t>172.20.152.1 </a:t>
                </a:r>
                <a:r>
                  <a:rPr lang="en-US" altLang="en-US" sz="800" b="1" dirty="0">
                    <a:latin typeface="Arial" charset="0"/>
                  </a:rPr>
                  <a:t>/ </a:t>
                </a:r>
                <a:r>
                  <a:rPr lang="en-US" altLang="en-US" sz="800" b="1" dirty="0" smtClean="0">
                    <a:latin typeface="Arial" charset="0"/>
                  </a:rPr>
                  <a:t>21</a:t>
                </a:r>
                <a:endParaRPr lang="en-US" altLang="en-US" sz="800" b="1" dirty="0">
                  <a:latin typeface="Arial" charset="0"/>
                </a:endParaRPr>
              </a:p>
              <a:p>
                <a:r>
                  <a:rPr lang="en-US" altLang="en-US" sz="800" b="1" dirty="0" smtClean="0">
                    <a:latin typeface="Arial" charset="0"/>
                  </a:rPr>
                  <a:t>172.20.168.1 </a:t>
                </a:r>
                <a:r>
                  <a:rPr lang="en-US" altLang="en-US" sz="800" b="1" dirty="0">
                    <a:latin typeface="Arial" charset="0"/>
                  </a:rPr>
                  <a:t>/ </a:t>
                </a:r>
                <a:r>
                  <a:rPr lang="en-US" altLang="en-US" sz="800" b="1" dirty="0" smtClean="0">
                    <a:latin typeface="Arial" charset="0"/>
                  </a:rPr>
                  <a:t>21</a:t>
                </a:r>
                <a:endParaRPr lang="en-US" altLang="en-US" sz="800" b="1" dirty="0">
                  <a:latin typeface="Arial" charset="0"/>
                </a:endParaRPr>
              </a:p>
            </p:txBody>
          </p:sp>
        </p:grpSp>
        <p:sp>
          <p:nvSpPr>
            <p:cNvPr id="60" name="Tekstvak 59"/>
            <p:cNvSpPr txBox="1"/>
            <p:nvPr/>
          </p:nvSpPr>
          <p:spPr>
            <a:xfrm>
              <a:off x="3703638" y="6581682"/>
              <a:ext cx="12987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Tabel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Alfa </a:t>
              </a:r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voorbeeld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):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2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ardontwerp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7672</TotalTime>
  <Words>715</Words>
  <Application>Microsoft Office PowerPoint</Application>
  <PresentationFormat>A4 (210 x 297 mm)</PresentationFormat>
  <Paragraphs>168</Paragraphs>
  <Slides>2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Standaardontwerp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Frits Silano</dc:creator>
  <cp:lastModifiedBy>Fukki Si</cp:lastModifiedBy>
  <cp:revision>216</cp:revision>
  <cp:lastPrinted>2013-09-25T10:29:06Z</cp:lastPrinted>
  <dcterms:created xsi:type="dcterms:W3CDTF">1996-10-17T13:46:30Z</dcterms:created>
  <dcterms:modified xsi:type="dcterms:W3CDTF">2013-10-15T13:26:08Z</dcterms:modified>
</cp:coreProperties>
</file>