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765925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CCCC"/>
    <a:srgbClr val="F3F6FF"/>
    <a:srgbClr val="0033CC"/>
    <a:srgbClr val="FFFFFF"/>
    <a:srgbClr val="FFEBEB"/>
    <a:srgbClr val="FFE5E5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230" autoAdjust="0"/>
  </p:normalViewPr>
  <p:slideViewPr>
    <p:cSldViewPr>
      <p:cViewPr>
        <p:scale>
          <a:sx n="100" d="100"/>
          <a:sy n="100" d="100"/>
        </p:scale>
        <p:origin x="-72" y="1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4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01850" y="739775"/>
            <a:ext cx="2562225" cy="37004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Tijdelijke aanduiding voor notities 2"/>
          <p:cNvSpPr>
            <a:spLocks noGrp="1"/>
          </p:cNvSpPr>
          <p:nvPr>
            <p:ph type="body" idx="1"/>
          </p:nvPr>
        </p:nvSpPr>
        <p:spPr bwMode="auto">
          <a:xfrm>
            <a:off x="676275" y="4687888"/>
            <a:ext cx="5413375" cy="4440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28" tIns="45464" rIns="90928" bIns="45464"/>
          <a:lstStyle/>
          <a:p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88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01850" y="739775"/>
            <a:ext cx="2562225" cy="37004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Tijdelijke aanduiding voor notities 2"/>
          <p:cNvSpPr>
            <a:spLocks noGrp="1"/>
          </p:cNvSpPr>
          <p:nvPr>
            <p:ph type="body" idx="1"/>
          </p:nvPr>
        </p:nvSpPr>
        <p:spPr bwMode="auto">
          <a:xfrm>
            <a:off x="676275" y="4687888"/>
            <a:ext cx="5413375" cy="4440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28" tIns="45464" rIns="90928" bIns="45464"/>
          <a:lstStyle/>
          <a:p>
            <a:endParaRPr lang="nl-NL" altLang="en-US" smtClean="0"/>
          </a:p>
        </p:txBody>
      </p:sp>
    </p:spTree>
    <p:extLst>
      <p:ext uri="{BB962C8B-B14F-4D97-AF65-F5344CB8AC3E}">
        <p14:creationId xmlns:p14="http://schemas.microsoft.com/office/powerpoint/2010/main" val="101218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14D73-E552-4A8C-9E68-FBF3201A0AB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B9D-1129-4E10-B707-FF6A75F8A22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D95C7-CADF-4B78-993F-9186FA3A81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0D5DF-003E-4576-84D4-F8F9D4B8F8A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4577B-0353-468E-AFFC-FD2E32BB73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71C9A-262B-4692-8CD0-F2DB01E156B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8B07A-B81C-4A9C-80ED-5D4DCDC25D1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053AB-6952-42E7-BADB-EA674F9C55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E6A-9317-4ACD-BCE5-A1765F52714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16E95-D5B3-4930-A9D6-F0F5D1E91E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08172-08A3-434B-8837-FCC4CCBECAB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C7923592-699C-48C4-88B0-5C7C666D4C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Rechte verbindingslijn 336"/>
          <p:cNvCxnSpPr>
            <a:cxnSpLocks noChangeShapeType="1"/>
          </p:cNvCxnSpPr>
          <p:nvPr/>
        </p:nvCxnSpPr>
        <p:spPr bwMode="auto">
          <a:xfrm>
            <a:off x="360363" y="4016375"/>
            <a:ext cx="609600" cy="209550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cxnSp>
        <p:nvCxnSpPr>
          <p:cNvPr id="2051" name="Rechte verbindingslijn 9"/>
          <p:cNvCxnSpPr>
            <a:cxnSpLocks noChangeShapeType="1"/>
            <a:stCxn id="167" idx="0"/>
          </p:cNvCxnSpPr>
          <p:nvPr/>
        </p:nvCxnSpPr>
        <p:spPr bwMode="auto">
          <a:xfrm flipH="1">
            <a:off x="1265238" y="3871913"/>
            <a:ext cx="130175" cy="354012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al 40"/>
          <p:cNvSpPr/>
          <p:nvPr/>
        </p:nvSpPr>
        <p:spPr bwMode="auto">
          <a:xfrm rot="1497779">
            <a:off x="3508375" y="2511425"/>
            <a:ext cx="1439863" cy="2768600"/>
          </a:xfrm>
          <a:prstGeom prst="ellipse">
            <a:avLst/>
          </a:prstGeom>
          <a:solidFill>
            <a:schemeClr val="bg2">
              <a:lumMod val="75000"/>
              <a:alpha val="16000"/>
            </a:schemeClr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0" name="Rechte verbindingslijn 336"/>
          <p:cNvCxnSpPr>
            <a:cxnSpLocks noChangeShapeType="1"/>
          </p:cNvCxnSpPr>
          <p:nvPr/>
        </p:nvCxnSpPr>
        <p:spPr bwMode="auto">
          <a:xfrm flipH="1">
            <a:off x="4689475" y="2144713"/>
            <a:ext cx="847725" cy="360362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sp>
        <p:nvSpPr>
          <p:cNvPr id="2054" name="Ovaal 183"/>
          <p:cNvSpPr>
            <a:spLocks noChangeArrowheads="1"/>
          </p:cNvSpPr>
          <p:nvPr/>
        </p:nvSpPr>
        <p:spPr bwMode="auto">
          <a:xfrm rot="6106352">
            <a:off x="962025" y="1025526"/>
            <a:ext cx="1990725" cy="3562350"/>
          </a:xfrm>
          <a:prstGeom prst="ellipse">
            <a:avLst/>
          </a:prstGeom>
          <a:solidFill>
            <a:srgbClr val="9A9AE6">
              <a:alpha val="20000"/>
            </a:srgbClr>
          </a:solidFill>
          <a:ln w="12700" algn="ctr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8" name="Tekstvak 137"/>
          <p:cNvSpPr txBox="1"/>
          <p:nvPr/>
        </p:nvSpPr>
        <p:spPr>
          <a:xfrm>
            <a:off x="2233613" y="835025"/>
            <a:ext cx="2986087" cy="8318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b="1" dirty="0">
                <a:latin typeface="Arial" pitchFamily="34" charset="0"/>
                <a:cs typeface="Arial" pitchFamily="34" charset="0"/>
              </a:rPr>
              <a:t>Websites SIMNET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www.europa.eu	           - www.dcnlab.com	</a:t>
            </a:r>
          </a:p>
          <a:p>
            <a:pPr>
              <a:defRPr/>
            </a:pP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www.azie.az	           - www.dordrecht.nl</a:t>
            </a:r>
          </a:p>
          <a:p>
            <a:pPr>
              <a:defRPr/>
            </a:pP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www.noordamerika.us      - w2k8.docent.nl </a:t>
            </a:r>
            <a:r>
              <a:rPr lang="en-US" sz="800" i="1" dirty="0">
                <a:latin typeface="Arial Narrow" pitchFamily="34" charset="0"/>
                <a:cs typeface="Arial" pitchFamily="34" charset="0"/>
              </a:rPr>
              <a:t>(199.1.24.157</a:t>
            </a: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www.zuidafrika.za	           - silano.nl</a:t>
            </a:r>
          </a:p>
          <a:p>
            <a:pPr>
              <a:defRPr/>
            </a:pPr>
            <a:r>
              <a:rPr lang="en-US" sz="800" i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www.curacao.cur	           - bcraft.com</a:t>
            </a:r>
          </a:p>
        </p:txBody>
      </p:sp>
      <p:sp>
        <p:nvSpPr>
          <p:cNvPr id="2056" name="Ovaal 21"/>
          <p:cNvSpPr>
            <a:spLocks noChangeArrowheads="1"/>
          </p:cNvSpPr>
          <p:nvPr/>
        </p:nvSpPr>
        <p:spPr bwMode="auto">
          <a:xfrm>
            <a:off x="234950" y="3805238"/>
            <a:ext cx="1470025" cy="1260475"/>
          </a:xfrm>
          <a:prstGeom prst="ellipse">
            <a:avLst/>
          </a:prstGeom>
          <a:noFill/>
          <a:ln w="12700" algn="ctr">
            <a:solidFill>
              <a:srgbClr val="92D050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7" name="Ovaal 185"/>
          <p:cNvSpPr>
            <a:spLocks noChangeArrowheads="1"/>
          </p:cNvSpPr>
          <p:nvPr/>
        </p:nvSpPr>
        <p:spPr bwMode="auto">
          <a:xfrm rot="5400000">
            <a:off x="1955006" y="3963194"/>
            <a:ext cx="1166813" cy="1476375"/>
          </a:xfrm>
          <a:prstGeom prst="ellipse">
            <a:avLst/>
          </a:prstGeom>
          <a:solidFill>
            <a:srgbClr val="C00000">
              <a:alpha val="15686"/>
            </a:srgbClr>
          </a:solidFill>
          <a:ln w="12700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2" name="Ovaal 181"/>
          <p:cNvSpPr/>
          <p:nvPr/>
        </p:nvSpPr>
        <p:spPr bwMode="auto">
          <a:xfrm>
            <a:off x="5029200" y="3652838"/>
            <a:ext cx="1673225" cy="1290637"/>
          </a:xfrm>
          <a:prstGeom prst="ellipse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cxnSp>
        <p:nvCxnSpPr>
          <p:cNvPr id="2059" name="Rechte verbindingslijn 12"/>
          <p:cNvCxnSpPr>
            <a:cxnSpLocks noChangeShapeType="1"/>
          </p:cNvCxnSpPr>
          <p:nvPr/>
        </p:nvCxnSpPr>
        <p:spPr bwMode="auto">
          <a:xfrm flipV="1">
            <a:off x="4983163" y="4473575"/>
            <a:ext cx="812800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Rechte verbindingslijn 4"/>
          <p:cNvCxnSpPr>
            <a:cxnSpLocks noChangeShapeType="1"/>
          </p:cNvCxnSpPr>
          <p:nvPr/>
        </p:nvCxnSpPr>
        <p:spPr bwMode="auto">
          <a:xfrm flipH="1" flipV="1">
            <a:off x="768350" y="1698625"/>
            <a:ext cx="207963" cy="587375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Rechte verbindingslijn 336"/>
          <p:cNvCxnSpPr>
            <a:cxnSpLocks noChangeShapeType="1"/>
          </p:cNvCxnSpPr>
          <p:nvPr/>
        </p:nvCxnSpPr>
        <p:spPr bwMode="auto">
          <a:xfrm>
            <a:off x="4052888" y="3211513"/>
            <a:ext cx="614362" cy="1138237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Rechte verbindingslijn 336"/>
          <p:cNvCxnSpPr>
            <a:cxnSpLocks noChangeShapeType="1"/>
            <a:stCxn id="2226" idx="0"/>
          </p:cNvCxnSpPr>
          <p:nvPr/>
        </p:nvCxnSpPr>
        <p:spPr bwMode="auto">
          <a:xfrm flipH="1">
            <a:off x="3479800" y="4413250"/>
            <a:ext cx="1322388" cy="26670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Rechte verbindingslijn 336"/>
          <p:cNvCxnSpPr>
            <a:cxnSpLocks noChangeShapeType="1"/>
            <a:stCxn id="2198" idx="0"/>
          </p:cNvCxnSpPr>
          <p:nvPr/>
        </p:nvCxnSpPr>
        <p:spPr bwMode="auto">
          <a:xfrm>
            <a:off x="1108075" y="4257675"/>
            <a:ext cx="469900" cy="444500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cxnSp>
        <p:nvCxnSpPr>
          <p:cNvPr id="158" name="Rechte verbindingslijn 336"/>
          <p:cNvCxnSpPr>
            <a:cxnSpLocks noChangeShapeType="1"/>
            <a:stCxn id="2218" idx="0"/>
          </p:cNvCxnSpPr>
          <p:nvPr/>
        </p:nvCxnSpPr>
        <p:spPr bwMode="auto">
          <a:xfrm>
            <a:off x="2733675" y="2947988"/>
            <a:ext cx="1319213" cy="209550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cxnSp>
        <p:nvCxnSpPr>
          <p:cNvPr id="2065" name="Rechte verbindingslijn 67"/>
          <p:cNvCxnSpPr>
            <a:cxnSpLocks noChangeShapeType="1"/>
          </p:cNvCxnSpPr>
          <p:nvPr/>
        </p:nvCxnSpPr>
        <p:spPr bwMode="auto">
          <a:xfrm flipH="1">
            <a:off x="1535113" y="2867025"/>
            <a:ext cx="450850" cy="3476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Rechte verbindingslijn 336"/>
          <p:cNvCxnSpPr>
            <a:cxnSpLocks noChangeShapeType="1"/>
          </p:cNvCxnSpPr>
          <p:nvPr/>
        </p:nvCxnSpPr>
        <p:spPr bwMode="auto">
          <a:xfrm flipH="1">
            <a:off x="1509713" y="4760913"/>
            <a:ext cx="1995487" cy="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Rechte verbindingslijn 336"/>
          <p:cNvCxnSpPr>
            <a:cxnSpLocks noChangeShapeType="1"/>
            <a:stCxn id="2222" idx="0"/>
          </p:cNvCxnSpPr>
          <p:nvPr/>
        </p:nvCxnSpPr>
        <p:spPr bwMode="auto">
          <a:xfrm flipV="1">
            <a:off x="1249363" y="2473325"/>
            <a:ext cx="608012" cy="803275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Rechte verbindingslijn 336"/>
          <p:cNvCxnSpPr>
            <a:cxnSpLocks noChangeShapeType="1"/>
          </p:cNvCxnSpPr>
          <p:nvPr/>
        </p:nvCxnSpPr>
        <p:spPr bwMode="auto">
          <a:xfrm flipH="1" flipV="1">
            <a:off x="1944688" y="2443163"/>
            <a:ext cx="803275" cy="51435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9" name="Rechte verbindingslijn 336"/>
          <p:cNvCxnSpPr>
            <a:cxnSpLocks noChangeShapeType="1"/>
            <a:stCxn id="2218" idx="1"/>
          </p:cNvCxnSpPr>
          <p:nvPr/>
        </p:nvCxnSpPr>
        <p:spPr bwMode="auto">
          <a:xfrm flipH="1">
            <a:off x="1435100" y="3041650"/>
            <a:ext cx="1130300" cy="247650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0" name="Rechte verbindingslijn 336"/>
          <p:cNvCxnSpPr>
            <a:cxnSpLocks noChangeShapeType="1"/>
            <a:stCxn id="2131" idx="0"/>
          </p:cNvCxnSpPr>
          <p:nvPr/>
        </p:nvCxnSpPr>
        <p:spPr bwMode="auto">
          <a:xfrm flipH="1">
            <a:off x="3382963" y="3151188"/>
            <a:ext cx="476250" cy="1468437"/>
          </a:xfrm>
          <a:prstGeom prst="line">
            <a:avLst/>
          </a:prstGeom>
          <a:noFill/>
          <a:ln w="15875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1" name="Line 4"/>
          <p:cNvSpPr>
            <a:spLocks noChangeShapeType="1"/>
          </p:cNvSpPr>
          <p:nvPr/>
        </p:nvSpPr>
        <p:spPr bwMode="auto">
          <a:xfrm>
            <a:off x="153988" y="9293225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Line 5"/>
          <p:cNvSpPr>
            <a:spLocks noChangeShapeType="1"/>
          </p:cNvSpPr>
          <p:nvPr/>
        </p:nvSpPr>
        <p:spPr bwMode="auto">
          <a:xfrm>
            <a:off x="153988" y="9521825"/>
            <a:ext cx="6599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6"/>
          <p:cNvSpPr>
            <a:spLocks noChangeShapeType="1"/>
          </p:cNvSpPr>
          <p:nvPr/>
        </p:nvSpPr>
        <p:spPr bwMode="auto">
          <a:xfrm>
            <a:off x="1381125" y="9066213"/>
            <a:ext cx="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7"/>
          <p:cNvSpPr>
            <a:spLocks noChangeShapeType="1"/>
          </p:cNvSpPr>
          <p:nvPr/>
        </p:nvSpPr>
        <p:spPr bwMode="auto">
          <a:xfrm>
            <a:off x="153988" y="9066213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Line 8"/>
          <p:cNvSpPr>
            <a:spLocks noChangeShapeType="1"/>
          </p:cNvSpPr>
          <p:nvPr/>
        </p:nvSpPr>
        <p:spPr bwMode="auto">
          <a:xfrm flipH="1">
            <a:off x="3352800" y="9066213"/>
            <a:ext cx="6350" cy="666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Line 9"/>
          <p:cNvSpPr>
            <a:spLocks noChangeShapeType="1"/>
          </p:cNvSpPr>
          <p:nvPr/>
        </p:nvSpPr>
        <p:spPr bwMode="auto">
          <a:xfrm>
            <a:off x="4424363" y="9066213"/>
            <a:ext cx="0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Rectangle 11"/>
          <p:cNvSpPr>
            <a:spLocks noChangeArrowheads="1"/>
          </p:cNvSpPr>
          <p:nvPr/>
        </p:nvSpPr>
        <p:spPr bwMode="auto">
          <a:xfrm>
            <a:off x="211138" y="9058275"/>
            <a:ext cx="1136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PROJECT            :</a:t>
            </a:r>
          </a:p>
        </p:txBody>
      </p:sp>
      <p:sp>
        <p:nvSpPr>
          <p:cNvPr id="2078" name="Rectangle 12"/>
          <p:cNvSpPr>
            <a:spLocks noChangeArrowheads="1"/>
          </p:cNvSpPr>
          <p:nvPr/>
        </p:nvSpPr>
        <p:spPr bwMode="auto">
          <a:xfrm>
            <a:off x="3330575" y="9058275"/>
            <a:ext cx="928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BETREFT     :</a:t>
            </a:r>
          </a:p>
        </p:txBody>
      </p:sp>
      <p:sp>
        <p:nvSpPr>
          <p:cNvPr id="2079" name="Rectangle 13"/>
          <p:cNvSpPr>
            <a:spLocks noChangeArrowheads="1"/>
          </p:cNvSpPr>
          <p:nvPr/>
        </p:nvSpPr>
        <p:spPr bwMode="auto">
          <a:xfrm>
            <a:off x="211138" y="9291638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GETEKEND        :</a:t>
            </a:r>
          </a:p>
        </p:txBody>
      </p:sp>
      <p:sp>
        <p:nvSpPr>
          <p:cNvPr id="2080" name="Rectangle 14"/>
          <p:cNvSpPr>
            <a:spLocks noChangeArrowheads="1"/>
          </p:cNvSpPr>
          <p:nvPr/>
        </p:nvSpPr>
        <p:spPr bwMode="auto">
          <a:xfrm>
            <a:off x="1428750" y="9282113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F.Silano</a:t>
            </a:r>
          </a:p>
        </p:txBody>
      </p:sp>
      <p:sp>
        <p:nvSpPr>
          <p:cNvPr id="2081" name="Rectangle 15"/>
          <p:cNvSpPr>
            <a:spLocks noChangeArrowheads="1"/>
          </p:cNvSpPr>
          <p:nvPr/>
        </p:nvSpPr>
        <p:spPr bwMode="auto">
          <a:xfrm>
            <a:off x="3330575" y="9282113"/>
            <a:ext cx="93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DATUM        :</a:t>
            </a:r>
          </a:p>
        </p:txBody>
      </p:sp>
      <p:sp>
        <p:nvSpPr>
          <p:cNvPr id="2082" name="Rectangle 16"/>
          <p:cNvSpPr>
            <a:spLocks noChangeArrowheads="1"/>
          </p:cNvSpPr>
          <p:nvPr/>
        </p:nvSpPr>
        <p:spPr bwMode="auto">
          <a:xfrm>
            <a:off x="211138" y="9509125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TEK. NR              :</a:t>
            </a:r>
          </a:p>
        </p:txBody>
      </p:sp>
      <p:sp>
        <p:nvSpPr>
          <p:cNvPr id="2083" name="Rectangle 17"/>
          <p:cNvSpPr>
            <a:spLocks noChangeArrowheads="1"/>
          </p:cNvSpPr>
          <p:nvPr/>
        </p:nvSpPr>
        <p:spPr bwMode="auto">
          <a:xfrm>
            <a:off x="3330575" y="9509125"/>
            <a:ext cx="93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FILE              :</a:t>
            </a:r>
          </a:p>
        </p:txBody>
      </p:sp>
      <p:sp>
        <p:nvSpPr>
          <p:cNvPr id="2084" name="Rectangle 18"/>
          <p:cNvSpPr>
            <a:spLocks noChangeArrowheads="1"/>
          </p:cNvSpPr>
          <p:nvPr/>
        </p:nvSpPr>
        <p:spPr bwMode="auto">
          <a:xfrm>
            <a:off x="187325" y="9190038"/>
            <a:ext cx="201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5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2085" name="Line 24"/>
          <p:cNvSpPr>
            <a:spLocks noChangeShapeType="1"/>
          </p:cNvSpPr>
          <p:nvPr/>
        </p:nvSpPr>
        <p:spPr bwMode="auto">
          <a:xfrm>
            <a:off x="5537200" y="9301163"/>
            <a:ext cx="0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Text Box 73"/>
          <p:cNvSpPr txBox="1">
            <a:spLocks noChangeArrowheads="1"/>
          </p:cNvSpPr>
          <p:nvPr/>
        </p:nvSpPr>
        <p:spPr bwMode="auto">
          <a:xfrm>
            <a:off x="898525" y="8686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>
              <a:latin typeface="Arial" charset="0"/>
            </a:endParaRPr>
          </a:p>
        </p:txBody>
      </p:sp>
      <p:sp>
        <p:nvSpPr>
          <p:cNvPr id="2087" name="Rectangle 76"/>
          <p:cNvSpPr>
            <a:spLocks noChangeArrowheads="1"/>
          </p:cNvSpPr>
          <p:nvPr/>
        </p:nvSpPr>
        <p:spPr bwMode="auto">
          <a:xfrm>
            <a:off x="1371600" y="9047163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Cisco-lab.</a:t>
            </a:r>
          </a:p>
        </p:txBody>
      </p:sp>
      <p:sp>
        <p:nvSpPr>
          <p:cNvPr id="2088" name="Rectangle 77"/>
          <p:cNvSpPr>
            <a:spLocks noChangeArrowheads="1"/>
          </p:cNvSpPr>
          <p:nvPr/>
        </p:nvSpPr>
        <p:spPr bwMode="auto">
          <a:xfrm>
            <a:off x="4495800" y="9047163"/>
            <a:ext cx="1663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‘Practicum lab. OSPF-multi’</a:t>
            </a:r>
          </a:p>
        </p:txBody>
      </p:sp>
      <p:sp>
        <p:nvSpPr>
          <p:cNvPr id="2" name="Text Box 196"/>
          <p:cNvSpPr txBox="1">
            <a:spLocks noChangeArrowheads="1"/>
          </p:cNvSpPr>
          <p:nvPr/>
        </p:nvSpPr>
        <p:spPr bwMode="auto">
          <a:xfrm>
            <a:off x="395288" y="304800"/>
            <a:ext cx="6019800" cy="461963"/>
          </a:xfrm>
          <a:prstGeom prst="rect">
            <a:avLst/>
          </a:prstGeom>
          <a:solidFill>
            <a:srgbClr val="0033CC"/>
          </a:solidFill>
          <a:ln w="57150" cmpd="thinThick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(1)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 DCN-lab</a:t>
            </a:r>
            <a:r>
              <a:rPr lang="en-US" b="1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.</a:t>
            </a:r>
            <a:r>
              <a:rPr lang="en-US" sz="10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Practicum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0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Packettracer</a:t>
            </a:r>
            <a:r>
              <a:rPr lang="en-US" sz="1400" dirty="0">
                <a:solidFill>
                  <a:srgbClr val="FFFFFF"/>
                </a:solidFill>
                <a:latin typeface="Stencil" pitchFamily="82" charset="0"/>
              </a:rPr>
              <a:t>:  </a:t>
            </a:r>
            <a:r>
              <a:rPr lang="en-US" sz="1200" dirty="0" err="1">
                <a:solidFill>
                  <a:srgbClr val="00B0F0"/>
                </a:solidFill>
                <a:latin typeface="Stencil" pitchFamily="82" charset="0"/>
              </a:rPr>
              <a:t>ospf</a:t>
            </a:r>
            <a:r>
              <a:rPr lang="en-US" sz="1200" dirty="0">
                <a:solidFill>
                  <a:srgbClr val="00B0F0"/>
                </a:solidFill>
                <a:latin typeface="Stencil" pitchFamily="82" charset="0"/>
              </a:rPr>
              <a:t>-multi</a:t>
            </a:r>
            <a:r>
              <a:rPr lang="en-US" sz="1200" dirty="0">
                <a:solidFill>
                  <a:srgbClr val="FFFFFF"/>
                </a:solidFill>
                <a:latin typeface="Stencil" pitchFamily="82" charset="0"/>
              </a:rPr>
              <a:t>/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 </a:t>
            </a:r>
            <a:r>
              <a:rPr lang="en-US" sz="1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tencil" pitchFamily="82" charset="0"/>
              </a:rPr>
              <a:t>dhcp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Stencil" pitchFamily="82" charset="0"/>
              </a:rPr>
              <a:t>/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 </a:t>
            </a:r>
            <a:r>
              <a:rPr lang="en-US" sz="1000" dirty="0">
                <a:solidFill>
                  <a:srgbClr val="FFFF00"/>
                </a:solidFill>
                <a:latin typeface="Stencil" pitchFamily="82" charset="0"/>
              </a:rPr>
              <a:t>http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Stencil" pitchFamily="82" charset="0"/>
              </a:rPr>
              <a:t>/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 </a:t>
            </a:r>
            <a:r>
              <a:rPr lang="en-US" sz="1000" dirty="0" err="1">
                <a:solidFill>
                  <a:srgbClr val="FFCCCC"/>
                </a:solidFill>
                <a:latin typeface="Stencil" pitchFamily="82" charset="0"/>
              </a:rPr>
              <a:t>dns</a:t>
            </a:r>
            <a:r>
              <a:rPr lang="en-US" sz="1000" dirty="0">
                <a:solidFill>
                  <a:srgbClr val="C00000"/>
                </a:solidFill>
                <a:latin typeface="Stencil" pitchFamily="82" charset="0"/>
              </a:rPr>
              <a:t> </a:t>
            </a: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encil" pitchFamily="82" charset="0"/>
              </a:rPr>
              <a:t>/RIPv2</a:t>
            </a:r>
            <a:r>
              <a:rPr lang="en-US" sz="1000" dirty="0">
                <a:solidFill>
                  <a:srgbClr val="FFFFFF"/>
                </a:solidFill>
                <a:latin typeface="Stencil" pitchFamily="82" charset="0"/>
              </a:rPr>
              <a:t>.</a:t>
            </a:r>
          </a:p>
        </p:txBody>
      </p:sp>
      <p:sp>
        <p:nvSpPr>
          <p:cNvPr id="2090" name="Rectangle 2"/>
          <p:cNvSpPr>
            <a:spLocks noChangeArrowheads="1"/>
          </p:cNvSpPr>
          <p:nvPr/>
        </p:nvSpPr>
        <p:spPr bwMode="auto">
          <a:xfrm>
            <a:off x="131763" y="152400"/>
            <a:ext cx="6637337" cy="9580563"/>
          </a:xfrm>
          <a:prstGeom prst="rect">
            <a:avLst/>
          </a:prstGeom>
          <a:noFill/>
          <a:ln w="22225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cxnSp>
        <p:nvCxnSpPr>
          <p:cNvPr id="127" name="Rechte verbindingslijn 336"/>
          <p:cNvCxnSpPr>
            <a:cxnSpLocks noChangeShapeType="1"/>
          </p:cNvCxnSpPr>
          <p:nvPr/>
        </p:nvCxnSpPr>
        <p:spPr bwMode="auto">
          <a:xfrm flipH="1">
            <a:off x="4056063" y="2587625"/>
            <a:ext cx="577850" cy="515938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cxnSp>
        <p:nvCxnSpPr>
          <p:cNvPr id="129" name="Rechte verbindingslijn 336"/>
          <p:cNvCxnSpPr>
            <a:cxnSpLocks noChangeShapeType="1"/>
          </p:cNvCxnSpPr>
          <p:nvPr/>
        </p:nvCxnSpPr>
        <p:spPr bwMode="auto">
          <a:xfrm flipV="1">
            <a:off x="5940425" y="4016375"/>
            <a:ext cx="279400" cy="357188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1382713" y="2705100"/>
            <a:ext cx="276225" cy="215900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3" name="Text Box 125"/>
          <p:cNvSpPr txBox="1">
            <a:spLocks noChangeArrowheads="1"/>
          </p:cNvSpPr>
          <p:nvPr/>
        </p:nvSpPr>
        <p:spPr bwMode="auto">
          <a:xfrm>
            <a:off x="4302125" y="3249613"/>
            <a:ext cx="574675" cy="24765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000" b="1" i="1" dirty="0" smtClean="0">
                <a:latin typeface="Arial" charset="0"/>
                <a:cs typeface="Arial" charset="0"/>
              </a:rPr>
              <a:t>area 0</a:t>
            </a:r>
          </a:p>
        </p:txBody>
      </p:sp>
      <p:sp>
        <p:nvSpPr>
          <p:cNvPr id="4" name="Text Box 114"/>
          <p:cNvSpPr txBox="1">
            <a:spLocks noChangeArrowheads="1"/>
          </p:cNvSpPr>
          <p:nvPr/>
        </p:nvSpPr>
        <p:spPr bwMode="auto">
          <a:xfrm>
            <a:off x="2255838" y="2490788"/>
            <a:ext cx="288925" cy="215900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2e</a:t>
            </a:r>
          </a:p>
        </p:txBody>
      </p:sp>
      <p:grpSp>
        <p:nvGrpSpPr>
          <p:cNvPr id="2096" name="Groep 309"/>
          <p:cNvGrpSpPr>
            <a:grpSpLocks/>
          </p:cNvGrpSpPr>
          <p:nvPr/>
        </p:nvGrpSpPr>
        <p:grpSpPr bwMode="auto">
          <a:xfrm>
            <a:off x="4549775" y="4225925"/>
            <a:ext cx="671513" cy="373063"/>
            <a:chOff x="1828800" y="1143000"/>
            <a:chExt cx="609599" cy="304800"/>
          </a:xfrm>
        </p:grpSpPr>
        <p:pic>
          <p:nvPicPr>
            <p:cNvPr id="114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6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97" name="Groep 309"/>
          <p:cNvGrpSpPr>
            <a:grpSpLocks/>
          </p:cNvGrpSpPr>
          <p:nvPr/>
        </p:nvGrpSpPr>
        <p:grpSpPr bwMode="auto">
          <a:xfrm>
            <a:off x="3587750" y="2952750"/>
            <a:ext cx="671513" cy="373063"/>
            <a:chOff x="1828800" y="1143000"/>
            <a:chExt cx="609599" cy="304800"/>
          </a:xfrm>
        </p:grpSpPr>
        <p:pic>
          <p:nvPicPr>
            <p:cNvPr id="137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4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98" name="Text Box 125"/>
          <p:cNvSpPr txBox="1">
            <a:spLocks noChangeArrowheads="1"/>
          </p:cNvSpPr>
          <p:nvPr/>
        </p:nvSpPr>
        <p:spPr bwMode="auto">
          <a:xfrm>
            <a:off x="2249488" y="4227513"/>
            <a:ext cx="493712" cy="214312"/>
          </a:xfrm>
          <a:prstGeom prst="rect">
            <a:avLst/>
          </a:prstGeom>
          <a:solidFill>
            <a:srgbClr val="FFFF00"/>
          </a:solidFill>
          <a:ln w="3175" algn="ctr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solidFill>
                  <a:srgbClr val="C00000"/>
                </a:solidFill>
                <a:latin typeface="Arial" charset="0"/>
                <a:cs typeface="Arial" charset="0"/>
              </a:rPr>
              <a:t>area 2 </a:t>
            </a:r>
          </a:p>
        </p:txBody>
      </p:sp>
      <p:sp>
        <p:nvSpPr>
          <p:cNvPr id="185" name="Text Box 125"/>
          <p:cNvSpPr txBox="1">
            <a:spLocks noChangeArrowheads="1"/>
          </p:cNvSpPr>
          <p:nvPr/>
        </p:nvSpPr>
        <p:spPr bwMode="auto">
          <a:xfrm>
            <a:off x="2508250" y="3311525"/>
            <a:ext cx="517525" cy="215900"/>
          </a:xfrm>
          <a:prstGeom prst="rect">
            <a:avLst/>
          </a:prstGeom>
          <a:solidFill>
            <a:srgbClr val="FFFF00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area 1</a:t>
            </a:r>
          </a:p>
        </p:txBody>
      </p:sp>
      <p:sp>
        <p:nvSpPr>
          <p:cNvPr id="2101" name="Text Box 125"/>
          <p:cNvSpPr txBox="1">
            <a:spLocks noChangeArrowheads="1"/>
          </p:cNvSpPr>
          <p:nvPr/>
        </p:nvSpPr>
        <p:spPr bwMode="auto">
          <a:xfrm>
            <a:off x="5502275" y="3538538"/>
            <a:ext cx="517525" cy="214312"/>
          </a:xfrm>
          <a:prstGeom prst="rect">
            <a:avLst/>
          </a:prstGeom>
          <a:solidFill>
            <a:srgbClr val="FFFF00"/>
          </a:solidFill>
          <a:ln w="3175" algn="ctr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area 3 </a:t>
            </a:r>
          </a:p>
        </p:txBody>
      </p:sp>
      <p:sp>
        <p:nvSpPr>
          <p:cNvPr id="2100" name="Text Box 114"/>
          <p:cNvSpPr txBox="1">
            <a:spLocks noChangeArrowheads="1"/>
          </p:cNvSpPr>
          <p:nvPr/>
        </p:nvSpPr>
        <p:spPr bwMode="auto">
          <a:xfrm>
            <a:off x="2019300" y="3103563"/>
            <a:ext cx="288925" cy="215900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3e</a:t>
            </a:r>
          </a:p>
        </p:txBody>
      </p:sp>
      <p:sp>
        <p:nvSpPr>
          <p:cNvPr id="2102" name="Text Box 114"/>
          <p:cNvSpPr txBox="1">
            <a:spLocks noChangeArrowheads="1"/>
          </p:cNvSpPr>
          <p:nvPr/>
        </p:nvSpPr>
        <p:spPr bwMode="auto">
          <a:xfrm>
            <a:off x="2376488" y="4686300"/>
            <a:ext cx="290512" cy="215900"/>
          </a:xfrm>
          <a:prstGeom prst="rect">
            <a:avLst/>
          </a:prstGeom>
          <a:solidFill>
            <a:srgbClr val="FFEBEB"/>
          </a:solidFill>
          <a:ln w="3175" algn="ctr">
            <a:solidFill>
              <a:srgbClr val="00B0F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solidFill>
                  <a:srgbClr val="C00000"/>
                </a:solidFill>
                <a:latin typeface="Arial Narrow" pitchFamily="34" charset="0"/>
              </a:rPr>
              <a:t>3e</a:t>
            </a:r>
          </a:p>
        </p:txBody>
      </p:sp>
      <p:sp>
        <p:nvSpPr>
          <p:cNvPr id="195" name="Text Box 114"/>
          <p:cNvSpPr txBox="1">
            <a:spLocks noChangeArrowheads="1"/>
          </p:cNvSpPr>
          <p:nvPr/>
        </p:nvSpPr>
        <p:spPr bwMode="auto">
          <a:xfrm>
            <a:off x="4141788" y="2692400"/>
            <a:ext cx="319087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1e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96" name="Text Box 114"/>
          <p:cNvSpPr txBox="1">
            <a:spLocks noChangeArrowheads="1"/>
          </p:cNvSpPr>
          <p:nvPr/>
        </p:nvSpPr>
        <p:spPr bwMode="auto">
          <a:xfrm>
            <a:off x="1438275" y="4265613"/>
            <a:ext cx="276225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92D05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1e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0" name="Text Box 114"/>
          <p:cNvSpPr txBox="1">
            <a:spLocks noChangeArrowheads="1"/>
          </p:cNvSpPr>
          <p:nvPr/>
        </p:nvSpPr>
        <p:spPr bwMode="auto">
          <a:xfrm>
            <a:off x="5245100" y="4279900"/>
            <a:ext cx="333375" cy="215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algn="ctr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11e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1" name="Text Box 114"/>
          <p:cNvSpPr txBox="1">
            <a:spLocks noChangeArrowheads="1"/>
          </p:cNvSpPr>
          <p:nvPr/>
        </p:nvSpPr>
        <p:spPr bwMode="auto">
          <a:xfrm>
            <a:off x="5567363" y="3941763"/>
            <a:ext cx="287337" cy="215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algn="ctr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Narrow" pitchFamily="34" charset="0"/>
              </a:rPr>
              <a:t>1e</a:t>
            </a:r>
          </a:p>
        </p:txBody>
      </p:sp>
      <p:pic>
        <p:nvPicPr>
          <p:cNvPr id="2107" name="Picture 10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0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3" name="Rechte verbindingslijn 336"/>
          <p:cNvCxnSpPr>
            <a:cxnSpLocks noChangeShapeType="1"/>
          </p:cNvCxnSpPr>
          <p:nvPr/>
        </p:nvCxnSpPr>
        <p:spPr bwMode="auto">
          <a:xfrm>
            <a:off x="685800" y="3070225"/>
            <a:ext cx="647700" cy="163513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grpSp>
        <p:nvGrpSpPr>
          <p:cNvPr id="2109" name="Groep 309"/>
          <p:cNvGrpSpPr>
            <a:grpSpLocks/>
          </p:cNvGrpSpPr>
          <p:nvPr/>
        </p:nvGrpSpPr>
        <p:grpSpPr bwMode="auto">
          <a:xfrm>
            <a:off x="998538" y="3089275"/>
            <a:ext cx="671512" cy="373063"/>
            <a:chOff x="1828800" y="1143000"/>
            <a:chExt cx="609599" cy="304800"/>
          </a:xfrm>
        </p:grpSpPr>
        <p:pic>
          <p:nvPicPr>
            <p:cNvPr id="107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6" name="Rechte verbindingslijn 336"/>
          <p:cNvCxnSpPr>
            <a:cxnSpLocks noChangeShapeType="1"/>
          </p:cNvCxnSpPr>
          <p:nvPr/>
        </p:nvCxnSpPr>
        <p:spPr bwMode="auto">
          <a:xfrm>
            <a:off x="1050925" y="2252663"/>
            <a:ext cx="968375" cy="180975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grpSp>
        <p:nvGrpSpPr>
          <p:cNvPr id="2111" name="Groep 309"/>
          <p:cNvGrpSpPr>
            <a:grpSpLocks/>
          </p:cNvGrpSpPr>
          <p:nvPr/>
        </p:nvGrpSpPr>
        <p:grpSpPr bwMode="auto">
          <a:xfrm>
            <a:off x="1509713" y="2246313"/>
            <a:ext cx="671512" cy="373062"/>
            <a:chOff x="1828800" y="1143000"/>
            <a:chExt cx="609599" cy="304800"/>
          </a:xfrm>
        </p:grpSpPr>
        <p:pic>
          <p:nvPicPr>
            <p:cNvPr id="150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0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12" name="Picture 103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575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5" name="Text Box 114"/>
          <p:cNvSpPr txBox="1">
            <a:spLocks noChangeArrowheads="1"/>
          </p:cNvSpPr>
          <p:nvPr/>
        </p:nvSpPr>
        <p:spPr bwMode="auto">
          <a:xfrm>
            <a:off x="3246438" y="2981325"/>
            <a:ext cx="276225" cy="215900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Narrow" pitchFamily="34" charset="0"/>
              </a:rPr>
              <a:t>4e</a:t>
            </a:r>
          </a:p>
        </p:txBody>
      </p:sp>
      <p:sp>
        <p:nvSpPr>
          <p:cNvPr id="230" name="Text Box 114"/>
          <p:cNvSpPr txBox="1">
            <a:spLocks noChangeArrowheads="1"/>
          </p:cNvSpPr>
          <p:nvPr/>
        </p:nvSpPr>
        <p:spPr bwMode="auto">
          <a:xfrm>
            <a:off x="845343" y="2799785"/>
            <a:ext cx="276225" cy="215444"/>
          </a:xfrm>
          <a:prstGeom prst="rect">
            <a:avLst/>
          </a:prstGeom>
          <a:solidFill>
            <a:srgbClr val="E5F8FF"/>
          </a:solidFill>
          <a:ln w="3175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>
                <a:solidFill>
                  <a:srgbClr val="480000"/>
                </a:solidFill>
                <a:latin typeface="Arial Narrow" pitchFamily="34" charset="0"/>
              </a:rPr>
              <a:t>2</a:t>
            </a: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6" name="Groep 309"/>
          <p:cNvGrpSpPr>
            <a:grpSpLocks/>
          </p:cNvGrpSpPr>
          <p:nvPr/>
        </p:nvGrpSpPr>
        <p:grpSpPr bwMode="auto">
          <a:xfrm>
            <a:off x="2481263" y="2760663"/>
            <a:ext cx="671512" cy="373062"/>
            <a:chOff x="1828800" y="1143000"/>
            <a:chExt cx="609599" cy="304800"/>
          </a:xfrm>
        </p:grpSpPr>
        <p:pic>
          <p:nvPicPr>
            <p:cNvPr id="111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8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4" name="Text Box 125"/>
          <p:cNvSpPr txBox="1">
            <a:spLocks noChangeArrowheads="1"/>
          </p:cNvSpPr>
          <p:nvPr/>
        </p:nvSpPr>
        <p:spPr bwMode="auto">
          <a:xfrm>
            <a:off x="420688" y="2235200"/>
            <a:ext cx="434975" cy="215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FFFF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http</a:t>
            </a:r>
          </a:p>
        </p:txBody>
      </p:sp>
      <p:sp>
        <p:nvSpPr>
          <p:cNvPr id="245" name="Text Box 125"/>
          <p:cNvSpPr txBox="1">
            <a:spLocks noChangeArrowheads="1"/>
          </p:cNvSpPr>
          <p:nvPr/>
        </p:nvSpPr>
        <p:spPr bwMode="auto">
          <a:xfrm>
            <a:off x="1800225" y="2820988"/>
            <a:ext cx="455613" cy="215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DHCP</a:t>
            </a:r>
          </a:p>
        </p:txBody>
      </p:sp>
      <p:sp>
        <p:nvSpPr>
          <p:cNvPr id="2118" name="Text Box 73"/>
          <p:cNvSpPr txBox="1">
            <a:spLocks noChangeArrowheads="1"/>
          </p:cNvSpPr>
          <p:nvPr/>
        </p:nvSpPr>
        <p:spPr bwMode="auto">
          <a:xfrm>
            <a:off x="898525" y="71723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>
              <a:latin typeface="Arial" charset="0"/>
            </a:endParaRPr>
          </a:p>
        </p:txBody>
      </p:sp>
      <p:sp>
        <p:nvSpPr>
          <p:cNvPr id="2214" name="Text Box 81"/>
          <p:cNvSpPr txBox="1">
            <a:spLocks noChangeArrowheads="1"/>
          </p:cNvSpPr>
          <p:nvPr/>
        </p:nvSpPr>
        <p:spPr bwMode="auto">
          <a:xfrm>
            <a:off x="213089" y="5360214"/>
            <a:ext cx="12426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900" b="1" dirty="0" err="1">
                <a:latin typeface="Arial" charset="0"/>
              </a:rPr>
              <a:t>Opdracht</a:t>
            </a:r>
            <a:r>
              <a:rPr lang="en-US" altLang="en-US" sz="900" b="1" dirty="0">
                <a:latin typeface="Arial" charset="0"/>
              </a:rPr>
              <a:t>: </a:t>
            </a:r>
            <a:r>
              <a:rPr lang="en-US" altLang="en-US" sz="900" b="1" dirty="0" err="1" smtClean="0">
                <a:solidFill>
                  <a:srgbClr val="00B0F0"/>
                </a:solidFill>
                <a:latin typeface="Arial" charset="0"/>
              </a:rPr>
              <a:t>OSPF</a:t>
            </a:r>
            <a:r>
              <a:rPr lang="en-US" altLang="en-US" sz="900" dirty="0" err="1" smtClean="0">
                <a:solidFill>
                  <a:srgbClr val="00B0F0"/>
                </a:solidFill>
                <a:latin typeface="Arial" charset="0"/>
              </a:rPr>
              <a:t>_a</a:t>
            </a:r>
            <a:r>
              <a:rPr lang="en-US" altLang="en-US" sz="900" b="1" dirty="0" smtClean="0">
                <a:latin typeface="Arial" charset="0"/>
              </a:rPr>
              <a:t> </a:t>
            </a:r>
            <a:endParaRPr lang="en-US" altLang="en-US" sz="900" dirty="0">
              <a:solidFill>
                <a:srgbClr val="00B0F0"/>
              </a:solidFill>
              <a:latin typeface="Stencil" pitchFamily="82" charset="0"/>
            </a:endParaRPr>
          </a:p>
        </p:txBody>
      </p:sp>
      <p:sp>
        <p:nvSpPr>
          <p:cNvPr id="2154" name="Text Box 93"/>
          <p:cNvSpPr txBox="1">
            <a:spLocks noChangeArrowheads="1"/>
          </p:cNvSpPr>
          <p:nvPr/>
        </p:nvSpPr>
        <p:spPr bwMode="auto">
          <a:xfrm>
            <a:off x="234950" y="1231900"/>
            <a:ext cx="1768475" cy="477838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latin typeface="Arial" charset="0"/>
              </a:rPr>
              <a:t>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A-record</a:t>
            </a: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</a:rPr>
              <a:t>: 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</a:rPr>
              <a:t>http://dcnospf.net</a:t>
            </a:r>
          </a:p>
          <a:p>
            <a:pPr>
              <a:defRPr/>
            </a:pP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    CNAME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</a:rPr>
              <a:t>: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</a:rPr>
              <a:t>http://www.dcnospf.net</a:t>
            </a:r>
            <a:r>
              <a:rPr lang="en-US" sz="800" b="1" dirty="0" smtClean="0">
                <a:latin typeface="Arial Narrow" pitchFamily="34" charset="0"/>
              </a:rPr>
              <a:t/>
            </a:r>
            <a:br>
              <a:rPr lang="en-US" sz="800" b="1" dirty="0" smtClean="0">
                <a:latin typeface="Arial Narrow" pitchFamily="34" charset="0"/>
              </a:rPr>
            </a:br>
            <a:r>
              <a:rPr lang="en-US" sz="800" b="1" dirty="0" smtClean="0">
                <a:latin typeface="Arial Narrow" pitchFamily="34" charset="0"/>
              </a:rPr>
              <a:t>   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CNAME:</a:t>
            </a:r>
            <a:r>
              <a:rPr lang="en-US" sz="800" b="1" dirty="0" smtClean="0">
                <a:latin typeface="Arial Narrow" pitchFamily="34" charset="0"/>
              </a:rPr>
              <a:t>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</a:rPr>
              <a:t>http://ospf.testlab.net</a:t>
            </a:r>
            <a:endParaRPr lang="en-US" sz="800" i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21" name="Text Box 125"/>
          <p:cNvSpPr txBox="1">
            <a:spLocks noChangeArrowheads="1"/>
          </p:cNvSpPr>
          <p:nvPr/>
        </p:nvSpPr>
        <p:spPr bwMode="auto">
          <a:xfrm>
            <a:off x="357188" y="2794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PC1</a:t>
            </a:r>
          </a:p>
        </p:txBody>
      </p:sp>
      <p:sp>
        <p:nvSpPr>
          <p:cNvPr id="2122" name="Text Box 125"/>
          <p:cNvSpPr txBox="1">
            <a:spLocks noChangeArrowheads="1"/>
          </p:cNvSpPr>
          <p:nvPr/>
        </p:nvSpPr>
        <p:spPr bwMode="auto">
          <a:xfrm>
            <a:off x="6199188" y="3951288"/>
            <a:ext cx="39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TFTP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/ FTP</a:t>
            </a:r>
          </a:p>
        </p:txBody>
      </p:sp>
      <p:sp>
        <p:nvSpPr>
          <p:cNvPr id="154" name="Text Box 114"/>
          <p:cNvSpPr txBox="1">
            <a:spLocks noChangeArrowheads="1"/>
          </p:cNvSpPr>
          <p:nvPr/>
        </p:nvSpPr>
        <p:spPr bwMode="auto">
          <a:xfrm>
            <a:off x="3436938" y="4040188"/>
            <a:ext cx="276225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2e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9" name="Text Box 114"/>
          <p:cNvSpPr txBox="1">
            <a:spLocks noChangeArrowheads="1"/>
          </p:cNvSpPr>
          <p:nvPr/>
        </p:nvSpPr>
        <p:spPr bwMode="auto">
          <a:xfrm>
            <a:off x="2386013" y="2152650"/>
            <a:ext cx="1577975" cy="215900"/>
          </a:xfrm>
          <a:prstGeom prst="rect">
            <a:avLst/>
          </a:prstGeom>
          <a:solidFill>
            <a:srgbClr val="0033CC"/>
          </a:solidFill>
          <a:ln w="12700" algn="ctr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area </a:t>
            </a:r>
            <a:r>
              <a:rPr lang="en-US" sz="8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1: </a:t>
            </a:r>
            <a:r>
              <a:rPr 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</a:t>
            </a:r>
            <a:r>
              <a:rPr lang="en-US" sz="8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192.168.1.192 / 30</a:t>
            </a:r>
          </a:p>
        </p:txBody>
      </p:sp>
      <p:sp>
        <p:nvSpPr>
          <p:cNvPr id="143" name="Text Box 114"/>
          <p:cNvSpPr txBox="1">
            <a:spLocks noChangeArrowheads="1"/>
          </p:cNvSpPr>
          <p:nvPr/>
        </p:nvSpPr>
        <p:spPr bwMode="auto">
          <a:xfrm>
            <a:off x="1577975" y="1773238"/>
            <a:ext cx="1574800" cy="215900"/>
          </a:xfrm>
          <a:prstGeom prst="rect">
            <a:avLst/>
          </a:prstGeom>
          <a:solidFill>
            <a:srgbClr val="E5F8FF"/>
          </a:solidFill>
          <a:ln w="12700" algn="ctr">
            <a:solidFill>
              <a:schemeClr val="accent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area 1</a:t>
            </a:r>
            <a:r>
              <a:rPr lang="en-US" sz="800" b="1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 IP </a:t>
            </a:r>
            <a:r>
              <a:rPr lang="en-US" sz="8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192.168.1.160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 / 28</a:t>
            </a:r>
          </a:p>
        </p:txBody>
      </p:sp>
      <p:sp>
        <p:nvSpPr>
          <p:cNvPr id="2126" name="Tekstvak 3"/>
          <p:cNvSpPr txBox="1">
            <a:spLocks noChangeArrowheads="1"/>
          </p:cNvSpPr>
          <p:nvPr/>
        </p:nvSpPr>
        <p:spPr bwMode="auto">
          <a:xfrm>
            <a:off x="1058863" y="32893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Alfa</a:t>
            </a:r>
          </a:p>
        </p:txBody>
      </p:sp>
      <p:sp>
        <p:nvSpPr>
          <p:cNvPr id="2127" name="Tekstvak 143"/>
          <p:cNvSpPr txBox="1">
            <a:spLocks noChangeArrowheads="1"/>
          </p:cNvSpPr>
          <p:nvPr/>
        </p:nvSpPr>
        <p:spPr bwMode="auto">
          <a:xfrm>
            <a:off x="1514475" y="2451100"/>
            <a:ext cx="4762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Bravo</a:t>
            </a:r>
          </a:p>
        </p:txBody>
      </p:sp>
      <p:sp>
        <p:nvSpPr>
          <p:cNvPr id="2128" name="Tekstvak 144"/>
          <p:cNvSpPr txBox="1">
            <a:spLocks noChangeArrowheads="1"/>
          </p:cNvSpPr>
          <p:nvPr/>
        </p:nvSpPr>
        <p:spPr bwMode="auto">
          <a:xfrm>
            <a:off x="2492375" y="295275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Charlie</a:t>
            </a:r>
          </a:p>
        </p:txBody>
      </p:sp>
      <p:grpSp>
        <p:nvGrpSpPr>
          <p:cNvPr id="2129" name="Groep 4"/>
          <p:cNvGrpSpPr>
            <a:grpSpLocks/>
          </p:cNvGrpSpPr>
          <p:nvPr/>
        </p:nvGrpSpPr>
        <p:grpSpPr bwMode="auto">
          <a:xfrm>
            <a:off x="4367213" y="2373313"/>
            <a:ext cx="681037" cy="387350"/>
            <a:chOff x="3690427" y="2012950"/>
            <a:chExt cx="681548" cy="387350"/>
          </a:xfrm>
        </p:grpSpPr>
        <p:pic>
          <p:nvPicPr>
            <p:cNvPr id="2212" name="Picture 8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938" y="2012950"/>
              <a:ext cx="681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3" name="Tekstvak 145"/>
            <p:cNvSpPr txBox="1">
              <a:spLocks noChangeArrowheads="1"/>
            </p:cNvSpPr>
            <p:nvPr/>
          </p:nvSpPr>
          <p:spPr bwMode="auto">
            <a:xfrm>
              <a:off x="3690427" y="2153779"/>
              <a:ext cx="6463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00"/>
                  </a:solidFill>
                  <a:latin typeface="Arial Narrow" pitchFamily="34" charset="0"/>
                  <a:cs typeface="Arial" charset="0"/>
                </a:rPr>
                <a:t>Amsterdam</a:t>
              </a:r>
            </a:p>
          </p:txBody>
        </p:sp>
      </p:grpSp>
      <p:grpSp>
        <p:nvGrpSpPr>
          <p:cNvPr id="2130" name="Groep 20"/>
          <p:cNvGrpSpPr>
            <a:grpSpLocks/>
          </p:cNvGrpSpPr>
          <p:nvPr/>
        </p:nvGrpSpPr>
        <p:grpSpPr bwMode="auto">
          <a:xfrm>
            <a:off x="1436688" y="4541838"/>
            <a:ext cx="696912" cy="425450"/>
            <a:chOff x="907256" y="4829811"/>
            <a:chExt cx="697548" cy="425768"/>
          </a:xfrm>
        </p:grpSpPr>
        <p:grpSp>
          <p:nvGrpSpPr>
            <p:cNvPr id="2208" name="Groep 309"/>
            <p:cNvGrpSpPr>
              <a:grpSpLocks/>
            </p:cNvGrpSpPr>
            <p:nvPr/>
          </p:nvGrpSpPr>
          <p:grpSpPr bwMode="auto">
            <a:xfrm>
              <a:off x="933291" y="4829811"/>
              <a:ext cx="671513" cy="373062"/>
              <a:chOff x="1828800" y="1143000"/>
              <a:chExt cx="609599" cy="304800"/>
            </a:xfrm>
          </p:grpSpPr>
          <p:pic>
            <p:nvPicPr>
              <p:cNvPr id="131" name="Picture 168"/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28800" y="1143000"/>
                <a:ext cx="609599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11" name="Picture 8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1295400"/>
                <a:ext cx="30480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09" name="Tekstvak 150"/>
            <p:cNvSpPr txBox="1">
              <a:spLocks noChangeArrowheads="1"/>
            </p:cNvSpPr>
            <p:nvPr/>
          </p:nvSpPr>
          <p:spPr bwMode="auto">
            <a:xfrm>
              <a:off x="907256" y="5041266"/>
              <a:ext cx="5381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00"/>
                  </a:solidFill>
                  <a:latin typeface="Arial" charset="0"/>
                  <a:cs typeface="Arial" charset="0"/>
                </a:rPr>
                <a:t>Foxtrot</a:t>
              </a:r>
            </a:p>
          </p:txBody>
        </p:sp>
      </p:grpSp>
      <p:sp>
        <p:nvSpPr>
          <p:cNvPr id="2131" name="Tekstvak 151"/>
          <p:cNvSpPr txBox="1">
            <a:spLocks noChangeArrowheads="1"/>
          </p:cNvSpPr>
          <p:nvPr/>
        </p:nvSpPr>
        <p:spPr bwMode="auto">
          <a:xfrm>
            <a:off x="3640138" y="3151188"/>
            <a:ext cx="4365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Delta</a:t>
            </a:r>
          </a:p>
        </p:txBody>
      </p:sp>
      <p:grpSp>
        <p:nvGrpSpPr>
          <p:cNvPr id="2132" name="Groep 309"/>
          <p:cNvGrpSpPr>
            <a:grpSpLocks/>
          </p:cNvGrpSpPr>
          <p:nvPr/>
        </p:nvGrpSpPr>
        <p:grpSpPr bwMode="auto">
          <a:xfrm>
            <a:off x="2909888" y="4519613"/>
            <a:ext cx="669925" cy="373062"/>
            <a:chOff x="1828800" y="1143000"/>
            <a:chExt cx="609599" cy="304800"/>
          </a:xfrm>
        </p:grpSpPr>
        <p:pic>
          <p:nvPicPr>
            <p:cNvPr id="155" name="Picture 168"/>
            <p:cNvPicPr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28800" y="1143000"/>
              <a:ext cx="609599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7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29540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33" name="Tekstvak 156"/>
          <p:cNvSpPr txBox="1">
            <a:spLocks noChangeArrowheads="1"/>
          </p:cNvSpPr>
          <p:nvPr/>
        </p:nvSpPr>
        <p:spPr bwMode="auto">
          <a:xfrm>
            <a:off x="2968625" y="4719638"/>
            <a:ext cx="436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Echo</a:t>
            </a:r>
          </a:p>
        </p:txBody>
      </p:sp>
      <p:pic>
        <p:nvPicPr>
          <p:cNvPr id="2134" name="Picture 72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081213"/>
            <a:ext cx="252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 Box 114"/>
          <p:cNvSpPr txBox="1">
            <a:spLocks noChangeArrowheads="1"/>
          </p:cNvSpPr>
          <p:nvPr/>
        </p:nvSpPr>
        <p:spPr bwMode="auto">
          <a:xfrm>
            <a:off x="1306513" y="2062163"/>
            <a:ext cx="287337" cy="215900"/>
          </a:xfrm>
          <a:prstGeom prst="rect">
            <a:avLst/>
          </a:prstGeom>
          <a:solidFill>
            <a:srgbClr val="E5F8FF"/>
          </a:solidFill>
          <a:ln w="3175" algn="ctr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1</a:t>
            </a: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36" name="Tekstvak 156"/>
          <p:cNvSpPr txBox="1">
            <a:spLocks noChangeArrowheads="1"/>
          </p:cNvSpPr>
          <p:nvPr/>
        </p:nvSpPr>
        <p:spPr bwMode="auto">
          <a:xfrm>
            <a:off x="4583113" y="4430713"/>
            <a:ext cx="390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FFFF00"/>
                </a:solidFill>
                <a:latin typeface="Arial" charset="0"/>
                <a:cs typeface="Arial" charset="0"/>
              </a:rPr>
              <a:t>Golf</a:t>
            </a:r>
          </a:p>
        </p:txBody>
      </p:sp>
      <p:grpSp>
        <p:nvGrpSpPr>
          <p:cNvPr id="2137" name="Groep 13"/>
          <p:cNvGrpSpPr>
            <a:grpSpLocks/>
          </p:cNvGrpSpPr>
          <p:nvPr/>
        </p:nvGrpSpPr>
        <p:grpSpPr bwMode="auto">
          <a:xfrm>
            <a:off x="5614988" y="4311650"/>
            <a:ext cx="669925" cy="430213"/>
            <a:chOff x="5302250" y="5307172"/>
            <a:chExt cx="671512" cy="430531"/>
          </a:xfrm>
        </p:grpSpPr>
        <p:grpSp>
          <p:nvGrpSpPr>
            <p:cNvPr id="2202" name="Groep 309"/>
            <p:cNvGrpSpPr>
              <a:grpSpLocks/>
            </p:cNvGrpSpPr>
            <p:nvPr/>
          </p:nvGrpSpPr>
          <p:grpSpPr bwMode="auto">
            <a:xfrm>
              <a:off x="5302250" y="5307172"/>
              <a:ext cx="671512" cy="373063"/>
              <a:chOff x="1828800" y="1143000"/>
              <a:chExt cx="609599" cy="304800"/>
            </a:xfrm>
          </p:grpSpPr>
          <p:pic>
            <p:nvPicPr>
              <p:cNvPr id="119" name="Picture 168"/>
              <p:cNvPicPr>
                <a:picLocks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828800" y="1143000"/>
                <a:ext cx="609599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05" name="Picture 8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1295400"/>
                <a:ext cx="304800" cy="15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03" name="Tekstvak 156"/>
            <p:cNvSpPr txBox="1">
              <a:spLocks noChangeArrowheads="1"/>
            </p:cNvSpPr>
            <p:nvPr/>
          </p:nvSpPr>
          <p:spPr bwMode="auto">
            <a:xfrm>
              <a:off x="5333494" y="5522259"/>
              <a:ext cx="44114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00"/>
                  </a:solidFill>
                  <a:latin typeface="Arial" charset="0"/>
                  <a:cs typeface="Arial" charset="0"/>
                </a:rPr>
                <a:t>Hotel</a:t>
              </a:r>
            </a:p>
          </p:txBody>
        </p:sp>
      </p:grpSp>
      <p:sp>
        <p:nvSpPr>
          <p:cNvPr id="2144" name="Tekstvak 15"/>
          <p:cNvSpPr txBox="1">
            <a:spLocks noChangeArrowheads="1"/>
          </p:cNvSpPr>
          <p:nvPr/>
        </p:nvSpPr>
        <p:spPr bwMode="auto">
          <a:xfrm>
            <a:off x="434975" y="4538663"/>
            <a:ext cx="631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8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as 2014</a:t>
            </a:r>
            <a:r>
              <a:rPr lang="en-US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39" name="Tekstvak 5"/>
          <p:cNvSpPr txBox="1">
            <a:spLocks noChangeArrowheads="1"/>
          </p:cNvSpPr>
          <p:nvPr/>
        </p:nvSpPr>
        <p:spPr bwMode="auto">
          <a:xfrm>
            <a:off x="481013" y="4524375"/>
            <a:ext cx="471487" cy="214313"/>
          </a:xfrm>
          <a:prstGeom prst="rect">
            <a:avLst/>
          </a:prstGeom>
          <a:solidFill>
            <a:srgbClr val="F3F6FF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" charset="0"/>
                <a:cs typeface="Arial" charset="0"/>
              </a:rPr>
              <a:t>RIPv2</a:t>
            </a:r>
          </a:p>
        </p:txBody>
      </p:sp>
      <p:sp>
        <p:nvSpPr>
          <p:cNvPr id="132" name="Text Box 114"/>
          <p:cNvSpPr txBox="1">
            <a:spLocks noChangeArrowheads="1"/>
          </p:cNvSpPr>
          <p:nvPr/>
        </p:nvSpPr>
        <p:spPr bwMode="auto">
          <a:xfrm>
            <a:off x="4262438" y="3597275"/>
            <a:ext cx="276225" cy="214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>
                <a:solidFill>
                  <a:srgbClr val="480000"/>
                </a:solidFill>
                <a:latin typeface="Arial Narrow" pitchFamily="34" charset="0"/>
              </a:rPr>
              <a:t>3</a:t>
            </a: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41" name="Text Box 114"/>
          <p:cNvSpPr txBox="1">
            <a:spLocks noChangeArrowheads="1"/>
          </p:cNvSpPr>
          <p:nvPr/>
        </p:nvSpPr>
        <p:spPr bwMode="auto">
          <a:xfrm>
            <a:off x="1812925" y="4973638"/>
            <a:ext cx="1493838" cy="215900"/>
          </a:xfrm>
          <a:prstGeom prst="rect">
            <a:avLst/>
          </a:prstGeom>
          <a:solidFill>
            <a:srgbClr val="FFEBEB"/>
          </a:solidFill>
          <a:ln w="12700" algn="ctr">
            <a:solidFill>
              <a:srgbClr val="00B0F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solidFill>
                  <a:srgbClr val="C00000"/>
                </a:solidFill>
                <a:latin typeface="Arial" charset="0"/>
                <a:cs typeface="Arial" charset="0"/>
              </a:rPr>
              <a:t>area 2:</a:t>
            </a:r>
            <a:r>
              <a:rPr lang="en-US" altLang="en-US" sz="800" i="1">
                <a:solidFill>
                  <a:srgbClr val="C00000"/>
                </a:solidFill>
                <a:latin typeface="Arial" charset="0"/>
                <a:cs typeface="Arial" charset="0"/>
              </a:rPr>
              <a:t> IP 192.168.2.80 </a:t>
            </a:r>
            <a:r>
              <a:rPr lang="en-US" altLang="en-US" sz="800" i="1">
                <a:solidFill>
                  <a:srgbClr val="480000"/>
                </a:solidFill>
                <a:latin typeface="Arial" charset="0"/>
                <a:cs typeface="Arial" charset="0"/>
              </a:rPr>
              <a:t>/ 29</a:t>
            </a:r>
          </a:p>
        </p:txBody>
      </p:sp>
      <p:grpSp>
        <p:nvGrpSpPr>
          <p:cNvPr id="2142" name="Groep 12"/>
          <p:cNvGrpSpPr>
            <a:grpSpLocks/>
          </p:cNvGrpSpPr>
          <p:nvPr/>
        </p:nvGrpSpPr>
        <p:grpSpPr bwMode="auto">
          <a:xfrm>
            <a:off x="4724400" y="1246188"/>
            <a:ext cx="1806575" cy="1039812"/>
            <a:chOff x="4822825" y="842925"/>
            <a:chExt cx="1806575" cy="1039999"/>
          </a:xfrm>
        </p:grpSpPr>
        <p:pic>
          <p:nvPicPr>
            <p:cNvPr id="2199" name="Picture 167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825" y="842925"/>
              <a:ext cx="1806575" cy="103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0" name="Tekstvak 81"/>
            <p:cNvSpPr txBox="1">
              <a:spLocks noChangeArrowheads="1"/>
            </p:cNvSpPr>
            <p:nvPr/>
          </p:nvSpPr>
          <p:spPr bwMode="auto">
            <a:xfrm>
              <a:off x="5235416" y="1006155"/>
              <a:ext cx="1165352" cy="39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Arial" charset="0"/>
                  <a:cs typeface="Arial" charset="0"/>
                </a:rPr>
                <a:t>S I M N E T – cloud</a:t>
              </a:r>
              <a:br>
                <a:rPr lang="en-US" altLang="en-US" sz="1000" b="1">
                  <a:latin typeface="Arial" charset="0"/>
                  <a:cs typeface="Arial" charset="0"/>
                </a:rPr>
              </a:br>
              <a:endParaRPr lang="en-US" altLang="en-US" sz="1000" b="1">
                <a:latin typeface="Arial" charset="0"/>
                <a:cs typeface="Arial" charset="0"/>
              </a:endParaRPr>
            </a:p>
          </p:txBody>
        </p:sp>
        <p:sp>
          <p:nvSpPr>
            <p:cNvPr id="2201" name="Text Box 219"/>
            <p:cNvSpPr txBox="1">
              <a:spLocks noChangeArrowheads="1"/>
            </p:cNvSpPr>
            <p:nvPr/>
          </p:nvSpPr>
          <p:spPr bwMode="auto">
            <a:xfrm>
              <a:off x="5328717" y="1255119"/>
              <a:ext cx="862737" cy="2154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i="1">
                  <a:solidFill>
                    <a:schemeClr val="bg1"/>
                  </a:solidFill>
                  <a:latin typeface="Arial Narrow" pitchFamily="34" charset="0"/>
                  <a:cs typeface="Arial" charset="0"/>
                </a:rPr>
                <a:t>RootDNS: 1.1.1.1</a:t>
              </a:r>
            </a:p>
          </p:txBody>
        </p:sp>
      </p:grpSp>
      <p:sp>
        <p:nvSpPr>
          <p:cNvPr id="141" name="Text Box 114"/>
          <p:cNvSpPr txBox="1">
            <a:spLocks noChangeArrowheads="1"/>
          </p:cNvSpPr>
          <p:nvPr/>
        </p:nvSpPr>
        <p:spPr bwMode="auto">
          <a:xfrm>
            <a:off x="4773613" y="2828925"/>
            <a:ext cx="1624012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area 0: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 IP </a:t>
            </a:r>
            <a:r>
              <a:rPr lang="en-US" sz="800" i="1" dirty="0" smtClean="0">
                <a:latin typeface="Arial" pitchFamily="34" charset="0"/>
                <a:cs typeface="Arial" pitchFamily="34" charset="0"/>
              </a:rPr>
              <a:t>172.16.100.96 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/30</a:t>
            </a:r>
          </a:p>
        </p:txBody>
      </p:sp>
      <p:sp>
        <p:nvSpPr>
          <p:cNvPr id="142" name="Text Box 114"/>
          <p:cNvSpPr txBox="1">
            <a:spLocks noChangeArrowheads="1"/>
          </p:cNvSpPr>
          <p:nvPr/>
        </p:nvSpPr>
        <p:spPr bwMode="auto">
          <a:xfrm>
            <a:off x="3713163" y="4481513"/>
            <a:ext cx="319087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4e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4" name="Text Box 114"/>
          <p:cNvSpPr txBox="1">
            <a:spLocks noChangeArrowheads="1"/>
          </p:cNvSpPr>
          <p:nvPr/>
        </p:nvSpPr>
        <p:spPr bwMode="auto">
          <a:xfrm>
            <a:off x="260350" y="5062538"/>
            <a:ext cx="1458913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92D05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as 2014</a:t>
            </a:r>
            <a:r>
              <a:rPr lang="en-US" sz="8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 IP </a:t>
            </a:r>
            <a:r>
              <a:rPr lang="en-US" sz="800" i="1" dirty="0" smtClean="0">
                <a:latin typeface="Arial" pitchFamily="34" charset="0"/>
                <a:cs typeface="Arial" pitchFamily="34" charset="0"/>
              </a:rPr>
              <a:t>10.10.10.0 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/ 27</a:t>
            </a:r>
          </a:p>
        </p:txBody>
      </p:sp>
      <p:sp>
        <p:nvSpPr>
          <p:cNvPr id="149" name="Text Box 114"/>
          <p:cNvSpPr txBox="1">
            <a:spLocks noChangeArrowheads="1"/>
          </p:cNvSpPr>
          <p:nvPr/>
        </p:nvSpPr>
        <p:spPr bwMode="auto">
          <a:xfrm>
            <a:off x="4902200" y="5132388"/>
            <a:ext cx="1592263" cy="215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area 3:</a:t>
            </a:r>
            <a:r>
              <a:rPr lang="en-US" sz="800" i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IP 192.168.3.192 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/ 30</a:t>
            </a:r>
          </a:p>
        </p:txBody>
      </p:sp>
      <p:cxnSp>
        <p:nvCxnSpPr>
          <p:cNvPr id="153" name="Rechte verbindingslijn 336"/>
          <p:cNvCxnSpPr>
            <a:cxnSpLocks noChangeShapeType="1"/>
          </p:cNvCxnSpPr>
          <p:nvPr/>
        </p:nvCxnSpPr>
        <p:spPr bwMode="auto">
          <a:xfrm flipH="1">
            <a:off x="3957638" y="3311525"/>
            <a:ext cx="0" cy="833438"/>
          </a:xfrm>
          <a:prstGeom prst="line">
            <a:avLst/>
          </a:prstGeom>
          <a:noFill/>
          <a:ln w="15875" algn="ctr">
            <a:solidFill>
              <a:schemeClr val="accent6"/>
            </a:solidFill>
            <a:round/>
            <a:headEnd type="none" w="sm" len="sm"/>
            <a:tailEnd type="none" w="sm" len="sm"/>
          </a:ln>
        </p:spPr>
      </p:cxnSp>
      <p:sp>
        <p:nvSpPr>
          <p:cNvPr id="169" name="Text Box 114"/>
          <p:cNvSpPr txBox="1">
            <a:spLocks noChangeArrowheads="1"/>
          </p:cNvSpPr>
          <p:nvPr/>
        </p:nvSpPr>
        <p:spPr bwMode="auto">
          <a:xfrm>
            <a:off x="3814763" y="3479800"/>
            <a:ext cx="276225" cy="214313"/>
          </a:xfrm>
          <a:prstGeom prst="rect">
            <a:avLst/>
          </a:prstGeom>
          <a:solidFill>
            <a:srgbClr val="FFC000"/>
          </a:solidFill>
          <a:ln w="3175" algn="ctr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1e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8" name="Text Box 125"/>
          <p:cNvSpPr txBox="1">
            <a:spLocks noChangeArrowheads="1"/>
          </p:cNvSpPr>
          <p:nvPr/>
        </p:nvSpPr>
        <p:spPr bwMode="auto">
          <a:xfrm>
            <a:off x="3759200" y="4070350"/>
            <a:ext cx="665163" cy="214313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Local-DNS</a:t>
            </a:r>
            <a:endParaRPr lang="en-US" sz="8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150" name="Picture 72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41738"/>
            <a:ext cx="2524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 Box 114"/>
          <p:cNvSpPr txBox="1">
            <a:spLocks noChangeArrowheads="1"/>
          </p:cNvSpPr>
          <p:nvPr/>
        </p:nvSpPr>
        <p:spPr bwMode="auto">
          <a:xfrm>
            <a:off x="5013325" y="3135313"/>
            <a:ext cx="1546225" cy="215900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accent3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area 0: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 IP </a:t>
            </a:r>
            <a:r>
              <a:rPr lang="en-US" sz="800" i="1" dirty="0" smtClean="0">
                <a:latin typeface="Arial" pitchFamily="34" charset="0"/>
                <a:cs typeface="Arial" pitchFamily="34" charset="0"/>
              </a:rPr>
              <a:t>172.16.100.64 </a:t>
            </a:r>
            <a:r>
              <a:rPr lang="en-US" sz="800" i="1" dirty="0" smtClean="0">
                <a:solidFill>
                  <a:srgbClr val="480000"/>
                </a:solidFill>
                <a:latin typeface="Arial" pitchFamily="34" charset="0"/>
                <a:cs typeface="Arial" pitchFamily="34" charset="0"/>
              </a:rPr>
              <a:t>/ 27</a:t>
            </a:r>
          </a:p>
        </p:txBody>
      </p:sp>
      <p:sp>
        <p:nvSpPr>
          <p:cNvPr id="2152" name="Text Box 125"/>
          <p:cNvSpPr txBox="1">
            <a:spLocks noChangeArrowheads="1"/>
          </p:cNvSpPr>
          <p:nvPr/>
        </p:nvSpPr>
        <p:spPr bwMode="auto">
          <a:xfrm>
            <a:off x="187325" y="37401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PC2</a:t>
            </a:r>
          </a:p>
        </p:txBody>
      </p:sp>
      <p:sp>
        <p:nvSpPr>
          <p:cNvPr id="2153" name="Text Box 93"/>
          <p:cNvSpPr txBox="1">
            <a:spLocks noChangeArrowheads="1"/>
          </p:cNvSpPr>
          <p:nvPr/>
        </p:nvSpPr>
        <p:spPr bwMode="auto">
          <a:xfrm>
            <a:off x="190500" y="7492425"/>
            <a:ext cx="61722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</a:rPr>
              <a:t>  </a:t>
            </a:r>
            <a:r>
              <a:rPr lang="en-US" altLang="en-US" sz="800" b="1" dirty="0" smtClean="0">
                <a:latin typeface="Arial" charset="0"/>
              </a:rPr>
              <a:t>AS </a:t>
            </a:r>
            <a:r>
              <a:rPr lang="en-US" altLang="en-US" sz="800" b="1" dirty="0">
                <a:latin typeface="Arial" charset="0"/>
              </a:rPr>
              <a:t>2014</a:t>
            </a:r>
            <a:r>
              <a:rPr lang="en-US" altLang="en-US" sz="800" dirty="0">
                <a:latin typeface="Arial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n) </a:t>
            </a:r>
            <a:r>
              <a:rPr lang="en-US" altLang="en-US" sz="800" dirty="0" err="1">
                <a:latin typeface="Arial" charset="0"/>
                <a:cs typeface="Arial" charset="0"/>
              </a:rPr>
              <a:t>Configureer</a:t>
            </a:r>
            <a:r>
              <a:rPr lang="en-US" altLang="en-US" sz="800" dirty="0">
                <a:latin typeface="Arial" charset="0"/>
                <a:cs typeface="Arial" charset="0"/>
              </a:rPr>
              <a:t> router Colombo en Foxtrot </a:t>
            </a:r>
            <a:r>
              <a:rPr lang="en-US" altLang="en-US" sz="800" dirty="0" smtClean="0">
                <a:latin typeface="Arial" charset="0"/>
                <a:cs typeface="Arial" charset="0"/>
              </a:rPr>
              <a:t>met </a:t>
            </a:r>
            <a:r>
              <a:rPr lang="en-US" altLang="en-US" sz="800" dirty="0">
                <a:latin typeface="Arial" charset="0"/>
                <a:cs typeface="Arial" charset="0"/>
              </a:rPr>
              <a:t>RIPv2 !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(</a:t>
            </a:r>
            <a:r>
              <a:rPr lang="en-US" altLang="en-US" sz="700" dirty="0" smtClean="0">
                <a:latin typeface="Arial" charset="0"/>
              </a:rPr>
              <a:t>Let op: Foxtrot </a:t>
            </a:r>
            <a:r>
              <a:rPr lang="en-US" altLang="en-US" sz="700" dirty="0" err="1" smtClean="0">
                <a:latin typeface="Arial" charset="0"/>
              </a:rPr>
              <a:t>heeft</a:t>
            </a:r>
            <a:r>
              <a:rPr lang="en-US" altLang="en-US" sz="700" dirty="0" smtClean="0">
                <a:latin typeface="Arial" charset="0"/>
              </a:rPr>
              <a:t> 2 routing-</a:t>
            </a:r>
            <a:r>
              <a:rPr lang="en-US" altLang="en-US" sz="700" dirty="0" err="1" smtClean="0">
                <a:latin typeface="Arial" charset="0"/>
              </a:rPr>
              <a:t>protocollen</a:t>
            </a:r>
            <a:r>
              <a:rPr lang="en-US" altLang="en-US" sz="700" dirty="0" smtClean="0">
                <a:latin typeface="Arial" charset="0"/>
              </a:rPr>
              <a:t>: OSPF &amp; RIPv2</a:t>
            </a:r>
            <a:r>
              <a:rPr lang="en-US" altLang="en-US" sz="800" dirty="0" smtClean="0">
                <a:latin typeface="Arial" charset="0"/>
              </a:rPr>
              <a:t>)</a:t>
            </a:r>
            <a:endParaRPr lang="en-US" altLang="en-US" sz="8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  <a:cs typeface="Arial" charset="0"/>
              </a:rPr>
              <a:t> o) Router Colombo is </a:t>
            </a:r>
            <a:r>
              <a:rPr lang="en-US" altLang="en-US" sz="800" dirty="0" err="1">
                <a:latin typeface="Arial" charset="0"/>
              </a:rPr>
              <a:t>óók</a:t>
            </a:r>
            <a:r>
              <a:rPr lang="en-US" altLang="en-US" sz="800" dirty="0">
                <a:latin typeface="Arial" charset="0"/>
                <a:cs typeface="Arial" charset="0"/>
              </a:rPr>
              <a:t> DHCP-server </a:t>
            </a:r>
            <a:r>
              <a:rPr lang="en-US" altLang="en-US" sz="800" dirty="0" err="1">
                <a:latin typeface="Arial" charset="0"/>
                <a:cs typeface="Arial" charset="0"/>
              </a:rPr>
              <a:t>voor</a:t>
            </a:r>
            <a:r>
              <a:rPr lang="en-US" altLang="en-US" sz="800" dirty="0">
                <a:latin typeface="Arial" charset="0"/>
                <a:cs typeface="Arial" charset="0"/>
              </a:rPr>
              <a:t> PC2 !</a:t>
            </a:r>
            <a:r>
              <a:rPr lang="en-US" altLang="en-US" sz="800" dirty="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  <a:cs typeface="Arial" charset="0"/>
              </a:rPr>
              <a:t> p) PC2 </a:t>
            </a:r>
            <a:r>
              <a:rPr lang="en-US" altLang="en-US" sz="800" dirty="0" err="1">
                <a:latin typeface="Arial" charset="0"/>
                <a:cs typeface="Arial" charset="0"/>
              </a:rPr>
              <a:t>moet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ook</a:t>
            </a:r>
            <a:r>
              <a:rPr lang="en-US" altLang="en-US" sz="800" dirty="0">
                <a:latin typeface="Arial" charset="0"/>
                <a:cs typeface="Arial" charset="0"/>
              </a:rPr>
              <a:t>  </a:t>
            </a:r>
            <a:r>
              <a:rPr lang="en-US" altLang="en-US" sz="800" dirty="0" err="1">
                <a:latin typeface="Arial" charset="0"/>
                <a:cs typeface="Arial" charset="0"/>
              </a:rPr>
              <a:t>alle</a:t>
            </a:r>
            <a:r>
              <a:rPr lang="en-US" altLang="en-US" sz="800" dirty="0">
                <a:latin typeface="Arial" charset="0"/>
                <a:cs typeface="Arial" charset="0"/>
              </a:rPr>
              <a:t> websites </a:t>
            </a:r>
            <a:r>
              <a:rPr lang="en-US" altLang="en-US" sz="800" dirty="0" err="1">
                <a:latin typeface="Arial" charset="0"/>
                <a:cs typeface="Arial" charset="0"/>
              </a:rPr>
              <a:t>kunnen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ophalen</a:t>
            </a:r>
            <a:r>
              <a:rPr lang="en-US" altLang="en-US" sz="800" dirty="0">
                <a:latin typeface="Arial" charset="0"/>
                <a:cs typeface="Arial" charset="0"/>
              </a:rPr>
              <a:t>…op </a:t>
            </a:r>
            <a:r>
              <a:rPr lang="en-US" altLang="en-US" sz="800" dirty="0" err="1">
                <a:latin typeface="Arial" charset="0"/>
                <a:cs typeface="Arial" charset="0"/>
              </a:rPr>
              <a:t>naam</a:t>
            </a:r>
            <a:r>
              <a:rPr lang="en-US" altLang="en-US" sz="800" dirty="0">
                <a:latin typeface="Arial" charset="0"/>
                <a:cs typeface="Arial" charset="0"/>
              </a:rPr>
              <a:t> !</a:t>
            </a:r>
            <a:r>
              <a:rPr lang="en-US" altLang="en-US" sz="800" dirty="0">
                <a:latin typeface="Arial" charset="0"/>
              </a:rPr>
              <a:t> </a:t>
            </a:r>
          </a:p>
        </p:txBody>
      </p:sp>
      <p:sp>
        <p:nvSpPr>
          <p:cNvPr id="7" name="Text Box 125"/>
          <p:cNvSpPr txBox="1">
            <a:spLocks noChangeArrowheads="1"/>
          </p:cNvSpPr>
          <p:nvPr/>
        </p:nvSpPr>
        <p:spPr bwMode="auto">
          <a:xfrm>
            <a:off x="836613" y="23923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hb-1</a:t>
            </a:r>
          </a:p>
        </p:txBody>
      </p:sp>
      <p:sp>
        <p:nvSpPr>
          <p:cNvPr id="2155" name="Text Box 125"/>
          <p:cNvSpPr txBox="1">
            <a:spLocks noChangeArrowheads="1"/>
          </p:cNvSpPr>
          <p:nvPr/>
        </p:nvSpPr>
        <p:spPr bwMode="auto">
          <a:xfrm>
            <a:off x="1295400" y="23098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56" name="Text Box 125"/>
          <p:cNvSpPr txBox="1">
            <a:spLocks noChangeArrowheads="1"/>
          </p:cNvSpPr>
          <p:nvPr/>
        </p:nvSpPr>
        <p:spPr bwMode="auto">
          <a:xfrm>
            <a:off x="2378075" y="26336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57" name="Text Box 125"/>
          <p:cNvSpPr txBox="1">
            <a:spLocks noChangeArrowheads="1"/>
          </p:cNvSpPr>
          <p:nvPr/>
        </p:nvSpPr>
        <p:spPr bwMode="auto">
          <a:xfrm>
            <a:off x="2209800" y="29083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58" name="Text Box 125"/>
          <p:cNvSpPr txBox="1">
            <a:spLocks noChangeArrowheads="1"/>
          </p:cNvSpPr>
          <p:nvPr/>
        </p:nvSpPr>
        <p:spPr bwMode="auto">
          <a:xfrm>
            <a:off x="808038" y="31035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59" name="Text Box 125"/>
          <p:cNvSpPr txBox="1">
            <a:spLocks noChangeArrowheads="1"/>
          </p:cNvSpPr>
          <p:nvPr/>
        </p:nvSpPr>
        <p:spPr bwMode="auto">
          <a:xfrm>
            <a:off x="3438525" y="289877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0" name="Text Box 125"/>
          <p:cNvSpPr txBox="1">
            <a:spLocks noChangeArrowheads="1"/>
          </p:cNvSpPr>
          <p:nvPr/>
        </p:nvSpPr>
        <p:spPr bwMode="auto">
          <a:xfrm>
            <a:off x="2627313" y="4572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1" name="Text Box 125"/>
          <p:cNvSpPr txBox="1">
            <a:spLocks noChangeArrowheads="1"/>
          </p:cNvSpPr>
          <p:nvPr/>
        </p:nvSpPr>
        <p:spPr bwMode="auto">
          <a:xfrm>
            <a:off x="646113" y="41894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2" name="Text Box 125"/>
          <p:cNvSpPr txBox="1">
            <a:spLocks noChangeArrowheads="1"/>
          </p:cNvSpPr>
          <p:nvPr/>
        </p:nvSpPr>
        <p:spPr bwMode="auto">
          <a:xfrm>
            <a:off x="4291013" y="42894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3" name="Text Box 125"/>
          <p:cNvSpPr txBox="1">
            <a:spLocks noChangeArrowheads="1"/>
          </p:cNvSpPr>
          <p:nvPr/>
        </p:nvSpPr>
        <p:spPr bwMode="auto">
          <a:xfrm>
            <a:off x="5054600" y="44307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4" name="Text Box 125"/>
          <p:cNvSpPr txBox="1">
            <a:spLocks noChangeArrowheads="1"/>
          </p:cNvSpPr>
          <p:nvPr/>
        </p:nvSpPr>
        <p:spPr bwMode="auto">
          <a:xfrm>
            <a:off x="4410075" y="266223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5" name="Text Box 125"/>
          <p:cNvSpPr txBox="1">
            <a:spLocks noChangeArrowheads="1"/>
          </p:cNvSpPr>
          <p:nvPr/>
        </p:nvSpPr>
        <p:spPr bwMode="auto">
          <a:xfrm>
            <a:off x="5221288" y="219868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6" name="Text Box 125"/>
          <p:cNvSpPr txBox="1">
            <a:spLocks noChangeArrowheads="1"/>
          </p:cNvSpPr>
          <p:nvPr/>
        </p:nvSpPr>
        <p:spPr bwMode="auto">
          <a:xfrm>
            <a:off x="4056063" y="32178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7" name="Text Box 125"/>
          <p:cNvSpPr txBox="1">
            <a:spLocks noChangeArrowheads="1"/>
          </p:cNvSpPr>
          <p:nvPr/>
        </p:nvSpPr>
        <p:spPr bwMode="auto">
          <a:xfrm>
            <a:off x="3378200" y="43275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8" name="Text Box 125"/>
          <p:cNvSpPr txBox="1">
            <a:spLocks noChangeArrowheads="1"/>
          </p:cNvSpPr>
          <p:nvPr/>
        </p:nvSpPr>
        <p:spPr bwMode="auto">
          <a:xfrm>
            <a:off x="5791200" y="414496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69" name="Text Box 125"/>
          <p:cNvSpPr txBox="1">
            <a:spLocks noChangeArrowheads="1"/>
          </p:cNvSpPr>
          <p:nvPr/>
        </p:nvSpPr>
        <p:spPr bwMode="auto">
          <a:xfrm>
            <a:off x="3725863" y="32766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70" name="Text Box 125"/>
          <p:cNvSpPr txBox="1">
            <a:spLocks noChangeArrowheads="1"/>
          </p:cNvSpPr>
          <p:nvPr/>
        </p:nvSpPr>
        <p:spPr bwMode="auto">
          <a:xfrm>
            <a:off x="658813" y="2870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1" name="Text Box 125"/>
          <p:cNvSpPr txBox="1">
            <a:spLocks noChangeArrowheads="1"/>
          </p:cNvSpPr>
          <p:nvPr/>
        </p:nvSpPr>
        <p:spPr bwMode="auto">
          <a:xfrm>
            <a:off x="1582738" y="31972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2" name="Text Box 125"/>
          <p:cNvSpPr txBox="1">
            <a:spLocks noChangeArrowheads="1"/>
          </p:cNvSpPr>
          <p:nvPr/>
        </p:nvSpPr>
        <p:spPr bwMode="auto">
          <a:xfrm>
            <a:off x="1935163" y="25257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3" name="Text Box 125"/>
          <p:cNvSpPr txBox="1">
            <a:spLocks noChangeArrowheads="1"/>
          </p:cNvSpPr>
          <p:nvPr/>
        </p:nvSpPr>
        <p:spPr bwMode="auto">
          <a:xfrm>
            <a:off x="2962275" y="29813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4" name="Text Box 125"/>
          <p:cNvSpPr txBox="1">
            <a:spLocks noChangeArrowheads="1"/>
          </p:cNvSpPr>
          <p:nvPr/>
        </p:nvSpPr>
        <p:spPr bwMode="auto">
          <a:xfrm>
            <a:off x="3575050" y="33115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5" name="Text Box 125"/>
          <p:cNvSpPr txBox="1">
            <a:spLocks noChangeArrowheads="1"/>
          </p:cNvSpPr>
          <p:nvPr/>
        </p:nvSpPr>
        <p:spPr bwMode="auto">
          <a:xfrm>
            <a:off x="3490913" y="46339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6" name="Text Box 125"/>
          <p:cNvSpPr txBox="1">
            <a:spLocks noChangeArrowheads="1"/>
          </p:cNvSpPr>
          <p:nvPr/>
        </p:nvSpPr>
        <p:spPr bwMode="auto">
          <a:xfrm>
            <a:off x="4518025" y="4064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7" name="Text Box 125"/>
          <p:cNvSpPr txBox="1">
            <a:spLocks noChangeArrowheads="1"/>
          </p:cNvSpPr>
          <p:nvPr/>
        </p:nvSpPr>
        <p:spPr bwMode="auto">
          <a:xfrm>
            <a:off x="1622425" y="25781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78" name="Text Box 125"/>
          <p:cNvSpPr txBox="1">
            <a:spLocks noChangeArrowheads="1"/>
          </p:cNvSpPr>
          <p:nvPr/>
        </p:nvSpPr>
        <p:spPr bwMode="auto">
          <a:xfrm>
            <a:off x="1357313" y="29321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79" name="Text Box 125"/>
          <p:cNvSpPr txBox="1">
            <a:spLocks noChangeArrowheads="1"/>
          </p:cNvSpPr>
          <p:nvPr/>
        </p:nvSpPr>
        <p:spPr bwMode="auto">
          <a:xfrm>
            <a:off x="298450" y="412273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80" name="Text Box 125"/>
          <p:cNvSpPr txBox="1">
            <a:spLocks noChangeArrowheads="1"/>
          </p:cNvSpPr>
          <p:nvPr/>
        </p:nvSpPr>
        <p:spPr bwMode="auto">
          <a:xfrm>
            <a:off x="2141538" y="456088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81" name="Text Box 125"/>
          <p:cNvSpPr txBox="1">
            <a:spLocks noChangeArrowheads="1"/>
          </p:cNvSpPr>
          <p:nvPr/>
        </p:nvSpPr>
        <p:spPr bwMode="auto">
          <a:xfrm>
            <a:off x="5786438" y="3975100"/>
            <a:ext cx="428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hb-1</a:t>
            </a:r>
          </a:p>
        </p:txBody>
      </p:sp>
      <p:sp>
        <p:nvSpPr>
          <p:cNvPr id="2182" name="Text Box 125"/>
          <p:cNvSpPr txBox="1">
            <a:spLocks noChangeArrowheads="1"/>
          </p:cNvSpPr>
          <p:nvPr/>
        </p:nvSpPr>
        <p:spPr bwMode="auto">
          <a:xfrm>
            <a:off x="5378450" y="44386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83" name="Text Box 125"/>
          <p:cNvSpPr txBox="1">
            <a:spLocks noChangeArrowheads="1"/>
          </p:cNvSpPr>
          <p:nvPr/>
        </p:nvSpPr>
        <p:spPr bwMode="auto">
          <a:xfrm>
            <a:off x="4168775" y="287813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2184" name="Text Box 125"/>
          <p:cNvSpPr txBox="1">
            <a:spLocks noChangeArrowheads="1"/>
          </p:cNvSpPr>
          <p:nvPr/>
        </p:nvSpPr>
        <p:spPr bwMode="auto">
          <a:xfrm>
            <a:off x="4910138" y="2335213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167" name="Text Box 125"/>
          <p:cNvSpPr txBox="1">
            <a:spLocks noChangeArrowheads="1"/>
          </p:cNvSpPr>
          <p:nvPr/>
        </p:nvSpPr>
        <p:spPr bwMode="auto">
          <a:xfrm>
            <a:off x="1168400" y="3871913"/>
            <a:ext cx="454025" cy="212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</a:rPr>
              <a:t>DHCP</a:t>
            </a:r>
          </a:p>
        </p:txBody>
      </p:sp>
      <p:sp>
        <p:nvSpPr>
          <p:cNvPr id="2187" name="Text Box 125"/>
          <p:cNvSpPr txBox="1">
            <a:spLocks noChangeArrowheads="1"/>
          </p:cNvSpPr>
          <p:nvPr/>
        </p:nvSpPr>
        <p:spPr bwMode="auto">
          <a:xfrm>
            <a:off x="5387975" y="2028825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ISP</a:t>
            </a:r>
            <a:endParaRPr lang="en-US" altLang="en-US" sz="800" i="1">
              <a:latin typeface="Arial Narrow" pitchFamily="34" charset="0"/>
            </a:endParaRPr>
          </a:p>
        </p:txBody>
      </p:sp>
      <p:pic>
        <p:nvPicPr>
          <p:cNvPr id="2188" name="Picture 72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794125"/>
            <a:ext cx="2333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 Box 125"/>
          <p:cNvSpPr txBox="1">
            <a:spLocks noChangeArrowheads="1"/>
          </p:cNvSpPr>
          <p:nvPr/>
        </p:nvSpPr>
        <p:spPr bwMode="auto">
          <a:xfrm>
            <a:off x="4656138" y="2170113"/>
            <a:ext cx="481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smtClean="0">
                <a:solidFill>
                  <a:schemeClr val="bg1">
                    <a:lumMod val="85000"/>
                  </a:schemeClr>
                </a:solidFill>
                <a:latin typeface="Arial Narrow" pitchFamily="34" charset="0"/>
              </a:rPr>
              <a:t>public</a:t>
            </a:r>
            <a:endParaRPr lang="en-US" altLang="en-US" sz="800" i="1" dirty="0" smtClean="0">
              <a:solidFill>
                <a:schemeClr val="bg1">
                  <a:lumMod val="8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7" name="Text Box 125"/>
          <p:cNvSpPr txBox="1">
            <a:spLocks noChangeArrowheads="1"/>
          </p:cNvSpPr>
          <p:nvPr/>
        </p:nvSpPr>
        <p:spPr bwMode="auto">
          <a:xfrm>
            <a:off x="3979863" y="2501900"/>
            <a:ext cx="4810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800" b="1" i="1" dirty="0" err="1" smtClean="0">
                <a:solidFill>
                  <a:schemeClr val="bg1">
                    <a:lumMod val="85000"/>
                  </a:schemeClr>
                </a:solidFill>
                <a:latin typeface="Arial Narrow" pitchFamily="34" charset="0"/>
              </a:rPr>
              <a:t>privat</a:t>
            </a:r>
            <a:endParaRPr lang="en-US" altLang="en-US" sz="800" i="1" dirty="0" smtClean="0">
              <a:solidFill>
                <a:schemeClr val="bg1">
                  <a:lumMod val="8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91" name="Text Box 125"/>
          <p:cNvSpPr txBox="1">
            <a:spLocks noChangeArrowheads="1"/>
          </p:cNvSpPr>
          <p:nvPr/>
        </p:nvSpPr>
        <p:spPr bwMode="auto">
          <a:xfrm>
            <a:off x="3967163" y="387985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hb-1</a:t>
            </a:r>
          </a:p>
        </p:txBody>
      </p:sp>
      <p:sp>
        <p:nvSpPr>
          <p:cNvPr id="172" name="Text Box 114"/>
          <p:cNvSpPr txBox="1">
            <a:spLocks noChangeArrowheads="1"/>
          </p:cNvSpPr>
          <p:nvPr/>
        </p:nvSpPr>
        <p:spPr bwMode="auto">
          <a:xfrm>
            <a:off x="5048250" y="4851400"/>
            <a:ext cx="1592263" cy="2143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algn="ctr">
            <a:solidFill>
              <a:schemeClr val="accent5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area 3:</a:t>
            </a:r>
            <a:r>
              <a:rPr lang="en-US" sz="8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IP 192.168.3.128 / 26</a:t>
            </a:r>
          </a:p>
        </p:txBody>
      </p:sp>
      <p:grpSp>
        <p:nvGrpSpPr>
          <p:cNvPr id="2193" name="Groep 4"/>
          <p:cNvGrpSpPr>
            <a:grpSpLocks/>
          </p:cNvGrpSpPr>
          <p:nvPr/>
        </p:nvGrpSpPr>
        <p:grpSpPr bwMode="auto">
          <a:xfrm>
            <a:off x="877888" y="4121150"/>
            <a:ext cx="569912" cy="400050"/>
            <a:chOff x="3690938" y="2012950"/>
            <a:chExt cx="681037" cy="387350"/>
          </a:xfrm>
        </p:grpSpPr>
        <p:pic>
          <p:nvPicPr>
            <p:cNvPr id="2197" name="Picture 82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938" y="2012950"/>
              <a:ext cx="681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8" name="Tekstvak 145"/>
            <p:cNvSpPr txBox="1">
              <a:spLocks noChangeArrowheads="1"/>
            </p:cNvSpPr>
            <p:nvPr/>
          </p:nvSpPr>
          <p:spPr bwMode="auto">
            <a:xfrm>
              <a:off x="3690938" y="2144789"/>
              <a:ext cx="5505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solidFill>
                    <a:srgbClr val="FFFF00"/>
                  </a:solidFill>
                  <a:latin typeface="Arial Narrow" pitchFamily="34" charset="0"/>
                  <a:cs typeface="Arial" charset="0"/>
                </a:rPr>
                <a:t>Colombo</a:t>
              </a:r>
            </a:p>
          </p:txBody>
        </p:sp>
      </p:grpSp>
      <p:sp>
        <p:nvSpPr>
          <p:cNvPr id="2194" name="Text Box 125"/>
          <p:cNvSpPr txBox="1">
            <a:spLocks noChangeArrowheads="1"/>
          </p:cNvSpPr>
          <p:nvPr/>
        </p:nvSpPr>
        <p:spPr bwMode="auto">
          <a:xfrm>
            <a:off x="1271588" y="4541838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hb</a:t>
            </a:r>
          </a:p>
        </p:txBody>
      </p:sp>
      <p:sp>
        <p:nvSpPr>
          <p:cNvPr id="2195" name="Text Box 125"/>
          <p:cNvSpPr txBox="1">
            <a:spLocks noChangeArrowheads="1"/>
          </p:cNvSpPr>
          <p:nvPr/>
        </p:nvSpPr>
        <p:spPr bwMode="auto">
          <a:xfrm>
            <a:off x="1074738" y="44196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 Narrow" pitchFamily="34" charset="0"/>
              </a:rPr>
              <a:t>.</a:t>
            </a:r>
            <a:r>
              <a:rPr lang="en-US" altLang="en-US" sz="800" i="1">
                <a:latin typeface="Arial Narrow" pitchFamily="34" charset="0"/>
              </a:rPr>
              <a:t>lb</a:t>
            </a:r>
          </a:p>
        </p:txBody>
      </p:sp>
      <p:sp>
        <p:nvSpPr>
          <p:cNvPr id="186" name="Text Box 114"/>
          <p:cNvSpPr txBox="1">
            <a:spLocks noChangeArrowheads="1"/>
          </p:cNvSpPr>
          <p:nvPr/>
        </p:nvSpPr>
        <p:spPr bwMode="auto">
          <a:xfrm>
            <a:off x="646113" y="3929063"/>
            <a:ext cx="276225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92D05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i="1" dirty="0" smtClean="0">
                <a:solidFill>
                  <a:srgbClr val="480000"/>
                </a:solidFill>
                <a:latin typeface="Arial Narrow" pitchFamily="34" charset="0"/>
              </a:rPr>
              <a:t>2e</a:t>
            </a:r>
            <a:endParaRPr lang="en-US" sz="800" i="1" dirty="0" smtClean="0">
              <a:solidFill>
                <a:schemeClr val="accent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481513" y="8653046"/>
            <a:ext cx="1945639" cy="338554"/>
          </a:xfrm>
          <a:prstGeom prst="rect">
            <a:avLst/>
          </a:prstGeom>
          <a:solidFill>
            <a:srgbClr val="C00000"/>
          </a:solidFill>
          <a:ln w="28575">
            <a:solidFill>
              <a:srgbClr val="FFDDDD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Deze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opdracht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móét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ook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packettracer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worden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gemaakt</a:t>
            </a:r>
            <a:r>
              <a:rPr lang="en-US" sz="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!</a:t>
            </a:r>
            <a:endParaRPr lang="en-US" sz="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ep 8"/>
          <p:cNvGrpSpPr/>
          <p:nvPr/>
        </p:nvGrpSpPr>
        <p:grpSpPr>
          <a:xfrm>
            <a:off x="381795" y="835025"/>
            <a:ext cx="924718" cy="215444"/>
            <a:chOff x="324645" y="876300"/>
            <a:chExt cx="924718" cy="215444"/>
          </a:xfrm>
        </p:grpSpPr>
        <p:sp>
          <p:nvSpPr>
            <p:cNvPr id="180" name="Text Box 125"/>
            <p:cNvSpPr txBox="1">
              <a:spLocks noChangeArrowheads="1"/>
            </p:cNvSpPr>
            <p:nvPr/>
          </p:nvSpPr>
          <p:spPr bwMode="auto">
            <a:xfrm>
              <a:off x="324645" y="876300"/>
              <a:ext cx="531018" cy="2154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FF00"/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800" dirty="0" smtClean="0">
                  <a:solidFill>
                    <a:srgbClr val="FFFF00"/>
                  </a:solidFill>
                  <a:latin typeface="Arial Narrow" pitchFamily="34" charset="0"/>
                </a:rPr>
                <a:t> </a:t>
              </a:r>
              <a:r>
                <a:rPr lang="en-US" sz="800" b="1" dirty="0" smtClean="0">
                  <a:solidFill>
                    <a:srgbClr val="FFFF00"/>
                  </a:solidFill>
                  <a:latin typeface="Arial Narrow" pitchFamily="34" charset="0"/>
                </a:rPr>
                <a:t>Europa</a:t>
              </a:r>
            </a:p>
          </p:txBody>
        </p:sp>
        <p:sp>
          <p:nvSpPr>
            <p:cNvPr id="181" name="Text Box 125"/>
            <p:cNvSpPr txBox="1">
              <a:spLocks noChangeArrowheads="1"/>
            </p:cNvSpPr>
            <p:nvPr/>
          </p:nvSpPr>
          <p:spPr bwMode="auto">
            <a:xfrm>
              <a:off x="850107" y="876300"/>
              <a:ext cx="399256" cy="215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800" dirty="0" smtClean="0">
                  <a:solidFill>
                    <a:srgbClr val="FFFF00"/>
                  </a:solidFill>
                  <a:latin typeface="Arial Narrow" pitchFamily="34" charset="0"/>
                </a:rPr>
                <a:t> </a:t>
              </a:r>
              <a:r>
                <a:rPr lang="en-US" sz="800" b="1" dirty="0" err="1" smtClean="0">
                  <a:solidFill>
                    <a:schemeClr val="bg1"/>
                  </a:solidFill>
                  <a:latin typeface="Arial Narrow" pitchFamily="34" charset="0"/>
                </a:rPr>
                <a:t>Azië</a:t>
              </a:r>
              <a:endParaRPr lang="en-US" sz="800" b="1" dirty="0" smtClean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183" name="Text Box 93"/>
          <p:cNvSpPr txBox="1">
            <a:spLocks noChangeArrowheads="1"/>
          </p:cNvSpPr>
          <p:nvPr/>
        </p:nvSpPr>
        <p:spPr bwMode="auto">
          <a:xfrm>
            <a:off x="187325" y="6589693"/>
            <a:ext cx="61722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</a:rPr>
              <a:t>  </a:t>
            </a:r>
            <a:r>
              <a:rPr lang="en-US" altLang="en-US" sz="800" b="1" dirty="0" smtClean="0">
                <a:latin typeface="Arial" charset="0"/>
              </a:rPr>
              <a:t>AREA </a:t>
            </a:r>
            <a:r>
              <a:rPr lang="en-US" altLang="en-US" sz="800" b="1" dirty="0">
                <a:latin typeface="Arial" charset="0"/>
              </a:rPr>
              <a:t>0</a:t>
            </a:r>
            <a:r>
              <a:rPr lang="en-US" altLang="en-US" sz="800" dirty="0" smtClean="0">
                <a:latin typeface="Arial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smtClean="0">
                <a:latin typeface="Arial" charset="0"/>
              </a:rPr>
              <a:t> j</a:t>
            </a:r>
            <a:r>
              <a:rPr lang="en-US" altLang="en-US" sz="800" dirty="0">
                <a:latin typeface="Arial" charset="0"/>
              </a:rPr>
              <a:t>)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Maak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document </a:t>
            </a:r>
            <a:r>
              <a:rPr lang="en-US" altLang="en-US" sz="800" dirty="0" smtClean="0">
                <a:latin typeface="Arial" charset="0"/>
                <a:cs typeface="Arial" charset="0"/>
              </a:rPr>
              <a:t>en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zet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hierin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alle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gegevens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a.d.h.v</a:t>
            </a:r>
            <a:r>
              <a:rPr lang="en-US" altLang="en-US" sz="800" dirty="0" smtClean="0">
                <a:latin typeface="Arial" charset="0"/>
                <a:cs typeface="Arial" charset="0"/>
              </a:rPr>
              <a:t>. de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volgende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vragen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:</a:t>
            </a:r>
            <a:r>
              <a:rPr lang="en-US" altLang="en-US" sz="800" dirty="0">
                <a:latin typeface="Arial" charset="0"/>
                <a:cs typeface="Arial" charset="0"/>
              </a:rPr>
              <a:t/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 smtClean="0">
                <a:latin typeface="Arial" charset="0"/>
                <a:cs typeface="Arial" charset="0"/>
              </a:rPr>
              <a:t> 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i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Wat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zijn</a:t>
            </a:r>
            <a:r>
              <a:rPr lang="en-US" altLang="en-US" sz="800" dirty="0">
                <a:latin typeface="Arial" charset="0"/>
                <a:cs typeface="Arial" charset="0"/>
              </a:rPr>
              <a:t> de router-id’s van </a:t>
            </a:r>
            <a:r>
              <a:rPr lang="en-US" altLang="en-US" sz="800" dirty="0" err="1">
                <a:latin typeface="Arial" charset="0"/>
                <a:cs typeface="Arial" charset="0"/>
              </a:rPr>
              <a:t>alle</a:t>
            </a:r>
            <a:r>
              <a:rPr lang="en-US" altLang="en-US" sz="800" dirty="0">
                <a:latin typeface="Arial" charset="0"/>
                <a:cs typeface="Arial" charset="0"/>
              </a:rPr>
              <a:t> routers in </a:t>
            </a:r>
            <a:r>
              <a:rPr lang="en-US" altLang="en-US" sz="800" dirty="0" err="1">
                <a:latin typeface="Arial" charset="0"/>
                <a:cs typeface="Arial" charset="0"/>
              </a:rPr>
              <a:t>deze</a:t>
            </a:r>
            <a:r>
              <a:rPr lang="en-US" altLang="en-US" sz="800" dirty="0">
                <a:latin typeface="Arial" charset="0"/>
                <a:cs typeface="Arial" charset="0"/>
              </a:rPr>
              <a:t> area ?</a:t>
            </a:r>
            <a:r>
              <a:rPr lang="en-US" altLang="en-US" sz="800" dirty="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  <a:cs typeface="Arial" charset="0"/>
              </a:rPr>
              <a:t> k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Wijzig</a:t>
            </a:r>
            <a:r>
              <a:rPr lang="en-US" altLang="en-US" sz="800" dirty="0">
                <a:latin typeface="Arial" charset="0"/>
                <a:cs typeface="Arial" charset="0"/>
              </a:rPr>
              <a:t> de router-id’s: Amsterdam -&gt; 10.10.10.10, Delta –&gt; 10.40.40.40, Echo –&gt; 10.50.50.50, Golf –&gt; 10.70.70.70 !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 l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Welke</a:t>
            </a:r>
            <a:r>
              <a:rPr lang="en-US" altLang="en-US" sz="800" dirty="0">
                <a:latin typeface="Arial" charset="0"/>
                <a:cs typeface="Arial" charset="0"/>
              </a:rPr>
              <a:t> routers </a:t>
            </a:r>
            <a:r>
              <a:rPr lang="en-US" altLang="en-US" sz="800" dirty="0" err="1">
                <a:latin typeface="Arial" charset="0"/>
                <a:cs typeface="Arial" charset="0"/>
              </a:rPr>
              <a:t>zijn</a:t>
            </a:r>
            <a:r>
              <a:rPr lang="en-US" altLang="en-US" sz="800" dirty="0">
                <a:latin typeface="Arial" charset="0"/>
                <a:cs typeface="Arial" charset="0"/>
              </a:rPr>
              <a:t> DR’s en </a:t>
            </a:r>
            <a:r>
              <a:rPr lang="en-US" altLang="en-US" sz="800" dirty="0" err="1">
                <a:latin typeface="Arial" charset="0"/>
                <a:cs typeface="Arial" charset="0"/>
              </a:rPr>
              <a:t>welke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zijn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BDR’s 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  <a:cs typeface="Arial" charset="0"/>
              </a:rPr>
              <a:t>m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Laat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zien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dat</a:t>
            </a:r>
            <a:r>
              <a:rPr lang="en-US" altLang="en-US" sz="800" dirty="0">
                <a:latin typeface="Arial" charset="0"/>
                <a:cs typeface="Arial" charset="0"/>
              </a:rPr>
              <a:t> router Amsterdam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ASBR en </a:t>
            </a:r>
            <a:r>
              <a:rPr lang="en-US" altLang="en-US" sz="800" dirty="0" err="1">
                <a:latin typeface="Arial" charset="0"/>
                <a:cs typeface="Arial" charset="0"/>
              </a:rPr>
              <a:t>dat</a:t>
            </a:r>
            <a:r>
              <a:rPr lang="en-US" altLang="en-US" sz="800" dirty="0">
                <a:latin typeface="Arial" charset="0"/>
                <a:cs typeface="Arial" charset="0"/>
              </a:rPr>
              <a:t> Delta, Echo en Golf  ABR </a:t>
            </a:r>
            <a:r>
              <a:rPr lang="en-US" altLang="en-US" sz="800" dirty="0" err="1">
                <a:latin typeface="Arial" charset="0"/>
                <a:cs typeface="Arial" charset="0"/>
              </a:rPr>
              <a:t>zijn</a:t>
            </a:r>
            <a:r>
              <a:rPr lang="en-US" altLang="en-US" sz="800" dirty="0">
                <a:latin typeface="Arial" charset="0"/>
                <a:cs typeface="Arial" charset="0"/>
              </a:rPr>
              <a:t>.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Welke</a:t>
            </a:r>
            <a:r>
              <a:rPr lang="en-US" altLang="en-US" sz="800" dirty="0" smtClean="0">
                <a:latin typeface="Arial" charset="0"/>
                <a:cs typeface="Arial" charset="0"/>
              </a:rPr>
              <a:t> commando’s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kunnen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worden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gebruikt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  <a:cs typeface="Arial" charset="0"/>
              </a:rPr>
              <a:t>  l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Plaats</a:t>
            </a:r>
            <a:r>
              <a:rPr lang="en-US" altLang="en-US" sz="800" dirty="0" smtClean="0">
                <a:latin typeface="Arial" charset="0"/>
                <a:cs typeface="Arial" charset="0"/>
              </a:rPr>
              <a:t> het document op </a:t>
            </a:r>
            <a:r>
              <a:rPr lang="en-US" altLang="en-US" sz="800" dirty="0">
                <a:latin typeface="Arial" charset="0"/>
                <a:cs typeface="Arial" charset="0"/>
              </a:rPr>
              <a:t>de FTP-server in area </a:t>
            </a:r>
            <a:r>
              <a:rPr lang="en-US" altLang="en-US" sz="800" dirty="0" smtClean="0">
                <a:latin typeface="Arial" charset="0"/>
                <a:cs typeface="Arial" charset="0"/>
              </a:rPr>
              <a:t>3 en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zorg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ervoor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dat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deze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kan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worden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opgehaald</a:t>
            </a:r>
            <a:r>
              <a:rPr lang="en-US" altLang="en-US" sz="800" dirty="0" smtClean="0">
                <a:latin typeface="Arial" charset="0"/>
                <a:cs typeface="Arial" charset="0"/>
              </a:rPr>
              <a:t> via FTP.</a:t>
            </a:r>
            <a:endParaRPr lang="en-US" altLang="en-US" sz="800" dirty="0">
              <a:latin typeface="Arial" charset="0"/>
              <a:cs typeface="Arial" charset="0"/>
            </a:endParaRPr>
          </a:p>
        </p:txBody>
      </p:sp>
      <p:sp>
        <p:nvSpPr>
          <p:cNvPr id="184" name="Text Box 93"/>
          <p:cNvSpPr txBox="1">
            <a:spLocks noChangeArrowheads="1"/>
          </p:cNvSpPr>
          <p:nvPr/>
        </p:nvSpPr>
        <p:spPr bwMode="auto">
          <a:xfrm>
            <a:off x="211138" y="8055114"/>
            <a:ext cx="61722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 dirty="0" err="1" smtClean="0">
                <a:latin typeface="Arial" charset="0"/>
                <a:cs typeface="Arial" charset="0"/>
              </a:rPr>
              <a:t>Algemeen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q) </a:t>
            </a:r>
            <a:r>
              <a:rPr lang="en-US" altLang="en-US" sz="800" dirty="0" err="1">
                <a:latin typeface="Arial" charset="0"/>
                <a:cs typeface="Arial" charset="0"/>
              </a:rPr>
              <a:t>Kopieer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alle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configuraties</a:t>
            </a:r>
            <a:r>
              <a:rPr lang="en-US" altLang="en-US" sz="800" dirty="0">
                <a:latin typeface="Arial" charset="0"/>
                <a:cs typeface="Arial" charset="0"/>
              </a:rPr>
              <a:t> van de routers </a:t>
            </a:r>
            <a:r>
              <a:rPr lang="en-US" altLang="en-US" sz="800" dirty="0" err="1">
                <a:latin typeface="Arial" charset="0"/>
                <a:cs typeface="Arial" charset="0"/>
              </a:rPr>
              <a:t>naar</a:t>
            </a:r>
            <a:r>
              <a:rPr lang="en-US" altLang="en-US" sz="800" dirty="0">
                <a:latin typeface="Arial" charset="0"/>
                <a:cs typeface="Arial" charset="0"/>
              </a:rPr>
              <a:t> de TFTP-server in area 3 en </a:t>
            </a:r>
            <a:r>
              <a:rPr lang="en-US" altLang="en-US" sz="800" dirty="0" err="1">
                <a:latin typeface="Arial" charset="0"/>
                <a:cs typeface="Arial" charset="0"/>
              </a:rPr>
              <a:t>naar</a:t>
            </a:r>
            <a:r>
              <a:rPr lang="en-US" altLang="en-US" sz="800" dirty="0">
                <a:latin typeface="Arial" charset="0"/>
                <a:cs typeface="Arial" charset="0"/>
              </a:rPr>
              <a:t> de TFTP-server (199.1.24.157) van de docent.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 r</a:t>
            </a:r>
            <a:r>
              <a:rPr lang="en-US" altLang="en-US" sz="800" dirty="0">
                <a:latin typeface="Arial" charset="0"/>
                <a:cs typeface="Arial" charset="0"/>
              </a:rPr>
              <a:t>) </a:t>
            </a:r>
            <a:r>
              <a:rPr lang="en-US" altLang="en-US" sz="800" dirty="0" err="1">
                <a:latin typeface="Arial" charset="0"/>
                <a:cs typeface="Arial" charset="0"/>
              </a:rPr>
              <a:t>Maak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een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tekst</a:t>
            </a:r>
            <a:r>
              <a:rPr lang="en-US" altLang="en-US" sz="800" dirty="0" smtClean="0">
                <a:latin typeface="Arial" charset="0"/>
                <a:cs typeface="Arial" charset="0"/>
              </a:rPr>
              <a:t>-document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*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met </a:t>
            </a:r>
            <a:r>
              <a:rPr lang="en-US" altLang="en-US" sz="800" dirty="0" err="1">
                <a:latin typeface="Arial" charset="0"/>
                <a:cs typeface="Arial" charset="0"/>
              </a:rPr>
              <a:t>hierin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alle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route-</a:t>
            </a:r>
            <a:r>
              <a:rPr lang="en-US" altLang="en-US" sz="8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tabellen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(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sh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ip</a:t>
            </a:r>
            <a:r>
              <a:rPr lang="en-US" altLang="en-US" sz="800" dirty="0" smtClean="0">
                <a:latin typeface="Arial" charset="0"/>
                <a:cs typeface="Arial" charset="0"/>
              </a:rPr>
              <a:t> route) </a:t>
            </a:r>
            <a:r>
              <a:rPr lang="en-US" altLang="en-US" sz="800" dirty="0">
                <a:latin typeface="Arial" charset="0"/>
                <a:cs typeface="Arial" charset="0"/>
              </a:rPr>
              <a:t>van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alle</a:t>
            </a:r>
            <a:r>
              <a:rPr lang="en-US" altLang="en-US" sz="800" dirty="0" smtClean="0">
                <a:latin typeface="Arial" charset="0"/>
                <a:cs typeface="Arial" charset="0"/>
              </a:rPr>
              <a:t> routers en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zorg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ervoor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dat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dit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document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kan</a:t>
            </a:r>
            <a:endParaRPr lang="en-US" altLang="en-US" sz="800" dirty="0" smtClean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 smtClean="0">
                <a:latin typeface="Arial" charset="0"/>
                <a:cs typeface="Arial" charset="0"/>
              </a:rPr>
              <a:t>     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worden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opgehaald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via </a:t>
            </a:r>
            <a:r>
              <a:rPr lang="en-US" altLang="en-US" sz="800" dirty="0" smtClean="0">
                <a:latin typeface="Arial" charset="0"/>
                <a:cs typeface="Arial" charset="0"/>
              </a:rPr>
              <a:t>FTP en </a:t>
            </a:r>
            <a:r>
              <a:rPr lang="en-US" altLang="en-US" sz="800" dirty="0" err="1" smtClean="0">
                <a:latin typeface="Arial" charset="0"/>
              </a:rPr>
              <a:t>óók</a:t>
            </a:r>
            <a:r>
              <a:rPr lang="en-US" altLang="en-US" sz="800" dirty="0" smtClean="0">
                <a:latin typeface="Arial" charset="0"/>
              </a:rPr>
              <a:t> via de serve</a:t>
            </a:r>
            <a:r>
              <a:rPr lang="en-US" altLang="en-US" sz="800" dirty="0" smtClean="0">
                <a:latin typeface="Arial" charset="0"/>
                <a:cs typeface="Arial" charset="0"/>
              </a:rPr>
              <a:t>r </a:t>
            </a:r>
            <a:r>
              <a:rPr lang="en-US" altLang="en-US" sz="800" dirty="0">
                <a:latin typeface="Arial" charset="0"/>
                <a:cs typeface="Arial" charset="0"/>
              </a:rPr>
              <a:t>van de docent</a:t>
            </a:r>
            <a:r>
              <a:rPr lang="en-US" altLang="en-US" sz="800" dirty="0" smtClean="0">
                <a:latin typeface="Arial" charset="0"/>
                <a:cs typeface="Arial" charset="0"/>
              </a:rPr>
              <a:t>.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Laat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de docent de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documenten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uitprinten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 !  </a:t>
            </a:r>
            <a:r>
              <a:rPr lang="en-US" altLang="en-US" sz="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*</a:t>
            </a:r>
            <a:r>
              <a:rPr lang="en-US" altLang="en-US" sz="800" dirty="0" smtClean="0">
                <a:latin typeface="Arial" charset="0"/>
                <a:cs typeface="Arial" charset="0"/>
              </a:rPr>
              <a:t>= </a:t>
            </a:r>
            <a:r>
              <a:rPr lang="en-US" altLang="en-US" sz="800" b="1" dirty="0" err="1" smtClean="0">
                <a:latin typeface="Arial" charset="0"/>
                <a:cs typeface="Arial" charset="0"/>
              </a:rPr>
              <a:t>verplicht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800" dirty="0">
                <a:latin typeface="Arial" charset="0"/>
              </a:rPr>
              <a:t>s) </a:t>
            </a:r>
            <a:r>
              <a:rPr lang="en-US" altLang="en-US" sz="800" dirty="0" err="1">
                <a:latin typeface="Arial" charset="0"/>
              </a:rPr>
              <a:t>Maak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een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tekening</a:t>
            </a:r>
            <a:r>
              <a:rPr lang="en-US" altLang="en-US" sz="800" dirty="0">
                <a:latin typeface="Arial" charset="0"/>
              </a:rPr>
              <a:t> op het whiteboard en </a:t>
            </a:r>
            <a:r>
              <a:rPr lang="en-US" altLang="en-US" sz="800" dirty="0" err="1">
                <a:latin typeface="Arial" charset="0"/>
              </a:rPr>
              <a:t>laat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alles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controleren</a:t>
            </a:r>
            <a:r>
              <a:rPr lang="en-US" altLang="en-US" sz="800" dirty="0">
                <a:latin typeface="Arial" charset="0"/>
              </a:rPr>
              <a:t> door de docent </a:t>
            </a:r>
            <a:r>
              <a:rPr lang="en-US" altLang="en-US" sz="800" dirty="0" smtClean="0">
                <a:latin typeface="Arial" charset="0"/>
              </a:rPr>
              <a:t>!</a:t>
            </a:r>
            <a:endParaRPr lang="en-US" altLang="en-US" sz="900" dirty="0">
              <a:latin typeface="Arial" charset="0"/>
            </a:endParaRPr>
          </a:p>
        </p:txBody>
      </p:sp>
      <p:sp>
        <p:nvSpPr>
          <p:cNvPr id="187" name="Text Box 93"/>
          <p:cNvSpPr txBox="1">
            <a:spLocks noChangeArrowheads="1"/>
          </p:cNvSpPr>
          <p:nvPr/>
        </p:nvSpPr>
        <p:spPr bwMode="auto">
          <a:xfrm>
            <a:off x="187960" y="5562600"/>
            <a:ext cx="6344116" cy="107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a) </a:t>
            </a:r>
            <a:r>
              <a:rPr lang="en-US" altLang="en-US" sz="800" dirty="0" err="1">
                <a:latin typeface="Arial" charset="0"/>
              </a:rPr>
              <a:t>Geef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aan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elke</a:t>
            </a:r>
            <a:r>
              <a:rPr lang="en-US" altLang="en-US" sz="800" dirty="0">
                <a:latin typeface="Arial" charset="0"/>
              </a:rPr>
              <a:t> router de </a:t>
            </a:r>
            <a:r>
              <a:rPr lang="en-US" altLang="en-US" sz="800" dirty="0" err="1">
                <a:latin typeface="Arial" charset="0"/>
              </a:rPr>
              <a:t>naam</a:t>
            </a:r>
            <a:r>
              <a:rPr lang="en-US" altLang="en-US" sz="800" dirty="0">
                <a:latin typeface="Arial" charset="0"/>
              </a:rPr>
              <a:t>, </a:t>
            </a:r>
            <a:r>
              <a:rPr lang="en-US" altLang="en-US" sz="800" dirty="0" err="1">
                <a:latin typeface="Arial" charset="0"/>
              </a:rPr>
              <a:t>zoals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deze</a:t>
            </a:r>
            <a:r>
              <a:rPr lang="en-US" altLang="en-US" sz="800" dirty="0">
                <a:latin typeface="Arial" charset="0"/>
              </a:rPr>
              <a:t> op de </a:t>
            </a:r>
            <a:r>
              <a:rPr lang="en-US" altLang="en-US" sz="800" dirty="0" err="1">
                <a:latin typeface="Arial" charset="0"/>
              </a:rPr>
              <a:t>tekening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staat</a:t>
            </a:r>
            <a:r>
              <a:rPr lang="en-US" altLang="en-US" sz="800" dirty="0">
                <a:latin typeface="Arial" charset="0"/>
              </a:rPr>
              <a:t> en </a:t>
            </a:r>
            <a:r>
              <a:rPr lang="en-US" altLang="en-US" sz="800" dirty="0" err="1">
                <a:latin typeface="Arial" charset="0"/>
              </a:rPr>
              <a:t>bereken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alle</a:t>
            </a:r>
            <a:r>
              <a:rPr lang="en-US" altLang="en-US" sz="800" dirty="0">
                <a:latin typeface="Arial" charset="0"/>
              </a:rPr>
              <a:t> IP-</a:t>
            </a:r>
            <a:r>
              <a:rPr lang="en-US" altLang="en-US" sz="800" dirty="0" err="1">
                <a:latin typeface="Arial" charset="0"/>
              </a:rPr>
              <a:t>adressen</a:t>
            </a:r>
            <a:r>
              <a:rPr lang="en-US" altLang="en-US" sz="800" dirty="0">
                <a:latin typeface="Arial" charset="0"/>
              </a:rPr>
              <a:t>. </a:t>
            </a:r>
            <a:r>
              <a:rPr lang="en-US" altLang="en-US" sz="800" dirty="0" err="1">
                <a:latin typeface="Arial" charset="0"/>
              </a:rPr>
              <a:t>Gegeven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zijn</a:t>
            </a:r>
            <a:r>
              <a:rPr lang="en-US" altLang="en-US" sz="800" dirty="0">
                <a:latin typeface="Arial" charset="0"/>
              </a:rPr>
              <a:t> de </a:t>
            </a:r>
            <a:r>
              <a:rPr lang="en-US" altLang="en-US" sz="800" dirty="0" err="1">
                <a:latin typeface="Arial" charset="0"/>
              </a:rPr>
              <a:t>uitgangsposties</a:t>
            </a:r>
            <a:r>
              <a:rPr lang="en-US" altLang="en-US" sz="800" dirty="0">
                <a:latin typeface="Arial" charset="0"/>
              </a:rPr>
              <a:t> 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b) </a:t>
            </a:r>
            <a:r>
              <a:rPr lang="en-US" altLang="en-US" sz="800" dirty="0" err="1">
                <a:latin typeface="Arial" charset="0"/>
              </a:rPr>
              <a:t>Geef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aan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elke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Fastethernet</a:t>
            </a:r>
            <a:r>
              <a:rPr lang="en-US" altLang="en-US" sz="800" dirty="0">
                <a:latin typeface="Arial" charset="0"/>
              </a:rPr>
              <a:t> interface van de switch/router het </a:t>
            </a:r>
            <a:r>
              <a:rPr lang="en-US" altLang="en-US" sz="800" dirty="0" err="1">
                <a:latin typeface="Arial" charset="0"/>
              </a:rPr>
              <a:t>juiste</a:t>
            </a:r>
            <a:r>
              <a:rPr lang="en-US" altLang="en-US" sz="800" dirty="0">
                <a:latin typeface="Arial" charset="0"/>
              </a:rPr>
              <a:t> IP-</a:t>
            </a:r>
            <a:r>
              <a:rPr lang="en-US" altLang="en-US" sz="800" dirty="0" err="1">
                <a:latin typeface="Arial" charset="0"/>
              </a:rPr>
              <a:t>adres</a:t>
            </a:r>
            <a:r>
              <a:rPr lang="en-US" altLang="en-US" sz="800" dirty="0"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c)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Configureer</a:t>
            </a:r>
            <a:r>
              <a:rPr lang="en-US" altLang="en-US" sz="800" dirty="0">
                <a:latin typeface="Arial" charset="0"/>
              </a:rPr>
              <a:t> router Alfa en Foxtrot </a:t>
            </a:r>
            <a:r>
              <a:rPr lang="en-US" altLang="en-US" sz="800" dirty="0" err="1">
                <a:latin typeface="Arial" charset="0"/>
              </a:rPr>
              <a:t>óók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als</a:t>
            </a:r>
            <a:r>
              <a:rPr lang="en-US" altLang="en-US" sz="800" dirty="0">
                <a:latin typeface="Arial" charset="0"/>
              </a:rPr>
              <a:t> DHCP-server.</a:t>
            </a:r>
            <a:endParaRPr lang="en-US" altLang="en-US" sz="800" b="1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d) PC1 </a:t>
            </a:r>
            <a:r>
              <a:rPr lang="en-US" altLang="en-US" sz="800" dirty="0" err="1">
                <a:latin typeface="Arial" charset="0"/>
              </a:rPr>
              <a:t>krijgt</a:t>
            </a:r>
            <a:r>
              <a:rPr lang="en-US" altLang="en-US" sz="800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</a:rPr>
              <a:t>een</a:t>
            </a:r>
            <a:r>
              <a:rPr lang="en-US" altLang="en-US" sz="800" dirty="0">
                <a:latin typeface="Arial" charset="0"/>
              </a:rPr>
              <a:t> IP-</a:t>
            </a:r>
            <a:r>
              <a:rPr lang="en-US" altLang="en-US" sz="800" dirty="0" err="1">
                <a:latin typeface="Arial" charset="0"/>
              </a:rPr>
              <a:t>adres</a:t>
            </a:r>
            <a:r>
              <a:rPr lang="en-US" altLang="en-US" sz="800" dirty="0">
                <a:latin typeface="Arial" charset="0"/>
              </a:rPr>
              <a:t> van de DHCP-</a:t>
            </a:r>
            <a:r>
              <a:rPr lang="en-US" altLang="en-US" sz="800" dirty="0" err="1">
                <a:latin typeface="Arial" charset="0"/>
              </a:rPr>
              <a:t>server_Alfa</a:t>
            </a:r>
            <a:r>
              <a:rPr lang="en-US" altLang="en-US" sz="800" dirty="0">
                <a:latin typeface="Arial" charset="0"/>
              </a:rPr>
              <a:t>, PC2 van DHCP-server </a:t>
            </a:r>
            <a:r>
              <a:rPr lang="en-US" altLang="en-US" sz="800" dirty="0" smtClean="0">
                <a:latin typeface="Arial" charset="0"/>
              </a:rPr>
              <a:t>Colombo.</a:t>
            </a:r>
            <a:endParaRPr lang="en-US" altLang="en-US" sz="8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dirty="0">
                <a:latin typeface="Arial" charset="0"/>
              </a:rPr>
              <a:t> e)</a:t>
            </a:r>
            <a:r>
              <a:rPr lang="en-US" altLang="en-US" sz="800" b="1" dirty="0">
                <a:latin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Maak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‘local website’ op de http-server met </a:t>
            </a:r>
            <a:r>
              <a:rPr lang="en-US" altLang="en-US" sz="800" dirty="0" err="1">
                <a:latin typeface="Arial" charset="0"/>
                <a:cs typeface="Arial" charset="0"/>
              </a:rPr>
              <a:t>hierin</a:t>
            </a:r>
            <a:r>
              <a:rPr lang="en-US" altLang="en-US" sz="800" dirty="0">
                <a:latin typeface="Arial" charset="0"/>
                <a:cs typeface="Arial" charset="0"/>
              </a:rPr>
              <a:t> de </a:t>
            </a:r>
            <a:r>
              <a:rPr lang="en-US" altLang="en-US" sz="800" dirty="0" err="1">
                <a:latin typeface="Arial" charset="0"/>
                <a:cs typeface="Arial" charset="0"/>
              </a:rPr>
              <a:t>namen</a:t>
            </a:r>
            <a:r>
              <a:rPr lang="en-US" altLang="en-US" sz="800" dirty="0">
                <a:latin typeface="Arial" charset="0"/>
                <a:cs typeface="Arial" charset="0"/>
              </a:rPr>
              <a:t> van </a:t>
            </a:r>
            <a:r>
              <a:rPr lang="en-US" altLang="en-US" sz="800" dirty="0" err="1">
                <a:latin typeface="Arial" charset="0"/>
                <a:cs typeface="Arial" charset="0"/>
              </a:rPr>
              <a:t>deelnemers</a:t>
            </a:r>
            <a:r>
              <a:rPr lang="en-US" altLang="en-US" sz="800" dirty="0">
                <a:latin typeface="Arial" charset="0"/>
                <a:cs typeface="Arial" charset="0"/>
              </a:rPr>
              <a:t> en de datum van </a:t>
            </a:r>
            <a:r>
              <a:rPr lang="en-US" altLang="en-US" sz="800" dirty="0" err="1">
                <a:latin typeface="Arial" charset="0"/>
                <a:cs typeface="Arial" charset="0"/>
              </a:rPr>
              <a:t>uitvoering</a:t>
            </a:r>
            <a:r>
              <a:rPr lang="en-US" altLang="en-US" sz="800" dirty="0">
                <a:latin typeface="Arial" charset="0"/>
                <a:cs typeface="Arial" charset="0"/>
              </a:rPr>
              <a:t>   !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>
                <a:latin typeface="Arial" charset="0"/>
                <a:cs typeface="Arial" charset="0"/>
              </a:rPr>
              <a:t>  f) In </a:t>
            </a:r>
            <a:r>
              <a:rPr lang="en-US" altLang="en-US" sz="800" dirty="0" err="1">
                <a:latin typeface="Arial" charset="0"/>
                <a:cs typeface="Arial" charset="0"/>
              </a:rPr>
              <a:t>alle</a:t>
            </a:r>
            <a:r>
              <a:rPr lang="en-US" altLang="en-US" sz="800" dirty="0">
                <a:latin typeface="Arial" charset="0"/>
                <a:cs typeface="Arial" charset="0"/>
              </a:rPr>
              <a:t> DHCP-servers </a:t>
            </a:r>
            <a:r>
              <a:rPr lang="en-US" altLang="en-US" sz="800" dirty="0" err="1">
                <a:latin typeface="Arial" charset="0"/>
                <a:cs typeface="Arial" charset="0"/>
              </a:rPr>
              <a:t>moet</a:t>
            </a:r>
            <a:r>
              <a:rPr lang="en-US" altLang="en-US" sz="800" dirty="0">
                <a:latin typeface="Arial" charset="0"/>
                <a:cs typeface="Arial" charset="0"/>
              </a:rPr>
              <a:t> het Local-DNS IP-</a:t>
            </a:r>
            <a:r>
              <a:rPr lang="en-US" altLang="en-US" sz="800" dirty="0" err="1">
                <a:latin typeface="Arial" charset="0"/>
                <a:cs typeface="Arial" charset="0"/>
              </a:rPr>
              <a:t>adres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worden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opgegeven</a:t>
            </a:r>
            <a:r>
              <a:rPr lang="en-US" altLang="en-US" sz="800" dirty="0">
                <a:latin typeface="Arial" charset="0"/>
                <a:cs typeface="Arial" charset="0"/>
              </a:rPr>
              <a:t> ! 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dirty="0">
                <a:latin typeface="Arial" charset="0"/>
                <a:cs typeface="Arial" charset="0"/>
              </a:rPr>
              <a:t> g) In de Local-DNS </a:t>
            </a:r>
            <a:r>
              <a:rPr lang="en-US" altLang="en-US" sz="800" dirty="0" err="1">
                <a:latin typeface="Arial" charset="0"/>
                <a:cs typeface="Arial" charset="0"/>
              </a:rPr>
              <a:t>moet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A-record en 2x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CNAME </a:t>
            </a:r>
            <a:r>
              <a:rPr lang="en-US" altLang="en-US" sz="800" dirty="0" err="1">
                <a:latin typeface="Arial" charset="0"/>
                <a:cs typeface="Arial" charset="0"/>
              </a:rPr>
              <a:t>komen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te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staan</a:t>
            </a:r>
            <a:r>
              <a:rPr lang="en-US" altLang="en-US" sz="800" b="1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én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een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doorverwijzing</a:t>
            </a:r>
            <a:r>
              <a:rPr lang="en-US" altLang="en-US" sz="800" dirty="0">
                <a:latin typeface="Arial" charset="0"/>
                <a:cs typeface="Arial" charset="0"/>
              </a:rPr>
              <a:t> (forwarder)</a:t>
            </a:r>
            <a:r>
              <a:rPr lang="en-US" altLang="en-US" sz="800" b="1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naar</a:t>
            </a:r>
            <a:r>
              <a:rPr lang="en-US" altLang="en-US" sz="800" dirty="0">
                <a:latin typeface="Arial" charset="0"/>
                <a:cs typeface="Arial" charset="0"/>
              </a:rPr>
              <a:t> de </a:t>
            </a:r>
            <a:r>
              <a:rPr lang="en-US" altLang="en-US" sz="800" dirty="0" err="1">
                <a:latin typeface="Arial" charset="0"/>
                <a:cs typeface="Arial" charset="0"/>
              </a:rPr>
              <a:t>RootDNS</a:t>
            </a:r>
            <a:r>
              <a:rPr lang="en-US" altLang="en-US" sz="800" dirty="0">
                <a:latin typeface="Arial" charset="0"/>
                <a:cs typeface="Arial" charset="0"/>
              </a:rPr>
              <a:t>.</a:t>
            </a:r>
            <a:br>
              <a:rPr lang="en-US" altLang="en-US" sz="800" dirty="0">
                <a:latin typeface="Arial" charset="0"/>
                <a:cs typeface="Arial" charset="0"/>
              </a:rPr>
            </a:br>
            <a:r>
              <a:rPr lang="en-US" altLang="en-US" sz="800" b="1" dirty="0">
                <a:latin typeface="Arial" charset="0"/>
                <a:cs typeface="Arial" charset="0"/>
              </a:rPr>
              <a:t> </a:t>
            </a:r>
            <a:r>
              <a:rPr lang="en-US" altLang="en-US" sz="800" dirty="0">
                <a:latin typeface="Arial" charset="0"/>
                <a:cs typeface="Arial" charset="0"/>
              </a:rPr>
              <a:t>h) De ‘local website’ </a:t>
            </a:r>
            <a:r>
              <a:rPr lang="en-US" altLang="en-US" sz="800" dirty="0" err="1">
                <a:latin typeface="Arial" charset="0"/>
                <a:cs typeface="Arial" charset="0"/>
              </a:rPr>
              <a:t>moet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ook</a:t>
            </a:r>
            <a:r>
              <a:rPr lang="en-US" altLang="en-US" sz="800" dirty="0">
                <a:latin typeface="Arial" charset="0"/>
                <a:cs typeface="Arial" charset="0"/>
              </a:rPr>
              <a:t> van ‘</a:t>
            </a:r>
            <a:r>
              <a:rPr lang="en-US" altLang="en-US" sz="800" dirty="0" err="1">
                <a:latin typeface="Arial" charset="0"/>
                <a:cs typeface="Arial" charset="0"/>
              </a:rPr>
              <a:t>buitenaf</a:t>
            </a:r>
            <a:r>
              <a:rPr lang="en-US" altLang="en-US" sz="800" dirty="0">
                <a:latin typeface="Arial" charset="0"/>
                <a:cs typeface="Arial" charset="0"/>
              </a:rPr>
              <a:t>’ </a:t>
            </a:r>
            <a:r>
              <a:rPr lang="en-US" altLang="en-US" sz="800" dirty="0" err="1">
                <a:latin typeface="Arial" charset="0"/>
                <a:cs typeface="Arial" charset="0"/>
              </a:rPr>
              <a:t>bereikbaar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kunnen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err="1">
                <a:latin typeface="Arial" charset="0"/>
                <a:cs typeface="Arial" charset="0"/>
              </a:rPr>
              <a:t>zijn</a:t>
            </a:r>
            <a:r>
              <a:rPr lang="en-US" altLang="en-US" sz="800" dirty="0">
                <a:latin typeface="Arial" charset="0"/>
                <a:cs typeface="Arial" charset="0"/>
              </a:rPr>
              <a:t>…op </a:t>
            </a:r>
            <a:r>
              <a:rPr lang="en-US" altLang="en-US" sz="800" dirty="0" err="1">
                <a:latin typeface="Arial" charset="0"/>
                <a:cs typeface="Arial" charset="0"/>
              </a:rPr>
              <a:t>naam</a:t>
            </a:r>
            <a:r>
              <a:rPr lang="en-US" altLang="en-US" sz="800" dirty="0">
                <a:latin typeface="Arial" charset="0"/>
                <a:cs typeface="Arial" charset="0"/>
              </a:rPr>
              <a:t> !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Laat</a:t>
            </a:r>
            <a:r>
              <a:rPr lang="en-US" altLang="en-US" sz="800" dirty="0" smtClean="0">
                <a:latin typeface="Arial" charset="0"/>
                <a:cs typeface="Arial" charset="0"/>
              </a:rPr>
              <a:t>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eventueel</a:t>
            </a:r>
            <a:r>
              <a:rPr lang="en-US" altLang="en-US" sz="800" dirty="0">
                <a:latin typeface="Arial" charset="0"/>
                <a:cs typeface="Arial" charset="0"/>
              </a:rPr>
              <a:t> </a:t>
            </a:r>
            <a:r>
              <a:rPr lang="en-US" altLang="en-US" sz="800" dirty="0" smtClean="0">
                <a:latin typeface="Arial" charset="0"/>
                <a:cs typeface="Arial" charset="0"/>
              </a:rPr>
              <a:t>de DNS1, DNS2 </a:t>
            </a:r>
            <a:r>
              <a:rPr lang="en-US" altLang="en-US" sz="800" dirty="0">
                <a:latin typeface="Arial" charset="0"/>
                <a:cs typeface="Arial" charset="0"/>
              </a:rPr>
              <a:t>of </a:t>
            </a:r>
            <a:r>
              <a:rPr lang="en-US" altLang="en-US" sz="800" dirty="0" smtClean="0">
                <a:latin typeface="Arial" charset="0"/>
                <a:cs typeface="Arial" charset="0"/>
              </a:rPr>
              <a:t>DNS3 </a:t>
            </a:r>
            <a:r>
              <a:rPr lang="en-US" altLang="en-US" sz="800" dirty="0" err="1" smtClean="0">
                <a:latin typeface="Arial" charset="0"/>
                <a:cs typeface="Arial" charset="0"/>
              </a:rPr>
              <a:t>aanpassen</a:t>
            </a:r>
            <a:r>
              <a:rPr lang="en-US" altLang="en-US" sz="800" dirty="0" smtClean="0">
                <a:latin typeface="Arial" charset="0"/>
                <a:cs typeface="Arial" charset="0"/>
              </a:rPr>
              <a:t>.</a:t>
            </a:r>
            <a:endParaRPr lang="en-US" alt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 bwMode="auto">
          <a:xfrm>
            <a:off x="198438" y="3751263"/>
            <a:ext cx="6240462" cy="1454150"/>
          </a:xfrm>
          <a:prstGeom prst="rect">
            <a:avLst/>
          </a:prstGeom>
          <a:solidFill>
            <a:srgbClr val="EFFBFF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075" name="Line 4"/>
          <p:cNvSpPr>
            <a:spLocks noChangeShapeType="1"/>
          </p:cNvSpPr>
          <p:nvPr/>
        </p:nvSpPr>
        <p:spPr bwMode="auto">
          <a:xfrm>
            <a:off x="153988" y="9293225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153988" y="9521825"/>
            <a:ext cx="6599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1381125" y="9066213"/>
            <a:ext cx="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125413" y="9066213"/>
            <a:ext cx="66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3352800" y="9066213"/>
            <a:ext cx="6350" cy="666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4424363" y="9066213"/>
            <a:ext cx="0" cy="665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211138" y="9058275"/>
            <a:ext cx="1136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PROJECT            :</a:t>
            </a:r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3330575" y="9058275"/>
            <a:ext cx="928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BETREFT     :</a:t>
            </a:r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211138" y="9291638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GETEKEND        :</a:t>
            </a: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1428750" y="9282113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F.Silano</a:t>
            </a:r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3330575" y="9282113"/>
            <a:ext cx="93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DATUM        :</a:t>
            </a:r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211138" y="9509125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TEK. NR              :</a:t>
            </a:r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3330575" y="9509125"/>
            <a:ext cx="93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FILE              :</a:t>
            </a:r>
          </a:p>
        </p:txBody>
      </p:sp>
      <p:sp>
        <p:nvSpPr>
          <p:cNvPr id="3088" name="Rectangle 18"/>
          <p:cNvSpPr>
            <a:spLocks noChangeArrowheads="1"/>
          </p:cNvSpPr>
          <p:nvPr/>
        </p:nvSpPr>
        <p:spPr bwMode="auto">
          <a:xfrm>
            <a:off x="187325" y="9190038"/>
            <a:ext cx="2016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50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3089" name="Line 24"/>
          <p:cNvSpPr>
            <a:spLocks noChangeShapeType="1"/>
          </p:cNvSpPr>
          <p:nvPr/>
        </p:nvSpPr>
        <p:spPr bwMode="auto">
          <a:xfrm>
            <a:off x="5537200" y="9301163"/>
            <a:ext cx="0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Text Box 73"/>
          <p:cNvSpPr txBox="1">
            <a:spLocks noChangeArrowheads="1"/>
          </p:cNvSpPr>
          <p:nvPr/>
        </p:nvSpPr>
        <p:spPr bwMode="auto">
          <a:xfrm>
            <a:off x="-5895975" y="8077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>
              <a:latin typeface="Arial" charset="0"/>
            </a:endParaRPr>
          </a:p>
        </p:txBody>
      </p:sp>
      <p:sp>
        <p:nvSpPr>
          <p:cNvPr id="3091" name="Rectangle 76"/>
          <p:cNvSpPr>
            <a:spLocks noChangeArrowheads="1"/>
          </p:cNvSpPr>
          <p:nvPr/>
        </p:nvSpPr>
        <p:spPr bwMode="auto">
          <a:xfrm>
            <a:off x="1408113" y="9047163"/>
            <a:ext cx="774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 Cisco-lab. </a:t>
            </a:r>
          </a:p>
        </p:txBody>
      </p:sp>
      <p:sp>
        <p:nvSpPr>
          <p:cNvPr id="3092" name="Rectangle 77"/>
          <p:cNvSpPr>
            <a:spLocks noChangeArrowheads="1"/>
          </p:cNvSpPr>
          <p:nvPr/>
        </p:nvSpPr>
        <p:spPr bwMode="auto">
          <a:xfrm>
            <a:off x="4495800" y="9047163"/>
            <a:ext cx="9604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000000"/>
                </a:solidFill>
              </a:rPr>
              <a:t>Practicum lab. </a:t>
            </a:r>
          </a:p>
        </p:txBody>
      </p:sp>
      <p:sp>
        <p:nvSpPr>
          <p:cNvPr id="3093" name="Rectangle 2"/>
          <p:cNvSpPr>
            <a:spLocks noChangeArrowheads="1"/>
          </p:cNvSpPr>
          <p:nvPr/>
        </p:nvSpPr>
        <p:spPr bwMode="auto">
          <a:xfrm>
            <a:off x="131763" y="152400"/>
            <a:ext cx="6637337" cy="9580563"/>
          </a:xfrm>
          <a:prstGeom prst="rect">
            <a:avLst/>
          </a:prstGeom>
          <a:noFill/>
          <a:ln w="22225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2" name="Text Box 114"/>
          <p:cNvSpPr txBox="1">
            <a:spLocks noChangeArrowheads="1"/>
          </p:cNvSpPr>
          <p:nvPr/>
        </p:nvSpPr>
        <p:spPr bwMode="auto">
          <a:xfrm>
            <a:off x="320675" y="304800"/>
            <a:ext cx="287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200" b="1" dirty="0" smtClean="0">
                <a:latin typeface="Arial" charset="0"/>
              </a:rPr>
              <a:t>Extra </a:t>
            </a:r>
            <a:r>
              <a:rPr lang="en-US" sz="1200" b="1" dirty="0" err="1" smtClean="0">
                <a:latin typeface="Arial" charset="0"/>
              </a:rPr>
              <a:t>gegevens</a:t>
            </a:r>
            <a:r>
              <a:rPr lang="en-US" sz="1200" b="1" dirty="0" smtClean="0">
                <a:latin typeface="Arial" charset="0"/>
              </a:rPr>
              <a:t>: </a:t>
            </a:r>
            <a:r>
              <a:rPr lang="en-US" sz="12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voorbeelden</a:t>
            </a:r>
            <a:endParaRPr lang="en-US" sz="1200" b="1" i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pSp>
        <p:nvGrpSpPr>
          <p:cNvPr id="3095" name="Groep 1"/>
          <p:cNvGrpSpPr>
            <a:grpSpLocks/>
          </p:cNvGrpSpPr>
          <p:nvPr/>
        </p:nvGrpSpPr>
        <p:grpSpPr bwMode="auto">
          <a:xfrm>
            <a:off x="228600" y="581025"/>
            <a:ext cx="2736850" cy="1547813"/>
            <a:chOff x="304800" y="1180932"/>
            <a:chExt cx="2736851" cy="1547230"/>
          </a:xfrm>
        </p:grpSpPr>
        <p:grpSp>
          <p:nvGrpSpPr>
            <p:cNvPr id="3117" name="Groep 2"/>
            <p:cNvGrpSpPr>
              <a:grpSpLocks/>
            </p:cNvGrpSpPr>
            <p:nvPr/>
          </p:nvGrpSpPr>
          <p:grpSpPr bwMode="auto">
            <a:xfrm>
              <a:off x="413590" y="1438133"/>
              <a:ext cx="2252662" cy="1290029"/>
              <a:chOff x="5246856" y="4859196"/>
              <a:chExt cx="2253058" cy="1290029"/>
            </a:xfrm>
          </p:grpSpPr>
          <p:sp>
            <p:nvSpPr>
              <p:cNvPr id="157" name="Rechthoek 156"/>
              <p:cNvSpPr/>
              <p:nvPr/>
            </p:nvSpPr>
            <p:spPr bwMode="auto">
              <a:xfrm>
                <a:off x="5247604" y="4859073"/>
                <a:ext cx="2226067" cy="12822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8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120" name="Groep 309"/>
              <p:cNvGrpSpPr>
                <a:grpSpLocks/>
              </p:cNvGrpSpPr>
              <p:nvPr/>
            </p:nvGrpSpPr>
            <p:grpSpPr bwMode="auto">
              <a:xfrm>
                <a:off x="5504324" y="4945072"/>
                <a:ext cx="679654" cy="244454"/>
                <a:chOff x="1735567" y="1339035"/>
                <a:chExt cx="609599" cy="304800"/>
              </a:xfrm>
            </p:grpSpPr>
            <p:pic>
              <p:nvPicPr>
                <p:cNvPr id="152" name="Picture 168"/>
                <p:cNvPicPr>
                  <a:picLocks noChangeArrowheads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35567" y="1339035"/>
                  <a:ext cx="609599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124" name="Picture 8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4416" y="1491434"/>
                  <a:ext cx="3048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4" name="Text Box 114"/>
              <p:cNvSpPr txBox="1">
                <a:spLocks noChangeArrowheads="1"/>
              </p:cNvSpPr>
              <p:nvPr/>
            </p:nvSpPr>
            <p:spPr bwMode="auto">
              <a:xfrm>
                <a:off x="6222501" y="4927310"/>
                <a:ext cx="1228942" cy="338010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 b="1" i="1" dirty="0">
                    <a:latin typeface="Arial" charset="0"/>
                  </a:rPr>
                  <a:t>=</a:t>
                </a:r>
                <a:r>
                  <a:rPr lang="en-US" sz="800" b="1" i="1" dirty="0">
                    <a:solidFill>
                      <a:srgbClr val="FF3300"/>
                    </a:solidFill>
                    <a:latin typeface="Arial" charset="0"/>
                  </a:rPr>
                  <a:t>  </a:t>
                </a:r>
                <a:r>
                  <a:rPr lang="en-US" sz="800" b="1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Catalyst 3550 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(lab) </a:t>
                </a:r>
                <a:r>
                  <a:rPr lang="en-US" sz="800" b="1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of Catalyst 3560 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(</a:t>
                </a:r>
                <a:r>
                  <a:rPr lang="en-US" sz="800" i="1" dirty="0" err="1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pkt</a:t>
                </a:r>
                <a:r>
                  <a:rPr lang="en-US" sz="800" i="1" dirty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3122" name="Text Box 114"/>
              <p:cNvSpPr txBox="1">
                <a:spLocks noChangeArrowheads="1"/>
              </p:cNvSpPr>
              <p:nvPr/>
            </p:nvSpPr>
            <p:spPr bwMode="auto">
              <a:xfrm>
                <a:off x="5246856" y="5318223"/>
                <a:ext cx="2253058" cy="83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b="1">
                    <a:latin typeface="Arial" charset="0"/>
                  </a:rPr>
                  <a:t>Interfaces:  fa0/1  </a:t>
                </a:r>
                <a:r>
                  <a:rPr lang="en-US" altLang="en-US" sz="800">
                    <a:latin typeface="Arial" charset="0"/>
                  </a:rPr>
                  <a:t>t/m</a:t>
                </a:r>
                <a:r>
                  <a:rPr lang="en-US" altLang="en-US" sz="800" b="1">
                    <a:latin typeface="Arial" charset="0"/>
                  </a:rPr>
                  <a:t> fa0/12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>
                    <a:latin typeface="Arial" charset="0"/>
                  </a:rPr>
                  <a:t>instellen als </a:t>
                </a:r>
                <a:r>
                  <a:rPr lang="en-US" altLang="en-US" sz="800" b="1" i="1">
                    <a:latin typeface="Arial" charset="0"/>
                  </a:rPr>
                  <a:t>router-interfaces </a:t>
                </a:r>
                <a:r>
                  <a:rPr lang="en-US" altLang="en-US" sz="800">
                    <a:latin typeface="Arial" charset="0"/>
                  </a:rPr>
                  <a:t>d.m.v.: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</a:t>
                </a:r>
                <a:r>
                  <a:rPr lang="en-US" altLang="en-US" sz="800">
                    <a:latin typeface="Arial" charset="0"/>
                    <a:sym typeface="Wingdings" pitchFamily="2" charset="2"/>
                  </a:rPr>
                  <a:t>:</a:t>
                </a:r>
                <a:r>
                  <a:rPr lang="en-US" altLang="en-US" sz="800" b="1">
                    <a:latin typeface="Arial" charset="0"/>
                    <a:sym typeface="Wingdings" pitchFamily="2" charset="2"/>
                  </a:rPr>
                  <a:t> </a:t>
                </a:r>
                <a:r>
                  <a:rPr lang="en-US" altLang="en-US" sz="800" b="1" i="1">
                    <a:latin typeface="Arial" charset="0"/>
                    <a:sym typeface="Wingdings" pitchFamily="2" charset="2"/>
                  </a:rPr>
                  <a:t>(config)#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  <a:sym typeface="Wingdings" pitchFamily="2" charset="2"/>
                  </a:rPr>
                  <a:t>ip routing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int fa0/1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(config-if)#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no switchport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>
                    <a:latin typeface="Arial" charset="0"/>
                  </a:rPr>
                  <a:t>commando:</a:t>
                </a:r>
                <a:r>
                  <a:rPr lang="en-US" altLang="en-US" sz="800" b="1">
                    <a:latin typeface="Arial" charset="0"/>
                  </a:rPr>
                  <a:t> </a:t>
                </a:r>
                <a:r>
                  <a:rPr lang="en-US" altLang="en-US" sz="800" b="1" i="1">
                    <a:latin typeface="Arial" charset="0"/>
                  </a:rPr>
                  <a:t>(config-if)# </a:t>
                </a:r>
                <a:r>
                  <a:rPr lang="en-US" altLang="en-US" sz="800" b="1" i="1">
                    <a:solidFill>
                      <a:srgbClr val="FF0000"/>
                    </a:solidFill>
                    <a:latin typeface="Arial" charset="0"/>
                  </a:rPr>
                  <a:t>ip address ……..</a:t>
                </a:r>
              </a:p>
            </p:txBody>
          </p:sp>
        </p:grpSp>
        <p:sp>
          <p:nvSpPr>
            <p:cNvPr id="34" name="Text Box 114"/>
            <p:cNvSpPr txBox="1">
              <a:spLocks noChangeArrowheads="1"/>
            </p:cNvSpPr>
            <p:nvPr/>
          </p:nvSpPr>
          <p:spPr bwMode="auto">
            <a:xfrm>
              <a:off x="304800" y="1180932"/>
              <a:ext cx="2736851" cy="245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</a:rPr>
                <a:t>-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Maak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van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een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switch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een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 Router</a:t>
              </a:r>
              <a:r>
                <a:rPr lang="en-US" sz="1000" dirty="0" smtClean="0">
                  <a:latin typeface="Arial" charset="0"/>
                </a:rPr>
                <a:t>:</a:t>
              </a:r>
            </a:p>
          </p:txBody>
        </p:sp>
      </p:grpSp>
      <p:grpSp>
        <p:nvGrpSpPr>
          <p:cNvPr id="3096" name="Groep 2"/>
          <p:cNvGrpSpPr>
            <a:grpSpLocks/>
          </p:cNvGrpSpPr>
          <p:nvPr/>
        </p:nvGrpSpPr>
        <p:grpSpPr bwMode="auto">
          <a:xfrm>
            <a:off x="3276600" y="609600"/>
            <a:ext cx="2676525" cy="1279525"/>
            <a:chOff x="320675" y="2971799"/>
            <a:chExt cx="2676525" cy="1279684"/>
          </a:xfrm>
        </p:grpSpPr>
        <p:grpSp>
          <p:nvGrpSpPr>
            <p:cNvPr id="3113" name="Groep 2"/>
            <p:cNvGrpSpPr>
              <a:grpSpLocks/>
            </p:cNvGrpSpPr>
            <p:nvPr/>
          </p:nvGrpSpPr>
          <p:grpSpPr bwMode="auto">
            <a:xfrm>
              <a:off x="381000" y="3218020"/>
              <a:ext cx="2616200" cy="1033463"/>
              <a:chOff x="3554412" y="6074102"/>
              <a:chExt cx="3103563" cy="1031877"/>
            </a:xfrm>
          </p:grpSpPr>
          <p:sp>
            <p:nvSpPr>
              <p:cNvPr id="126" name="Rechthoek 125"/>
              <p:cNvSpPr/>
              <p:nvPr/>
            </p:nvSpPr>
            <p:spPr bwMode="auto">
              <a:xfrm>
                <a:off x="3578895" y="6073975"/>
                <a:ext cx="3015051" cy="10272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8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 Box 114"/>
              <p:cNvSpPr txBox="1">
                <a:spLocks noChangeArrowheads="1"/>
              </p:cNvSpPr>
              <p:nvPr/>
            </p:nvSpPr>
            <p:spPr bwMode="auto">
              <a:xfrm>
                <a:off x="3554412" y="6151652"/>
                <a:ext cx="3103563" cy="954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r>
                  <a:rPr lang="en-US" sz="800" b="1" dirty="0" smtClean="0">
                    <a:latin typeface="Arial Narrow" pitchFamily="34" charset="0"/>
                  </a:rPr>
                  <a:t>‘</a:t>
                </a:r>
                <a:r>
                  <a:rPr lang="en-US" sz="800" b="1" i="1" dirty="0" smtClean="0">
                    <a:latin typeface="Arial Narrow" pitchFamily="34" charset="0"/>
                  </a:rPr>
                  <a:t>DHCP-server</a:t>
                </a:r>
                <a:r>
                  <a:rPr lang="en-US" sz="800" b="1" dirty="0" smtClean="0">
                    <a:latin typeface="Arial Narrow" pitchFamily="34" charset="0"/>
                  </a:rPr>
                  <a:t>’:</a:t>
                </a:r>
              </a:p>
              <a:p>
                <a:pPr>
                  <a:defRPr/>
                </a:pPr>
                <a:r>
                  <a:rPr lang="en-US" sz="800" b="1" dirty="0" smtClean="0">
                    <a:latin typeface="Arial Narrow" pitchFamily="34" charset="0"/>
                  </a:rPr>
                  <a:t>Router </a:t>
                </a:r>
                <a:r>
                  <a:rPr lang="en-US" sz="800" dirty="0" err="1" smtClean="0">
                    <a:latin typeface="Arial Narrow" pitchFamily="34" charset="0"/>
                  </a:rPr>
                  <a:t>instellen</a:t>
                </a:r>
                <a:r>
                  <a:rPr lang="en-US" sz="800" dirty="0" smtClean="0">
                    <a:latin typeface="Arial Narrow" pitchFamily="34" charset="0"/>
                  </a:rPr>
                  <a:t> </a:t>
                </a:r>
                <a:r>
                  <a:rPr lang="en-US" sz="800" dirty="0" err="1" smtClean="0">
                    <a:latin typeface="Arial Narrow" pitchFamily="34" charset="0"/>
                  </a:rPr>
                  <a:t>als</a:t>
                </a:r>
                <a:r>
                  <a:rPr lang="en-US" sz="800" dirty="0" smtClean="0">
                    <a:latin typeface="Arial Narrow" pitchFamily="34" charset="0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</a:rPr>
                  <a:t>DHCP-server</a:t>
                </a:r>
                <a:r>
                  <a:rPr lang="en-US" sz="800" b="1" dirty="0" smtClean="0">
                    <a:latin typeface="Arial Narrow" pitchFamily="34" charset="0"/>
                  </a:rPr>
                  <a:t>.</a:t>
                </a:r>
                <a:r>
                  <a:rPr lang="en-US" sz="800" dirty="0" smtClean="0">
                    <a:latin typeface="Arial Narrow" pitchFamily="34" charset="0"/>
                  </a:rPr>
                  <a:t>:</a:t>
                </a: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</a:t>
                </a:r>
                <a:r>
                  <a:rPr lang="en-US" sz="800" dirty="0" smtClean="0">
                    <a:latin typeface="Arial Narrow" pitchFamily="34" charset="0"/>
                    <a:sym typeface="Wingdings" pitchFamily="2" charset="2"/>
                  </a:rPr>
                  <a:t>:</a:t>
                </a:r>
                <a:r>
                  <a:rPr lang="en-US" sz="800" b="1" dirty="0" smtClean="0"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  <a:sym typeface="Wingdings" pitchFamily="2" charset="2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  <a:sym typeface="Wingdings" pitchFamily="2" charset="2"/>
                  </a:rPr>
                  <a:t>config</a:t>
                </a:r>
                <a:r>
                  <a:rPr lang="en-US" sz="800" b="1" i="1" dirty="0" smtClean="0">
                    <a:latin typeface="Arial Narrow" pitchFamily="34" charset="0"/>
                    <a:sym typeface="Wingdings" pitchFamily="2" charset="2"/>
                  </a:rPr>
                  <a:t>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ip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dhcp</a:t>
                </a:r>
                <a:r>
                  <a:rPr lang="en-US" sz="800" b="1" i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 excluded-address </a:t>
                </a:r>
                <a:r>
                  <a:rPr lang="en-US" sz="800" b="1" i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x.x.x.x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  <a:sym typeface="Wingdings" pitchFamily="2" charset="2"/>
                </a:endParaRP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</a:t>
                </a:r>
                <a:r>
                  <a:rPr lang="en-US" sz="800" b="1" dirty="0" smtClean="0">
                    <a:latin typeface="Arial Narrow" pitchFamily="34" charset="0"/>
                  </a:rPr>
                  <a:t> </a:t>
                </a:r>
                <a:r>
                  <a:rPr lang="en-US" sz="800" b="1" i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config</a:t>
                </a:r>
                <a:r>
                  <a:rPr lang="en-US" sz="800" b="1" i="1" dirty="0" smtClean="0">
                    <a:latin typeface="Arial Narrow" pitchFamily="34" charset="0"/>
                  </a:rPr>
                  <a:t> 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ip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dhcp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  <a:sym typeface="Wingdings" pitchFamily="2" charset="2"/>
                  </a:rPr>
                  <a:t>  pool </a:t>
                </a:r>
                <a:r>
                  <a:rPr lang="en-US" sz="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‘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naam</a:t>
                </a:r>
                <a:r>
                  <a:rPr lang="en-US" sz="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  <a:sym typeface="Wingdings" pitchFamily="2" charset="2"/>
                  </a:rPr>
                  <a:t>’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 </a:t>
                </a:r>
                <a:r>
                  <a:rPr lang="en-US" sz="800" b="1" i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network 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netid</a:t>
                </a:r>
                <a:r>
                  <a:rPr lang="en-US" sz="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 +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subm</a:t>
                </a:r>
                <a:r>
                  <a:rPr lang="en-US" sz="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800" dirty="0" smtClean="0">
                    <a:latin typeface="Arial Narrow" pitchFamily="34" charset="0"/>
                  </a:rPr>
                  <a:t>commando:</a:t>
                </a:r>
                <a:r>
                  <a:rPr lang="en-US" sz="800" b="1" dirty="0" smtClean="0">
                    <a:latin typeface="Arial Narrow" pitchFamily="34" charset="0"/>
                  </a:rPr>
                  <a:t> 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default-router  </a:t>
                </a:r>
                <a:r>
                  <a:rPr lang="en-US" sz="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Narrow" pitchFamily="34" charset="0"/>
                  </a:rPr>
                  <a:t>x.x.x.x</a:t>
                </a:r>
                <a:r>
                  <a:rPr lang="en-US" sz="8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  <a:t/>
                </a:r>
                <a:br>
                  <a:rPr lang="en-US" sz="8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</a:br>
                <a:r>
                  <a:rPr lang="en-US" sz="800" dirty="0" smtClean="0">
                    <a:latin typeface="Arial Narrow" pitchFamily="34" charset="0"/>
                  </a:rPr>
                  <a:t>commando: </a:t>
                </a:r>
                <a:r>
                  <a:rPr lang="en-US" sz="800" b="1" dirty="0" smtClean="0">
                    <a:latin typeface="Arial Narrow" pitchFamily="34" charset="0"/>
                  </a:rPr>
                  <a:t>(</a:t>
                </a:r>
                <a:r>
                  <a:rPr lang="en-US" sz="800" b="1" i="1" dirty="0" err="1" smtClean="0">
                    <a:latin typeface="Arial Narrow" pitchFamily="34" charset="0"/>
                  </a:rPr>
                  <a:t>dhcp-config</a:t>
                </a:r>
                <a:r>
                  <a:rPr lang="en-US" sz="800" b="1" i="1" dirty="0" smtClean="0">
                    <a:latin typeface="Arial Narrow" pitchFamily="34" charset="0"/>
                  </a:rPr>
                  <a:t>)# </a:t>
                </a:r>
                <a:r>
                  <a:rPr lang="en-US" sz="800" b="1" i="1" dirty="0" err="1" smtClean="0">
                    <a:solidFill>
                      <a:srgbClr val="FF0000"/>
                    </a:solidFill>
                    <a:latin typeface="Arial Narrow" pitchFamily="34" charset="0"/>
                  </a:rPr>
                  <a:t>dns</a:t>
                </a:r>
                <a:r>
                  <a:rPr lang="en-US" sz="800" b="1" i="1" dirty="0" smtClean="0">
                    <a:solidFill>
                      <a:srgbClr val="FF0000"/>
                    </a:solidFill>
                    <a:latin typeface="Arial Narrow" pitchFamily="34" charset="0"/>
                  </a:rPr>
                  <a:t>-server  </a:t>
                </a:r>
                <a:r>
                  <a:rPr lang="en-US" sz="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itchFamily="34" charset="0"/>
                  </a:rPr>
                  <a:t>x.y.y.y</a:t>
                </a:r>
                <a:endParaRPr lang="en-US" sz="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20675" y="2971799"/>
              <a:ext cx="1803400" cy="24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</a:rPr>
                <a:t>- </a:t>
              </a:r>
              <a:r>
                <a:rPr lang="en-US" sz="1000" i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DHCP-server </a:t>
              </a:r>
              <a:r>
                <a:rPr lang="en-US" sz="1000" i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charset="0"/>
                </a:rPr>
                <a:t>configuratie</a:t>
              </a:r>
              <a:r>
                <a:rPr lang="en-US" sz="1000" dirty="0" smtClean="0">
                  <a:latin typeface="Arial" charset="0"/>
                </a:rPr>
                <a:t>:</a:t>
              </a:r>
            </a:p>
          </p:txBody>
        </p:sp>
      </p:grpSp>
      <p:sp>
        <p:nvSpPr>
          <p:cNvPr id="124" name="Text Box 135"/>
          <p:cNvSpPr txBox="1">
            <a:spLocks noChangeArrowheads="1"/>
          </p:cNvSpPr>
          <p:nvPr/>
        </p:nvSpPr>
        <p:spPr bwMode="auto">
          <a:xfrm>
            <a:off x="325438" y="2438400"/>
            <a:ext cx="3665537" cy="1077913"/>
          </a:xfrm>
          <a:prstGeom prst="rect">
            <a:avLst/>
          </a:prstGeom>
          <a:solidFill>
            <a:srgbClr val="C00000"/>
          </a:solidFill>
          <a:ln w="28575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8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rPr>
              <a:t>Windows 2008 server:</a:t>
            </a:r>
            <a:r>
              <a:rPr lang="en-US" sz="800" b="1" dirty="0" smtClean="0">
                <a:solidFill>
                  <a:srgbClr val="00B0F0"/>
                </a:solidFill>
                <a:latin typeface="Arial Narrow" pitchFamily="34" charset="0"/>
                <a:cs typeface="Arial" pitchFamily="34" charset="0"/>
              </a:rPr>
              <a:t/>
            </a:r>
            <a:br>
              <a:rPr lang="en-US" sz="800" b="1" dirty="0" smtClean="0">
                <a:solidFill>
                  <a:srgbClr val="00B0F0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Administrative tools –DNS:</a:t>
            </a:r>
            <a:b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DNS -</a:t>
            </a:r>
            <a:r>
              <a:rPr lang="en-US" sz="800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SERVER-’continent’</a:t>
            </a:r>
          </a:p>
          <a:p>
            <a:pPr>
              <a:defRPr/>
            </a:pP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  Forward Lookup  Zones:  New </a:t>
            </a:r>
            <a:r>
              <a:rPr lang="en-US" sz="800" b="1" u="sng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Zone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: -Primary zone-Zone name: </a:t>
            </a:r>
            <a:r>
              <a:rPr lang="en-US" sz="800" b="1" i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eur</a:t>
            </a:r>
            <a:endParaRPr lang="en-US" sz="800" b="1" i="1" dirty="0" smtClean="0">
              <a:solidFill>
                <a:srgbClr val="FFFF00"/>
              </a:solidFill>
              <a:latin typeface="Arial Narrow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800" b="1" i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   +</a:t>
            </a:r>
            <a:r>
              <a:rPr lang="en-US" sz="800" b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eur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: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New </a:t>
            </a:r>
            <a:r>
              <a:rPr lang="en-US" sz="800" b="1" u="sng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Domain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...Type the new DNS domain name: </a:t>
            </a:r>
            <a:r>
              <a:rPr lang="en-US" sz="800" b="1" i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dcnlab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/>
            </a:r>
            <a:b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          +</a:t>
            </a:r>
            <a:r>
              <a:rPr lang="en-US" sz="800" b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dcnlab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New </a:t>
            </a:r>
            <a:r>
              <a:rPr lang="en-US" sz="800" b="1" u="sng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Host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(A or AAAA) Name: [ blank ]  -  </a:t>
            </a: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IP address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(http-server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)</a:t>
            </a:r>
            <a:b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          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+</a:t>
            </a:r>
            <a:r>
              <a:rPr lang="en-US" sz="800" b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dcnlab</a:t>
            </a:r>
            <a:r>
              <a:rPr lang="en-US" sz="800" b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New </a:t>
            </a:r>
            <a:r>
              <a:rPr lang="en-US" sz="800" b="1" u="sng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Alias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(CNAME) …Alias name: </a:t>
            </a: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www</a:t>
            </a:r>
            <a:b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</a:br>
            <a:r>
              <a:rPr lang="en-US" sz="800" b="1" i="1" dirty="0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    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+</a:t>
            </a:r>
            <a:r>
              <a:rPr lang="en-US" sz="800" b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eur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:</a:t>
            </a:r>
            <a:r>
              <a:rPr lang="en-US" sz="800" b="1" i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New </a:t>
            </a:r>
            <a:r>
              <a:rPr lang="en-US" sz="800" b="1" u="dbl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Alias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CNAME)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- Alias name: </a:t>
            </a:r>
            <a:r>
              <a:rPr lang="en-US" sz="800" b="1" i="1" dirty="0" err="1">
                <a:solidFill>
                  <a:srgbClr val="FFFF99"/>
                </a:solidFill>
                <a:latin typeface="Arial Narrow" pitchFamily="34" charset="0"/>
                <a:cs typeface="Arial" pitchFamily="34" charset="0"/>
              </a:rPr>
              <a:t>rip.testlab</a:t>
            </a:r>
            <a:r>
              <a:rPr lang="en-US" sz="800" b="1" dirty="0">
                <a:solidFill>
                  <a:srgbClr val="FFFF99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b="1" i="1" dirty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- FQDN for target </a:t>
            </a:r>
            <a:r>
              <a:rPr lang="en-US" sz="8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host-</a:t>
            </a:r>
            <a:r>
              <a:rPr lang="en-US" sz="800" b="1" i="1" dirty="0" err="1" smtClean="0"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dcnlab.eur</a:t>
            </a:r>
            <a:endParaRPr lang="en-US" sz="8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098" name="Rectangle 118"/>
          <p:cNvSpPr>
            <a:spLocks noChangeArrowheads="1"/>
          </p:cNvSpPr>
          <p:nvPr/>
        </p:nvSpPr>
        <p:spPr bwMode="auto">
          <a:xfrm>
            <a:off x="1089025" y="4556125"/>
            <a:ext cx="41910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099" name="Text Box 107"/>
          <p:cNvSpPr txBox="1">
            <a:spLocks noChangeArrowheads="1"/>
          </p:cNvSpPr>
          <p:nvPr/>
        </p:nvSpPr>
        <p:spPr bwMode="auto">
          <a:xfrm>
            <a:off x="1011238" y="3856038"/>
            <a:ext cx="4953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</a:rPr>
              <a:t>  </a:t>
            </a:r>
            <a:r>
              <a:rPr lang="en-US" altLang="en-US" sz="800">
                <a:latin typeface="Arial" charset="0"/>
                <a:cs typeface="Arial" charset="0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  <a:cs typeface="Arial" charset="0"/>
              </a:rPr>
              <a:t>  ip nat inside </a:t>
            </a:r>
            <a:r>
              <a:rPr lang="en-US" altLang="en-US" sz="800">
                <a:solidFill>
                  <a:srgbClr val="FF0066"/>
                </a:solidFill>
                <a:latin typeface="Arial" charset="0"/>
                <a:cs typeface="Arial" charset="0"/>
              </a:rPr>
              <a:t>source</a:t>
            </a:r>
            <a:r>
              <a:rPr lang="en-US" altLang="en-US" sz="800">
                <a:latin typeface="Arial" charset="0"/>
                <a:cs typeface="Arial" charset="0"/>
              </a:rPr>
              <a:t> </a:t>
            </a:r>
            <a:r>
              <a:rPr lang="en-US" altLang="en-US" sz="800">
                <a:solidFill>
                  <a:srgbClr val="FF0066"/>
                </a:solidFill>
                <a:latin typeface="Arial" charset="0"/>
                <a:cs typeface="Arial" charset="0"/>
              </a:rPr>
              <a:t>list 1</a:t>
            </a:r>
            <a:r>
              <a:rPr lang="en-US" altLang="en-US" sz="800">
                <a:latin typeface="Arial" charset="0"/>
                <a:cs typeface="Arial" charset="0"/>
              </a:rPr>
              <a:t> interface fa0/1 overload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" charset="0"/>
                <a:cs typeface="Arial" charset="0"/>
              </a:rPr>
              <a:t>  Laat </a:t>
            </a:r>
            <a:r>
              <a:rPr lang="en-US" altLang="en-US" sz="800" b="1" i="1">
                <a:solidFill>
                  <a:srgbClr val="FF0066"/>
                </a:solidFill>
                <a:latin typeface="Arial" charset="0"/>
                <a:cs typeface="Arial" charset="0"/>
              </a:rPr>
              <a:t>alle inside hosts-adressen </a:t>
            </a:r>
            <a:r>
              <a:rPr lang="en-US" altLang="en-US" sz="800" b="1" i="1">
                <a:latin typeface="Arial" charset="0"/>
                <a:cs typeface="Arial" charset="0"/>
              </a:rPr>
              <a:t>toe tot het internet via</a:t>
            </a:r>
            <a:r>
              <a:rPr lang="en-US" altLang="en-US" sz="800" b="1" i="1">
                <a:solidFill>
                  <a:srgbClr val="FF0066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b="1" i="1">
                <a:latin typeface="Arial" charset="0"/>
                <a:cs typeface="Arial" charset="0"/>
              </a:rPr>
              <a:t>het gedeelde</a:t>
            </a:r>
            <a:r>
              <a:rPr lang="en-US" altLang="en-US" sz="800" b="1" i="1">
                <a:solidFill>
                  <a:srgbClr val="FF0066"/>
                </a:solidFill>
                <a:latin typeface="Arial" charset="0"/>
                <a:cs typeface="Arial" charset="0"/>
              </a:rPr>
              <a:t> interface fa0/1 </a:t>
            </a:r>
            <a:r>
              <a:rPr lang="en-US" altLang="en-US" sz="800" b="1" i="1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" charset="0"/>
                <a:cs typeface="Arial" charset="0"/>
              </a:rPr>
              <a:t>  </a:t>
            </a:r>
            <a:r>
              <a:rPr lang="en-US" altLang="en-US" sz="800">
                <a:latin typeface="Arial" charset="0"/>
                <a:cs typeface="Arial" charset="0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  <a:cs typeface="Arial" charset="0"/>
              </a:rPr>
              <a:t>  access-list</a:t>
            </a:r>
            <a:r>
              <a:rPr lang="en-US" altLang="en-US" sz="800">
                <a:solidFill>
                  <a:srgbClr val="FF0066"/>
                </a:solidFill>
                <a:latin typeface="Arial" charset="0"/>
                <a:cs typeface="Arial" charset="0"/>
              </a:rPr>
              <a:t> 1</a:t>
            </a:r>
            <a:r>
              <a:rPr lang="en-US" altLang="en-US" sz="800">
                <a:latin typeface="Arial" charset="0"/>
                <a:cs typeface="Arial" charset="0"/>
              </a:rPr>
              <a:t> permit any </a:t>
            </a:r>
            <a:endParaRPr lang="en-US" altLang="en-US" sz="800" b="1" i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00" name="Text Box 84"/>
          <p:cNvSpPr txBox="1">
            <a:spLocks noChangeArrowheads="1"/>
          </p:cNvSpPr>
          <p:nvPr/>
        </p:nvSpPr>
        <p:spPr bwMode="auto">
          <a:xfrm>
            <a:off x="152400" y="3730625"/>
            <a:ext cx="5345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i="1">
                <a:latin typeface="Arial" charset="0"/>
              </a:rPr>
              <a:t>  </a:t>
            </a:r>
            <a:r>
              <a:rPr lang="en-US" altLang="en-US" sz="800" i="1">
                <a:solidFill>
                  <a:srgbClr val="FF0000"/>
                </a:solidFill>
                <a:latin typeface="Arial" charset="0"/>
              </a:rPr>
              <a:t>Voorbeeld </a:t>
            </a:r>
            <a:r>
              <a:rPr lang="en-US" altLang="en-US" sz="800">
                <a:latin typeface="Arial" charset="0"/>
              </a:rPr>
              <a:t>	hostname Amsterdam</a:t>
            </a:r>
          </a:p>
        </p:txBody>
      </p:sp>
      <p:sp>
        <p:nvSpPr>
          <p:cNvPr id="3101" name="AutoShape 113"/>
          <p:cNvSpPr>
            <a:spLocks noChangeArrowheads="1"/>
          </p:cNvSpPr>
          <p:nvPr/>
        </p:nvSpPr>
        <p:spPr bwMode="auto">
          <a:xfrm rot="10800000">
            <a:off x="619125" y="4038600"/>
            <a:ext cx="420688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102" name="Text Box 114"/>
          <p:cNvSpPr txBox="1">
            <a:spLocks noChangeArrowheads="1"/>
          </p:cNvSpPr>
          <p:nvPr/>
        </p:nvSpPr>
        <p:spPr bwMode="auto">
          <a:xfrm>
            <a:off x="238125" y="3960813"/>
            <a:ext cx="433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0066"/>
                </a:solidFill>
                <a:latin typeface="Arial" charset="0"/>
              </a:rPr>
              <a:t>PAT</a:t>
            </a:r>
          </a:p>
        </p:txBody>
      </p:sp>
      <p:sp>
        <p:nvSpPr>
          <p:cNvPr id="91" name="Text Box 114"/>
          <p:cNvSpPr txBox="1">
            <a:spLocks noChangeArrowheads="1"/>
          </p:cNvSpPr>
          <p:nvPr/>
        </p:nvSpPr>
        <p:spPr bwMode="auto">
          <a:xfrm>
            <a:off x="244475" y="3527425"/>
            <a:ext cx="180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NAT/PAT/</a:t>
            </a:r>
            <a:r>
              <a:rPr lang="en-US" sz="1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PF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10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configuratie</a:t>
            </a:r>
            <a:r>
              <a:rPr lang="en-US" sz="1000" dirty="0" smtClean="0">
                <a:latin typeface="Arial" charset="0"/>
              </a:rPr>
              <a:t>:</a:t>
            </a:r>
          </a:p>
        </p:txBody>
      </p:sp>
      <p:sp>
        <p:nvSpPr>
          <p:cNvPr id="3104" name="Rectangle 118"/>
          <p:cNvSpPr>
            <a:spLocks noChangeArrowheads="1"/>
          </p:cNvSpPr>
          <p:nvPr/>
        </p:nvSpPr>
        <p:spPr bwMode="auto">
          <a:xfrm>
            <a:off x="9067800" y="8188325"/>
            <a:ext cx="41910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105" name="Text Box 129"/>
          <p:cNvSpPr txBox="1">
            <a:spLocks noChangeArrowheads="1"/>
          </p:cNvSpPr>
          <p:nvPr/>
        </p:nvSpPr>
        <p:spPr bwMode="auto">
          <a:xfrm>
            <a:off x="5380038" y="4572000"/>
            <a:ext cx="10588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accent2"/>
                </a:solidFill>
                <a:latin typeface="Arial" charset="0"/>
                <a:cs typeface="Arial" charset="0"/>
              </a:rPr>
              <a:t>PortForwarding</a:t>
            </a:r>
          </a:p>
        </p:txBody>
      </p:sp>
      <p:sp>
        <p:nvSpPr>
          <p:cNvPr id="3106" name="AutoShape 131"/>
          <p:cNvSpPr>
            <a:spLocks noChangeArrowheads="1"/>
          </p:cNvSpPr>
          <p:nvPr/>
        </p:nvSpPr>
        <p:spPr bwMode="auto">
          <a:xfrm>
            <a:off x="5573713" y="4800600"/>
            <a:ext cx="434975" cy="228600"/>
          </a:xfrm>
          <a:prstGeom prst="leftArrow">
            <a:avLst>
              <a:gd name="adj1" fmla="val 50000"/>
              <a:gd name="adj2" fmla="val 75001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07" name="Text Box 132"/>
          <p:cNvSpPr txBox="1">
            <a:spLocks noChangeArrowheads="1"/>
          </p:cNvSpPr>
          <p:nvPr/>
        </p:nvSpPr>
        <p:spPr bwMode="auto">
          <a:xfrm>
            <a:off x="1017588" y="4343400"/>
            <a:ext cx="49530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  <a:cs typeface="Arial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  <a:cs typeface="Arial" charset="0"/>
              </a:rPr>
              <a:t> 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charset="0"/>
                <a:cs typeface="Arial" charset="0"/>
              </a:rPr>
              <a:t>  </a:t>
            </a:r>
            <a:r>
              <a:rPr lang="en-US" altLang="en-US" sz="800">
                <a:latin typeface="Arial" charset="0"/>
                <a:cs typeface="Arial" charset="0"/>
              </a:rPr>
              <a:t>ip nat inside </a:t>
            </a:r>
            <a:r>
              <a:rPr lang="en-US" altLang="en-US" sz="800">
                <a:solidFill>
                  <a:schemeClr val="accent2"/>
                </a:solidFill>
                <a:latin typeface="Arial" charset="0"/>
                <a:cs typeface="Arial" charset="0"/>
              </a:rPr>
              <a:t>source static tcp</a:t>
            </a:r>
            <a:r>
              <a:rPr lang="en-US" altLang="en-US" sz="800">
                <a:latin typeface="Arial" charset="0"/>
                <a:cs typeface="Arial" charset="0"/>
              </a:rPr>
              <a:t> 192.168.100.253 </a:t>
            </a:r>
            <a:r>
              <a:rPr lang="en-US" altLang="en-US" sz="800">
                <a:solidFill>
                  <a:schemeClr val="accent2"/>
                </a:solidFill>
                <a:latin typeface="Arial" charset="0"/>
                <a:cs typeface="Arial" charset="0"/>
              </a:rPr>
              <a:t>80</a:t>
            </a:r>
            <a:r>
              <a:rPr lang="en-US" altLang="en-US" sz="800">
                <a:latin typeface="Arial" charset="0"/>
                <a:cs typeface="Arial" charset="0"/>
              </a:rPr>
              <a:t>  6.1.6.21 </a:t>
            </a:r>
            <a:r>
              <a:rPr lang="en-US" altLang="en-US" sz="800">
                <a:solidFill>
                  <a:schemeClr val="accent2"/>
                </a:solidFill>
                <a:latin typeface="Arial" charset="0"/>
                <a:cs typeface="Arial" charset="0"/>
              </a:rPr>
              <a:t>80 </a:t>
            </a:r>
            <a:r>
              <a:rPr lang="en-US" altLang="en-US" sz="800" i="1">
                <a:latin typeface="Arial" charset="0"/>
                <a:cs typeface="Arial" charset="0"/>
              </a:rPr>
              <a:t>of</a:t>
            </a:r>
            <a:r>
              <a:rPr lang="en-US" altLang="en-US" sz="800">
                <a:solidFill>
                  <a:schemeClr val="accent2"/>
                </a:solidFill>
                <a:latin typeface="Arial" charset="0"/>
                <a:cs typeface="Arial" charset="0"/>
              </a:rPr>
              <a:t> interface fa0/1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latin typeface="Arial" charset="0"/>
                <a:cs typeface="Arial" charset="0"/>
              </a:rPr>
              <a:t>  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Alle inkomende verzoeken vanuit het internet via </a:t>
            </a:r>
            <a:r>
              <a:rPr lang="en-US" altLang="en-US" sz="800" b="1" i="1">
                <a:solidFill>
                  <a:schemeClr val="accent2"/>
                </a:solidFill>
                <a:latin typeface="Arial" charset="0"/>
                <a:cs typeface="Arial" charset="0"/>
              </a:rPr>
              <a:t>6.1.6.21 </a:t>
            </a:r>
            <a:r>
              <a:rPr lang="en-US" altLang="en-US" sz="800" b="1" i="1" u="sng">
                <a:solidFill>
                  <a:schemeClr val="accent2"/>
                </a:solidFill>
                <a:latin typeface="Arial" charset="0"/>
                <a:cs typeface="Arial" charset="0"/>
              </a:rPr>
              <a:t>80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sz="800" b="1" i="1">
                <a:latin typeface="Arial" charset="0"/>
                <a:cs typeface="Arial" charset="0"/>
              </a:rPr>
              <a:t>of 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b="1" i="1">
                <a:latin typeface="Arial" charset="0"/>
                <a:cs typeface="Arial" charset="0"/>
              </a:rPr>
              <a:t>interface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b="1" i="1">
                <a:solidFill>
                  <a:schemeClr val="accent2"/>
                </a:solidFill>
                <a:latin typeface="Arial" charset="0"/>
                <a:cs typeface="Arial" charset="0"/>
              </a:rPr>
              <a:t>fa0/1 </a:t>
            </a:r>
            <a:r>
              <a:rPr lang="en-US" altLang="en-US" sz="800" b="1" i="1" u="sng">
                <a:solidFill>
                  <a:schemeClr val="accent2"/>
                </a:solidFill>
                <a:latin typeface="Arial" charset="0"/>
                <a:cs typeface="Arial" charset="0"/>
              </a:rPr>
              <a:t>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 worden doorgestuurd </a:t>
            </a:r>
            <a:r>
              <a:rPr lang="en-US" altLang="en-US" sz="800" b="1" i="1">
                <a:latin typeface="Arial" charset="0"/>
                <a:cs typeface="Arial" charset="0"/>
              </a:rPr>
              <a:t>(forwarded)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naar ip adres </a:t>
            </a:r>
            <a:r>
              <a:rPr lang="en-US" altLang="en-US" sz="800" b="1" i="1">
                <a:latin typeface="Arial" charset="0"/>
                <a:cs typeface="Arial" charset="0"/>
              </a:rPr>
              <a:t>192.168.100.253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b="1" i="1">
                <a:latin typeface="Arial" charset="0"/>
                <a:cs typeface="Arial" charset="0"/>
              </a:rPr>
              <a:t>met port</a:t>
            </a:r>
            <a:r>
              <a:rPr lang="en-US" altLang="en-US" sz="800" b="1" i="1">
                <a:solidFill>
                  <a:srgbClr val="3333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800" b="1" i="1" u="sng">
                <a:solidFill>
                  <a:schemeClr val="accent2"/>
                </a:solidFill>
                <a:latin typeface="Arial" charset="0"/>
                <a:cs typeface="Arial" charset="0"/>
              </a:rPr>
              <a:t>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 i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6" name="Rectangle 135"/>
          <p:cNvSpPr>
            <a:spLocks noChangeArrowheads="1"/>
          </p:cNvSpPr>
          <p:nvPr/>
        </p:nvSpPr>
        <p:spPr bwMode="auto">
          <a:xfrm>
            <a:off x="1058863" y="4635500"/>
            <a:ext cx="4378325" cy="4699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9" name="Text Box 114"/>
          <p:cNvSpPr txBox="1">
            <a:spLocks noChangeArrowheads="1"/>
          </p:cNvSpPr>
          <p:nvPr/>
        </p:nvSpPr>
        <p:spPr bwMode="auto">
          <a:xfrm>
            <a:off x="244475" y="7358381"/>
            <a:ext cx="2182813" cy="830262"/>
          </a:xfrm>
          <a:prstGeom prst="rect">
            <a:avLst/>
          </a:prstGeom>
          <a:solidFill>
            <a:srgbClr val="FFFFCC"/>
          </a:solidFill>
          <a:ln w="3175" cmpd="dbl" algn="ctr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00CCFF"/>
                </a:solidFill>
                <a:latin typeface="Arial" charset="0"/>
              </a:rPr>
              <a:t>OSPF</a:t>
            </a:r>
            <a:r>
              <a:rPr lang="en-US" altLang="en-US" sz="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>
                <a:latin typeface="Arial" charset="0"/>
              </a:rPr>
              <a:t>commando’s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- router</a:t>
            </a:r>
            <a:r>
              <a:rPr lang="en-US" altLang="en-US" sz="800" b="1" i="1">
                <a:latin typeface="Arial" charset="0"/>
              </a:rPr>
              <a:t># show ip ospf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- router</a:t>
            </a:r>
            <a:r>
              <a:rPr lang="en-US" altLang="en-US" sz="800" b="1" i="1">
                <a:latin typeface="Arial" charset="0"/>
              </a:rPr>
              <a:t># show ip ospf interface </a:t>
            </a:r>
            <a:r>
              <a:rPr lang="en-US" altLang="en-US" sz="800" i="1">
                <a:latin typeface="Arial" charset="0"/>
              </a:rPr>
              <a:t>xx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- router</a:t>
            </a:r>
            <a:r>
              <a:rPr lang="en-US" altLang="en-US" sz="800" b="1" i="1">
                <a:latin typeface="Arial" charset="0"/>
              </a:rPr>
              <a:t># show ip ospf neighbor detail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- router</a:t>
            </a:r>
            <a:r>
              <a:rPr lang="en-US" altLang="en-US" sz="800" b="1" i="1">
                <a:latin typeface="Arial" charset="0"/>
              </a:rPr>
              <a:t># show ip ospf database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i="1">
                <a:latin typeface="Arial" charset="0"/>
              </a:rPr>
              <a:t>- router# </a:t>
            </a:r>
            <a:r>
              <a:rPr lang="en-US" altLang="en-US" sz="800" b="1" i="1">
                <a:latin typeface="Arial" charset="0"/>
              </a:rPr>
              <a:t>sh ip route</a:t>
            </a:r>
            <a:endParaRPr lang="en-US" altLang="en-US" sz="800" b="1" i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5" name="Text Box 114"/>
          <p:cNvSpPr txBox="1">
            <a:spLocks noChangeArrowheads="1"/>
          </p:cNvSpPr>
          <p:nvPr/>
        </p:nvSpPr>
        <p:spPr bwMode="auto">
          <a:xfrm>
            <a:off x="381000" y="5334000"/>
            <a:ext cx="180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OSPF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10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configuratie</a:t>
            </a:r>
            <a:r>
              <a:rPr lang="en-US" sz="1000" dirty="0" smtClean="0">
                <a:latin typeface="Arial" charset="0"/>
              </a:rPr>
              <a:t>:</a:t>
            </a:r>
          </a:p>
        </p:txBody>
      </p:sp>
      <p:sp>
        <p:nvSpPr>
          <p:cNvPr id="3111" name="Text Box 114"/>
          <p:cNvSpPr txBox="1">
            <a:spLocks noChangeArrowheads="1"/>
          </p:cNvSpPr>
          <p:nvPr/>
        </p:nvSpPr>
        <p:spPr bwMode="auto">
          <a:xfrm>
            <a:off x="231775" y="5562600"/>
            <a:ext cx="4040188" cy="461963"/>
          </a:xfrm>
          <a:prstGeom prst="rect">
            <a:avLst/>
          </a:prstGeom>
          <a:solidFill>
            <a:srgbClr val="F3F6FF"/>
          </a:solidFill>
          <a:ln w="3175" cmpd="dbl" algn="ctr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00CCFF"/>
                </a:solidFill>
                <a:latin typeface="Arial" charset="0"/>
              </a:rPr>
              <a:t>OSPF</a:t>
            </a:r>
            <a:r>
              <a:rPr lang="en-US" altLang="en-US" sz="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800" b="1">
                <a:latin typeface="Arial" charset="0"/>
              </a:rPr>
              <a:t>commando’s :  </a:t>
            </a:r>
            <a:r>
              <a:rPr lang="en-US" altLang="en-US" sz="800">
                <a:latin typeface="Arial" charset="0"/>
              </a:rPr>
              <a:t>‘voorbeeld’ router xx: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commando</a:t>
            </a:r>
            <a:r>
              <a:rPr lang="en-US" altLang="en-US" sz="800">
                <a:latin typeface="Arial" charset="0"/>
                <a:sym typeface="Wingdings" pitchFamily="2" charset="2"/>
              </a:rPr>
              <a:t>:</a:t>
            </a:r>
            <a:r>
              <a:rPr lang="en-US" altLang="en-US" sz="800" b="1">
                <a:latin typeface="Arial" charset="0"/>
                <a:sym typeface="Wingdings" pitchFamily="2" charset="2"/>
              </a:rPr>
              <a:t> </a:t>
            </a:r>
            <a:r>
              <a:rPr lang="en-US" altLang="en-US" sz="800" b="1" i="1">
                <a:latin typeface="Arial" charset="0"/>
                <a:sym typeface="Wingdings" pitchFamily="2" charset="2"/>
              </a:rPr>
              <a:t>(config)# </a:t>
            </a:r>
            <a:r>
              <a:rPr lang="en-US" altLang="en-US" sz="800" b="1" i="1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router ospf </a:t>
            </a:r>
            <a:r>
              <a:rPr lang="en-US" altLang="en-US" sz="800" i="1">
                <a:latin typeface="Arial" charset="0"/>
                <a:sym typeface="Wingdings" pitchFamily="2" charset="2"/>
              </a:rPr>
              <a:t>process-id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commando:</a:t>
            </a:r>
            <a:r>
              <a:rPr lang="en-US" altLang="en-US" sz="800" b="1">
                <a:latin typeface="Arial" charset="0"/>
              </a:rPr>
              <a:t> </a:t>
            </a:r>
            <a:r>
              <a:rPr lang="en-US" altLang="en-US" sz="800" b="1" i="1">
                <a:latin typeface="Arial" charset="0"/>
              </a:rPr>
              <a:t>(config-router)# </a:t>
            </a:r>
            <a:r>
              <a:rPr lang="en-US" altLang="en-US" sz="800" b="1" i="1">
                <a:solidFill>
                  <a:srgbClr val="FF0000"/>
                </a:solidFill>
                <a:latin typeface="Arial" charset="0"/>
              </a:rPr>
              <a:t>network </a:t>
            </a:r>
            <a:r>
              <a:rPr lang="en-US" altLang="en-US" sz="800" i="1">
                <a:latin typeface="Arial" charset="0"/>
              </a:rPr>
              <a:t>address</a:t>
            </a:r>
            <a:r>
              <a:rPr lang="en-US" altLang="en-US" sz="800" b="1" i="1">
                <a:latin typeface="Arial" charset="0"/>
              </a:rPr>
              <a:t> </a:t>
            </a:r>
            <a:r>
              <a:rPr lang="en-US" altLang="en-US" sz="800" i="1">
                <a:latin typeface="Arial" charset="0"/>
              </a:rPr>
              <a:t>wildcard-mask</a:t>
            </a:r>
            <a:r>
              <a:rPr lang="en-US" altLang="en-US" sz="800" b="1" i="1">
                <a:latin typeface="Arial" charset="0"/>
              </a:rPr>
              <a:t> </a:t>
            </a:r>
            <a:r>
              <a:rPr lang="en-US" altLang="en-US" sz="800" b="1" i="1">
                <a:solidFill>
                  <a:srgbClr val="FF0000"/>
                </a:solidFill>
                <a:latin typeface="Arial" charset="0"/>
              </a:rPr>
              <a:t>area </a:t>
            </a:r>
            <a:r>
              <a:rPr lang="en-US" altLang="en-US" sz="800" i="1">
                <a:latin typeface="Arial" charset="0"/>
              </a:rPr>
              <a:t>area-id</a:t>
            </a:r>
          </a:p>
        </p:txBody>
      </p:sp>
      <p:sp>
        <p:nvSpPr>
          <p:cNvPr id="65" name="Rectangle 135"/>
          <p:cNvSpPr>
            <a:spLocks noChangeArrowheads="1"/>
          </p:cNvSpPr>
          <p:nvPr/>
        </p:nvSpPr>
        <p:spPr bwMode="auto">
          <a:xfrm>
            <a:off x="1058863" y="4003675"/>
            <a:ext cx="4378325" cy="55245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2">
                <a:lumMod val="75000"/>
              </a:schemeClr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ep 52"/>
          <p:cNvGrpSpPr/>
          <p:nvPr/>
        </p:nvGrpSpPr>
        <p:grpSpPr>
          <a:xfrm>
            <a:off x="231775" y="6342063"/>
            <a:ext cx="3131797" cy="707886"/>
            <a:chOff x="362291" y="6553200"/>
            <a:chExt cx="3131797" cy="707886"/>
          </a:xfrm>
        </p:grpSpPr>
        <p:sp>
          <p:nvSpPr>
            <p:cNvPr id="54" name="Text Box 114"/>
            <p:cNvSpPr txBox="1">
              <a:spLocks noChangeArrowheads="1"/>
            </p:cNvSpPr>
            <p:nvPr/>
          </p:nvSpPr>
          <p:spPr bwMode="auto">
            <a:xfrm>
              <a:off x="368641" y="6553200"/>
              <a:ext cx="926759" cy="707886"/>
            </a:xfrm>
            <a:prstGeom prst="rect">
              <a:avLst/>
            </a:prstGeom>
            <a:solidFill>
              <a:srgbClr val="E5F8FF"/>
            </a:solidFill>
            <a:ln w="3175" cmpd="dbl" algn="ctr">
              <a:solidFill>
                <a:schemeClr val="accent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b="1" dirty="0" smtClean="0">
                  <a:solidFill>
                    <a:srgbClr val="0033CC"/>
                  </a:solidFill>
                  <a:latin typeface="Arial" charset="0"/>
                </a:rPr>
                <a:t>Router </a:t>
              </a:r>
              <a:r>
                <a:rPr lang="en-US" altLang="en-US" sz="800" b="1" dirty="0" err="1" smtClean="0">
                  <a:solidFill>
                    <a:srgbClr val="0033CC"/>
                  </a:solidFill>
                  <a:latin typeface="Arial" charset="0"/>
                </a:rPr>
                <a:t>naam</a:t>
              </a:r>
              <a:r>
                <a:rPr lang="en-US" altLang="en-US" sz="800" b="1" dirty="0" smtClean="0">
                  <a:solidFill>
                    <a:srgbClr val="0033CC"/>
                  </a:solidFill>
                  <a:latin typeface="Arial" charset="0"/>
                </a:rPr>
                <a:t>:</a:t>
              </a:r>
              <a:endParaRPr lang="en-US" altLang="en-US" sz="800" b="1" dirty="0">
                <a:solidFill>
                  <a:srgbClr val="0033CC"/>
                </a:solidFill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 smtClean="0">
                  <a:latin typeface="Arial" charset="0"/>
                </a:rPr>
                <a:t>Router</a:t>
              </a:r>
              <a:r>
                <a:rPr lang="en-US" altLang="en-US" sz="800" dirty="0">
                  <a:latin typeface="Arial" charset="0"/>
                </a:rPr>
                <a:t>: </a:t>
              </a:r>
              <a:r>
                <a:rPr lang="en-US" altLang="en-US" sz="800" b="1" dirty="0" smtClean="0">
                  <a:latin typeface="Arial" charset="0"/>
                </a:rPr>
                <a:t>Alfa</a:t>
              </a:r>
              <a:r>
                <a:rPr lang="en-US" altLang="en-US" sz="800" b="1" i="1" dirty="0" smtClean="0">
                  <a:latin typeface="Arial" charset="0"/>
                </a:rPr>
                <a:t> </a:t>
              </a:r>
              <a:endParaRPr lang="en-US" altLang="en-US" sz="800" b="1" i="1" dirty="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latin typeface="Arial" charset="0"/>
                </a:rPr>
                <a:t>Router: </a:t>
              </a:r>
              <a:r>
                <a:rPr lang="en-US" altLang="en-US" sz="800" b="1" dirty="0" smtClean="0">
                  <a:latin typeface="Arial" charset="0"/>
                </a:rPr>
                <a:t>Bravo</a:t>
              </a:r>
              <a:r>
                <a:rPr lang="en-US" altLang="en-US" sz="800" b="1" i="1" dirty="0" smtClean="0">
                  <a:latin typeface="Arial" charset="0"/>
                </a:rPr>
                <a:t> </a:t>
              </a:r>
              <a:endParaRPr lang="en-US" altLang="en-US" sz="800" b="1" i="1" dirty="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latin typeface="Arial" charset="0"/>
                </a:rPr>
                <a:t>Router: </a:t>
              </a:r>
              <a:r>
                <a:rPr lang="en-US" altLang="en-US" sz="800" b="1" dirty="0" smtClean="0">
                  <a:latin typeface="Arial" charset="0"/>
                </a:rPr>
                <a:t>Charlie</a:t>
              </a:r>
              <a:r>
                <a:rPr lang="en-US" altLang="en-US" sz="800" b="1" i="1" dirty="0" smtClean="0">
                  <a:latin typeface="Arial" charset="0"/>
                </a:rPr>
                <a:t> </a:t>
              </a:r>
              <a:endParaRPr lang="en-US" altLang="en-US" sz="800" b="1" i="1" dirty="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>
                  <a:latin typeface="Arial" charset="0"/>
                </a:rPr>
                <a:t>Router: </a:t>
              </a:r>
              <a:r>
                <a:rPr lang="en-US" altLang="en-US" sz="800" b="1" dirty="0" smtClean="0">
                  <a:latin typeface="Arial" charset="0"/>
                </a:rPr>
                <a:t>Delta</a:t>
              </a:r>
              <a:endParaRPr lang="en-US" altLang="en-US" sz="800" b="1" i="1" dirty="0">
                <a:latin typeface="Arial" charset="0"/>
              </a:endParaRPr>
            </a:p>
          </p:txBody>
        </p:sp>
        <p:sp>
          <p:nvSpPr>
            <p:cNvPr id="56" name="Text Box 114"/>
            <p:cNvSpPr txBox="1">
              <a:spLocks noChangeArrowheads="1"/>
            </p:cNvSpPr>
            <p:nvPr/>
          </p:nvSpPr>
          <p:spPr bwMode="auto">
            <a:xfrm>
              <a:off x="1295400" y="6553200"/>
              <a:ext cx="1066800" cy="707886"/>
            </a:xfrm>
            <a:prstGeom prst="rect">
              <a:avLst/>
            </a:prstGeom>
            <a:solidFill>
              <a:srgbClr val="E5F8FF"/>
            </a:solidFill>
            <a:ln w="3175" cmpd="dbl" algn="ctr">
              <a:solidFill>
                <a:schemeClr val="accent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dirty="0" smtClean="0">
                  <a:solidFill>
                    <a:srgbClr val="0033CC"/>
                  </a:solidFill>
                  <a:latin typeface="Arial" charset="0"/>
                </a:rPr>
                <a:t>Router-ID:</a:t>
              </a:r>
              <a:r>
                <a:rPr lang="en-US" altLang="en-US" sz="800" b="1" dirty="0" smtClean="0">
                  <a:solidFill>
                    <a:srgbClr val="00CCFF"/>
                  </a:solidFill>
                  <a:latin typeface="Arial" charset="0"/>
                </a:rPr>
                <a:t> </a:t>
              </a:r>
              <a:r>
                <a:rPr lang="en-US" altLang="en-US" sz="800" b="1" dirty="0" err="1" smtClean="0">
                  <a:solidFill>
                    <a:schemeClr val="accent2"/>
                  </a:solidFill>
                  <a:latin typeface="Arial" charset="0"/>
                </a:rPr>
                <a:t>oud</a:t>
              </a:r>
              <a:endParaRPr lang="en-US" altLang="en-US" sz="800" b="1" dirty="0">
                <a:solidFill>
                  <a:schemeClr val="accent2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i="1" dirty="0" smtClean="0">
                  <a:solidFill>
                    <a:srgbClr val="0033CC"/>
                  </a:solidFill>
                  <a:latin typeface="Arial" charset="0"/>
                </a:rPr>
                <a:t>192.168.1.60</a:t>
              </a:r>
              <a:endParaRPr lang="en-US" altLang="en-US" sz="800" b="1" i="1" dirty="0">
                <a:solidFill>
                  <a:srgbClr val="0033CC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i="1" dirty="0" smtClean="0">
                  <a:solidFill>
                    <a:srgbClr val="0033CC"/>
                  </a:solidFill>
                  <a:latin typeface="Arial" charset="0"/>
                </a:rPr>
                <a:t>192.168.2.34</a:t>
              </a:r>
              <a:endParaRPr lang="en-US" altLang="en-US" sz="800" b="1" i="1" dirty="0">
                <a:solidFill>
                  <a:srgbClr val="0033CC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i="1" dirty="0" smtClean="0">
                  <a:solidFill>
                    <a:srgbClr val="0033CC"/>
                  </a:solidFill>
                  <a:latin typeface="Arial" charset="0"/>
                </a:rPr>
                <a:t>192.168.3.158</a:t>
              </a:r>
              <a:endParaRPr lang="en-US" altLang="en-US" sz="800" b="1" i="1" dirty="0">
                <a:solidFill>
                  <a:srgbClr val="0033CC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i="1" dirty="0" smtClean="0">
                  <a:solidFill>
                    <a:srgbClr val="0033CC"/>
                  </a:solidFill>
                  <a:latin typeface="Arial" charset="0"/>
                </a:rPr>
                <a:t>192.168.4.254</a:t>
              </a:r>
              <a:endParaRPr lang="en-US" altLang="en-US" sz="800" b="1" i="1" dirty="0">
                <a:solidFill>
                  <a:srgbClr val="0033CC"/>
                </a:solidFill>
                <a:latin typeface="Arial" charset="0"/>
              </a:endParaRPr>
            </a:p>
          </p:txBody>
        </p:sp>
        <p:sp>
          <p:nvSpPr>
            <p:cNvPr id="57" name="Text Box 114"/>
            <p:cNvSpPr txBox="1">
              <a:spLocks noChangeArrowheads="1"/>
            </p:cNvSpPr>
            <p:nvPr/>
          </p:nvSpPr>
          <p:spPr bwMode="auto">
            <a:xfrm>
              <a:off x="2362200" y="6553200"/>
              <a:ext cx="1131888" cy="707886"/>
            </a:xfrm>
            <a:prstGeom prst="rect">
              <a:avLst/>
            </a:prstGeom>
            <a:solidFill>
              <a:srgbClr val="E5F8FF"/>
            </a:solidFill>
            <a:ln w="3175" cmpd="dbl" algn="ctr">
              <a:solidFill>
                <a:schemeClr val="accent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dirty="0" smtClean="0">
                  <a:solidFill>
                    <a:srgbClr val="0033CC"/>
                  </a:solidFill>
                  <a:latin typeface="Arial" charset="0"/>
                </a:rPr>
                <a:t>Router-ID:</a:t>
              </a:r>
              <a:r>
                <a:rPr lang="en-US" altLang="en-US" sz="800" b="1" dirty="0" smtClean="0">
                  <a:solidFill>
                    <a:srgbClr val="00CCFF"/>
                  </a:solidFill>
                  <a:latin typeface="Arial" charset="0"/>
                </a:rPr>
                <a:t> </a:t>
              </a:r>
              <a:r>
                <a:rPr lang="en-US" altLang="en-US" sz="800" b="1" dirty="0" err="1" smtClean="0">
                  <a:solidFill>
                    <a:srgbClr val="FF0000"/>
                  </a:solidFill>
                  <a:latin typeface="Arial" charset="0"/>
                </a:rPr>
                <a:t>nieuw</a:t>
              </a:r>
              <a:endParaRPr lang="en-US" altLang="en-US" sz="800" b="1" dirty="0">
                <a:solidFill>
                  <a:srgbClr val="FF0000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i="1" dirty="0" smtClean="0">
                  <a:solidFill>
                    <a:srgbClr val="FF0000"/>
                  </a:solidFill>
                  <a:latin typeface="Arial" charset="0"/>
                </a:rPr>
                <a:t>10.1.1.1 </a:t>
              </a:r>
              <a:endParaRPr lang="en-US" altLang="en-US" sz="800" b="1" i="1" dirty="0">
                <a:solidFill>
                  <a:srgbClr val="FF0000"/>
                </a:solidFill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i="1" dirty="0" smtClean="0">
                  <a:solidFill>
                    <a:srgbClr val="FF0000"/>
                  </a:solidFill>
                  <a:latin typeface="Arial" charset="0"/>
                </a:rPr>
                <a:t>10.2.2.2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i="1" dirty="0" smtClean="0">
                  <a:solidFill>
                    <a:srgbClr val="FF0000"/>
                  </a:solidFill>
                  <a:latin typeface="Arial" charset="0"/>
                </a:rPr>
                <a:t>10.3.3.3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 i="1" dirty="0" smtClean="0">
                  <a:solidFill>
                    <a:srgbClr val="FF0000"/>
                  </a:solidFill>
                  <a:latin typeface="Arial" charset="0"/>
                </a:rPr>
                <a:t>10.4.4.4</a:t>
              </a:r>
              <a:endParaRPr lang="en-US" altLang="en-US" sz="800" b="1" i="1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58" name="Rechte verbindingslijn 57"/>
            <p:cNvCxnSpPr/>
            <p:nvPr/>
          </p:nvCxnSpPr>
          <p:spPr bwMode="auto">
            <a:xfrm>
              <a:off x="362291" y="6720840"/>
              <a:ext cx="3125447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244475" y="6096000"/>
            <a:ext cx="1803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b="1" i="1" dirty="0" smtClean="0">
                <a:solidFill>
                  <a:srgbClr val="0033CC"/>
                </a:solidFill>
                <a:latin typeface="Arial" charset="0"/>
              </a:rPr>
              <a:t>Router ID’s</a:t>
            </a:r>
            <a:r>
              <a:rPr lang="en-US" sz="1000" dirty="0" smtClean="0">
                <a:solidFill>
                  <a:srgbClr val="0033CC"/>
                </a:solidFill>
                <a:latin typeface="Arial" charset="0"/>
              </a:rPr>
              <a:t>:</a:t>
            </a:r>
          </a:p>
        </p:txBody>
      </p:sp>
      <p:sp>
        <p:nvSpPr>
          <p:cNvPr id="60" name="Text Box 114"/>
          <p:cNvSpPr txBox="1">
            <a:spLocks noChangeArrowheads="1"/>
          </p:cNvSpPr>
          <p:nvPr/>
        </p:nvSpPr>
        <p:spPr bwMode="auto">
          <a:xfrm>
            <a:off x="263184" y="7077075"/>
            <a:ext cx="28610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 smtClean="0">
                <a:latin typeface="Arial" charset="0"/>
              </a:rPr>
              <a:t>- </a:t>
            </a:r>
            <a:r>
              <a:rPr lang="en-US" sz="1000" i="1" dirty="0" smtClean="0">
                <a:solidFill>
                  <a:srgbClr val="0033CC"/>
                </a:solidFill>
                <a:latin typeface="Arial" charset="0"/>
              </a:rPr>
              <a:t>OSPF</a:t>
            </a:r>
            <a:r>
              <a:rPr lang="en-US" sz="1000" b="1" i="1" dirty="0" smtClean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1000" i="1" dirty="0" smtClean="0">
                <a:solidFill>
                  <a:srgbClr val="0033CC"/>
                </a:solidFill>
                <a:latin typeface="Arial" charset="0"/>
              </a:rPr>
              <a:t>commando’s…</a:t>
            </a:r>
            <a:r>
              <a:rPr lang="en-US" sz="1000" i="1" dirty="0" err="1" smtClean="0">
                <a:solidFill>
                  <a:srgbClr val="0033CC"/>
                </a:solidFill>
                <a:latin typeface="Arial" charset="0"/>
              </a:rPr>
              <a:t>voorbeelden</a:t>
            </a:r>
            <a:r>
              <a:rPr lang="en-US" sz="1000" dirty="0" smtClean="0">
                <a:solidFill>
                  <a:srgbClr val="0033CC"/>
                </a:solidFill>
                <a:latin typeface="Arial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8802</TotalTime>
  <Words>853</Words>
  <Application>Microsoft Office PowerPoint</Application>
  <PresentationFormat>A4 (210 x 297 mm)</PresentationFormat>
  <Paragraphs>200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Britannic Bold</vt:lpstr>
      <vt:lpstr>Stencil</vt:lpstr>
      <vt:lpstr>Times New Roman</vt:lpstr>
      <vt:lpstr>Wingdings</vt:lpstr>
      <vt:lpstr>Standaardontwerp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Frits Silano</dc:creator>
  <cp:lastModifiedBy>Justin Perdok | Voice IT</cp:lastModifiedBy>
  <cp:revision>268</cp:revision>
  <cp:lastPrinted>2013-02-08T12:14:55Z</cp:lastPrinted>
  <dcterms:created xsi:type="dcterms:W3CDTF">1996-10-17T13:46:30Z</dcterms:created>
  <dcterms:modified xsi:type="dcterms:W3CDTF">2014-03-17T08:38:46Z</dcterms:modified>
</cp:coreProperties>
</file>