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Droid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DE4CE56-CCE5-4F6A-BC72-CB3C091EC53A}">
  <a:tblStyle styleId="{0DE4CE56-CCE5-4F6A-BC72-CB3C091EC53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DroidSans-bold.fntdata"/><Relationship Id="rId10" Type="http://schemas.openxmlformats.org/officeDocument/2006/relationships/slide" Target="slides/slide4.xml"/><Relationship Id="rId32" Type="http://schemas.openxmlformats.org/officeDocument/2006/relationships/font" Target="fonts/DroidSan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We have shown, using phylogenetic GLS regression and experimental evolution, that a there is a trade-off between swarming and biofilm formation in </a:t>
            </a:r>
            <a:r>
              <a:rPr i="1" lang="en" sz="1800">
                <a:solidFill>
                  <a:schemeClr val="dk1"/>
                </a:solidFill>
              </a:rPr>
              <a:t>P. aeruginosa</a:t>
            </a:r>
          </a:p>
          <a:p>
            <a:pPr indent="-342900" lvl="0" marL="4572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To this end, I conducted a genome-wide association study (GWAS) using existing SNP and gene presence/absence data among 30 strains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5" Type="http://schemas.openxmlformats.org/officeDocument/2006/relationships/image" Target="../media/image07.png"/><Relationship Id="rId6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897903"/>
            <a:ext cx="7772400" cy="173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Update and Thesis Proposal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Justin Torok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Xavier Lab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10/19/15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PCA Significant (p</a:t>
            </a:r>
            <a:r>
              <a:rPr baseline="-25000" lang="en"/>
              <a:t>corr</a:t>
            </a:r>
            <a:r>
              <a:rPr lang="en"/>
              <a:t>&lt;0.05) hits (2)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50" name="Shape 150"/>
          <p:cNvGraphicFramePr/>
          <p:nvPr/>
        </p:nvGraphicFramePr>
        <p:xfrm>
          <a:off x="40525" y="11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{0DE4CE56-CCE5-4F6A-BC72-CB3C091EC53A}</a:tableStyleId>
              </a:tblPr>
              <a:tblGrid>
                <a:gridCol w="2371700"/>
                <a:gridCol w="2097875"/>
                <a:gridCol w="2234800"/>
                <a:gridCol w="2325750"/>
              </a:tblGrid>
              <a:tr h="4526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Biofilm Formation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Swarming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6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Feature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Ontology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Feature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Ontology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NCGM2_3887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/>
                        <a:t>hypothetical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PA1330, T54N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short chain dehydrogenase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7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PA14_40040, A359T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penicillin acylase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PA14_48100, E71V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alkaline protease secretion protein AprE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PA14_00180, A58V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tRNA/rRNA cytosine-C5 methylases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PA14_45930, A160V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600"/>
                        <a:t>hypothetical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PA14_21320, D206G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alpha/beta hydrolase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B. Phylogenetic GWAS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9784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 would like to create a linear model against which we can test each genomic feature (N independent tests):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b="1" lang="en" sz="1800"/>
              <a:t>y</a:t>
            </a:r>
            <a:r>
              <a:rPr lang="en" sz="1800"/>
              <a:t> = 𝛂 + β</a:t>
            </a:r>
            <a:r>
              <a:rPr baseline="-25000" lang="en" sz="1800"/>
              <a:t>gen</a:t>
            </a:r>
            <a:r>
              <a:rPr b="1" lang="en" sz="1800"/>
              <a:t>x </a:t>
            </a:r>
            <a:r>
              <a:rPr lang="en" sz="1800"/>
              <a:t>+ </a:t>
            </a:r>
            <a:r>
              <a:rPr b="1" lang="en" sz="1800"/>
              <a:t>𝜖</a:t>
            </a:r>
            <a:r>
              <a:rPr lang="en" sz="1800"/>
              <a:t>; </a:t>
            </a:r>
            <a:r>
              <a:rPr b="1" lang="en" sz="1800"/>
              <a:t>𝜖</a:t>
            </a:r>
            <a:r>
              <a:rPr lang="en" sz="1800"/>
              <a:t> ~ </a:t>
            </a:r>
            <a:r>
              <a:rPr i="1" lang="en" sz="1800"/>
              <a:t>N</a:t>
            </a:r>
            <a:r>
              <a:rPr lang="en" sz="1800"/>
              <a:t>(0, 𝜎</a:t>
            </a:r>
            <a:r>
              <a:rPr baseline="-25000" lang="en" sz="1800"/>
              <a:t>𝜖</a:t>
            </a:r>
            <a:r>
              <a:rPr baseline="30000" lang="en" sz="1800"/>
              <a:t>2</a:t>
            </a:r>
            <a:r>
              <a:rPr lang="en" sz="1800"/>
              <a:t>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Instead of using PCs as covariates, use </a:t>
            </a:r>
            <a:r>
              <a:rPr i="1" lang="en" sz="1800"/>
              <a:t>transformed genotypes</a:t>
            </a:r>
            <a:r>
              <a:rPr lang="en" sz="1800"/>
              <a:t>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y</a:t>
            </a:r>
            <a:r>
              <a:rPr lang="en" sz="1800"/>
              <a:t> = 𝛂 + β</a:t>
            </a:r>
            <a:r>
              <a:rPr baseline="-25000" lang="en" sz="1800"/>
              <a:t>gen</a:t>
            </a:r>
            <a:r>
              <a:rPr b="1" lang="en" sz="1800"/>
              <a:t>x*</a:t>
            </a:r>
            <a:r>
              <a:rPr lang="en" sz="1800"/>
              <a:t> + </a:t>
            </a:r>
            <a:r>
              <a:rPr b="1" lang="en" sz="1800"/>
              <a:t>𝜖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x* = T</a:t>
            </a:r>
            <a:r>
              <a:rPr b="1" baseline="30000" lang="en" sz="1800"/>
              <a:t>-1</a:t>
            </a:r>
            <a:r>
              <a:rPr b="1" lang="en" sz="1800"/>
              <a:t>x, R = TTʹ = </a:t>
            </a:r>
            <a:r>
              <a:rPr i="1" lang="en" sz="1800"/>
              <a:t>Cov</a:t>
            </a:r>
            <a:r>
              <a:rPr lang="en" sz="1800"/>
              <a:t>(</a:t>
            </a:r>
            <a:r>
              <a:rPr b="1" lang="en" sz="1800"/>
              <a:t>G</a:t>
            </a:r>
            <a:r>
              <a:rPr lang="en" sz="1800"/>
              <a:t>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G</a:t>
            </a:r>
            <a:r>
              <a:rPr lang="en" sz="1800"/>
              <a:t> is the SNP/presence-absence matrix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Assumption 1:</a:t>
            </a:r>
            <a:r>
              <a:rPr lang="en" sz="1800"/>
              <a:t> Most of the variation in the data is due to phylogeny and not related to phenotype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Assumption 2:</a:t>
            </a:r>
            <a:r>
              <a:rPr lang="en" sz="1800"/>
              <a:t> Data normally distributed*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testing 2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Hypotheses: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Null (H</a:t>
            </a:r>
            <a:r>
              <a:rPr baseline="-25000" lang="en"/>
              <a:t>0</a:t>
            </a:r>
            <a:r>
              <a:rPr lang="en"/>
              <a:t>): </a:t>
            </a:r>
            <a:r>
              <a:rPr b="1" lang="en"/>
              <a:t>y</a:t>
            </a:r>
            <a:r>
              <a:rPr lang="en"/>
              <a:t> = 𝛂 + </a:t>
            </a:r>
            <a:r>
              <a:rPr b="1" lang="en"/>
              <a:t>𝜖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Alternative (H</a:t>
            </a:r>
            <a:r>
              <a:rPr baseline="-25000" lang="en"/>
              <a:t>A</a:t>
            </a:r>
            <a:r>
              <a:rPr lang="en"/>
              <a:t>): </a:t>
            </a:r>
            <a:r>
              <a:rPr b="1" lang="en"/>
              <a:t>y</a:t>
            </a:r>
            <a:r>
              <a:rPr lang="en"/>
              <a:t> = 𝛂 + β</a:t>
            </a:r>
            <a:r>
              <a:rPr baseline="-25000" lang="en"/>
              <a:t>gen</a:t>
            </a:r>
            <a:r>
              <a:rPr b="1" lang="en"/>
              <a:t>x* </a:t>
            </a:r>
            <a:r>
              <a:rPr lang="en"/>
              <a:t>+ </a:t>
            </a:r>
            <a:r>
              <a:rPr b="1" lang="en"/>
              <a:t>𝜖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β</a:t>
            </a:r>
            <a:r>
              <a:rPr baseline="-25000" i="1" lang="en" sz="2400"/>
              <a:t>MLE</a:t>
            </a:r>
            <a:r>
              <a:rPr lang="en" sz="2400"/>
              <a:t> has an analytical solution: (</a:t>
            </a:r>
            <a:r>
              <a:rPr b="1" lang="en" sz="2400"/>
              <a:t>x*ʹ x*)</a:t>
            </a:r>
            <a:r>
              <a:rPr b="1" baseline="30000" lang="en" sz="2400"/>
              <a:t>-1</a:t>
            </a:r>
            <a:r>
              <a:rPr b="1" lang="en" sz="2400"/>
              <a:t>(x*ʹ y)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Calculate a p-value for each genotype using a paired t-test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Account for multiple hypothesis testing by using a Bonferroni-corrected significance level: p</a:t>
            </a:r>
            <a:r>
              <a:rPr baseline="-25000" lang="en" sz="2400"/>
              <a:t>corr</a:t>
            </a:r>
            <a:r>
              <a:rPr lang="en" sz="2400"/>
              <a:t> = p</a:t>
            </a:r>
            <a:r>
              <a:rPr baseline="-25000" lang="en" sz="2400"/>
              <a:t>𝛼</a:t>
            </a:r>
            <a:r>
              <a:rPr lang="en" sz="2400"/>
              <a:t>/N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Manhattan Plots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0" y="1329987"/>
            <a:ext cx="4511700" cy="33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30000"/>
            <a:ext cx="4511700" cy="33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78" name="Shape 178"/>
          <p:cNvGrpSpPr/>
          <p:nvPr/>
        </p:nvGrpSpPr>
        <p:grpSpPr>
          <a:xfrm>
            <a:off x="2985018" y="907337"/>
            <a:ext cx="5624829" cy="4236106"/>
            <a:chOff x="1422599" y="907143"/>
            <a:chExt cx="6298801" cy="4724106"/>
          </a:xfrm>
        </p:grpSpPr>
        <p:pic>
          <p:nvPicPr>
            <p:cNvPr id="179" name="Shape 1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2599" y="907150"/>
              <a:ext cx="3149400" cy="23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Shape 1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2600" y="3269200"/>
              <a:ext cx="3149400" cy="23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Shape 1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2000" y="3269200"/>
              <a:ext cx="3149400" cy="236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72001" y="907143"/>
              <a:ext cx="3149400" cy="23620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QQ Plots - Comparison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222025" y="1200150"/>
            <a:ext cx="2763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Qualitatively similar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Phyl. QQ has less p-value inflation for biofilm and slightly more for swarming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Neither are fully correcting for hidden variables 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Would using the maximum entropy method better control p-value inflation?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Phyl GLS Significant (p</a:t>
            </a:r>
            <a:r>
              <a:rPr baseline="-25000" lang="en"/>
              <a:t>corr</a:t>
            </a:r>
            <a:r>
              <a:rPr lang="en"/>
              <a:t>&lt;0.05) hits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395300" y="11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{0DE4CE56-CCE5-4F6A-BC72-CB3C091EC53A}</a:tableStyleId>
              </a:tblPr>
              <a:tblGrid>
                <a:gridCol w="2243475"/>
                <a:gridCol w="1984450"/>
                <a:gridCol w="2113975"/>
                <a:gridCol w="2113975"/>
              </a:tblGrid>
              <a:tr h="4526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Biofilm Formation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Swarming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6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Feature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-log10(p-value)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Feature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-log10(p-value)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7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PA14_40040, A359T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6.90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PA14_45930, A160V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6.01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PA14_00180, A58V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6.90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1" name="Shape 19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2931100"/>
            <a:ext cx="8229600" cy="199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All three of these mutations were captured by the PCA regression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PA14_40040 - penicillin acylase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PA14_00180 - tRNA/rRNA cytosine-C5-methylases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PA14_45930 - hypothetical protein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" sz="1600"/>
              <a:t>Conclusion: </a:t>
            </a:r>
            <a:r>
              <a:rPr lang="en" sz="1600"/>
              <a:t>Both methods are consistent, though these hits may be noncausal.  More genomic/phenotypic data is necessary to increase the power of these tests.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C. Thesis Proposal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Theme: </a:t>
            </a:r>
            <a:r>
              <a:rPr i="1" lang="en" sz="1800"/>
              <a:t>Explore the evolutionary dynamics of genomes in the context of social evolution.  Given the whole genomes of two or more coexisting strains, predict the system’s possible evolutionary trajectories.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Motivation:</a:t>
            </a:r>
            <a:r>
              <a:rPr lang="en" sz="1800"/>
              <a:t> </a:t>
            </a:r>
            <a:r>
              <a:rPr i="1" lang="en" sz="1800"/>
              <a:t>Understanding intraspecies competition in the CF lung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Some Guiding Questions: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What is the genetic basis of the killing/resistance phenotypes observed between different strains of </a:t>
            </a:r>
            <a:r>
              <a:rPr i="1" lang="en" sz="1800"/>
              <a:t>P. aeruginosa</a:t>
            </a:r>
            <a:r>
              <a:rPr lang="en" sz="1800"/>
              <a:t>?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What is the metabolomic diversity of </a:t>
            </a:r>
            <a:r>
              <a:rPr i="1" lang="en" sz="1800"/>
              <a:t>P. aeruginosa</a:t>
            </a:r>
            <a:r>
              <a:rPr lang="en" sz="1800"/>
              <a:t>?  What genetic factors contribute to this diversity?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Given the genomes of two (or more) strains under a set of culture conditions, how will the population evolve?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50200" y="205975"/>
            <a:ext cx="8643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Strain-on-strain killing (Dave and Nate)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162" y="1063375"/>
            <a:ext cx="6913675" cy="396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/>
          <p:nvPr/>
        </p:nvCxnSpPr>
        <p:spPr>
          <a:xfrm>
            <a:off x="4391850" y="1369500"/>
            <a:ext cx="3136200" cy="319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8" name="Shape 208"/>
          <p:cNvSpPr/>
          <p:nvPr/>
        </p:nvSpPr>
        <p:spPr>
          <a:xfrm>
            <a:off x="6336325" y="1883850"/>
            <a:ext cx="439200" cy="5771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Aim 1A: Killing vs. Genetic Distance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0150"/>
            <a:ext cx="3934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The Kassen lab proposed and demonstrated experimentally in </a:t>
            </a:r>
            <a:r>
              <a:rPr i="1" lang="en" sz="1800"/>
              <a:t>P. a.</a:t>
            </a:r>
            <a:r>
              <a:rPr lang="en" sz="1800"/>
              <a:t> that strain-on-strain killing is maximized at intermediate genetic distance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Statistically significant but relatively poor correlations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Goal: </a:t>
            </a:r>
            <a:r>
              <a:rPr i="1" lang="en" sz="1800"/>
              <a:t>Evaluate the relationship between killing and genetic distance in our isolates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650" y="1481275"/>
            <a:ext cx="4570950" cy="23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idx="1" type="body"/>
          </p:nvPr>
        </p:nvSpPr>
        <p:spPr>
          <a:xfrm>
            <a:off x="5388425" y="1063375"/>
            <a:ext cx="2477400" cy="50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Schoustra et al 2013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630200" y="3626275"/>
            <a:ext cx="2238899" cy="50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/>
              <a:t>R</a:t>
            </a:r>
            <a:r>
              <a:rPr b="1" baseline="30000" lang="en" sz="1400"/>
              <a:t>2</a:t>
            </a:r>
            <a:r>
              <a:rPr b="1" lang="en" sz="1400"/>
              <a:t> = 0.098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739625" y="3626275"/>
            <a:ext cx="2238899" cy="50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/>
              <a:t>R</a:t>
            </a:r>
            <a:r>
              <a:rPr b="1" baseline="30000" lang="en" sz="1400"/>
              <a:t>2</a:t>
            </a:r>
            <a:r>
              <a:rPr b="1" lang="en" sz="1400"/>
              <a:t> = 0.164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Refined experimental approach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4110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The original assay involved plating one strain on top of another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A clearer demonstration of killing is to spot several dilutions of cell extract on a lawn of </a:t>
            </a:r>
            <a:r>
              <a:rPr i="1" lang="en" sz="1800"/>
              <a:t>P. a.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Cell extract contains pyocins and toxic waste products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MIC provides a clear quantitative metric to define killing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325" y="1200150"/>
            <a:ext cx="34194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idx="1" type="body"/>
          </p:nvPr>
        </p:nvSpPr>
        <p:spPr>
          <a:xfrm>
            <a:off x="5738362" y="4261175"/>
            <a:ext cx="2477400" cy="50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Schoustra et al 2013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lphaUcPeriod"/>
            </a:pPr>
            <a:r>
              <a:rPr lang="en" sz="2400"/>
              <a:t>Summary of Previous Work	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lphaUcPeriod"/>
            </a:pPr>
            <a:r>
              <a:rPr lang="en" sz="2400"/>
              <a:t>Initial Progress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lphaUcPeriod"/>
            </a:pPr>
            <a:r>
              <a:rPr lang="en" sz="2400"/>
              <a:t>Thesis Proposal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lphaUcPeriod"/>
            </a:pPr>
            <a:r>
              <a:rPr lang="en" sz="2400"/>
              <a:t>Additional Considerations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lphaUcPeriod"/>
            </a:pPr>
            <a:r>
              <a:rPr lang="en" sz="2400"/>
              <a:t>Acknowledgements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Aim 1B: Genetic basis for killing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Goal: </a:t>
            </a:r>
            <a:r>
              <a:rPr i="1" lang="en" sz="1800"/>
              <a:t>Use GWA to find genes associated with killing (and resistance)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800"/>
              <a:t>Use the results of the killing assay and the existing genomic data to perform a phylogenetic regression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800"/>
              <a:t>Killing profiles for the strains are not independent - requires a different approach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CCA transformation (Ferreira and Purcell 2009)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MultiPhen (Coin 2012)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400"/>
              <a:t>MultiPhen performs the reverse (multiple) regression, using the phenotype matrix as the predictor and the individual genotype vectors as dependent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In our case, use the genotypic covariance matrix to first transform the genotypes to account for phylogeny  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Aim 2: Metabolomics 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Goal: </a:t>
            </a:r>
            <a:r>
              <a:rPr i="1" lang="en" sz="1800"/>
              <a:t>Determine the genetic basis for differences in strains’ metabolic profiles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800"/>
              <a:t>Experimentally determine metabolic profile by culturing each strain on a range of different growth media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Result would be an ordinal (perhaps?) matrix of media composition and strain identity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Using the statistical framework from Aim 1B, find causal genetic links to explain the variation in metabolic profiles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Build a partial metabolome using experimental results and KEGG pathway information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Determine (e.g. using FBA) the identity of the necessary metabolites and waste products for each strain under each media condition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40125" y="1168775"/>
            <a:ext cx="8246699" cy="3431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Aim 3: Strain interactions 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0" name="Shape 250"/>
          <p:cNvSpPr/>
          <p:nvPr/>
        </p:nvSpPr>
        <p:spPr>
          <a:xfrm>
            <a:off x="2165400" y="1646225"/>
            <a:ext cx="4923599" cy="2476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893100" y="1646225"/>
            <a:ext cx="2476500" cy="24765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854475" y="1646225"/>
            <a:ext cx="2476500" cy="2476500"/>
          </a:xfrm>
          <a:prstGeom prst="ellipse">
            <a:avLst/>
          </a:prstGeom>
          <a:solidFill>
            <a:srgbClr val="6FA8DC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3" name="Shape 253"/>
          <p:cNvCxnSpPr/>
          <p:nvPr/>
        </p:nvCxnSpPr>
        <p:spPr>
          <a:xfrm>
            <a:off x="2798600" y="3414375"/>
            <a:ext cx="965999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2798600" y="2398225"/>
            <a:ext cx="965999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5" name="Shape 255"/>
          <p:cNvCxnSpPr/>
          <p:nvPr/>
        </p:nvCxnSpPr>
        <p:spPr>
          <a:xfrm>
            <a:off x="5420550" y="3414375"/>
            <a:ext cx="965999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5420550" y="2398225"/>
            <a:ext cx="965999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7" name="Shape 257"/>
          <p:cNvSpPr txBox="1"/>
          <p:nvPr/>
        </p:nvSpPr>
        <p:spPr>
          <a:xfrm>
            <a:off x="1927350" y="2658725"/>
            <a:ext cx="408000" cy="45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888725" y="2658725"/>
            <a:ext cx="408000" cy="45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400075" y="3564925"/>
            <a:ext cx="1085099" cy="45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Pyocins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400076" y="2082550"/>
            <a:ext cx="1085099" cy="45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</a:rPr>
              <a:t>Pyocins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750075" y="3278550"/>
            <a:ext cx="965999" cy="45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Waste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604375" y="2680550"/>
            <a:ext cx="1918200" cy="45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9900FF"/>
                </a:solidFill>
              </a:rPr>
              <a:t>Nutrients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750075" y="1796175"/>
            <a:ext cx="965999" cy="45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</a:rPr>
              <a:t>Waste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Aim 3 (</a:t>
            </a:r>
            <a:r>
              <a:rPr i="1" lang="en"/>
              <a:t>cont)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Goal 1: </a:t>
            </a:r>
            <a:r>
              <a:rPr i="1" lang="en" sz="1800"/>
              <a:t>Use the results of the first two aims to predict how two (or more) strains would interact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800"/>
              <a:t>Create an ‘interaction pool’ of pyocins, resources, and waste products the strains would produce (and antibiotics, perhaps)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Determine which strain will win or if they can stably coexist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Goal 2: </a:t>
            </a:r>
            <a:r>
              <a:rPr i="1" lang="en" sz="1800"/>
              <a:t>Experimentally probe the robustness of these predictions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Is the model correct? </a:t>
            </a:r>
            <a:r>
              <a:rPr i="1" lang="en" sz="1800"/>
              <a:t>Use results to improve model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800"/>
              <a:t>Is there more than one outcome?  </a:t>
            </a:r>
            <a:r>
              <a:rPr i="1" lang="en" sz="1800"/>
              <a:t>Sequence strain(s) after interaction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1800"/>
              <a:t>Is there evidence of horizontal gene transfer or spontaneous mutations that effected different outcomes? </a:t>
            </a: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D. Additional Considerations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Build in flexibility to accommodate new phenotypes/strains </a:t>
            </a:r>
            <a:r>
              <a:rPr i="1" lang="en" sz="1800"/>
              <a:t>(mostly complete)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Incorporate new strains to the database </a:t>
            </a:r>
            <a:r>
              <a:rPr i="1" lang="en" sz="1800"/>
              <a:t>(in progress, Qiu lab)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Incorporate existing phenotype data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Add to database </a:t>
            </a:r>
            <a:r>
              <a:rPr i="1" lang="en" sz="1800"/>
              <a:t>(incomplete)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Piping in manually in the interim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Alternative statistical frameworks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Maximum Entropy - A potential alternative to phylogenetic regression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Other genotypic data - differentiate between clonal strains phylogenetically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Use features such as recombination and gene rearrangement to further establish phylogeny (if possible)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E. Acknowledgements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200150"/>
            <a:ext cx="69920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" sz="2400"/>
              <a:t>Joao Xavier</a:t>
            </a:r>
          </a:p>
          <a:p>
            <a:pPr indent="-381000" lvl="0" marL="45720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" sz="2400"/>
              <a:t>Xavier Lab Members</a:t>
            </a:r>
          </a:p>
          <a:p>
            <a:pPr indent="-381000" lvl="1" marL="91440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"/>
              <a:t>Jinyuan Yan</a:t>
            </a:r>
          </a:p>
          <a:p>
            <a:pPr indent="-228600" lvl="1" marL="914400" rtl="0">
              <a:lnSpc>
                <a:spcPct val="125000"/>
              </a:lnSpc>
              <a:spcBef>
                <a:spcPts val="0"/>
              </a:spcBef>
            </a:pPr>
            <a:r>
              <a:rPr lang="en"/>
              <a:t>Nathan Campbell</a:t>
            </a:r>
          </a:p>
          <a:p>
            <a:pPr indent="-381000" lvl="0" marL="45720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" sz="2400"/>
              <a:t>Weigang Qiu and the Qiu Lab</a:t>
            </a:r>
          </a:p>
          <a:p>
            <a:pPr indent="-381000" lvl="0" marL="45720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" sz="2400"/>
              <a:t>Cornell University, Tri-I CBM Program</a:t>
            </a:r>
          </a:p>
          <a:p>
            <a:pPr indent="-381000" lvl="0" marL="45720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" sz="2400"/>
              <a:t>MSKCC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000" y="120015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150" y="1695450"/>
            <a:ext cx="21526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3650" y="2724150"/>
            <a:ext cx="33718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A. Previous Work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2084000"/>
            <a:ext cx="8229600" cy="28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/>
              <a:t>Summer Goal: </a:t>
            </a:r>
            <a:r>
              <a:rPr i="1" lang="en" sz="2400"/>
              <a:t>Use statistical analysis on a genomic scale to explore if these two traits are inversely regulated and identify causal links between genotype and phenotype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168675" y="1090075"/>
            <a:ext cx="3258900" cy="9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00FF00"/>
                </a:solidFill>
                <a:latin typeface="Droid Sans"/>
                <a:ea typeface="Droid Sans"/>
                <a:cs typeface="Droid Sans"/>
                <a:sym typeface="Droid Sans"/>
              </a:rPr>
              <a:t>Swarming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61525" y="1090062"/>
            <a:ext cx="2427599" cy="9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FF0000"/>
                </a:solidFill>
                <a:latin typeface="Droid Sans"/>
                <a:ea typeface="Droid Sans"/>
                <a:cs typeface="Droid Sans"/>
                <a:sym typeface="Droid Sans"/>
              </a:rPr>
              <a:t>Biofilm</a:t>
            </a:r>
          </a:p>
        </p:txBody>
      </p:sp>
      <p:sp>
        <p:nvSpPr>
          <p:cNvPr id="97" name="Shape 97"/>
          <p:cNvSpPr/>
          <p:nvPr/>
        </p:nvSpPr>
        <p:spPr>
          <a:xfrm>
            <a:off x="3613800" y="1429975"/>
            <a:ext cx="1330199" cy="5321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109850" y="898050"/>
            <a:ext cx="338100" cy="7757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Genomic analysis and phylogeny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Goal of genomic analysis - correlate genotype with phenotype (biofilm formation and swarming)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" sz="2200"/>
              <a:t>Problem: </a:t>
            </a:r>
            <a:r>
              <a:rPr lang="en" sz="2200"/>
              <a:t>Phylogeny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Some of the strains of </a:t>
            </a:r>
            <a:r>
              <a:rPr i="1" lang="en" sz="2200"/>
              <a:t>P. aeruginosa</a:t>
            </a:r>
            <a:r>
              <a:rPr lang="en" sz="2200"/>
              <a:t> are highly related to each other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Hypothesis testing without accounting for inherent genotype-genotype correlations generates false positives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" sz="2200"/>
              <a:t>Solution:</a:t>
            </a:r>
            <a:r>
              <a:rPr lang="en" sz="2200"/>
              <a:t> Model variation as principal components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Principal Component Analysis (PCA)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978450"/>
            <a:ext cx="8229600" cy="95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Goal of PCA - dimensionality reduction through a change of basis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Recasting high-dimensional data onto the axes of greatest variability preserves the structure of the data 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875" y="2628150"/>
            <a:ext cx="5960250" cy="23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5"/>
            <a:ext cx="83997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Genotypic variation in </a:t>
            </a:r>
            <a:r>
              <a:rPr i="1" lang="en"/>
              <a:t>P. aeruginosa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3879800"/>
            <a:ext cx="8229600" cy="104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~94% variance in 20 components; clustering apparent from the first two PCs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75" y="1180950"/>
            <a:ext cx="37528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825" y="1176187"/>
            <a:ext cx="37909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9784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 would like to create a linear model against which we can test each genomic feature (N independent tests):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	</a:t>
            </a:r>
            <a:r>
              <a:rPr b="1" lang="en" sz="2400"/>
              <a:t>y</a:t>
            </a:r>
            <a:r>
              <a:rPr lang="en" sz="2400"/>
              <a:t> = 𝛂 + β</a:t>
            </a:r>
            <a:r>
              <a:rPr baseline="-25000" lang="en" sz="2400"/>
              <a:t>gen</a:t>
            </a:r>
            <a:r>
              <a:rPr b="1" lang="en" sz="2400"/>
              <a:t>x </a:t>
            </a:r>
            <a:r>
              <a:rPr lang="en" sz="2400"/>
              <a:t>+ </a:t>
            </a:r>
            <a:r>
              <a:rPr b="1" lang="en" sz="2400"/>
              <a:t>𝜖</a:t>
            </a:r>
            <a:r>
              <a:rPr lang="en" sz="2400"/>
              <a:t>; </a:t>
            </a:r>
            <a:r>
              <a:rPr b="1" lang="en" sz="2400"/>
              <a:t>𝜖</a:t>
            </a:r>
            <a:r>
              <a:rPr lang="en" sz="2400"/>
              <a:t> ~ </a:t>
            </a:r>
            <a:r>
              <a:rPr i="1" lang="en" sz="2400"/>
              <a:t>N</a:t>
            </a:r>
            <a:r>
              <a:rPr lang="en" sz="2400"/>
              <a:t>(0, 𝜎</a:t>
            </a:r>
            <a:r>
              <a:rPr baseline="-25000" lang="en" sz="2400"/>
              <a:t>𝜖</a:t>
            </a:r>
            <a:r>
              <a:rPr baseline="30000" lang="en" sz="2400"/>
              <a:t>2</a:t>
            </a:r>
            <a:r>
              <a:rPr lang="en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However, a direct test will produce spurious FPs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Instead, </a:t>
            </a:r>
            <a:r>
              <a:rPr i="1" lang="en" sz="2400"/>
              <a:t>model principal components (3) as covariates</a:t>
            </a:r>
            <a:r>
              <a:rPr lang="en" sz="2400"/>
              <a:t>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y</a:t>
            </a:r>
            <a:r>
              <a:rPr lang="en" sz="2400"/>
              <a:t> = 𝛂 + β</a:t>
            </a:r>
            <a:r>
              <a:rPr baseline="-25000" lang="en" sz="2400"/>
              <a:t>gen</a:t>
            </a:r>
            <a:r>
              <a:rPr b="1" lang="en" sz="2400"/>
              <a:t>x</a:t>
            </a:r>
            <a:r>
              <a:rPr lang="en" sz="2400"/>
              <a:t> + </a:t>
            </a:r>
            <a:r>
              <a:rPr b="1" lang="en" sz="2400"/>
              <a:t>β′z</a:t>
            </a:r>
            <a:r>
              <a:rPr b="1" baseline="-25000" lang="en" sz="2400"/>
              <a:t>PC</a:t>
            </a:r>
            <a:r>
              <a:rPr lang="en" sz="2400"/>
              <a:t> + </a:t>
            </a:r>
            <a:r>
              <a:rPr b="1" lang="en" sz="2400"/>
              <a:t>𝜖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Assumption 1:</a:t>
            </a:r>
            <a:r>
              <a:rPr lang="en" sz="2400"/>
              <a:t> Most of the variation in the data is due to phylogeny and not related to phenotype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Assumption 2:</a:t>
            </a:r>
            <a:r>
              <a:rPr lang="en" sz="2400"/>
              <a:t> Data normally distributed*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testing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Hypotheses: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Null (H</a:t>
            </a:r>
            <a:r>
              <a:rPr baseline="-25000" lang="en"/>
              <a:t>0</a:t>
            </a:r>
            <a:r>
              <a:rPr lang="en"/>
              <a:t>): </a:t>
            </a:r>
            <a:r>
              <a:rPr b="1" lang="en"/>
              <a:t>y</a:t>
            </a:r>
            <a:r>
              <a:rPr lang="en"/>
              <a:t> = 𝛂 + </a:t>
            </a:r>
            <a:r>
              <a:rPr b="1" lang="en"/>
              <a:t>β′z</a:t>
            </a:r>
            <a:r>
              <a:rPr b="1" baseline="-25000" lang="en"/>
              <a:t>PC</a:t>
            </a:r>
            <a:r>
              <a:rPr lang="en"/>
              <a:t> + </a:t>
            </a:r>
            <a:r>
              <a:rPr b="1" lang="en"/>
              <a:t>𝜖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Alternative (H</a:t>
            </a:r>
            <a:r>
              <a:rPr baseline="-25000" lang="en"/>
              <a:t>A</a:t>
            </a:r>
            <a:r>
              <a:rPr lang="en"/>
              <a:t>): </a:t>
            </a:r>
            <a:r>
              <a:rPr b="1" lang="en"/>
              <a:t>y</a:t>
            </a:r>
            <a:r>
              <a:rPr lang="en"/>
              <a:t> = 𝛂 + β</a:t>
            </a:r>
            <a:r>
              <a:rPr baseline="-25000" lang="en"/>
              <a:t>gen</a:t>
            </a:r>
            <a:r>
              <a:rPr b="1" lang="en"/>
              <a:t>x </a:t>
            </a:r>
            <a:r>
              <a:rPr lang="en"/>
              <a:t>+ </a:t>
            </a:r>
            <a:r>
              <a:rPr b="1" lang="en"/>
              <a:t>β′z</a:t>
            </a:r>
            <a:r>
              <a:rPr b="1" baseline="-25000" lang="en"/>
              <a:t>PC</a:t>
            </a:r>
            <a:r>
              <a:rPr lang="en"/>
              <a:t> + </a:t>
            </a:r>
            <a:r>
              <a:rPr b="1" lang="en"/>
              <a:t>𝜖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Likelihood Ratio Test: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L</a:t>
            </a:r>
            <a:r>
              <a:rPr baseline="-25000" lang="en"/>
              <a:t>0</a:t>
            </a:r>
            <a:r>
              <a:rPr lang="en"/>
              <a:t> = P(𝛂,</a:t>
            </a:r>
            <a:r>
              <a:rPr b="1" lang="en"/>
              <a:t>β′</a:t>
            </a:r>
            <a:r>
              <a:rPr lang="en"/>
              <a:t>,β</a:t>
            </a:r>
            <a:r>
              <a:rPr baseline="-25000" lang="en"/>
              <a:t>gen</a:t>
            </a:r>
            <a:r>
              <a:rPr lang="en"/>
              <a:t>=0|</a:t>
            </a:r>
            <a:r>
              <a:rPr b="1" lang="en"/>
              <a:t>y</a:t>
            </a:r>
            <a:r>
              <a:rPr lang="en"/>
              <a:t>), L</a:t>
            </a:r>
            <a:r>
              <a:rPr baseline="-25000" lang="en"/>
              <a:t>A</a:t>
            </a:r>
            <a:r>
              <a:rPr lang="en"/>
              <a:t> = P(𝛂,</a:t>
            </a:r>
            <a:r>
              <a:rPr b="1" lang="en"/>
              <a:t>β′</a:t>
            </a:r>
            <a:r>
              <a:rPr lang="en"/>
              <a:t>,β</a:t>
            </a:r>
            <a:r>
              <a:rPr baseline="-25000" lang="en"/>
              <a:t>gen</a:t>
            </a:r>
            <a:r>
              <a:rPr lang="en"/>
              <a:t>≠0|</a:t>
            </a:r>
            <a:r>
              <a:rPr b="1" lang="en"/>
              <a:t>y</a:t>
            </a:r>
            <a:r>
              <a:rPr lang="en"/>
              <a:t>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LRT = 2 ln(L</a:t>
            </a:r>
            <a:r>
              <a:rPr baseline="-25000" lang="en"/>
              <a:t>A</a:t>
            </a:r>
            <a:r>
              <a:rPr lang="en"/>
              <a:t>) - 2 ln(L</a:t>
            </a:r>
            <a:r>
              <a:rPr baseline="-25000" lang="en"/>
              <a:t>0</a:t>
            </a:r>
            <a:r>
              <a:rPr lang="en"/>
              <a:t>)</a:t>
            </a:r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The LRT statistic should follow a chi-squared distribution with one degree of freedom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PCA Significant (p</a:t>
            </a:r>
            <a:r>
              <a:rPr baseline="-25000" lang="en"/>
              <a:t>corr</a:t>
            </a:r>
            <a:r>
              <a:rPr lang="en"/>
              <a:t>&lt;0.05) hits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395300" y="11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{0DE4CE56-CCE5-4F6A-BC72-CB3C091EC53A}</a:tableStyleId>
              </a:tblPr>
              <a:tblGrid>
                <a:gridCol w="2243475"/>
                <a:gridCol w="1984450"/>
                <a:gridCol w="2113975"/>
                <a:gridCol w="2113975"/>
              </a:tblGrid>
              <a:tr h="4526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Biofilm Formation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Swarming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86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Feature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-log10(p-value)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Feature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-log10(p-value)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NCGM2_3887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7.89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PA1330, T54N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5.25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7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PA14_40040, A359T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8.91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PA14_48100, E71V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5.08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PA14_00180, A58V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8.91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PA14_45930, A160V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4.93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PA14_21320, D206G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8.66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3" name="Shape 1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