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57" r:id="rId5"/>
    <p:sldId id="258" r:id="rId6"/>
    <p:sldId id="260"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2" r:id="rId33"/>
    <p:sldId id="291" r:id="rId34"/>
    <p:sldId id="290" r:id="rId35"/>
    <p:sldId id="293" r:id="rId36"/>
    <p:sldId id="294" r:id="rId37"/>
    <p:sldId id="295" r:id="rId38"/>
    <p:sldId id="296" r:id="rId39"/>
    <p:sldId id="297" r:id="rId40"/>
    <p:sldId id="298" r:id="rId41"/>
    <p:sldId id="299" r:id="rId42"/>
    <p:sldId id="300" r:id="rId43"/>
    <p:sldId id="301" r:id="rId44"/>
    <p:sldId id="302" r:id="rId45"/>
    <p:sldId id="26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80D2-85DA-4065-8679-C9D1780CE4D6}"/>
              </a:ext>
            </a:extLst>
          </p:cNvPr>
          <p:cNvSpPr>
            <a:spLocks noGrp="1"/>
          </p:cNvSpPr>
          <p:nvPr>
            <p:ph type="ctrTitle"/>
          </p:nvPr>
        </p:nvSpPr>
        <p:spPr/>
        <p:txBody>
          <a:bodyPr/>
          <a:lstStyle/>
          <a:p>
            <a:r>
              <a:rPr lang="en-US" dirty="0"/>
              <a:t>Social Security Administration Data Set</a:t>
            </a:r>
          </a:p>
        </p:txBody>
      </p:sp>
      <p:sp>
        <p:nvSpPr>
          <p:cNvPr id="3" name="Subtitle 2">
            <a:extLst>
              <a:ext uri="{FF2B5EF4-FFF2-40B4-BE49-F238E27FC236}">
                <a16:creationId xmlns:a16="http://schemas.microsoft.com/office/drawing/2014/main" id="{54AA5BCA-D916-4112-81F7-B2F58093B08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19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2E40-428C-4EE9-B7FC-0DF04E97159F}"/>
              </a:ext>
            </a:extLst>
          </p:cNvPr>
          <p:cNvSpPr>
            <a:spLocks noGrp="1"/>
          </p:cNvSpPr>
          <p:nvPr>
            <p:ph type="title"/>
          </p:nvPr>
        </p:nvSpPr>
        <p:spPr/>
        <p:txBody>
          <a:bodyPr/>
          <a:lstStyle/>
          <a:p>
            <a:r>
              <a:rPr lang="en-US" dirty="0"/>
              <a:t>Dallas Region</a:t>
            </a:r>
          </a:p>
        </p:txBody>
      </p:sp>
      <p:pic>
        <p:nvPicPr>
          <p:cNvPr id="4" name="Picture 3">
            <a:extLst>
              <a:ext uri="{FF2B5EF4-FFF2-40B4-BE49-F238E27FC236}">
                <a16:creationId xmlns:a16="http://schemas.microsoft.com/office/drawing/2014/main" id="{8C3AF55F-D753-4E93-867C-F6E5879FCFF2}"/>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35577A7A-7694-4FF5-ABDA-0F9F11E01D80}"/>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46620DEA-49A9-4E02-80D3-30985304123C}"/>
              </a:ext>
            </a:extLst>
          </p:cNvPr>
          <p:cNvPicPr>
            <a:picLocks noChangeAspect="1"/>
          </p:cNvPicPr>
          <p:nvPr/>
        </p:nvPicPr>
        <p:blipFill>
          <a:blip r:embed="rId4"/>
          <a:stretch>
            <a:fillRect/>
          </a:stretch>
        </p:blipFill>
        <p:spPr>
          <a:xfrm>
            <a:off x="5273502" y="3238500"/>
            <a:ext cx="2114550" cy="1457325"/>
          </a:xfrm>
          <a:prstGeom prst="rect">
            <a:avLst/>
          </a:prstGeom>
        </p:spPr>
      </p:pic>
      <p:sp>
        <p:nvSpPr>
          <p:cNvPr id="7" name="TextBox 6">
            <a:extLst>
              <a:ext uri="{FF2B5EF4-FFF2-40B4-BE49-F238E27FC236}">
                <a16:creationId xmlns:a16="http://schemas.microsoft.com/office/drawing/2014/main" id="{19982D5F-E4BE-446F-8182-28DA6077F946}"/>
              </a:ext>
            </a:extLst>
          </p:cNvPr>
          <p:cNvSpPr txBox="1"/>
          <p:nvPr/>
        </p:nvSpPr>
        <p:spPr>
          <a:xfrm>
            <a:off x="677334" y="5080595"/>
            <a:ext cx="7072131" cy="923330"/>
          </a:xfrm>
          <a:prstGeom prst="rect">
            <a:avLst/>
          </a:prstGeom>
          <a:noFill/>
        </p:spPr>
        <p:txBody>
          <a:bodyPr wrap="square" rtlCol="0">
            <a:spAutoFit/>
          </a:bodyPr>
          <a:lstStyle/>
          <a:p>
            <a:r>
              <a:rPr lang="en-US" dirty="0"/>
              <a:t>New Mexico is also accurate, despite appearing as wrong data.  Louisiana looks especially hard hit from Hurricane Katrina, but has since rebounded quickly.</a:t>
            </a:r>
          </a:p>
        </p:txBody>
      </p:sp>
    </p:spTree>
    <p:extLst>
      <p:ext uri="{BB962C8B-B14F-4D97-AF65-F5344CB8AC3E}">
        <p14:creationId xmlns:p14="http://schemas.microsoft.com/office/powerpoint/2010/main" val="194774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F5C9-4515-4EFE-8995-2A11666E4862}"/>
              </a:ext>
            </a:extLst>
          </p:cNvPr>
          <p:cNvSpPr>
            <a:spLocks noGrp="1"/>
          </p:cNvSpPr>
          <p:nvPr>
            <p:ph type="title"/>
          </p:nvPr>
        </p:nvSpPr>
        <p:spPr/>
        <p:txBody>
          <a:bodyPr/>
          <a:lstStyle/>
          <a:p>
            <a:r>
              <a:rPr lang="en-US" dirty="0"/>
              <a:t>Denver Region</a:t>
            </a:r>
          </a:p>
        </p:txBody>
      </p:sp>
      <p:pic>
        <p:nvPicPr>
          <p:cNvPr id="5" name="Picture 4">
            <a:extLst>
              <a:ext uri="{FF2B5EF4-FFF2-40B4-BE49-F238E27FC236}">
                <a16:creationId xmlns:a16="http://schemas.microsoft.com/office/drawing/2014/main" id="{51C9BE9C-39ED-4994-8790-089BCEF0BAE1}"/>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6" name="Picture 5">
            <a:extLst>
              <a:ext uri="{FF2B5EF4-FFF2-40B4-BE49-F238E27FC236}">
                <a16:creationId xmlns:a16="http://schemas.microsoft.com/office/drawing/2014/main" id="{799FCF8C-CFB0-4936-A9EA-DC13D5DA300E}"/>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7" name="Picture 6">
            <a:extLst>
              <a:ext uri="{FF2B5EF4-FFF2-40B4-BE49-F238E27FC236}">
                <a16:creationId xmlns:a16="http://schemas.microsoft.com/office/drawing/2014/main" id="{DFBE0323-7640-4AB0-BA33-1CFCF64CC720}"/>
              </a:ext>
            </a:extLst>
          </p:cNvPr>
          <p:cNvPicPr>
            <a:picLocks noChangeAspect="1"/>
          </p:cNvPicPr>
          <p:nvPr/>
        </p:nvPicPr>
        <p:blipFill>
          <a:blip r:embed="rId4"/>
          <a:stretch>
            <a:fillRect/>
          </a:stretch>
        </p:blipFill>
        <p:spPr>
          <a:xfrm>
            <a:off x="5273502" y="3238500"/>
            <a:ext cx="4000500" cy="1457325"/>
          </a:xfrm>
          <a:prstGeom prst="rect">
            <a:avLst/>
          </a:prstGeom>
        </p:spPr>
      </p:pic>
    </p:spTree>
    <p:extLst>
      <p:ext uri="{BB962C8B-B14F-4D97-AF65-F5344CB8AC3E}">
        <p14:creationId xmlns:p14="http://schemas.microsoft.com/office/powerpoint/2010/main" val="360496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0C4A-11E0-450B-8B9E-433FF396DC88}"/>
              </a:ext>
            </a:extLst>
          </p:cNvPr>
          <p:cNvSpPr>
            <a:spLocks noGrp="1"/>
          </p:cNvSpPr>
          <p:nvPr>
            <p:ph type="title"/>
          </p:nvPr>
        </p:nvSpPr>
        <p:spPr/>
        <p:txBody>
          <a:bodyPr/>
          <a:lstStyle/>
          <a:p>
            <a:r>
              <a:rPr lang="en-US" dirty="0"/>
              <a:t>Kansas City Region</a:t>
            </a:r>
          </a:p>
        </p:txBody>
      </p:sp>
      <p:pic>
        <p:nvPicPr>
          <p:cNvPr id="4" name="Picture 3">
            <a:extLst>
              <a:ext uri="{FF2B5EF4-FFF2-40B4-BE49-F238E27FC236}">
                <a16:creationId xmlns:a16="http://schemas.microsoft.com/office/drawing/2014/main" id="{DFD3DF11-CEED-470E-99E8-DACE040D91BA}"/>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3275732E-D8FF-47DD-835F-7B04309ED399}"/>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4505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A0EF1-1A67-4E2E-9F6A-DA0351229A59}"/>
              </a:ext>
            </a:extLst>
          </p:cNvPr>
          <p:cNvSpPr>
            <a:spLocks noGrp="1"/>
          </p:cNvSpPr>
          <p:nvPr>
            <p:ph type="title"/>
          </p:nvPr>
        </p:nvSpPr>
        <p:spPr/>
        <p:txBody>
          <a:bodyPr/>
          <a:lstStyle/>
          <a:p>
            <a:r>
              <a:rPr lang="en-US" dirty="0"/>
              <a:t>New York City Region</a:t>
            </a:r>
          </a:p>
        </p:txBody>
      </p:sp>
      <p:pic>
        <p:nvPicPr>
          <p:cNvPr id="4" name="Picture 3">
            <a:extLst>
              <a:ext uri="{FF2B5EF4-FFF2-40B4-BE49-F238E27FC236}">
                <a16:creationId xmlns:a16="http://schemas.microsoft.com/office/drawing/2014/main" id="{A2A9146C-C47B-49AC-9A65-CBCC001EB3C7}"/>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A629D98D-3C93-4DB5-AF77-1C30CBBB747F}"/>
              </a:ext>
            </a:extLst>
          </p:cNvPr>
          <p:cNvPicPr>
            <a:picLocks noChangeAspect="1"/>
          </p:cNvPicPr>
          <p:nvPr/>
        </p:nvPicPr>
        <p:blipFill>
          <a:blip r:embed="rId3"/>
          <a:stretch>
            <a:fillRect/>
          </a:stretch>
        </p:blipFill>
        <p:spPr>
          <a:xfrm>
            <a:off x="5330652" y="1930400"/>
            <a:ext cx="3943350" cy="1457325"/>
          </a:xfrm>
          <a:prstGeom prst="rect">
            <a:avLst/>
          </a:prstGeom>
        </p:spPr>
      </p:pic>
    </p:spTree>
    <p:extLst>
      <p:ext uri="{BB962C8B-B14F-4D97-AF65-F5344CB8AC3E}">
        <p14:creationId xmlns:p14="http://schemas.microsoft.com/office/powerpoint/2010/main" val="406135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A3AC-B32D-453F-B6B8-80B0922C2AC6}"/>
              </a:ext>
            </a:extLst>
          </p:cNvPr>
          <p:cNvSpPr>
            <a:spLocks noGrp="1"/>
          </p:cNvSpPr>
          <p:nvPr>
            <p:ph type="title"/>
          </p:nvPr>
        </p:nvSpPr>
        <p:spPr/>
        <p:txBody>
          <a:bodyPr/>
          <a:lstStyle/>
          <a:p>
            <a:r>
              <a:rPr lang="en-US" dirty="0"/>
              <a:t>Philadelphia Region</a:t>
            </a:r>
          </a:p>
        </p:txBody>
      </p:sp>
      <p:pic>
        <p:nvPicPr>
          <p:cNvPr id="4" name="Picture 3">
            <a:extLst>
              <a:ext uri="{FF2B5EF4-FFF2-40B4-BE49-F238E27FC236}">
                <a16:creationId xmlns:a16="http://schemas.microsoft.com/office/drawing/2014/main" id="{FBFBA415-A61C-4489-920E-82462719A1FF}"/>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D4E88204-EB14-4591-BFDB-BCAAF1B636E2}"/>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DEAF5821-BA1E-4AB8-BE6E-7D7ECCDD578B}"/>
              </a:ext>
            </a:extLst>
          </p:cNvPr>
          <p:cNvPicPr>
            <a:picLocks noChangeAspect="1"/>
          </p:cNvPicPr>
          <p:nvPr/>
        </p:nvPicPr>
        <p:blipFill>
          <a:blip r:embed="rId4"/>
          <a:stretch>
            <a:fillRect/>
          </a:stretch>
        </p:blipFill>
        <p:spPr>
          <a:xfrm>
            <a:off x="5273502" y="3238500"/>
            <a:ext cx="4000500" cy="1457325"/>
          </a:xfrm>
          <a:prstGeom prst="rect">
            <a:avLst/>
          </a:prstGeom>
        </p:spPr>
      </p:pic>
      <p:sp>
        <p:nvSpPr>
          <p:cNvPr id="7" name="TextBox 6">
            <a:extLst>
              <a:ext uri="{FF2B5EF4-FFF2-40B4-BE49-F238E27FC236}">
                <a16:creationId xmlns:a16="http://schemas.microsoft.com/office/drawing/2014/main" id="{9E243B20-B49E-441D-BBA7-D8B7F6E7CEBC}"/>
              </a:ext>
            </a:extLst>
          </p:cNvPr>
          <p:cNvSpPr txBox="1"/>
          <p:nvPr/>
        </p:nvSpPr>
        <p:spPr>
          <a:xfrm>
            <a:off x="1226916" y="5092861"/>
            <a:ext cx="6290303" cy="923330"/>
          </a:xfrm>
          <a:prstGeom prst="rect">
            <a:avLst/>
          </a:prstGeom>
          <a:noFill/>
        </p:spPr>
        <p:txBody>
          <a:bodyPr wrap="square" rtlCol="0">
            <a:spAutoFit/>
          </a:bodyPr>
          <a:lstStyle/>
          <a:p>
            <a:r>
              <a:rPr lang="en-US" dirty="0"/>
              <a:t>The phenomenon in West Virginia showing a sharp increase in population then back down was confirmed in other datasets as true data.</a:t>
            </a:r>
          </a:p>
        </p:txBody>
      </p:sp>
    </p:spTree>
    <p:extLst>
      <p:ext uri="{BB962C8B-B14F-4D97-AF65-F5344CB8AC3E}">
        <p14:creationId xmlns:p14="http://schemas.microsoft.com/office/powerpoint/2010/main" val="2478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849B-4C73-49D2-947A-A7762D0DC4F2}"/>
              </a:ext>
            </a:extLst>
          </p:cNvPr>
          <p:cNvSpPr>
            <a:spLocks noGrp="1"/>
          </p:cNvSpPr>
          <p:nvPr>
            <p:ph type="title"/>
          </p:nvPr>
        </p:nvSpPr>
        <p:spPr/>
        <p:txBody>
          <a:bodyPr/>
          <a:lstStyle/>
          <a:p>
            <a:r>
              <a:rPr lang="en-US" dirty="0"/>
              <a:t>Seattle Region</a:t>
            </a:r>
          </a:p>
        </p:txBody>
      </p:sp>
      <p:pic>
        <p:nvPicPr>
          <p:cNvPr id="5" name="Picture 4">
            <a:extLst>
              <a:ext uri="{FF2B5EF4-FFF2-40B4-BE49-F238E27FC236}">
                <a16:creationId xmlns:a16="http://schemas.microsoft.com/office/drawing/2014/main" id="{502E1C8C-51B6-415C-87A5-23A54E9C5B19}"/>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6" name="Picture 5">
            <a:extLst>
              <a:ext uri="{FF2B5EF4-FFF2-40B4-BE49-F238E27FC236}">
                <a16:creationId xmlns:a16="http://schemas.microsoft.com/office/drawing/2014/main" id="{4B38A29F-72B1-4683-BA50-F7EAD278855A}"/>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306836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6813-C9D7-4583-805F-88B28464E25F}"/>
              </a:ext>
            </a:extLst>
          </p:cNvPr>
          <p:cNvSpPr>
            <a:spLocks noGrp="1"/>
          </p:cNvSpPr>
          <p:nvPr>
            <p:ph type="title"/>
          </p:nvPr>
        </p:nvSpPr>
        <p:spPr/>
        <p:txBody>
          <a:bodyPr/>
          <a:lstStyle/>
          <a:p>
            <a:r>
              <a:rPr lang="en-US" dirty="0"/>
              <a:t>San Francisco Region</a:t>
            </a:r>
          </a:p>
        </p:txBody>
      </p:sp>
      <p:pic>
        <p:nvPicPr>
          <p:cNvPr id="4" name="Picture 3">
            <a:extLst>
              <a:ext uri="{FF2B5EF4-FFF2-40B4-BE49-F238E27FC236}">
                <a16:creationId xmlns:a16="http://schemas.microsoft.com/office/drawing/2014/main" id="{908CF6A1-214E-4F52-844A-1BAE6CD80584}"/>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79221700-3BC9-4656-A71E-8C87F79B19E6}"/>
              </a:ext>
            </a:extLst>
          </p:cNvPr>
          <p:cNvPicPr>
            <a:picLocks noChangeAspect="1"/>
          </p:cNvPicPr>
          <p:nvPr/>
        </p:nvPicPr>
        <p:blipFill>
          <a:blip r:embed="rId3"/>
          <a:stretch>
            <a:fillRect/>
          </a:stretch>
        </p:blipFill>
        <p:spPr>
          <a:xfrm>
            <a:off x="5273502" y="1925638"/>
            <a:ext cx="4000500" cy="2628900"/>
          </a:xfrm>
          <a:prstGeom prst="rect">
            <a:avLst/>
          </a:prstGeom>
        </p:spPr>
      </p:pic>
    </p:spTree>
    <p:extLst>
      <p:ext uri="{BB962C8B-B14F-4D97-AF65-F5344CB8AC3E}">
        <p14:creationId xmlns:p14="http://schemas.microsoft.com/office/powerpoint/2010/main" val="131151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CB6A-04A0-4F62-A90A-D9FB48E6CB36}"/>
              </a:ext>
            </a:extLst>
          </p:cNvPr>
          <p:cNvSpPr>
            <a:spLocks noGrp="1"/>
          </p:cNvSpPr>
          <p:nvPr>
            <p:ph type="title"/>
          </p:nvPr>
        </p:nvSpPr>
        <p:spPr/>
        <p:txBody>
          <a:bodyPr/>
          <a:lstStyle/>
          <a:p>
            <a:r>
              <a:rPr lang="en-US" dirty="0"/>
              <a:t>Adult Disability Rate</a:t>
            </a:r>
          </a:p>
        </p:txBody>
      </p:sp>
      <p:sp>
        <p:nvSpPr>
          <p:cNvPr id="3" name="Content Placeholder 2">
            <a:extLst>
              <a:ext uri="{FF2B5EF4-FFF2-40B4-BE49-F238E27FC236}">
                <a16:creationId xmlns:a16="http://schemas.microsoft.com/office/drawing/2014/main" id="{39E78186-4F6B-4704-9B4C-4897BAD28392}"/>
              </a:ext>
            </a:extLst>
          </p:cNvPr>
          <p:cNvSpPr>
            <a:spLocks noGrp="1"/>
          </p:cNvSpPr>
          <p:nvPr>
            <p:ph idx="1"/>
          </p:nvPr>
        </p:nvSpPr>
        <p:spPr>
          <a:xfrm>
            <a:off x="677334" y="2242959"/>
            <a:ext cx="8596668" cy="3880773"/>
          </a:xfrm>
        </p:spPr>
        <p:txBody>
          <a:bodyPr/>
          <a:lstStyle/>
          <a:p>
            <a:r>
              <a:rPr lang="en-US" dirty="0"/>
              <a:t>Next column explored is adult disability rate.  This is the percentage of people age eighteen through sixty-four that are currently on disability.</a:t>
            </a:r>
          </a:p>
          <a:p>
            <a:r>
              <a:rPr lang="en-US" dirty="0"/>
              <a:t>Later on, we will use this feature as target variable in our model.</a:t>
            </a:r>
          </a:p>
          <a:p>
            <a:r>
              <a:rPr lang="en-US" dirty="0"/>
              <a:t>The rates were plotted individually and then again by state.</a:t>
            </a:r>
          </a:p>
        </p:txBody>
      </p:sp>
    </p:spTree>
    <p:extLst>
      <p:ext uri="{BB962C8B-B14F-4D97-AF65-F5344CB8AC3E}">
        <p14:creationId xmlns:p14="http://schemas.microsoft.com/office/powerpoint/2010/main" val="1429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B125-360D-460B-9B0F-3DFE380B8750}"/>
              </a:ext>
            </a:extLst>
          </p:cNvPr>
          <p:cNvSpPr>
            <a:spLocks noGrp="1"/>
          </p:cNvSpPr>
          <p:nvPr>
            <p:ph type="title"/>
          </p:nvPr>
        </p:nvSpPr>
        <p:spPr/>
        <p:txBody>
          <a:bodyPr/>
          <a:lstStyle/>
          <a:p>
            <a:r>
              <a:rPr lang="en-US" dirty="0"/>
              <a:t>Disability Rates by Region</a:t>
            </a:r>
          </a:p>
        </p:txBody>
      </p:sp>
      <p:pic>
        <p:nvPicPr>
          <p:cNvPr id="4" name="Picture 3">
            <a:extLst>
              <a:ext uri="{FF2B5EF4-FFF2-40B4-BE49-F238E27FC236}">
                <a16:creationId xmlns:a16="http://schemas.microsoft.com/office/drawing/2014/main" id="{8B5117D6-56A1-4372-83CE-113AA2A42A6A}"/>
              </a:ext>
            </a:extLst>
          </p:cNvPr>
          <p:cNvPicPr>
            <a:picLocks noChangeAspect="1"/>
          </p:cNvPicPr>
          <p:nvPr/>
        </p:nvPicPr>
        <p:blipFill>
          <a:blip r:embed="rId2"/>
          <a:stretch>
            <a:fillRect/>
          </a:stretch>
        </p:blipFill>
        <p:spPr>
          <a:xfrm>
            <a:off x="2252831" y="1930400"/>
            <a:ext cx="5445674" cy="3848276"/>
          </a:xfrm>
          <a:prstGeom prst="rect">
            <a:avLst/>
          </a:prstGeom>
        </p:spPr>
      </p:pic>
    </p:spTree>
    <p:extLst>
      <p:ext uri="{BB962C8B-B14F-4D97-AF65-F5344CB8AC3E}">
        <p14:creationId xmlns:p14="http://schemas.microsoft.com/office/powerpoint/2010/main" val="309807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659A-6793-404E-9CDC-BB02C944907F}"/>
              </a:ext>
            </a:extLst>
          </p:cNvPr>
          <p:cNvSpPr>
            <a:spLocks noGrp="1"/>
          </p:cNvSpPr>
          <p:nvPr>
            <p:ph type="title"/>
          </p:nvPr>
        </p:nvSpPr>
        <p:spPr/>
        <p:txBody>
          <a:bodyPr/>
          <a:lstStyle/>
          <a:p>
            <a:r>
              <a:rPr lang="en-US" dirty="0"/>
              <a:t>Regions plotted individually</a:t>
            </a:r>
          </a:p>
        </p:txBody>
      </p:sp>
      <p:pic>
        <p:nvPicPr>
          <p:cNvPr id="4" name="Picture 3">
            <a:extLst>
              <a:ext uri="{FF2B5EF4-FFF2-40B4-BE49-F238E27FC236}">
                <a16:creationId xmlns:a16="http://schemas.microsoft.com/office/drawing/2014/main" id="{23E31D06-692B-42B6-A8F4-DDE4A21ABA81}"/>
              </a:ext>
            </a:extLst>
          </p:cNvPr>
          <p:cNvPicPr>
            <a:picLocks noChangeAspect="1"/>
          </p:cNvPicPr>
          <p:nvPr/>
        </p:nvPicPr>
        <p:blipFill>
          <a:blip r:embed="rId2"/>
          <a:stretch>
            <a:fillRect/>
          </a:stretch>
        </p:blipFill>
        <p:spPr>
          <a:xfrm>
            <a:off x="1010428" y="1929752"/>
            <a:ext cx="3987130" cy="2627604"/>
          </a:xfrm>
          <a:prstGeom prst="rect">
            <a:avLst/>
          </a:prstGeom>
        </p:spPr>
      </p:pic>
      <p:pic>
        <p:nvPicPr>
          <p:cNvPr id="5" name="Picture 4">
            <a:extLst>
              <a:ext uri="{FF2B5EF4-FFF2-40B4-BE49-F238E27FC236}">
                <a16:creationId xmlns:a16="http://schemas.microsoft.com/office/drawing/2014/main" id="{804A96CB-A06F-42C1-8050-BAA54BBB0DAA}"/>
              </a:ext>
            </a:extLst>
          </p:cNvPr>
          <p:cNvPicPr>
            <a:picLocks noChangeAspect="1"/>
          </p:cNvPicPr>
          <p:nvPr/>
        </p:nvPicPr>
        <p:blipFill>
          <a:blip r:embed="rId3"/>
          <a:stretch>
            <a:fillRect/>
          </a:stretch>
        </p:blipFill>
        <p:spPr>
          <a:xfrm>
            <a:off x="4997558" y="1928456"/>
            <a:ext cx="3990975" cy="2628900"/>
          </a:xfrm>
          <a:prstGeom prst="rect">
            <a:avLst/>
          </a:prstGeom>
        </p:spPr>
      </p:pic>
      <p:pic>
        <p:nvPicPr>
          <p:cNvPr id="8" name="Picture 7">
            <a:extLst>
              <a:ext uri="{FF2B5EF4-FFF2-40B4-BE49-F238E27FC236}">
                <a16:creationId xmlns:a16="http://schemas.microsoft.com/office/drawing/2014/main" id="{C29E0658-F0DD-4624-8FB4-E95B5588C9CA}"/>
              </a:ext>
            </a:extLst>
          </p:cNvPr>
          <p:cNvPicPr>
            <a:picLocks noChangeAspect="1"/>
          </p:cNvPicPr>
          <p:nvPr/>
        </p:nvPicPr>
        <p:blipFill>
          <a:blip r:embed="rId4"/>
          <a:stretch>
            <a:fillRect/>
          </a:stretch>
        </p:blipFill>
        <p:spPr>
          <a:xfrm>
            <a:off x="3003993" y="4557356"/>
            <a:ext cx="3943350" cy="1457325"/>
          </a:xfrm>
          <a:prstGeom prst="rect">
            <a:avLst/>
          </a:prstGeom>
        </p:spPr>
      </p:pic>
    </p:spTree>
    <p:extLst>
      <p:ext uri="{BB962C8B-B14F-4D97-AF65-F5344CB8AC3E}">
        <p14:creationId xmlns:p14="http://schemas.microsoft.com/office/powerpoint/2010/main" val="344505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B052-B68C-4E83-B624-E1AF7452B011}"/>
              </a:ext>
            </a:extLst>
          </p:cNvPr>
          <p:cNvSpPr>
            <a:spLocks noGrp="1"/>
          </p:cNvSpPr>
          <p:nvPr>
            <p:ph type="title"/>
          </p:nvPr>
        </p:nvSpPr>
        <p:spPr/>
        <p:txBody>
          <a:bodyPr/>
          <a:lstStyle/>
          <a:p>
            <a:r>
              <a:rPr lang="en-US" dirty="0"/>
              <a:t>About this project:</a:t>
            </a:r>
          </a:p>
        </p:txBody>
      </p:sp>
      <p:sp>
        <p:nvSpPr>
          <p:cNvPr id="3" name="Content Placeholder 2">
            <a:extLst>
              <a:ext uri="{FF2B5EF4-FFF2-40B4-BE49-F238E27FC236}">
                <a16:creationId xmlns:a16="http://schemas.microsoft.com/office/drawing/2014/main" id="{56106467-8C06-4351-8C07-987E6472F4AC}"/>
              </a:ext>
            </a:extLst>
          </p:cNvPr>
          <p:cNvSpPr>
            <a:spLocks noGrp="1"/>
          </p:cNvSpPr>
          <p:nvPr>
            <p:ph idx="1"/>
          </p:nvPr>
        </p:nvSpPr>
        <p:spPr/>
        <p:txBody>
          <a:bodyPr/>
          <a:lstStyle/>
          <a:p>
            <a:r>
              <a:rPr lang="en-US" dirty="0"/>
              <a:t>The Social Security Administration (SSA) releases data every so often about the state of the disability system in the United States.</a:t>
            </a:r>
          </a:p>
          <a:p>
            <a:r>
              <a:rPr lang="en-US" dirty="0"/>
              <a:t>In addition to helping informing voters, give numbers for various media outlets to talk about, etc.  Various businesses can use the data in order to </a:t>
            </a:r>
          </a:p>
        </p:txBody>
      </p:sp>
    </p:spTree>
    <p:extLst>
      <p:ext uri="{BB962C8B-B14F-4D97-AF65-F5344CB8AC3E}">
        <p14:creationId xmlns:p14="http://schemas.microsoft.com/office/powerpoint/2010/main" val="310091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52F3-8C0F-4A29-8E17-9097087D649F}"/>
              </a:ext>
            </a:extLst>
          </p:cNvPr>
          <p:cNvSpPr>
            <a:spLocks noGrp="1"/>
          </p:cNvSpPr>
          <p:nvPr>
            <p:ph type="title"/>
          </p:nvPr>
        </p:nvSpPr>
        <p:spPr/>
        <p:txBody>
          <a:bodyPr/>
          <a:lstStyle/>
          <a:p>
            <a:r>
              <a:rPr lang="en-US" dirty="0"/>
              <a:t>Atlanta Region</a:t>
            </a:r>
          </a:p>
        </p:txBody>
      </p:sp>
      <p:pic>
        <p:nvPicPr>
          <p:cNvPr id="5" name="Picture 4">
            <a:extLst>
              <a:ext uri="{FF2B5EF4-FFF2-40B4-BE49-F238E27FC236}">
                <a16:creationId xmlns:a16="http://schemas.microsoft.com/office/drawing/2014/main" id="{EAB7DFEC-2F02-49AB-8AA3-EAF78EF45C05}"/>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6" name="Picture 5">
            <a:extLst>
              <a:ext uri="{FF2B5EF4-FFF2-40B4-BE49-F238E27FC236}">
                <a16:creationId xmlns:a16="http://schemas.microsoft.com/office/drawing/2014/main" id="{968CFEF2-8DD7-4530-9356-F2506C9A3DC8}"/>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E9333160-B0E8-4E74-8814-D2CB1E90690A}"/>
              </a:ext>
            </a:extLst>
          </p:cNvPr>
          <p:cNvPicPr>
            <a:picLocks noChangeAspect="1"/>
          </p:cNvPicPr>
          <p:nvPr/>
        </p:nvPicPr>
        <p:blipFill>
          <a:blip r:embed="rId4"/>
          <a:stretch>
            <a:fillRect/>
          </a:stretch>
        </p:blipFill>
        <p:spPr>
          <a:xfrm>
            <a:off x="5283027" y="3238500"/>
            <a:ext cx="3990975" cy="2628900"/>
          </a:xfrm>
          <a:prstGeom prst="rect">
            <a:avLst/>
          </a:prstGeom>
        </p:spPr>
      </p:pic>
    </p:spTree>
    <p:extLst>
      <p:ext uri="{BB962C8B-B14F-4D97-AF65-F5344CB8AC3E}">
        <p14:creationId xmlns:p14="http://schemas.microsoft.com/office/powerpoint/2010/main" val="84683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99E5-AA88-4A3B-98D2-9480B47FB475}"/>
              </a:ext>
            </a:extLst>
          </p:cNvPr>
          <p:cNvSpPr>
            <a:spLocks noGrp="1"/>
          </p:cNvSpPr>
          <p:nvPr>
            <p:ph type="title"/>
          </p:nvPr>
        </p:nvSpPr>
        <p:spPr/>
        <p:txBody>
          <a:bodyPr/>
          <a:lstStyle/>
          <a:p>
            <a:r>
              <a:rPr lang="en-US" dirty="0"/>
              <a:t>Boston Region</a:t>
            </a:r>
          </a:p>
        </p:txBody>
      </p:sp>
      <p:pic>
        <p:nvPicPr>
          <p:cNvPr id="5" name="Picture 4">
            <a:extLst>
              <a:ext uri="{FF2B5EF4-FFF2-40B4-BE49-F238E27FC236}">
                <a16:creationId xmlns:a16="http://schemas.microsoft.com/office/drawing/2014/main" id="{8321C9AA-146B-4CDD-9E58-03DB302F5E01}"/>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6" name="Picture 5">
            <a:extLst>
              <a:ext uri="{FF2B5EF4-FFF2-40B4-BE49-F238E27FC236}">
                <a16:creationId xmlns:a16="http://schemas.microsoft.com/office/drawing/2014/main" id="{892D11B0-5DD5-48BD-9CC5-EFD9F15D1F32}"/>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946E21B0-F2D7-4F1F-A6B3-A61A76CE696C}"/>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1917692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117B-93AC-4E41-ADF2-5F37AA9EF64F}"/>
              </a:ext>
            </a:extLst>
          </p:cNvPr>
          <p:cNvSpPr>
            <a:spLocks noGrp="1"/>
          </p:cNvSpPr>
          <p:nvPr>
            <p:ph type="title"/>
          </p:nvPr>
        </p:nvSpPr>
        <p:spPr/>
        <p:txBody>
          <a:bodyPr/>
          <a:lstStyle/>
          <a:p>
            <a:r>
              <a:rPr lang="en-US" dirty="0"/>
              <a:t>Chicago Region</a:t>
            </a:r>
          </a:p>
        </p:txBody>
      </p:sp>
      <p:pic>
        <p:nvPicPr>
          <p:cNvPr id="4" name="Picture 3">
            <a:extLst>
              <a:ext uri="{FF2B5EF4-FFF2-40B4-BE49-F238E27FC236}">
                <a16:creationId xmlns:a16="http://schemas.microsoft.com/office/drawing/2014/main" id="{DCB12A16-4740-4DA1-8003-5CF0456B43CA}"/>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C7E8218C-E420-47D6-A79B-54E3A529A501}"/>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48DA783F-6B76-4443-A7A5-CCFFA6792ED2}"/>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66488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9E77-70F4-4659-A614-BA53F61C65B6}"/>
              </a:ext>
            </a:extLst>
          </p:cNvPr>
          <p:cNvSpPr>
            <a:spLocks noGrp="1"/>
          </p:cNvSpPr>
          <p:nvPr>
            <p:ph type="title"/>
          </p:nvPr>
        </p:nvSpPr>
        <p:spPr/>
        <p:txBody>
          <a:bodyPr/>
          <a:lstStyle/>
          <a:p>
            <a:r>
              <a:rPr lang="en-US" dirty="0"/>
              <a:t>Dallas Region</a:t>
            </a:r>
          </a:p>
        </p:txBody>
      </p:sp>
      <p:pic>
        <p:nvPicPr>
          <p:cNvPr id="5" name="Picture 4">
            <a:extLst>
              <a:ext uri="{FF2B5EF4-FFF2-40B4-BE49-F238E27FC236}">
                <a16:creationId xmlns:a16="http://schemas.microsoft.com/office/drawing/2014/main" id="{0F30C12F-2BD3-4152-8066-2F702BAE5EED}"/>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6" name="Picture 5">
            <a:extLst>
              <a:ext uri="{FF2B5EF4-FFF2-40B4-BE49-F238E27FC236}">
                <a16:creationId xmlns:a16="http://schemas.microsoft.com/office/drawing/2014/main" id="{2CB16769-5AF4-4DF2-AAC4-4E10468D178C}"/>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7" name="Picture 6">
            <a:extLst>
              <a:ext uri="{FF2B5EF4-FFF2-40B4-BE49-F238E27FC236}">
                <a16:creationId xmlns:a16="http://schemas.microsoft.com/office/drawing/2014/main" id="{3CB643E2-75EF-4D6C-B79B-1D2A91902728}"/>
              </a:ext>
            </a:extLst>
          </p:cNvPr>
          <p:cNvPicPr>
            <a:picLocks noChangeAspect="1"/>
          </p:cNvPicPr>
          <p:nvPr/>
        </p:nvPicPr>
        <p:blipFill>
          <a:blip r:embed="rId4"/>
          <a:stretch>
            <a:fillRect/>
          </a:stretch>
        </p:blipFill>
        <p:spPr>
          <a:xfrm>
            <a:off x="5283027" y="3238500"/>
            <a:ext cx="2143125" cy="1457325"/>
          </a:xfrm>
          <a:prstGeom prst="rect">
            <a:avLst/>
          </a:prstGeom>
        </p:spPr>
      </p:pic>
    </p:spTree>
    <p:extLst>
      <p:ext uri="{BB962C8B-B14F-4D97-AF65-F5344CB8AC3E}">
        <p14:creationId xmlns:p14="http://schemas.microsoft.com/office/powerpoint/2010/main" val="188073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BDC5-5F8B-4969-B395-227594BA5972}"/>
              </a:ext>
            </a:extLst>
          </p:cNvPr>
          <p:cNvSpPr>
            <a:spLocks noGrp="1"/>
          </p:cNvSpPr>
          <p:nvPr>
            <p:ph type="title"/>
          </p:nvPr>
        </p:nvSpPr>
        <p:spPr/>
        <p:txBody>
          <a:bodyPr/>
          <a:lstStyle/>
          <a:p>
            <a:r>
              <a:rPr lang="en-US" dirty="0"/>
              <a:t>Denver Region</a:t>
            </a:r>
          </a:p>
        </p:txBody>
      </p:sp>
      <p:pic>
        <p:nvPicPr>
          <p:cNvPr id="4" name="Picture 3">
            <a:extLst>
              <a:ext uri="{FF2B5EF4-FFF2-40B4-BE49-F238E27FC236}">
                <a16:creationId xmlns:a16="http://schemas.microsoft.com/office/drawing/2014/main" id="{3D24074B-9AE0-4E3F-B127-57329E2AE43F}"/>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2A6F59EF-66EA-47B1-AFE0-CA6773AE69F2}"/>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EC0C5AA1-CBA5-4D3D-AEBE-860155B2B178}"/>
              </a:ext>
            </a:extLst>
          </p:cNvPr>
          <p:cNvPicPr>
            <a:picLocks noChangeAspect="1"/>
          </p:cNvPicPr>
          <p:nvPr/>
        </p:nvPicPr>
        <p:blipFill>
          <a:blip r:embed="rId4"/>
          <a:stretch>
            <a:fillRect/>
          </a:stretch>
        </p:blipFill>
        <p:spPr>
          <a:xfrm>
            <a:off x="5283026" y="3238500"/>
            <a:ext cx="3990975" cy="1457325"/>
          </a:xfrm>
          <a:prstGeom prst="rect">
            <a:avLst/>
          </a:prstGeom>
        </p:spPr>
      </p:pic>
    </p:spTree>
    <p:extLst>
      <p:ext uri="{BB962C8B-B14F-4D97-AF65-F5344CB8AC3E}">
        <p14:creationId xmlns:p14="http://schemas.microsoft.com/office/powerpoint/2010/main" val="85079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D30-2A00-48C1-9B22-C15FCC1F77A5}"/>
              </a:ext>
            </a:extLst>
          </p:cNvPr>
          <p:cNvSpPr>
            <a:spLocks noGrp="1"/>
          </p:cNvSpPr>
          <p:nvPr>
            <p:ph type="title"/>
          </p:nvPr>
        </p:nvSpPr>
        <p:spPr/>
        <p:txBody>
          <a:bodyPr/>
          <a:lstStyle/>
          <a:p>
            <a:r>
              <a:rPr lang="en-US" dirty="0"/>
              <a:t>Kansas City Region</a:t>
            </a:r>
          </a:p>
        </p:txBody>
      </p:sp>
      <p:pic>
        <p:nvPicPr>
          <p:cNvPr id="4" name="Picture 3">
            <a:extLst>
              <a:ext uri="{FF2B5EF4-FFF2-40B4-BE49-F238E27FC236}">
                <a16:creationId xmlns:a16="http://schemas.microsoft.com/office/drawing/2014/main" id="{E4062E8F-D133-40A0-8B97-DDF6BC2D4649}"/>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41DFA52A-BA3F-4CF9-B15C-4A6A70A5D098}"/>
              </a:ext>
            </a:extLst>
          </p:cNvPr>
          <p:cNvPicPr>
            <a:picLocks noChangeAspect="1"/>
          </p:cNvPicPr>
          <p:nvPr/>
        </p:nvPicPr>
        <p:blipFill>
          <a:blip r:embed="rId3"/>
          <a:stretch>
            <a:fillRect/>
          </a:stretch>
        </p:blipFill>
        <p:spPr>
          <a:xfrm>
            <a:off x="5283027" y="609600"/>
            <a:ext cx="3990975" cy="2628900"/>
          </a:xfrm>
          <a:prstGeom prst="rect">
            <a:avLst/>
          </a:prstGeom>
        </p:spPr>
      </p:pic>
    </p:spTree>
    <p:extLst>
      <p:ext uri="{BB962C8B-B14F-4D97-AF65-F5344CB8AC3E}">
        <p14:creationId xmlns:p14="http://schemas.microsoft.com/office/powerpoint/2010/main" val="3628399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A222-D98C-49B0-BAEA-85D66132C989}"/>
              </a:ext>
            </a:extLst>
          </p:cNvPr>
          <p:cNvSpPr>
            <a:spLocks noGrp="1"/>
          </p:cNvSpPr>
          <p:nvPr>
            <p:ph type="title"/>
          </p:nvPr>
        </p:nvSpPr>
        <p:spPr/>
        <p:txBody>
          <a:bodyPr/>
          <a:lstStyle/>
          <a:p>
            <a:r>
              <a:rPr lang="en-US" dirty="0"/>
              <a:t>New York City Region</a:t>
            </a:r>
          </a:p>
        </p:txBody>
      </p:sp>
      <p:pic>
        <p:nvPicPr>
          <p:cNvPr id="4" name="Picture 3">
            <a:extLst>
              <a:ext uri="{FF2B5EF4-FFF2-40B4-BE49-F238E27FC236}">
                <a16:creationId xmlns:a16="http://schemas.microsoft.com/office/drawing/2014/main" id="{724E7794-EC51-4533-B13B-ABD1F69C5AAB}"/>
              </a:ext>
            </a:extLst>
          </p:cNvPr>
          <p:cNvPicPr>
            <a:picLocks noChangeAspect="1"/>
          </p:cNvPicPr>
          <p:nvPr/>
        </p:nvPicPr>
        <p:blipFill>
          <a:blip r:embed="rId2"/>
          <a:stretch>
            <a:fillRect/>
          </a:stretch>
        </p:blipFill>
        <p:spPr>
          <a:xfrm>
            <a:off x="677334" y="1930400"/>
            <a:ext cx="3571875" cy="2619375"/>
          </a:xfrm>
          <a:prstGeom prst="rect">
            <a:avLst/>
          </a:prstGeom>
        </p:spPr>
      </p:pic>
      <p:pic>
        <p:nvPicPr>
          <p:cNvPr id="5" name="Picture 4">
            <a:extLst>
              <a:ext uri="{FF2B5EF4-FFF2-40B4-BE49-F238E27FC236}">
                <a16:creationId xmlns:a16="http://schemas.microsoft.com/office/drawing/2014/main" id="{5491F381-E5DB-4999-9797-C130706654DA}"/>
              </a:ext>
            </a:extLst>
          </p:cNvPr>
          <p:cNvPicPr>
            <a:picLocks noChangeAspect="1"/>
          </p:cNvPicPr>
          <p:nvPr/>
        </p:nvPicPr>
        <p:blipFill>
          <a:blip r:embed="rId3"/>
          <a:stretch>
            <a:fillRect/>
          </a:stretch>
        </p:blipFill>
        <p:spPr>
          <a:xfrm>
            <a:off x="5283027" y="1930400"/>
            <a:ext cx="3990975" cy="1457325"/>
          </a:xfrm>
          <a:prstGeom prst="rect">
            <a:avLst/>
          </a:prstGeom>
        </p:spPr>
      </p:pic>
    </p:spTree>
    <p:extLst>
      <p:ext uri="{BB962C8B-B14F-4D97-AF65-F5344CB8AC3E}">
        <p14:creationId xmlns:p14="http://schemas.microsoft.com/office/powerpoint/2010/main" val="3959523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FD9B-258B-4320-A926-C935AADB07C2}"/>
              </a:ext>
            </a:extLst>
          </p:cNvPr>
          <p:cNvSpPr>
            <a:spLocks noGrp="1"/>
          </p:cNvSpPr>
          <p:nvPr>
            <p:ph type="title"/>
          </p:nvPr>
        </p:nvSpPr>
        <p:spPr/>
        <p:txBody>
          <a:bodyPr/>
          <a:lstStyle/>
          <a:p>
            <a:r>
              <a:rPr lang="en-US" dirty="0"/>
              <a:t>Philadelphia Region</a:t>
            </a:r>
          </a:p>
        </p:txBody>
      </p:sp>
      <p:pic>
        <p:nvPicPr>
          <p:cNvPr id="4" name="Picture 3">
            <a:extLst>
              <a:ext uri="{FF2B5EF4-FFF2-40B4-BE49-F238E27FC236}">
                <a16:creationId xmlns:a16="http://schemas.microsoft.com/office/drawing/2014/main" id="{73394B0C-810A-4CAA-8CA6-5FAB46F211C0}"/>
              </a:ext>
            </a:extLst>
          </p:cNvPr>
          <p:cNvPicPr>
            <a:picLocks noChangeAspect="1"/>
          </p:cNvPicPr>
          <p:nvPr/>
        </p:nvPicPr>
        <p:blipFill>
          <a:blip r:embed="rId2"/>
          <a:stretch>
            <a:fillRect/>
          </a:stretch>
        </p:blipFill>
        <p:spPr>
          <a:xfrm>
            <a:off x="677334" y="1930400"/>
            <a:ext cx="3629025" cy="2619375"/>
          </a:xfrm>
          <a:prstGeom prst="rect">
            <a:avLst/>
          </a:prstGeom>
        </p:spPr>
      </p:pic>
      <p:pic>
        <p:nvPicPr>
          <p:cNvPr id="5" name="Picture 4">
            <a:extLst>
              <a:ext uri="{FF2B5EF4-FFF2-40B4-BE49-F238E27FC236}">
                <a16:creationId xmlns:a16="http://schemas.microsoft.com/office/drawing/2014/main" id="{3C7FDA50-4DA0-406B-BDCF-4BA826FBC3AC}"/>
              </a:ext>
            </a:extLst>
          </p:cNvPr>
          <p:cNvPicPr>
            <a:picLocks noChangeAspect="1"/>
          </p:cNvPicPr>
          <p:nvPr/>
        </p:nvPicPr>
        <p:blipFill>
          <a:blip r:embed="rId3"/>
          <a:stretch>
            <a:fillRect/>
          </a:stretch>
        </p:blipFill>
        <p:spPr>
          <a:xfrm>
            <a:off x="5283027" y="609600"/>
            <a:ext cx="3990975" cy="2628900"/>
          </a:xfrm>
          <a:prstGeom prst="rect">
            <a:avLst/>
          </a:prstGeom>
        </p:spPr>
      </p:pic>
      <p:pic>
        <p:nvPicPr>
          <p:cNvPr id="6" name="Picture 5">
            <a:extLst>
              <a:ext uri="{FF2B5EF4-FFF2-40B4-BE49-F238E27FC236}">
                <a16:creationId xmlns:a16="http://schemas.microsoft.com/office/drawing/2014/main" id="{16B6F2F9-CB5A-482E-B697-9AD1BCC7ADF2}"/>
              </a:ext>
            </a:extLst>
          </p:cNvPr>
          <p:cNvPicPr>
            <a:picLocks noChangeAspect="1"/>
          </p:cNvPicPr>
          <p:nvPr/>
        </p:nvPicPr>
        <p:blipFill>
          <a:blip r:embed="rId4"/>
          <a:stretch>
            <a:fillRect/>
          </a:stretch>
        </p:blipFill>
        <p:spPr>
          <a:xfrm>
            <a:off x="5283027" y="3238500"/>
            <a:ext cx="3990975" cy="1457325"/>
          </a:xfrm>
          <a:prstGeom prst="rect">
            <a:avLst/>
          </a:prstGeom>
        </p:spPr>
      </p:pic>
    </p:spTree>
    <p:extLst>
      <p:ext uri="{BB962C8B-B14F-4D97-AF65-F5344CB8AC3E}">
        <p14:creationId xmlns:p14="http://schemas.microsoft.com/office/powerpoint/2010/main" val="810446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BCCD-B91B-40C7-BEC4-B317921CCB1F}"/>
              </a:ext>
            </a:extLst>
          </p:cNvPr>
          <p:cNvSpPr>
            <a:spLocks noGrp="1"/>
          </p:cNvSpPr>
          <p:nvPr>
            <p:ph type="title"/>
          </p:nvPr>
        </p:nvSpPr>
        <p:spPr/>
        <p:txBody>
          <a:bodyPr/>
          <a:lstStyle/>
          <a:p>
            <a:r>
              <a:rPr lang="en-US" dirty="0"/>
              <a:t>Seattle Region</a:t>
            </a:r>
          </a:p>
        </p:txBody>
      </p:sp>
      <p:pic>
        <p:nvPicPr>
          <p:cNvPr id="4" name="Picture 3">
            <a:extLst>
              <a:ext uri="{FF2B5EF4-FFF2-40B4-BE49-F238E27FC236}">
                <a16:creationId xmlns:a16="http://schemas.microsoft.com/office/drawing/2014/main" id="{1BCDEF68-3169-4E04-8B23-094AF11798F2}"/>
              </a:ext>
            </a:extLst>
          </p:cNvPr>
          <p:cNvPicPr>
            <a:picLocks noChangeAspect="1"/>
          </p:cNvPicPr>
          <p:nvPr/>
        </p:nvPicPr>
        <p:blipFill>
          <a:blip r:embed="rId2"/>
          <a:stretch>
            <a:fillRect/>
          </a:stretch>
        </p:blipFill>
        <p:spPr>
          <a:xfrm>
            <a:off x="677334" y="1930400"/>
            <a:ext cx="3657600" cy="2619375"/>
          </a:xfrm>
          <a:prstGeom prst="rect">
            <a:avLst/>
          </a:prstGeom>
        </p:spPr>
      </p:pic>
      <p:pic>
        <p:nvPicPr>
          <p:cNvPr id="5" name="Picture 4">
            <a:extLst>
              <a:ext uri="{FF2B5EF4-FFF2-40B4-BE49-F238E27FC236}">
                <a16:creationId xmlns:a16="http://schemas.microsoft.com/office/drawing/2014/main" id="{DA3897BB-C608-4EDD-B4BD-D02686363F01}"/>
              </a:ext>
            </a:extLst>
          </p:cNvPr>
          <p:cNvPicPr>
            <a:picLocks noChangeAspect="1"/>
          </p:cNvPicPr>
          <p:nvPr/>
        </p:nvPicPr>
        <p:blipFill>
          <a:blip r:embed="rId3"/>
          <a:stretch>
            <a:fillRect/>
          </a:stretch>
        </p:blipFill>
        <p:spPr>
          <a:xfrm>
            <a:off x="5283027" y="1925638"/>
            <a:ext cx="3990975" cy="2628900"/>
          </a:xfrm>
          <a:prstGeom prst="rect">
            <a:avLst/>
          </a:prstGeom>
        </p:spPr>
      </p:pic>
    </p:spTree>
    <p:extLst>
      <p:ext uri="{BB962C8B-B14F-4D97-AF65-F5344CB8AC3E}">
        <p14:creationId xmlns:p14="http://schemas.microsoft.com/office/powerpoint/2010/main" val="389889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5C1B-7327-478F-811D-E9DDD9F998F9}"/>
              </a:ext>
            </a:extLst>
          </p:cNvPr>
          <p:cNvSpPr>
            <a:spLocks noGrp="1"/>
          </p:cNvSpPr>
          <p:nvPr>
            <p:ph type="title"/>
          </p:nvPr>
        </p:nvSpPr>
        <p:spPr/>
        <p:txBody>
          <a:bodyPr/>
          <a:lstStyle/>
          <a:p>
            <a:r>
              <a:rPr lang="en-US" dirty="0"/>
              <a:t>San Francisco Region</a:t>
            </a:r>
          </a:p>
        </p:txBody>
      </p:sp>
      <p:pic>
        <p:nvPicPr>
          <p:cNvPr id="4" name="Picture 3">
            <a:extLst>
              <a:ext uri="{FF2B5EF4-FFF2-40B4-BE49-F238E27FC236}">
                <a16:creationId xmlns:a16="http://schemas.microsoft.com/office/drawing/2014/main" id="{C70F2F0D-2EA4-4A13-9AEE-41F4BEB9DC78}"/>
              </a:ext>
            </a:extLst>
          </p:cNvPr>
          <p:cNvPicPr>
            <a:picLocks noChangeAspect="1"/>
          </p:cNvPicPr>
          <p:nvPr/>
        </p:nvPicPr>
        <p:blipFill>
          <a:blip r:embed="rId2"/>
          <a:stretch>
            <a:fillRect/>
          </a:stretch>
        </p:blipFill>
        <p:spPr>
          <a:xfrm>
            <a:off x="677334" y="1930400"/>
            <a:ext cx="3705225" cy="2619375"/>
          </a:xfrm>
          <a:prstGeom prst="rect">
            <a:avLst/>
          </a:prstGeom>
        </p:spPr>
      </p:pic>
      <p:pic>
        <p:nvPicPr>
          <p:cNvPr id="5" name="Picture 4">
            <a:extLst>
              <a:ext uri="{FF2B5EF4-FFF2-40B4-BE49-F238E27FC236}">
                <a16:creationId xmlns:a16="http://schemas.microsoft.com/office/drawing/2014/main" id="{57BCEB3D-0B59-4FC0-AF62-473131F2ADA4}"/>
              </a:ext>
            </a:extLst>
          </p:cNvPr>
          <p:cNvPicPr>
            <a:picLocks noChangeAspect="1"/>
          </p:cNvPicPr>
          <p:nvPr/>
        </p:nvPicPr>
        <p:blipFill>
          <a:blip r:embed="rId3"/>
          <a:stretch>
            <a:fillRect/>
          </a:stretch>
        </p:blipFill>
        <p:spPr>
          <a:xfrm>
            <a:off x="5283027" y="1920875"/>
            <a:ext cx="3990975" cy="2628900"/>
          </a:xfrm>
          <a:prstGeom prst="rect">
            <a:avLst/>
          </a:prstGeom>
        </p:spPr>
      </p:pic>
    </p:spTree>
    <p:extLst>
      <p:ext uri="{BB962C8B-B14F-4D97-AF65-F5344CB8AC3E}">
        <p14:creationId xmlns:p14="http://schemas.microsoft.com/office/powerpoint/2010/main" val="417026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D2B2-B572-463C-8BB2-53415CB86D7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75F88DC4-92B9-42B2-B60E-32A14F2999C5}"/>
              </a:ext>
            </a:extLst>
          </p:cNvPr>
          <p:cNvSpPr>
            <a:spLocks noGrp="1"/>
          </p:cNvSpPr>
          <p:nvPr>
            <p:ph idx="1"/>
          </p:nvPr>
        </p:nvSpPr>
        <p:spPr/>
        <p:txBody>
          <a:bodyPr/>
          <a:lstStyle/>
          <a:p>
            <a:r>
              <a:rPr lang="en-US" dirty="0"/>
              <a:t>In order to understand a set of data, it is important to see trends and interactions between different variables.</a:t>
            </a:r>
          </a:p>
          <a:p>
            <a:r>
              <a:rPr lang="en-US" dirty="0"/>
              <a:t>The most common way to do this is through plotting out the data.  Both adult population and the adult disability rate were plotted and grouped by region to see how some of these variables behaved and give us insight into what model(s) we should use.</a:t>
            </a:r>
          </a:p>
        </p:txBody>
      </p:sp>
    </p:spTree>
    <p:extLst>
      <p:ext uri="{BB962C8B-B14F-4D97-AF65-F5344CB8AC3E}">
        <p14:creationId xmlns:p14="http://schemas.microsoft.com/office/powerpoint/2010/main" val="3315942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B9DA-A444-455A-963D-818ED0554693}"/>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CAE10A27-970F-4A47-B4EC-ADAE5088B7BF}"/>
              </a:ext>
            </a:extLst>
          </p:cNvPr>
          <p:cNvSpPr>
            <a:spLocks noGrp="1"/>
          </p:cNvSpPr>
          <p:nvPr>
            <p:ph idx="1"/>
          </p:nvPr>
        </p:nvSpPr>
        <p:spPr/>
        <p:txBody>
          <a:bodyPr/>
          <a:lstStyle/>
          <a:p>
            <a:r>
              <a:rPr lang="en-US" dirty="0"/>
              <a:t>Many of these values appear to have some relation with one another.</a:t>
            </a:r>
          </a:p>
          <a:p>
            <a:r>
              <a:rPr lang="en-US" dirty="0"/>
              <a:t>A correlation Pearson correlation test was done to see how close this relationship actually was.</a:t>
            </a:r>
          </a:p>
        </p:txBody>
      </p:sp>
    </p:spTree>
    <p:extLst>
      <p:ext uri="{BB962C8B-B14F-4D97-AF65-F5344CB8AC3E}">
        <p14:creationId xmlns:p14="http://schemas.microsoft.com/office/powerpoint/2010/main" val="408840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61EC-69B9-4967-8FDF-20DC6DB157FF}"/>
              </a:ext>
            </a:extLst>
          </p:cNvPr>
          <p:cNvSpPr>
            <a:spLocks noGrp="1"/>
          </p:cNvSpPr>
          <p:nvPr>
            <p:ph type="title"/>
          </p:nvPr>
        </p:nvSpPr>
        <p:spPr/>
        <p:txBody>
          <a:bodyPr/>
          <a:lstStyle/>
          <a:p>
            <a:r>
              <a:rPr lang="en-US" dirty="0"/>
              <a:t>Correlation by Region</a:t>
            </a:r>
          </a:p>
        </p:txBody>
      </p:sp>
      <p:graphicFrame>
        <p:nvGraphicFramePr>
          <p:cNvPr id="14" name="Content Placeholder 13">
            <a:extLst>
              <a:ext uri="{FF2B5EF4-FFF2-40B4-BE49-F238E27FC236}">
                <a16:creationId xmlns:a16="http://schemas.microsoft.com/office/drawing/2014/main" id="{A52B9463-00F4-4E57-AD0A-C0060C0CA1ED}"/>
              </a:ext>
            </a:extLst>
          </p:cNvPr>
          <p:cNvGraphicFramePr>
            <a:graphicFrameLocks noGrp="1"/>
          </p:cNvGraphicFramePr>
          <p:nvPr>
            <p:ph idx="1"/>
            <p:extLst>
              <p:ext uri="{D42A27DB-BD31-4B8C-83A1-F6EECF244321}">
                <p14:modId xmlns:p14="http://schemas.microsoft.com/office/powerpoint/2010/main" val="3899132021"/>
              </p:ext>
            </p:extLst>
          </p:nvPr>
        </p:nvGraphicFramePr>
        <p:xfrm>
          <a:off x="3845719" y="1930400"/>
          <a:ext cx="3288728" cy="3313908"/>
        </p:xfrm>
        <a:graphic>
          <a:graphicData uri="http://schemas.openxmlformats.org/drawingml/2006/table">
            <a:tbl>
              <a:tblPr/>
              <a:tblGrid>
                <a:gridCol w="886848">
                  <a:extLst>
                    <a:ext uri="{9D8B030D-6E8A-4147-A177-3AD203B41FA5}">
                      <a16:colId xmlns:a16="http://schemas.microsoft.com/office/drawing/2014/main" val="346554967"/>
                    </a:ext>
                  </a:extLst>
                </a:gridCol>
                <a:gridCol w="1237892">
                  <a:extLst>
                    <a:ext uri="{9D8B030D-6E8A-4147-A177-3AD203B41FA5}">
                      <a16:colId xmlns:a16="http://schemas.microsoft.com/office/drawing/2014/main" val="3208414319"/>
                    </a:ext>
                  </a:extLst>
                </a:gridCol>
                <a:gridCol w="1163988">
                  <a:extLst>
                    <a:ext uri="{9D8B030D-6E8A-4147-A177-3AD203B41FA5}">
                      <a16:colId xmlns:a16="http://schemas.microsoft.com/office/drawing/2014/main" val="1933622489"/>
                    </a:ext>
                  </a:extLst>
                </a:gridCol>
              </a:tblGrid>
              <a:tr h="276159">
                <a:tc>
                  <a:txBody>
                    <a:bodyPr/>
                    <a:lstStyle/>
                    <a:p>
                      <a:pPr algn="ctr" fontAlgn="t"/>
                      <a:r>
                        <a:rPr lang="en-US" sz="1600" b="1" i="0" u="none" strike="noStrike">
                          <a:solidFill>
                            <a:srgbClr val="000000"/>
                          </a:solidFill>
                          <a:effectLst/>
                          <a:latin typeface="Calibri" panose="020F0502020204030204" pitchFamily="34" charset="0"/>
                        </a:rPr>
                        <a:t>Region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Correlation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600" b="1" i="0" u="none" strike="noStrike">
                          <a:solidFill>
                            <a:srgbClr val="000000"/>
                          </a:solidFill>
                          <a:effectLst/>
                          <a:latin typeface="Calibri" panose="020F0502020204030204" pitchFamily="34" charset="0"/>
                        </a:rPr>
                        <a:t>p-value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871725"/>
                  </a:ext>
                </a:extLst>
              </a:tr>
              <a:tr h="276159">
                <a:tc>
                  <a:txBody>
                    <a:bodyPr/>
                    <a:lstStyle/>
                    <a:p>
                      <a:pPr algn="l" fontAlgn="b"/>
                      <a:r>
                        <a:rPr lang="en-US" sz="1600" b="0" i="0" u="none" strike="noStrike">
                          <a:solidFill>
                            <a:srgbClr val="000000"/>
                          </a:solidFill>
                          <a:effectLst/>
                          <a:latin typeface="Calibri" panose="020F0502020204030204" pitchFamily="34" charset="0"/>
                        </a:rPr>
                        <a:t>Overall</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a:solidFill>
                            <a:srgbClr val="000000"/>
                          </a:solidFill>
                          <a:effectLst/>
                          <a:latin typeface="Calibri" panose="020F0502020204030204" pitchFamily="34" charset="0"/>
                        </a:rPr>
                        <a:t>-0.092548924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b"/>
                      <a:r>
                        <a:rPr lang="en-US" sz="1600" b="0" i="0" u="none" strike="noStrike">
                          <a:solidFill>
                            <a:srgbClr val="000000"/>
                          </a:solidFill>
                          <a:effectLst/>
                          <a:latin typeface="Calibri" panose="020F0502020204030204" pitchFamily="34" charset="0"/>
                        </a:rPr>
                        <a:t>0.010434449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4898D1"/>
                    </a:solidFill>
                  </a:tcPr>
                </a:tc>
                <a:extLst>
                  <a:ext uri="{0D108BD9-81ED-4DB2-BD59-A6C34878D82A}">
                    <a16:rowId xmlns:a16="http://schemas.microsoft.com/office/drawing/2014/main" val="1286470968"/>
                  </a:ext>
                </a:extLst>
              </a:tr>
              <a:tr h="276159">
                <a:tc>
                  <a:txBody>
                    <a:bodyPr/>
                    <a:lstStyle/>
                    <a:p>
                      <a:pPr algn="l" fontAlgn="b"/>
                      <a:r>
                        <a:rPr lang="en-US" sz="1600" b="0" i="0" u="none" strike="noStrike">
                          <a:solidFill>
                            <a:srgbClr val="000000"/>
                          </a:solidFill>
                          <a:effectLst/>
                          <a:latin typeface="Calibri" panose="020F0502020204030204" pitchFamily="34" charset="0"/>
                        </a:rPr>
                        <a:t>ATL</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-0.694608449</a:t>
                      </a:r>
                    </a:p>
                  </a:txBody>
                  <a:tcPr marL="9525" marR="9525" marT="9525" marB="0" anchor="b">
                    <a:lnL>
                      <a:noFill/>
                    </a:lnL>
                    <a:lnR>
                      <a:noFill/>
                    </a:lnR>
                    <a:lnT>
                      <a:noFill/>
                    </a:lnT>
                    <a:lnB>
                      <a:noFill/>
                    </a:lnB>
                    <a:solidFill>
                      <a:srgbClr val="F8696B"/>
                    </a:solidFill>
                  </a:tcPr>
                </a:tc>
                <a:tc>
                  <a:txBody>
                    <a:bodyPr/>
                    <a:lstStyle/>
                    <a:p>
                      <a:pPr algn="r" fontAlgn="b"/>
                      <a:r>
                        <a:rPr lang="en-US" sz="1600" b="0" i="0" u="none" strike="noStrike">
                          <a:solidFill>
                            <a:srgbClr val="000000"/>
                          </a:solidFill>
                          <a:effectLst/>
                          <a:latin typeface="Calibri" panose="020F0502020204030204" pitchFamily="34" charset="0"/>
                        </a:rPr>
                        <a:t>1.38419E-18</a:t>
                      </a:r>
                    </a:p>
                  </a:txBody>
                  <a:tcPr marL="9525" marR="9525" marT="9525" marB="0" anchor="b">
                    <a:lnL>
                      <a:noFill/>
                    </a:lnL>
                    <a:lnR>
                      <a:noFill/>
                    </a:lnR>
                    <a:lnT>
                      <a:noFill/>
                    </a:lnT>
                    <a:lnB>
                      <a:noFill/>
                    </a:lnB>
                    <a:solidFill>
                      <a:srgbClr val="0070C0"/>
                    </a:solidFill>
                  </a:tcPr>
                </a:tc>
                <a:extLst>
                  <a:ext uri="{0D108BD9-81ED-4DB2-BD59-A6C34878D82A}">
                    <a16:rowId xmlns:a16="http://schemas.microsoft.com/office/drawing/2014/main" val="3151867555"/>
                  </a:ext>
                </a:extLst>
              </a:tr>
              <a:tr h="276159">
                <a:tc>
                  <a:txBody>
                    <a:bodyPr/>
                    <a:lstStyle/>
                    <a:p>
                      <a:pPr algn="l" fontAlgn="b"/>
                      <a:r>
                        <a:rPr lang="en-US" sz="1600" b="0" i="0" u="none" strike="noStrike">
                          <a:solidFill>
                            <a:srgbClr val="000000"/>
                          </a:solidFill>
                          <a:effectLst/>
                          <a:latin typeface="Calibri" panose="020F0502020204030204" pitchFamily="34" charset="0"/>
                        </a:rPr>
                        <a:t>BOS</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-0.271833772</a:t>
                      </a:r>
                    </a:p>
                  </a:txBody>
                  <a:tcPr marL="9525" marR="9525" marT="9525" marB="0" anchor="b">
                    <a:lnL>
                      <a:noFill/>
                    </a:lnL>
                    <a:lnR>
                      <a:noFill/>
                    </a:lnR>
                    <a:lnT>
                      <a:noFill/>
                    </a:lnT>
                    <a:lnB>
                      <a:noFill/>
                    </a:lnB>
                    <a:solidFill>
                      <a:srgbClr val="FAD0D2"/>
                    </a:solidFill>
                  </a:tcPr>
                </a:tc>
                <a:tc>
                  <a:txBody>
                    <a:bodyPr/>
                    <a:lstStyle/>
                    <a:p>
                      <a:pPr algn="r" fontAlgn="b"/>
                      <a:r>
                        <a:rPr lang="en-US" sz="1600" b="0" i="0" u="none" strike="noStrike">
                          <a:solidFill>
                            <a:srgbClr val="000000"/>
                          </a:solidFill>
                          <a:effectLst/>
                          <a:latin typeface="Calibri" panose="020F0502020204030204" pitchFamily="34" charset="0"/>
                        </a:rPr>
                        <a:t>0.009547709</a:t>
                      </a:r>
                    </a:p>
                  </a:txBody>
                  <a:tcPr marL="9525" marR="9525" marT="9525" marB="0" anchor="b">
                    <a:lnL>
                      <a:noFill/>
                    </a:lnL>
                    <a:lnR>
                      <a:noFill/>
                    </a:lnR>
                    <a:lnT>
                      <a:noFill/>
                    </a:lnT>
                    <a:lnB>
                      <a:noFill/>
                    </a:lnB>
                    <a:solidFill>
                      <a:srgbClr val="4295D0"/>
                    </a:solidFill>
                  </a:tcPr>
                </a:tc>
                <a:extLst>
                  <a:ext uri="{0D108BD9-81ED-4DB2-BD59-A6C34878D82A}">
                    <a16:rowId xmlns:a16="http://schemas.microsoft.com/office/drawing/2014/main" val="3071627747"/>
                  </a:ext>
                </a:extLst>
              </a:tr>
              <a:tr h="276159">
                <a:tc>
                  <a:txBody>
                    <a:bodyPr/>
                    <a:lstStyle/>
                    <a:p>
                      <a:pPr algn="l" fontAlgn="b"/>
                      <a:r>
                        <a:rPr lang="en-US" sz="1600" b="0" i="0" u="none" strike="noStrike">
                          <a:solidFill>
                            <a:srgbClr val="000000"/>
                          </a:solidFill>
                          <a:effectLst/>
                          <a:latin typeface="Calibri" panose="020F0502020204030204" pitchFamily="34" charset="0"/>
                        </a:rPr>
                        <a:t>CHI</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0.293177632</a:t>
                      </a:r>
                    </a:p>
                  </a:txBody>
                  <a:tcPr marL="9525" marR="9525" marT="9525" marB="0" anchor="b">
                    <a:lnL>
                      <a:noFill/>
                    </a:lnL>
                    <a:lnR>
                      <a:noFill/>
                    </a:lnR>
                    <a:lnT>
                      <a:noFill/>
                    </a:lnT>
                    <a:lnB>
                      <a:noFill/>
                    </a:lnB>
                    <a:solidFill>
                      <a:srgbClr val="C1E5CD"/>
                    </a:solidFill>
                  </a:tcPr>
                </a:tc>
                <a:tc>
                  <a:txBody>
                    <a:bodyPr/>
                    <a:lstStyle/>
                    <a:p>
                      <a:pPr algn="r" fontAlgn="b"/>
                      <a:r>
                        <a:rPr lang="en-US" sz="1600" b="0" i="0" u="none" strike="noStrike">
                          <a:solidFill>
                            <a:srgbClr val="000000"/>
                          </a:solidFill>
                          <a:effectLst/>
                          <a:latin typeface="Calibri" panose="020F0502020204030204" pitchFamily="34" charset="0"/>
                        </a:rPr>
                        <a:t>0.005041785</a:t>
                      </a:r>
                    </a:p>
                  </a:txBody>
                  <a:tcPr marL="9525" marR="9525" marT="9525" marB="0" anchor="b">
                    <a:lnL>
                      <a:noFill/>
                    </a:lnL>
                    <a:lnR>
                      <a:noFill/>
                    </a:lnR>
                    <a:lnT>
                      <a:noFill/>
                    </a:lnT>
                    <a:lnB>
                      <a:noFill/>
                    </a:lnB>
                    <a:solidFill>
                      <a:srgbClr val="2383C8"/>
                    </a:solidFill>
                  </a:tcPr>
                </a:tc>
                <a:extLst>
                  <a:ext uri="{0D108BD9-81ED-4DB2-BD59-A6C34878D82A}">
                    <a16:rowId xmlns:a16="http://schemas.microsoft.com/office/drawing/2014/main" val="3566263142"/>
                  </a:ext>
                </a:extLst>
              </a:tr>
              <a:tr h="276159">
                <a:tc>
                  <a:txBody>
                    <a:bodyPr/>
                    <a:lstStyle/>
                    <a:p>
                      <a:pPr algn="l" fontAlgn="b"/>
                      <a:r>
                        <a:rPr lang="en-US" sz="1600" b="0" i="0" u="none" strike="noStrike">
                          <a:solidFill>
                            <a:srgbClr val="000000"/>
                          </a:solidFill>
                          <a:effectLst/>
                          <a:latin typeface="Calibri" panose="020F0502020204030204" pitchFamily="34" charset="0"/>
                        </a:rPr>
                        <a:t>DAL</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-0.641318153</a:t>
                      </a:r>
                    </a:p>
                  </a:txBody>
                  <a:tcPr marL="9525" marR="9525" marT="9525" marB="0" anchor="b">
                    <a:lnL>
                      <a:noFill/>
                    </a:lnL>
                    <a:lnR>
                      <a:noFill/>
                    </a:lnR>
                    <a:lnT>
                      <a:noFill/>
                    </a:lnT>
                    <a:lnB>
                      <a:noFill/>
                    </a:lnB>
                    <a:solidFill>
                      <a:srgbClr val="F87678"/>
                    </a:solidFill>
                  </a:tcPr>
                </a:tc>
                <a:tc>
                  <a:txBody>
                    <a:bodyPr/>
                    <a:lstStyle/>
                    <a:p>
                      <a:pPr algn="r" fontAlgn="b"/>
                      <a:r>
                        <a:rPr lang="en-US" sz="1600" b="0" i="0" u="none" strike="noStrike">
                          <a:solidFill>
                            <a:srgbClr val="000000"/>
                          </a:solidFill>
                          <a:effectLst/>
                          <a:latin typeface="Calibri" panose="020F0502020204030204" pitchFamily="34" charset="0"/>
                        </a:rPr>
                        <a:t>5.6913E-10</a:t>
                      </a:r>
                    </a:p>
                  </a:txBody>
                  <a:tcPr marL="9525" marR="9525" marT="9525" marB="0" anchor="b">
                    <a:lnL>
                      <a:noFill/>
                    </a:lnL>
                    <a:lnR>
                      <a:noFill/>
                    </a:lnR>
                    <a:lnT>
                      <a:noFill/>
                    </a:lnT>
                    <a:lnB>
                      <a:noFill/>
                    </a:lnB>
                    <a:solidFill>
                      <a:srgbClr val="0070C0"/>
                    </a:solidFill>
                  </a:tcPr>
                </a:tc>
                <a:extLst>
                  <a:ext uri="{0D108BD9-81ED-4DB2-BD59-A6C34878D82A}">
                    <a16:rowId xmlns:a16="http://schemas.microsoft.com/office/drawing/2014/main" val="2785193139"/>
                  </a:ext>
                </a:extLst>
              </a:tr>
              <a:tr h="276159">
                <a:tc>
                  <a:txBody>
                    <a:bodyPr/>
                    <a:lstStyle/>
                    <a:p>
                      <a:pPr algn="l" fontAlgn="b"/>
                      <a:r>
                        <a:rPr lang="en-US" sz="1600" b="0" i="0" u="none" strike="noStrike">
                          <a:solidFill>
                            <a:srgbClr val="000000"/>
                          </a:solidFill>
                          <a:effectLst/>
                          <a:latin typeface="Calibri" panose="020F0502020204030204" pitchFamily="34" charset="0"/>
                        </a:rPr>
                        <a:t>DEN</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-0.481353878</a:t>
                      </a:r>
                    </a:p>
                  </a:txBody>
                  <a:tcPr marL="9525" marR="9525" marT="9525" marB="0" anchor="b">
                    <a:lnL>
                      <a:noFill/>
                    </a:lnL>
                    <a:lnR>
                      <a:noFill/>
                    </a:lnR>
                    <a:lnT>
                      <a:noFill/>
                    </a:lnT>
                    <a:lnB>
                      <a:noFill/>
                    </a:lnB>
                    <a:solidFill>
                      <a:srgbClr val="F99D9F"/>
                    </a:solidFill>
                  </a:tcPr>
                </a:tc>
                <a:tc>
                  <a:txBody>
                    <a:bodyPr/>
                    <a:lstStyle/>
                    <a:p>
                      <a:pPr algn="r" fontAlgn="b"/>
                      <a:r>
                        <a:rPr lang="en-US" sz="1600" b="0" i="0" u="none" strike="noStrike">
                          <a:solidFill>
                            <a:srgbClr val="000000"/>
                          </a:solidFill>
                          <a:effectLst/>
                          <a:latin typeface="Calibri" panose="020F0502020204030204" pitchFamily="34" charset="0"/>
                        </a:rPr>
                        <a:t>1.56513E-06</a:t>
                      </a:r>
                    </a:p>
                  </a:txBody>
                  <a:tcPr marL="9525" marR="9525" marT="9525" marB="0" anchor="b">
                    <a:lnL>
                      <a:noFill/>
                    </a:lnL>
                    <a:lnR>
                      <a:noFill/>
                    </a:lnR>
                    <a:lnT>
                      <a:noFill/>
                    </a:lnT>
                    <a:lnB>
                      <a:noFill/>
                    </a:lnB>
                    <a:solidFill>
                      <a:srgbClr val="0070C0"/>
                    </a:solidFill>
                  </a:tcPr>
                </a:tc>
                <a:extLst>
                  <a:ext uri="{0D108BD9-81ED-4DB2-BD59-A6C34878D82A}">
                    <a16:rowId xmlns:a16="http://schemas.microsoft.com/office/drawing/2014/main" val="1531067185"/>
                  </a:ext>
                </a:extLst>
              </a:tr>
              <a:tr h="276159">
                <a:tc>
                  <a:txBody>
                    <a:bodyPr/>
                    <a:lstStyle/>
                    <a:p>
                      <a:pPr algn="l" fontAlgn="b"/>
                      <a:r>
                        <a:rPr lang="en-US" sz="1600" b="0" i="0" u="none" strike="noStrike">
                          <a:solidFill>
                            <a:srgbClr val="000000"/>
                          </a:solidFill>
                          <a:effectLst/>
                          <a:latin typeface="Calibri" panose="020F0502020204030204" pitchFamily="34" charset="0"/>
                        </a:rPr>
                        <a:t>KCM</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0.870691433</a:t>
                      </a:r>
                    </a:p>
                  </a:txBody>
                  <a:tcPr marL="9525" marR="9525" marT="9525" marB="0" anchor="b">
                    <a:lnL>
                      <a:noFill/>
                    </a:lnL>
                    <a:lnR>
                      <a:noFill/>
                    </a:lnR>
                    <a:lnT>
                      <a:noFill/>
                    </a:lnT>
                    <a:lnB>
                      <a:noFill/>
                    </a:lnB>
                    <a:solidFill>
                      <a:srgbClr val="69C180"/>
                    </a:solidFill>
                  </a:tcPr>
                </a:tc>
                <a:tc>
                  <a:txBody>
                    <a:bodyPr/>
                    <a:lstStyle/>
                    <a:p>
                      <a:pPr algn="r" fontAlgn="b"/>
                      <a:r>
                        <a:rPr lang="en-US" sz="1600" b="0" i="0" u="none" strike="noStrike">
                          <a:solidFill>
                            <a:srgbClr val="000000"/>
                          </a:solidFill>
                          <a:effectLst/>
                          <a:latin typeface="Calibri" panose="020F0502020204030204" pitchFamily="34" charset="0"/>
                        </a:rPr>
                        <a:t>1.59024E-19</a:t>
                      </a:r>
                    </a:p>
                  </a:txBody>
                  <a:tcPr marL="9525" marR="9525" marT="9525" marB="0" anchor="b">
                    <a:lnL>
                      <a:noFill/>
                    </a:lnL>
                    <a:lnR>
                      <a:noFill/>
                    </a:lnR>
                    <a:lnT>
                      <a:noFill/>
                    </a:lnT>
                    <a:lnB>
                      <a:noFill/>
                    </a:lnB>
                    <a:solidFill>
                      <a:srgbClr val="0070C0"/>
                    </a:solidFill>
                  </a:tcPr>
                </a:tc>
                <a:extLst>
                  <a:ext uri="{0D108BD9-81ED-4DB2-BD59-A6C34878D82A}">
                    <a16:rowId xmlns:a16="http://schemas.microsoft.com/office/drawing/2014/main" val="2446169256"/>
                  </a:ext>
                </a:extLst>
              </a:tr>
              <a:tr h="276159">
                <a:tc>
                  <a:txBody>
                    <a:bodyPr/>
                    <a:lstStyle/>
                    <a:p>
                      <a:pPr algn="l" fontAlgn="b"/>
                      <a:r>
                        <a:rPr lang="en-US" sz="1600" b="0" i="0" u="none" strike="noStrike">
                          <a:solidFill>
                            <a:srgbClr val="000000"/>
                          </a:solidFill>
                          <a:effectLst/>
                          <a:latin typeface="Calibri" panose="020F0502020204030204" pitchFamily="34" charset="0"/>
                        </a:rPr>
                        <a:t>NYC</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0.905963057</a:t>
                      </a:r>
                    </a:p>
                  </a:txBody>
                  <a:tcPr marL="9525" marR="9525" marT="9525" marB="0" anchor="b">
                    <a:lnL>
                      <a:noFill/>
                    </a:lnL>
                    <a:lnR>
                      <a:noFill/>
                    </a:lnR>
                    <a:lnT>
                      <a:noFill/>
                    </a:lnT>
                    <a:lnB>
                      <a:noFill/>
                    </a:lnB>
                    <a:solidFill>
                      <a:srgbClr val="63BE7B"/>
                    </a:solidFill>
                  </a:tcPr>
                </a:tc>
                <a:tc>
                  <a:txBody>
                    <a:bodyPr/>
                    <a:lstStyle/>
                    <a:p>
                      <a:pPr algn="r" fontAlgn="b"/>
                      <a:r>
                        <a:rPr lang="en-US" sz="1600" b="0" i="0" u="none" strike="noStrike">
                          <a:solidFill>
                            <a:srgbClr val="000000"/>
                          </a:solidFill>
                          <a:effectLst/>
                          <a:latin typeface="Calibri" panose="020F0502020204030204" pitchFamily="34" charset="0"/>
                        </a:rPr>
                        <a:t>5.78157E-12</a:t>
                      </a:r>
                    </a:p>
                  </a:txBody>
                  <a:tcPr marL="9525" marR="9525" marT="9525" marB="0" anchor="b">
                    <a:lnL>
                      <a:noFill/>
                    </a:lnL>
                    <a:lnR>
                      <a:noFill/>
                    </a:lnR>
                    <a:lnT>
                      <a:noFill/>
                    </a:lnT>
                    <a:lnB>
                      <a:noFill/>
                    </a:lnB>
                    <a:solidFill>
                      <a:srgbClr val="0070C0"/>
                    </a:solidFill>
                  </a:tcPr>
                </a:tc>
                <a:extLst>
                  <a:ext uri="{0D108BD9-81ED-4DB2-BD59-A6C34878D82A}">
                    <a16:rowId xmlns:a16="http://schemas.microsoft.com/office/drawing/2014/main" val="1872944022"/>
                  </a:ext>
                </a:extLst>
              </a:tr>
              <a:tr h="276159">
                <a:tc>
                  <a:txBody>
                    <a:bodyPr/>
                    <a:lstStyle/>
                    <a:p>
                      <a:pPr algn="l" fontAlgn="b"/>
                      <a:r>
                        <a:rPr lang="en-US" sz="1600" b="0" i="0" u="none" strike="noStrike">
                          <a:solidFill>
                            <a:srgbClr val="000000"/>
                          </a:solidFill>
                          <a:effectLst/>
                          <a:latin typeface="Calibri" panose="020F0502020204030204" pitchFamily="34" charset="0"/>
                        </a:rPr>
                        <a:t>PHL</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-0.220776939</a:t>
                      </a:r>
                    </a:p>
                  </a:txBody>
                  <a:tcPr marL="9525" marR="9525" marT="9525" marB="0" anchor="b">
                    <a:lnL>
                      <a:noFill/>
                    </a:lnL>
                    <a:lnR>
                      <a:noFill/>
                    </a:lnR>
                    <a:lnT>
                      <a:noFill/>
                    </a:lnT>
                    <a:lnB>
                      <a:noFill/>
                    </a:lnB>
                    <a:solidFill>
                      <a:srgbClr val="FBDCDF"/>
                    </a:solidFill>
                  </a:tcPr>
                </a:tc>
                <a:tc>
                  <a:txBody>
                    <a:bodyPr/>
                    <a:lstStyle/>
                    <a:p>
                      <a:pPr algn="r" fontAlgn="b"/>
                      <a:r>
                        <a:rPr lang="en-US" sz="1600" b="0" i="0" u="none" strike="noStrike">
                          <a:solidFill>
                            <a:srgbClr val="000000"/>
                          </a:solidFill>
                          <a:effectLst/>
                          <a:latin typeface="Calibri" panose="020F0502020204030204" pitchFamily="34" charset="0"/>
                        </a:rPr>
                        <a:t>0.036521464</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113402082"/>
                  </a:ext>
                </a:extLst>
              </a:tr>
              <a:tr h="276159">
                <a:tc>
                  <a:txBody>
                    <a:bodyPr/>
                    <a:lstStyle/>
                    <a:p>
                      <a:pPr algn="l" fontAlgn="b"/>
                      <a:r>
                        <a:rPr lang="en-US" sz="1600" b="0" i="0" u="none" strike="noStrike">
                          <a:solidFill>
                            <a:srgbClr val="000000"/>
                          </a:solidFill>
                          <a:effectLst/>
                          <a:latin typeface="Calibri" panose="020F0502020204030204" pitchFamily="34" charset="0"/>
                        </a:rPr>
                        <a:t>SEA</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0.430472128</a:t>
                      </a:r>
                    </a:p>
                  </a:txBody>
                  <a:tcPr marL="9525" marR="9525" marT="9525" marB="0" anchor="b">
                    <a:lnL>
                      <a:noFill/>
                    </a:lnL>
                    <a:lnR>
                      <a:noFill/>
                    </a:lnR>
                    <a:lnT>
                      <a:noFill/>
                    </a:lnT>
                    <a:lnB>
                      <a:noFill/>
                    </a:lnB>
                    <a:solidFill>
                      <a:srgbClr val="ACDCBA"/>
                    </a:solidFill>
                  </a:tcPr>
                </a:tc>
                <a:tc>
                  <a:txBody>
                    <a:bodyPr/>
                    <a:lstStyle/>
                    <a:p>
                      <a:pPr algn="r" fontAlgn="b"/>
                      <a:r>
                        <a:rPr lang="en-US" sz="1600" b="0" i="0" u="none" strike="noStrike">
                          <a:solidFill>
                            <a:srgbClr val="000000"/>
                          </a:solidFill>
                          <a:effectLst/>
                          <a:latin typeface="Calibri" panose="020F0502020204030204" pitchFamily="34" charset="0"/>
                        </a:rPr>
                        <a:t>0.000596645</a:t>
                      </a:r>
                    </a:p>
                  </a:txBody>
                  <a:tcPr marL="9525" marR="9525" marT="9525" marB="0" anchor="b">
                    <a:lnL>
                      <a:noFill/>
                    </a:lnL>
                    <a:lnR>
                      <a:noFill/>
                    </a:lnR>
                    <a:lnT>
                      <a:noFill/>
                    </a:lnT>
                    <a:lnB>
                      <a:noFill/>
                    </a:lnB>
                    <a:solidFill>
                      <a:srgbClr val="0472C1"/>
                    </a:solidFill>
                  </a:tcPr>
                </a:tc>
                <a:extLst>
                  <a:ext uri="{0D108BD9-81ED-4DB2-BD59-A6C34878D82A}">
                    <a16:rowId xmlns:a16="http://schemas.microsoft.com/office/drawing/2014/main" val="3998039724"/>
                  </a:ext>
                </a:extLst>
              </a:tr>
              <a:tr h="276159">
                <a:tc>
                  <a:txBody>
                    <a:bodyPr/>
                    <a:lstStyle/>
                    <a:p>
                      <a:pPr algn="l" fontAlgn="b"/>
                      <a:r>
                        <a:rPr lang="en-US" sz="1600" b="0" i="0" u="none" strike="noStrike">
                          <a:solidFill>
                            <a:srgbClr val="000000"/>
                          </a:solidFill>
                          <a:effectLst/>
                          <a:latin typeface="Calibri" panose="020F0502020204030204" pitchFamily="34" charset="0"/>
                        </a:rPr>
                        <a:t>SFO</a:t>
                      </a:r>
                    </a:p>
                  </a:txBody>
                  <a:tcPr marL="9525" marR="9525" marT="9525" marB="0" anchor="b">
                    <a:lnL>
                      <a:noFill/>
                    </a:lnL>
                    <a:lnR>
                      <a:noFill/>
                    </a:lnR>
                    <a:lnT>
                      <a:noFill/>
                    </a:lnT>
                    <a:lnB>
                      <a:noFill/>
                    </a:lnB>
                  </a:tcPr>
                </a:tc>
                <a:tc>
                  <a:txBody>
                    <a:bodyPr/>
                    <a:lstStyle/>
                    <a:p>
                      <a:pPr algn="r" fontAlgn="b"/>
                      <a:r>
                        <a:rPr lang="en-US" sz="1600" b="0" i="0" u="none" strike="noStrike">
                          <a:solidFill>
                            <a:srgbClr val="000000"/>
                          </a:solidFill>
                          <a:effectLst/>
                          <a:latin typeface="Calibri" panose="020F0502020204030204" pitchFamily="34" charset="0"/>
                        </a:rPr>
                        <a:t>0.358349498</a:t>
                      </a:r>
                    </a:p>
                  </a:txBody>
                  <a:tcPr marL="9525" marR="9525" marT="9525" marB="0" anchor="b">
                    <a:lnL>
                      <a:noFill/>
                    </a:lnL>
                    <a:lnR>
                      <a:noFill/>
                    </a:lnR>
                    <a:lnT>
                      <a:noFill/>
                    </a:lnT>
                    <a:lnB>
                      <a:noFill/>
                    </a:lnB>
                    <a:solidFill>
                      <a:srgbClr val="B7E1C4"/>
                    </a:solidFill>
                  </a:tcPr>
                </a:tc>
                <a:tc>
                  <a:txBody>
                    <a:bodyPr/>
                    <a:lstStyle/>
                    <a:p>
                      <a:pPr algn="r" fontAlgn="b"/>
                      <a:r>
                        <a:rPr lang="en-US" sz="1600" b="0" i="0" u="none" strike="noStrike" dirty="0">
                          <a:solidFill>
                            <a:srgbClr val="000000"/>
                          </a:solidFill>
                          <a:effectLst/>
                          <a:latin typeface="Calibri" panose="020F0502020204030204" pitchFamily="34" charset="0"/>
                        </a:rPr>
                        <a:t>0.004932691</a:t>
                      </a:r>
                    </a:p>
                  </a:txBody>
                  <a:tcPr marL="9525" marR="9525" marT="9525" marB="0" anchor="b">
                    <a:lnL>
                      <a:noFill/>
                    </a:lnL>
                    <a:lnR>
                      <a:noFill/>
                    </a:lnR>
                    <a:lnT>
                      <a:noFill/>
                    </a:lnT>
                    <a:lnB>
                      <a:noFill/>
                    </a:lnB>
                    <a:solidFill>
                      <a:srgbClr val="2283C8"/>
                    </a:solidFill>
                  </a:tcPr>
                </a:tc>
                <a:extLst>
                  <a:ext uri="{0D108BD9-81ED-4DB2-BD59-A6C34878D82A}">
                    <a16:rowId xmlns:a16="http://schemas.microsoft.com/office/drawing/2014/main" val="1567874625"/>
                  </a:ext>
                </a:extLst>
              </a:tr>
            </a:tbl>
          </a:graphicData>
        </a:graphic>
      </p:graphicFrame>
    </p:spTree>
    <p:extLst>
      <p:ext uri="{BB962C8B-B14F-4D97-AF65-F5344CB8AC3E}">
        <p14:creationId xmlns:p14="http://schemas.microsoft.com/office/powerpoint/2010/main" val="842458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DCA5-4A95-440E-A52C-5B3261C73F71}"/>
              </a:ext>
            </a:extLst>
          </p:cNvPr>
          <p:cNvSpPr>
            <a:spLocks noGrp="1"/>
          </p:cNvSpPr>
          <p:nvPr>
            <p:ph type="title"/>
          </p:nvPr>
        </p:nvSpPr>
        <p:spPr>
          <a:xfrm>
            <a:off x="836822" y="82698"/>
            <a:ext cx="8596668" cy="1320800"/>
          </a:xfrm>
        </p:spPr>
        <p:txBody>
          <a:bodyPr/>
          <a:lstStyle/>
          <a:p>
            <a:pPr algn="ctr"/>
            <a:r>
              <a:rPr lang="en-US" dirty="0"/>
              <a:t>Correlation by State</a:t>
            </a:r>
          </a:p>
        </p:txBody>
      </p:sp>
      <p:graphicFrame>
        <p:nvGraphicFramePr>
          <p:cNvPr id="6" name="Content Placeholder 5">
            <a:extLst>
              <a:ext uri="{FF2B5EF4-FFF2-40B4-BE49-F238E27FC236}">
                <a16:creationId xmlns:a16="http://schemas.microsoft.com/office/drawing/2014/main" id="{CE284659-3BBF-4FBB-B408-09A60DFFC4E5}"/>
              </a:ext>
            </a:extLst>
          </p:cNvPr>
          <p:cNvGraphicFramePr>
            <a:graphicFrameLocks noGrp="1"/>
          </p:cNvGraphicFramePr>
          <p:nvPr>
            <p:ph sz="half" idx="1"/>
            <p:extLst>
              <p:ext uri="{D42A27DB-BD31-4B8C-83A1-F6EECF244321}">
                <p14:modId xmlns:p14="http://schemas.microsoft.com/office/powerpoint/2010/main" val="3758723471"/>
              </p:ext>
            </p:extLst>
          </p:nvPr>
        </p:nvGraphicFramePr>
        <p:xfrm>
          <a:off x="1025705" y="978195"/>
          <a:ext cx="3344276" cy="5131836"/>
        </p:xfrm>
        <a:graphic>
          <a:graphicData uri="http://schemas.openxmlformats.org/drawingml/2006/table">
            <a:tbl>
              <a:tblPr/>
              <a:tblGrid>
                <a:gridCol w="1303169">
                  <a:extLst>
                    <a:ext uri="{9D8B030D-6E8A-4147-A177-3AD203B41FA5}">
                      <a16:colId xmlns:a16="http://schemas.microsoft.com/office/drawing/2014/main" val="3041508796"/>
                    </a:ext>
                  </a:extLst>
                </a:gridCol>
                <a:gridCol w="1051955">
                  <a:extLst>
                    <a:ext uri="{9D8B030D-6E8A-4147-A177-3AD203B41FA5}">
                      <a16:colId xmlns:a16="http://schemas.microsoft.com/office/drawing/2014/main" val="1191412571"/>
                    </a:ext>
                  </a:extLst>
                </a:gridCol>
                <a:gridCol w="989152">
                  <a:extLst>
                    <a:ext uri="{9D8B030D-6E8A-4147-A177-3AD203B41FA5}">
                      <a16:colId xmlns:a16="http://schemas.microsoft.com/office/drawing/2014/main" val="842936282"/>
                    </a:ext>
                  </a:extLst>
                </a:gridCol>
              </a:tblGrid>
              <a:tr h="185974">
                <a:tc>
                  <a:txBody>
                    <a:bodyPr/>
                    <a:lstStyle/>
                    <a:p>
                      <a:pPr algn="ctr" fontAlgn="t"/>
                      <a:r>
                        <a:rPr lang="en-US" sz="1200" b="1" i="0" u="none" strike="noStrike">
                          <a:solidFill>
                            <a:srgbClr val="000000"/>
                          </a:solidFill>
                          <a:effectLst/>
                          <a:latin typeface="Calibri" panose="020F0502020204030204" pitchFamily="34" charset="0"/>
                        </a:rPr>
                        <a:t>State</a:t>
                      </a:r>
                    </a:p>
                  </a:txBody>
                  <a:tcPr marL="7188" marR="7188" marT="71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Calibri" panose="020F0502020204030204" pitchFamily="34" charset="0"/>
                        </a:rPr>
                        <a:t>Correlation</a:t>
                      </a:r>
                    </a:p>
                  </a:txBody>
                  <a:tcPr marL="7188" marR="7188" marT="71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Calibri" panose="020F0502020204030204" pitchFamily="34" charset="0"/>
                        </a:rPr>
                        <a:t>p-value</a:t>
                      </a:r>
                    </a:p>
                  </a:txBody>
                  <a:tcPr marL="7188" marR="7188" marT="71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072881"/>
                  </a:ext>
                </a:extLst>
              </a:tr>
              <a:tr h="185974">
                <a:tc>
                  <a:txBody>
                    <a:bodyPr/>
                    <a:lstStyle/>
                    <a:p>
                      <a:pPr algn="l" fontAlgn="b"/>
                      <a:r>
                        <a:rPr lang="en-US" sz="1200" b="0" i="0" u="none" strike="noStrike">
                          <a:solidFill>
                            <a:srgbClr val="000000"/>
                          </a:solidFill>
                          <a:effectLst/>
                          <a:latin typeface="Calibri" panose="020F0502020204030204" pitchFamily="34" charset="0"/>
                        </a:rPr>
                        <a:t>Alabama</a:t>
                      </a:r>
                    </a:p>
                  </a:txBody>
                  <a:tcPr marL="7188" marR="7188" marT="718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0.968425231</a:t>
                      </a:r>
                    </a:p>
                  </a:txBody>
                  <a:tcPr marL="7188" marR="7188" marT="7188" marB="0" anchor="b">
                    <a:lnL>
                      <a:noFill/>
                    </a:lnL>
                    <a:lnR>
                      <a:noFill/>
                    </a:lnR>
                    <a:lnT w="6350" cap="flat" cmpd="sng" algn="ctr">
                      <a:solidFill>
                        <a:srgbClr val="000000"/>
                      </a:solidFill>
                      <a:prstDash val="solid"/>
                      <a:round/>
                      <a:headEnd type="none" w="med" len="med"/>
                      <a:tailEnd type="none" w="med" len="med"/>
                    </a:lnT>
                    <a:lnB>
                      <a:noFill/>
                    </a:lnB>
                    <a:solidFill>
                      <a:srgbClr val="DEF1E3"/>
                    </a:solidFill>
                  </a:tcPr>
                </a:tc>
                <a:tc>
                  <a:txBody>
                    <a:bodyPr/>
                    <a:lstStyle/>
                    <a:p>
                      <a:pPr algn="r" fontAlgn="b"/>
                      <a:r>
                        <a:rPr lang="en-US" sz="1200" b="0" i="0" u="none" strike="noStrike">
                          <a:solidFill>
                            <a:srgbClr val="000000"/>
                          </a:solidFill>
                          <a:effectLst/>
                          <a:latin typeface="Calibri" panose="020F0502020204030204" pitchFamily="34" charset="0"/>
                        </a:rPr>
                        <a:t>3.20732E-09</a:t>
                      </a:r>
                    </a:p>
                  </a:txBody>
                  <a:tcPr marL="7188" marR="7188" marT="7188" marB="0" anchor="b">
                    <a:lnL>
                      <a:noFill/>
                    </a:lnL>
                    <a:lnR>
                      <a:noFill/>
                    </a:lnR>
                    <a:lnT w="6350" cap="flat" cmpd="sng" algn="ctr">
                      <a:solidFill>
                        <a:srgbClr val="000000"/>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3732934912"/>
                  </a:ext>
                </a:extLst>
              </a:tr>
              <a:tr h="185974">
                <a:tc>
                  <a:txBody>
                    <a:bodyPr/>
                    <a:lstStyle/>
                    <a:p>
                      <a:pPr algn="l" fontAlgn="b"/>
                      <a:r>
                        <a:rPr lang="en-US" sz="1200" b="0" i="0" u="none" strike="noStrike">
                          <a:solidFill>
                            <a:srgbClr val="000000"/>
                          </a:solidFill>
                          <a:effectLst/>
                          <a:latin typeface="Calibri" panose="020F0502020204030204" pitchFamily="34" charset="0"/>
                        </a:rPr>
                        <a:t>Alaska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0.986253664</a:t>
                      </a:r>
                    </a:p>
                  </a:txBody>
                  <a:tcPr marL="7188" marR="7188" marT="7188" marB="0" anchor="b">
                    <a:lnL>
                      <a:noFill/>
                    </a:lnL>
                    <a:lnR>
                      <a:noFill/>
                    </a:lnR>
                    <a:lnT>
                      <a:noFill/>
                    </a:lnT>
                    <a:lnB>
                      <a:noFill/>
                    </a:lnB>
                    <a:solidFill>
                      <a:srgbClr val="99D5A9"/>
                    </a:solidFill>
                  </a:tcPr>
                </a:tc>
                <a:tc>
                  <a:txBody>
                    <a:bodyPr/>
                    <a:lstStyle/>
                    <a:p>
                      <a:pPr algn="r" fontAlgn="b"/>
                      <a:r>
                        <a:rPr lang="en-US" sz="1200" b="0" i="0" u="none" strike="noStrike">
                          <a:solidFill>
                            <a:srgbClr val="000000"/>
                          </a:solidFill>
                          <a:effectLst/>
                          <a:latin typeface="Calibri" panose="020F0502020204030204" pitchFamily="34" charset="0"/>
                        </a:rPr>
                        <a:t>1.50407E-11</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875662834"/>
                  </a:ext>
                </a:extLst>
              </a:tr>
              <a:tr h="185974">
                <a:tc>
                  <a:txBody>
                    <a:bodyPr/>
                    <a:lstStyle/>
                    <a:p>
                      <a:pPr algn="l" fontAlgn="b"/>
                      <a:r>
                        <a:rPr lang="en-US" sz="1200" b="0" i="0" u="none" strike="noStrike">
                          <a:solidFill>
                            <a:srgbClr val="000000"/>
                          </a:solidFill>
                          <a:effectLst/>
                          <a:latin typeface="Calibri" panose="020F0502020204030204" pitchFamily="34" charset="0"/>
                        </a:rPr>
                        <a:t>Arizona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0.775428211</a:t>
                      </a:r>
                    </a:p>
                  </a:txBody>
                  <a:tcPr marL="7188" marR="7188" marT="7188" marB="0" anchor="b">
                    <a:lnL>
                      <a:noFill/>
                    </a:lnL>
                    <a:lnR>
                      <a:noFill/>
                    </a:lnR>
                    <a:lnT>
                      <a:noFill/>
                    </a:lnT>
                    <a:lnB>
                      <a:noFill/>
                    </a:lnB>
                    <a:solidFill>
                      <a:srgbClr val="FEF0F1"/>
                    </a:solidFill>
                  </a:tcPr>
                </a:tc>
                <a:tc>
                  <a:txBody>
                    <a:bodyPr/>
                    <a:lstStyle/>
                    <a:p>
                      <a:pPr algn="r" fontAlgn="b"/>
                      <a:r>
                        <a:rPr lang="en-US" sz="1200" b="0" i="0" u="none" strike="noStrike">
                          <a:solidFill>
                            <a:srgbClr val="000000"/>
                          </a:solidFill>
                          <a:effectLst/>
                          <a:latin typeface="Calibri" panose="020F0502020204030204" pitchFamily="34" charset="0"/>
                        </a:rPr>
                        <a:t>0.000681921</a:t>
                      </a:r>
                    </a:p>
                  </a:txBody>
                  <a:tcPr marL="7188" marR="7188" marT="7188" marB="0" anchor="b">
                    <a:lnL>
                      <a:noFill/>
                    </a:lnL>
                    <a:lnR>
                      <a:noFill/>
                    </a:lnR>
                    <a:lnT>
                      <a:noFill/>
                    </a:lnT>
                    <a:lnB>
                      <a:noFill/>
                    </a:lnB>
                    <a:solidFill>
                      <a:srgbClr val="0171C0"/>
                    </a:solidFill>
                  </a:tcPr>
                </a:tc>
                <a:extLst>
                  <a:ext uri="{0D108BD9-81ED-4DB2-BD59-A6C34878D82A}">
                    <a16:rowId xmlns:a16="http://schemas.microsoft.com/office/drawing/2014/main" val="1885462893"/>
                  </a:ext>
                </a:extLst>
              </a:tr>
              <a:tr h="185974">
                <a:tc>
                  <a:txBody>
                    <a:bodyPr/>
                    <a:lstStyle/>
                    <a:p>
                      <a:pPr algn="l" fontAlgn="b"/>
                      <a:r>
                        <a:rPr lang="en-US" sz="1200" b="0" i="0" u="none" strike="noStrike">
                          <a:solidFill>
                            <a:srgbClr val="000000"/>
                          </a:solidFill>
                          <a:effectLst/>
                          <a:latin typeface="Calibri" panose="020F0502020204030204" pitchFamily="34" charset="0"/>
                        </a:rPr>
                        <a:t>Arkansas</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0.98585493</a:t>
                      </a:r>
                    </a:p>
                  </a:txBody>
                  <a:tcPr marL="7188" marR="7188" marT="7188" marB="0" anchor="b">
                    <a:lnL>
                      <a:noFill/>
                    </a:lnL>
                    <a:lnR>
                      <a:noFill/>
                    </a:lnR>
                    <a:lnT>
                      <a:noFill/>
                    </a:lnT>
                    <a:lnB>
                      <a:noFill/>
                    </a:lnB>
                    <a:solidFill>
                      <a:srgbClr val="9AD5AA"/>
                    </a:solidFill>
                  </a:tcPr>
                </a:tc>
                <a:tc>
                  <a:txBody>
                    <a:bodyPr/>
                    <a:lstStyle/>
                    <a:p>
                      <a:pPr algn="r" fontAlgn="b"/>
                      <a:r>
                        <a:rPr lang="en-US" sz="1200" b="0" i="0" u="none" strike="noStrike">
                          <a:solidFill>
                            <a:srgbClr val="000000"/>
                          </a:solidFill>
                          <a:effectLst/>
                          <a:latin typeface="Calibri" panose="020F0502020204030204" pitchFamily="34" charset="0"/>
                        </a:rPr>
                        <a:t>1.80955E-11</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1165753008"/>
                  </a:ext>
                </a:extLst>
              </a:tr>
              <a:tr h="185974">
                <a:tc>
                  <a:txBody>
                    <a:bodyPr/>
                    <a:lstStyle/>
                    <a:p>
                      <a:pPr algn="l" fontAlgn="b"/>
                      <a:r>
                        <a:rPr lang="en-US" sz="1200" b="0" i="0" u="none" strike="noStrike">
                          <a:solidFill>
                            <a:srgbClr val="000000"/>
                          </a:solidFill>
                          <a:effectLst/>
                          <a:latin typeface="Calibri" panose="020F0502020204030204" pitchFamily="34" charset="0"/>
                        </a:rPr>
                        <a:t>California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0.977188497</a:t>
                      </a:r>
                    </a:p>
                  </a:txBody>
                  <a:tcPr marL="7188" marR="7188" marT="7188" marB="0" anchor="b">
                    <a:lnL>
                      <a:noFill/>
                    </a:lnL>
                    <a:lnR>
                      <a:noFill/>
                    </a:lnR>
                    <a:lnT>
                      <a:noFill/>
                    </a:lnT>
                    <a:lnB>
                      <a:noFill/>
                    </a:lnB>
                    <a:solidFill>
                      <a:srgbClr val="BCE3C6"/>
                    </a:solidFill>
                  </a:tcPr>
                </a:tc>
                <a:tc>
                  <a:txBody>
                    <a:bodyPr/>
                    <a:lstStyle/>
                    <a:p>
                      <a:pPr algn="r" fontAlgn="b"/>
                      <a:r>
                        <a:rPr lang="en-US" sz="1200" b="0" i="0" u="none" strike="noStrike">
                          <a:solidFill>
                            <a:srgbClr val="000000"/>
                          </a:solidFill>
                          <a:effectLst/>
                          <a:latin typeface="Calibri" panose="020F0502020204030204" pitchFamily="34" charset="0"/>
                        </a:rPr>
                        <a:t>3.95914E-10</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1227979405"/>
                  </a:ext>
                </a:extLst>
              </a:tr>
              <a:tr h="185974">
                <a:tc>
                  <a:txBody>
                    <a:bodyPr/>
                    <a:lstStyle/>
                    <a:p>
                      <a:pPr algn="l" fontAlgn="b"/>
                      <a:r>
                        <a:rPr lang="en-US" sz="1200" b="0" i="0" u="none" strike="noStrike">
                          <a:solidFill>
                            <a:srgbClr val="000000"/>
                          </a:solidFill>
                          <a:effectLst/>
                          <a:latin typeface="Calibri" panose="020F0502020204030204" pitchFamily="34" charset="0"/>
                        </a:rPr>
                        <a:t>Colorado</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0.949497324</a:t>
                      </a:r>
                    </a:p>
                  </a:txBody>
                  <a:tcPr marL="7188" marR="7188" marT="7188" marB="0" anchor="b">
                    <a:lnL>
                      <a:noFill/>
                    </a:lnL>
                    <a:lnR>
                      <a:noFill/>
                    </a:lnR>
                    <a:lnT>
                      <a:noFill/>
                    </a:lnT>
                    <a:lnB>
                      <a:noFill/>
                    </a:lnB>
                    <a:solidFill>
                      <a:srgbClr val="FEFEFE"/>
                    </a:solidFill>
                  </a:tcPr>
                </a:tc>
                <a:tc>
                  <a:txBody>
                    <a:bodyPr/>
                    <a:lstStyle/>
                    <a:p>
                      <a:pPr algn="r" fontAlgn="b"/>
                      <a:r>
                        <a:rPr lang="en-US" sz="1200" b="0" i="0" u="none" strike="noStrike">
                          <a:solidFill>
                            <a:srgbClr val="000000"/>
                          </a:solidFill>
                          <a:effectLst/>
                          <a:latin typeface="Calibri" panose="020F0502020204030204" pitchFamily="34" charset="0"/>
                        </a:rPr>
                        <a:t>6.48721E-08</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33400255"/>
                  </a:ext>
                </a:extLst>
              </a:tr>
              <a:tr h="185974">
                <a:tc>
                  <a:txBody>
                    <a:bodyPr/>
                    <a:lstStyle/>
                    <a:p>
                      <a:pPr algn="l" fontAlgn="b"/>
                      <a:r>
                        <a:rPr lang="en-US" sz="1200" b="0" i="0" u="none" strike="noStrike">
                          <a:solidFill>
                            <a:srgbClr val="000000"/>
                          </a:solidFill>
                          <a:effectLst/>
                          <a:latin typeface="Calibri" panose="020F0502020204030204" pitchFamily="34" charset="0"/>
                        </a:rPr>
                        <a:t>Connecticut</a:t>
                      </a:r>
                    </a:p>
                  </a:txBody>
                  <a:tcPr marL="7188" marR="7188" marT="7188"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0.97267784</a:t>
                      </a:r>
                    </a:p>
                  </a:txBody>
                  <a:tcPr marL="7188" marR="7188" marT="7188" marB="0" anchor="b">
                    <a:lnL>
                      <a:noFill/>
                    </a:lnL>
                    <a:lnR>
                      <a:noFill/>
                    </a:lnR>
                    <a:lnT>
                      <a:noFill/>
                    </a:lnT>
                    <a:lnB>
                      <a:noFill/>
                    </a:lnB>
                    <a:solidFill>
                      <a:srgbClr val="CDEBD5"/>
                    </a:solidFill>
                  </a:tcPr>
                </a:tc>
                <a:tc>
                  <a:txBody>
                    <a:bodyPr/>
                    <a:lstStyle/>
                    <a:p>
                      <a:pPr algn="r" fontAlgn="b"/>
                      <a:r>
                        <a:rPr lang="en-US" sz="1200" b="0" i="0" u="none" strike="noStrike">
                          <a:solidFill>
                            <a:srgbClr val="000000"/>
                          </a:solidFill>
                          <a:effectLst/>
                          <a:latin typeface="Calibri" panose="020F0502020204030204" pitchFamily="34" charset="0"/>
                        </a:rPr>
                        <a:t>1.26541E-09</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2652894956"/>
                  </a:ext>
                </a:extLst>
              </a:tr>
              <a:tr h="185974">
                <a:tc>
                  <a:txBody>
                    <a:bodyPr/>
                    <a:lstStyle/>
                    <a:p>
                      <a:pPr algn="l" fontAlgn="b"/>
                      <a:r>
                        <a:rPr lang="en-US" sz="1200" b="0" i="0" u="none" strike="noStrike">
                          <a:solidFill>
                            <a:srgbClr val="000000"/>
                          </a:solidFill>
                          <a:effectLst/>
                          <a:latin typeface="Calibri" panose="020F0502020204030204" pitchFamily="34" charset="0"/>
                        </a:rPr>
                        <a:t>Delaware</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0.991209903</a:t>
                      </a:r>
                    </a:p>
                  </a:txBody>
                  <a:tcPr marL="7188" marR="7188" marT="7188" marB="0" anchor="b">
                    <a:lnL>
                      <a:noFill/>
                    </a:lnL>
                    <a:lnR>
                      <a:noFill/>
                    </a:lnR>
                    <a:lnT>
                      <a:noFill/>
                    </a:lnT>
                    <a:lnB>
                      <a:noFill/>
                    </a:lnB>
                    <a:solidFill>
                      <a:srgbClr val="86CD98"/>
                    </a:solidFill>
                  </a:tcPr>
                </a:tc>
                <a:tc>
                  <a:txBody>
                    <a:bodyPr/>
                    <a:lstStyle/>
                    <a:p>
                      <a:pPr algn="r" fontAlgn="b"/>
                      <a:r>
                        <a:rPr lang="en-US" sz="1200" b="0" i="0" u="none" strike="noStrike">
                          <a:solidFill>
                            <a:srgbClr val="000000"/>
                          </a:solidFill>
                          <a:effectLst/>
                          <a:latin typeface="Calibri" panose="020F0502020204030204" pitchFamily="34" charset="0"/>
                        </a:rPr>
                        <a:t>8.32079E-13</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2560638721"/>
                  </a:ext>
                </a:extLst>
              </a:tr>
              <a:tr h="185974">
                <a:tc>
                  <a:txBody>
                    <a:bodyPr/>
                    <a:lstStyle/>
                    <a:p>
                      <a:pPr algn="l" fontAlgn="b"/>
                      <a:r>
                        <a:rPr lang="en-US" sz="1200" b="0" i="0" u="none" strike="noStrike">
                          <a:solidFill>
                            <a:srgbClr val="000000"/>
                          </a:solidFill>
                          <a:effectLst/>
                          <a:latin typeface="Calibri" panose="020F0502020204030204" pitchFamily="34" charset="0"/>
                        </a:rPr>
                        <a:t>Florida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0.922542655</a:t>
                      </a:r>
                    </a:p>
                  </a:txBody>
                  <a:tcPr marL="7188" marR="7188" marT="7188" marB="0" anchor="b">
                    <a:lnL>
                      <a:noFill/>
                    </a:lnL>
                    <a:lnR>
                      <a:noFill/>
                    </a:lnR>
                    <a:lnT>
                      <a:noFill/>
                    </a:lnT>
                    <a:lnB>
                      <a:noFill/>
                    </a:lnB>
                    <a:solidFill>
                      <a:srgbClr val="FEFCFC"/>
                    </a:solidFill>
                  </a:tcPr>
                </a:tc>
                <a:tc>
                  <a:txBody>
                    <a:bodyPr/>
                    <a:lstStyle/>
                    <a:p>
                      <a:pPr algn="r" fontAlgn="b"/>
                      <a:r>
                        <a:rPr lang="en-US" sz="1200" b="0" i="0" u="none" strike="noStrike">
                          <a:solidFill>
                            <a:srgbClr val="000000"/>
                          </a:solidFill>
                          <a:effectLst/>
                          <a:latin typeface="Calibri" panose="020F0502020204030204" pitchFamily="34" charset="0"/>
                        </a:rPr>
                        <a:t>9.79027E-07</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801141778"/>
                  </a:ext>
                </a:extLst>
              </a:tr>
              <a:tr h="185974">
                <a:tc>
                  <a:txBody>
                    <a:bodyPr/>
                    <a:lstStyle/>
                    <a:p>
                      <a:pPr algn="l" fontAlgn="b"/>
                      <a:r>
                        <a:rPr lang="en-US" sz="1200" b="0" i="0" u="none" strike="noStrike" dirty="0">
                          <a:solidFill>
                            <a:srgbClr val="000000"/>
                          </a:solidFill>
                          <a:effectLst/>
                          <a:latin typeface="Calibri" panose="020F0502020204030204" pitchFamily="34" charset="0"/>
                        </a:rPr>
                        <a:t>Georgia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0.822304881</a:t>
                      </a:r>
                    </a:p>
                  </a:txBody>
                  <a:tcPr marL="7188" marR="7188" marT="7188" marB="0" anchor="b">
                    <a:lnL>
                      <a:noFill/>
                    </a:lnL>
                    <a:lnR>
                      <a:noFill/>
                    </a:lnR>
                    <a:lnT>
                      <a:noFill/>
                    </a:lnT>
                    <a:lnB>
                      <a:noFill/>
                    </a:lnB>
                    <a:solidFill>
                      <a:srgbClr val="FEF4F4"/>
                    </a:solidFill>
                  </a:tcPr>
                </a:tc>
                <a:tc>
                  <a:txBody>
                    <a:bodyPr/>
                    <a:lstStyle/>
                    <a:p>
                      <a:pPr algn="r" fontAlgn="b"/>
                      <a:r>
                        <a:rPr lang="en-US" sz="1200" b="0" i="0" u="none" strike="noStrike">
                          <a:solidFill>
                            <a:srgbClr val="000000"/>
                          </a:solidFill>
                          <a:effectLst/>
                          <a:latin typeface="Calibri" panose="020F0502020204030204" pitchFamily="34" charset="0"/>
                        </a:rPr>
                        <a:t>0.000168076</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1980629624"/>
                  </a:ext>
                </a:extLst>
              </a:tr>
              <a:tr h="185974">
                <a:tc>
                  <a:txBody>
                    <a:bodyPr/>
                    <a:lstStyle/>
                    <a:p>
                      <a:pPr algn="l" fontAlgn="b"/>
                      <a:r>
                        <a:rPr lang="en-US" sz="1200" b="0" i="0" u="none" strike="noStrike">
                          <a:solidFill>
                            <a:srgbClr val="000000"/>
                          </a:solidFill>
                          <a:effectLst/>
                          <a:latin typeface="Calibri" panose="020F0502020204030204" pitchFamily="34" charset="0"/>
                        </a:rPr>
                        <a:t>Hawaii</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0.858100765</a:t>
                      </a:r>
                    </a:p>
                  </a:txBody>
                  <a:tcPr marL="7188" marR="7188" marT="7188" marB="0" anchor="b">
                    <a:lnL>
                      <a:noFill/>
                    </a:lnL>
                    <a:lnR>
                      <a:noFill/>
                    </a:lnR>
                    <a:lnT>
                      <a:noFill/>
                    </a:lnT>
                    <a:lnB>
                      <a:noFill/>
                    </a:lnB>
                    <a:solidFill>
                      <a:srgbClr val="FEF7F7"/>
                    </a:solidFill>
                  </a:tcPr>
                </a:tc>
                <a:tc>
                  <a:txBody>
                    <a:bodyPr/>
                    <a:lstStyle/>
                    <a:p>
                      <a:pPr algn="r" fontAlgn="b"/>
                      <a:r>
                        <a:rPr lang="en-US" sz="1200" b="0" i="0" u="none" strike="noStrike">
                          <a:solidFill>
                            <a:srgbClr val="000000"/>
                          </a:solidFill>
                          <a:effectLst/>
                          <a:latin typeface="Calibri" panose="020F0502020204030204" pitchFamily="34" charset="0"/>
                        </a:rPr>
                        <a:t>4.26607E-05</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1049307414"/>
                  </a:ext>
                </a:extLst>
              </a:tr>
              <a:tr h="185974">
                <a:tc>
                  <a:txBody>
                    <a:bodyPr/>
                    <a:lstStyle/>
                    <a:p>
                      <a:pPr algn="l" fontAlgn="b"/>
                      <a:r>
                        <a:rPr lang="en-US" sz="1200" b="0" i="0" u="none" strike="noStrike">
                          <a:solidFill>
                            <a:srgbClr val="000000"/>
                          </a:solidFill>
                          <a:effectLst/>
                          <a:latin typeface="Calibri" panose="020F0502020204030204" pitchFamily="34" charset="0"/>
                        </a:rPr>
                        <a:t>Idaho</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0.943296418</a:t>
                      </a:r>
                    </a:p>
                  </a:txBody>
                  <a:tcPr marL="7188" marR="7188" marT="7188" marB="0" anchor="b">
                    <a:lnL>
                      <a:noFill/>
                    </a:lnL>
                    <a:lnR>
                      <a:noFill/>
                    </a:lnR>
                    <a:lnT>
                      <a:noFill/>
                    </a:lnT>
                    <a:lnB>
                      <a:noFill/>
                    </a:lnB>
                    <a:solidFill>
                      <a:srgbClr val="FEFDFD"/>
                    </a:solidFill>
                  </a:tcPr>
                </a:tc>
                <a:tc>
                  <a:txBody>
                    <a:bodyPr/>
                    <a:lstStyle/>
                    <a:p>
                      <a:pPr algn="r" fontAlgn="b"/>
                      <a:r>
                        <a:rPr lang="en-US" sz="1200" b="0" i="0" u="none" strike="noStrike">
                          <a:solidFill>
                            <a:srgbClr val="000000"/>
                          </a:solidFill>
                          <a:effectLst/>
                          <a:latin typeface="Calibri" panose="020F0502020204030204" pitchFamily="34" charset="0"/>
                        </a:rPr>
                        <a:t>1.35652E-07</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334691029"/>
                  </a:ext>
                </a:extLst>
              </a:tr>
              <a:tr h="185974">
                <a:tc>
                  <a:txBody>
                    <a:bodyPr/>
                    <a:lstStyle/>
                    <a:p>
                      <a:pPr algn="l" fontAlgn="b"/>
                      <a:r>
                        <a:rPr lang="en-US" sz="1200" b="0" i="0" u="none" strike="noStrike">
                          <a:solidFill>
                            <a:srgbClr val="000000"/>
                          </a:solidFill>
                          <a:effectLst/>
                          <a:latin typeface="Calibri" panose="020F0502020204030204" pitchFamily="34" charset="0"/>
                        </a:rPr>
                        <a:t>Illinois</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0.825692311</a:t>
                      </a:r>
                    </a:p>
                  </a:txBody>
                  <a:tcPr marL="7188" marR="7188" marT="7188" marB="0" anchor="b">
                    <a:lnL>
                      <a:noFill/>
                    </a:lnL>
                    <a:lnR>
                      <a:noFill/>
                    </a:lnR>
                    <a:lnT>
                      <a:noFill/>
                    </a:lnT>
                    <a:lnB>
                      <a:noFill/>
                    </a:lnB>
                    <a:solidFill>
                      <a:srgbClr val="FEF4F4"/>
                    </a:solidFill>
                  </a:tcPr>
                </a:tc>
                <a:tc>
                  <a:txBody>
                    <a:bodyPr/>
                    <a:lstStyle/>
                    <a:p>
                      <a:pPr algn="r" fontAlgn="b"/>
                      <a:r>
                        <a:rPr lang="en-US" sz="1200" b="0" i="0" u="none" strike="noStrike">
                          <a:solidFill>
                            <a:srgbClr val="000000"/>
                          </a:solidFill>
                          <a:effectLst/>
                          <a:latin typeface="Calibri" panose="020F0502020204030204" pitchFamily="34" charset="0"/>
                        </a:rPr>
                        <a:t>0.000149603</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448655029"/>
                  </a:ext>
                </a:extLst>
              </a:tr>
              <a:tr h="185974">
                <a:tc>
                  <a:txBody>
                    <a:bodyPr/>
                    <a:lstStyle/>
                    <a:p>
                      <a:pPr algn="l" fontAlgn="b"/>
                      <a:r>
                        <a:rPr lang="en-US" sz="1200" b="0" i="0" u="none" strike="noStrike">
                          <a:solidFill>
                            <a:srgbClr val="000000"/>
                          </a:solidFill>
                          <a:effectLst/>
                          <a:latin typeface="Calibri" panose="020F0502020204030204" pitchFamily="34" charset="0"/>
                        </a:rPr>
                        <a:t>Indiana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0.967193343</a:t>
                      </a:r>
                    </a:p>
                  </a:txBody>
                  <a:tcPr marL="7188" marR="7188" marT="7188" marB="0" anchor="b">
                    <a:lnL>
                      <a:noFill/>
                    </a:lnL>
                    <a:lnR>
                      <a:noFill/>
                    </a:lnR>
                    <a:lnT>
                      <a:noFill/>
                    </a:lnT>
                    <a:lnB>
                      <a:noFill/>
                    </a:lnB>
                    <a:solidFill>
                      <a:srgbClr val="E3F3E7"/>
                    </a:solidFill>
                  </a:tcPr>
                </a:tc>
                <a:tc>
                  <a:txBody>
                    <a:bodyPr/>
                    <a:lstStyle/>
                    <a:p>
                      <a:pPr algn="r" fontAlgn="b"/>
                      <a:r>
                        <a:rPr lang="en-US" sz="1200" b="0" i="0" u="none" strike="noStrike">
                          <a:solidFill>
                            <a:srgbClr val="000000"/>
                          </a:solidFill>
                          <a:effectLst/>
                          <a:latin typeface="Calibri" panose="020F0502020204030204" pitchFamily="34" charset="0"/>
                        </a:rPr>
                        <a:t>4.10102E-09</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256486387"/>
                  </a:ext>
                </a:extLst>
              </a:tr>
              <a:tr h="185974">
                <a:tc>
                  <a:txBody>
                    <a:bodyPr/>
                    <a:lstStyle/>
                    <a:p>
                      <a:pPr algn="l" fontAlgn="b"/>
                      <a:r>
                        <a:rPr lang="en-US" sz="1200" b="0" i="0" u="none" strike="noStrike">
                          <a:solidFill>
                            <a:srgbClr val="000000"/>
                          </a:solidFill>
                          <a:effectLst/>
                          <a:latin typeface="Calibri" panose="020F0502020204030204" pitchFamily="34" charset="0"/>
                        </a:rPr>
                        <a:t>Iowa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0.977041477</a:t>
                      </a:r>
                    </a:p>
                  </a:txBody>
                  <a:tcPr marL="7188" marR="7188" marT="7188" marB="0" anchor="b">
                    <a:lnL>
                      <a:noFill/>
                    </a:lnL>
                    <a:lnR>
                      <a:noFill/>
                    </a:lnR>
                    <a:lnT>
                      <a:noFill/>
                    </a:lnT>
                    <a:lnB>
                      <a:noFill/>
                    </a:lnB>
                    <a:solidFill>
                      <a:srgbClr val="BCE4C7"/>
                    </a:solidFill>
                  </a:tcPr>
                </a:tc>
                <a:tc>
                  <a:txBody>
                    <a:bodyPr/>
                    <a:lstStyle/>
                    <a:p>
                      <a:pPr algn="r" fontAlgn="b"/>
                      <a:r>
                        <a:rPr lang="en-US" sz="1200" b="0" i="0" u="none" strike="noStrike">
                          <a:solidFill>
                            <a:srgbClr val="000000"/>
                          </a:solidFill>
                          <a:effectLst/>
                          <a:latin typeface="Calibri" panose="020F0502020204030204" pitchFamily="34" charset="0"/>
                        </a:rPr>
                        <a:t>4.12651E-10</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07526537"/>
                  </a:ext>
                </a:extLst>
              </a:tr>
              <a:tr h="185974">
                <a:tc>
                  <a:txBody>
                    <a:bodyPr/>
                    <a:lstStyle/>
                    <a:p>
                      <a:pPr algn="l" fontAlgn="b"/>
                      <a:r>
                        <a:rPr lang="en-US" sz="1200" b="0" i="0" u="none" strike="noStrike">
                          <a:solidFill>
                            <a:srgbClr val="000000"/>
                          </a:solidFill>
                          <a:effectLst/>
                          <a:latin typeface="Calibri" panose="020F0502020204030204" pitchFamily="34" charset="0"/>
                        </a:rPr>
                        <a:t>Kansas</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0.956469273</a:t>
                      </a:r>
                    </a:p>
                  </a:txBody>
                  <a:tcPr marL="7188" marR="7188" marT="7188" marB="0" anchor="b">
                    <a:lnL>
                      <a:noFill/>
                    </a:lnL>
                    <a:lnR>
                      <a:noFill/>
                    </a:lnR>
                    <a:lnT>
                      <a:noFill/>
                    </a:lnT>
                    <a:lnB>
                      <a:noFill/>
                    </a:lnB>
                    <a:solidFill>
                      <a:srgbClr val="FEFEFE"/>
                    </a:solidFill>
                  </a:tcPr>
                </a:tc>
                <a:tc>
                  <a:txBody>
                    <a:bodyPr/>
                    <a:lstStyle/>
                    <a:p>
                      <a:pPr algn="r" fontAlgn="b"/>
                      <a:r>
                        <a:rPr lang="en-US" sz="1200" b="0" i="0" u="none" strike="noStrike">
                          <a:solidFill>
                            <a:srgbClr val="000000"/>
                          </a:solidFill>
                          <a:effectLst/>
                          <a:latin typeface="Calibri" panose="020F0502020204030204" pitchFamily="34" charset="0"/>
                        </a:rPr>
                        <a:t>2.51213E-08</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2328504605"/>
                  </a:ext>
                </a:extLst>
              </a:tr>
              <a:tr h="185974">
                <a:tc>
                  <a:txBody>
                    <a:bodyPr/>
                    <a:lstStyle/>
                    <a:p>
                      <a:pPr algn="l" fontAlgn="b"/>
                      <a:r>
                        <a:rPr lang="en-US" sz="1200" b="0" i="0" u="none" strike="noStrike">
                          <a:solidFill>
                            <a:srgbClr val="000000"/>
                          </a:solidFill>
                          <a:effectLst/>
                          <a:latin typeface="Calibri" panose="020F0502020204030204" pitchFamily="34" charset="0"/>
                        </a:rPr>
                        <a:t>Kentucky</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0.974331269</a:t>
                      </a:r>
                    </a:p>
                  </a:txBody>
                  <a:tcPr marL="7188" marR="7188" marT="7188" marB="0" anchor="b">
                    <a:lnL>
                      <a:noFill/>
                    </a:lnL>
                    <a:lnR>
                      <a:noFill/>
                    </a:lnR>
                    <a:lnT>
                      <a:noFill/>
                    </a:lnT>
                    <a:lnB>
                      <a:noFill/>
                    </a:lnB>
                    <a:solidFill>
                      <a:srgbClr val="C7E8D0"/>
                    </a:solidFill>
                  </a:tcPr>
                </a:tc>
                <a:tc>
                  <a:txBody>
                    <a:bodyPr/>
                    <a:lstStyle/>
                    <a:p>
                      <a:pPr algn="r" fontAlgn="b"/>
                      <a:r>
                        <a:rPr lang="en-US" sz="1200" b="0" i="0" u="none" strike="noStrike">
                          <a:solidFill>
                            <a:srgbClr val="000000"/>
                          </a:solidFill>
                          <a:effectLst/>
                          <a:latin typeface="Calibri" panose="020F0502020204030204" pitchFamily="34" charset="0"/>
                        </a:rPr>
                        <a:t>8.46726E-10</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502304462"/>
                  </a:ext>
                </a:extLst>
              </a:tr>
              <a:tr h="185974">
                <a:tc>
                  <a:txBody>
                    <a:bodyPr/>
                    <a:lstStyle/>
                    <a:p>
                      <a:pPr algn="l" fontAlgn="b"/>
                      <a:r>
                        <a:rPr lang="en-US" sz="1200" b="0" i="0" u="none" strike="noStrike">
                          <a:solidFill>
                            <a:srgbClr val="000000"/>
                          </a:solidFill>
                          <a:effectLst/>
                          <a:latin typeface="Calibri" panose="020F0502020204030204" pitchFamily="34" charset="0"/>
                        </a:rPr>
                        <a:t>Louisiana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0.779835574</a:t>
                      </a:r>
                    </a:p>
                  </a:txBody>
                  <a:tcPr marL="7188" marR="7188" marT="7188" marB="0" anchor="b">
                    <a:lnL>
                      <a:noFill/>
                    </a:lnL>
                    <a:lnR>
                      <a:noFill/>
                    </a:lnR>
                    <a:lnT>
                      <a:noFill/>
                    </a:lnT>
                    <a:lnB>
                      <a:noFill/>
                    </a:lnB>
                    <a:solidFill>
                      <a:srgbClr val="FEF1F1"/>
                    </a:solidFill>
                  </a:tcPr>
                </a:tc>
                <a:tc>
                  <a:txBody>
                    <a:bodyPr/>
                    <a:lstStyle/>
                    <a:p>
                      <a:pPr algn="r" fontAlgn="b"/>
                      <a:r>
                        <a:rPr lang="en-US" sz="1200" b="0" i="0" u="none" strike="noStrike">
                          <a:solidFill>
                            <a:srgbClr val="000000"/>
                          </a:solidFill>
                          <a:effectLst/>
                          <a:latin typeface="Calibri" panose="020F0502020204030204" pitchFamily="34" charset="0"/>
                        </a:rPr>
                        <a:t>0.00060643</a:t>
                      </a:r>
                    </a:p>
                  </a:txBody>
                  <a:tcPr marL="7188" marR="7188" marT="7188" marB="0" anchor="b">
                    <a:lnL>
                      <a:noFill/>
                    </a:lnL>
                    <a:lnR>
                      <a:noFill/>
                    </a:lnR>
                    <a:lnT>
                      <a:noFill/>
                    </a:lnT>
                    <a:lnB>
                      <a:noFill/>
                    </a:lnB>
                    <a:solidFill>
                      <a:srgbClr val="0170C0"/>
                    </a:solidFill>
                  </a:tcPr>
                </a:tc>
                <a:extLst>
                  <a:ext uri="{0D108BD9-81ED-4DB2-BD59-A6C34878D82A}">
                    <a16:rowId xmlns:a16="http://schemas.microsoft.com/office/drawing/2014/main" val="2701156272"/>
                  </a:ext>
                </a:extLst>
              </a:tr>
              <a:tr h="185974">
                <a:tc>
                  <a:txBody>
                    <a:bodyPr/>
                    <a:lstStyle/>
                    <a:p>
                      <a:pPr algn="l" fontAlgn="b"/>
                      <a:r>
                        <a:rPr lang="en-US" sz="1200" b="0" i="0" u="none" strike="noStrike">
                          <a:solidFill>
                            <a:srgbClr val="000000"/>
                          </a:solidFill>
                          <a:effectLst/>
                          <a:latin typeface="Calibri" panose="020F0502020204030204" pitchFamily="34" charset="0"/>
                        </a:rPr>
                        <a:t>Maine</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0.572185694</a:t>
                      </a:r>
                    </a:p>
                  </a:txBody>
                  <a:tcPr marL="7188" marR="7188" marT="7188" marB="0" anchor="b">
                    <a:lnL>
                      <a:noFill/>
                    </a:lnL>
                    <a:lnR>
                      <a:noFill/>
                    </a:lnR>
                    <a:lnT>
                      <a:noFill/>
                    </a:lnT>
                    <a:lnB>
                      <a:noFill/>
                    </a:lnB>
                    <a:solidFill>
                      <a:srgbClr val="FDE1E1"/>
                    </a:solidFill>
                  </a:tcPr>
                </a:tc>
                <a:tc>
                  <a:txBody>
                    <a:bodyPr/>
                    <a:lstStyle/>
                    <a:p>
                      <a:pPr algn="r" fontAlgn="b"/>
                      <a:r>
                        <a:rPr lang="en-US" sz="1200" b="0" i="0" u="none" strike="noStrike">
                          <a:solidFill>
                            <a:srgbClr val="000000"/>
                          </a:solidFill>
                          <a:effectLst/>
                          <a:latin typeface="Calibri" panose="020F0502020204030204" pitchFamily="34" charset="0"/>
                        </a:rPr>
                        <a:t>0.02582112</a:t>
                      </a:r>
                    </a:p>
                  </a:txBody>
                  <a:tcPr marL="7188" marR="7188" marT="7188" marB="0" anchor="b">
                    <a:lnL>
                      <a:noFill/>
                    </a:lnL>
                    <a:lnR>
                      <a:noFill/>
                    </a:lnR>
                    <a:lnT>
                      <a:noFill/>
                    </a:lnT>
                    <a:lnB>
                      <a:noFill/>
                    </a:lnB>
                    <a:solidFill>
                      <a:srgbClr val="4999D2"/>
                    </a:solidFill>
                  </a:tcPr>
                </a:tc>
                <a:extLst>
                  <a:ext uri="{0D108BD9-81ED-4DB2-BD59-A6C34878D82A}">
                    <a16:rowId xmlns:a16="http://schemas.microsoft.com/office/drawing/2014/main" val="62522882"/>
                  </a:ext>
                </a:extLst>
              </a:tr>
              <a:tr h="185974">
                <a:tc>
                  <a:txBody>
                    <a:bodyPr/>
                    <a:lstStyle/>
                    <a:p>
                      <a:pPr algn="l" fontAlgn="b"/>
                      <a:r>
                        <a:rPr lang="en-US" sz="1200" b="0" i="0" u="none" strike="noStrike">
                          <a:solidFill>
                            <a:srgbClr val="000000"/>
                          </a:solidFill>
                          <a:effectLst/>
                          <a:latin typeface="Calibri" panose="020F0502020204030204" pitchFamily="34" charset="0"/>
                        </a:rPr>
                        <a:t>Maryland</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0.98372462</a:t>
                      </a:r>
                    </a:p>
                  </a:txBody>
                  <a:tcPr marL="7188" marR="7188" marT="7188" marB="0" anchor="b">
                    <a:lnL>
                      <a:noFill/>
                    </a:lnL>
                    <a:lnR>
                      <a:noFill/>
                    </a:lnR>
                    <a:lnT>
                      <a:noFill/>
                    </a:lnT>
                    <a:lnB>
                      <a:noFill/>
                    </a:lnB>
                    <a:solidFill>
                      <a:srgbClr val="A3D9B1"/>
                    </a:solidFill>
                  </a:tcPr>
                </a:tc>
                <a:tc>
                  <a:txBody>
                    <a:bodyPr/>
                    <a:lstStyle/>
                    <a:p>
                      <a:pPr algn="r" fontAlgn="b"/>
                      <a:r>
                        <a:rPr lang="en-US" sz="1200" b="0" i="0" u="none" strike="noStrike">
                          <a:solidFill>
                            <a:srgbClr val="000000"/>
                          </a:solidFill>
                          <a:effectLst/>
                          <a:latin typeface="Calibri" panose="020F0502020204030204" pitchFamily="34" charset="0"/>
                        </a:rPr>
                        <a:t>4.48096E-11</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2425901402"/>
                  </a:ext>
                </a:extLst>
              </a:tr>
              <a:tr h="185974">
                <a:tc>
                  <a:txBody>
                    <a:bodyPr/>
                    <a:lstStyle/>
                    <a:p>
                      <a:pPr algn="l" fontAlgn="b"/>
                      <a:r>
                        <a:rPr lang="en-US" sz="1200" b="0" i="0" u="none" strike="noStrike">
                          <a:solidFill>
                            <a:srgbClr val="000000"/>
                          </a:solidFill>
                          <a:effectLst/>
                          <a:latin typeface="Calibri" panose="020F0502020204030204" pitchFamily="34" charset="0"/>
                        </a:rPr>
                        <a:t>Massachusetts</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0.982475304</a:t>
                      </a:r>
                    </a:p>
                  </a:txBody>
                  <a:tcPr marL="7188" marR="7188" marT="7188" marB="0" anchor="b">
                    <a:lnL>
                      <a:noFill/>
                    </a:lnL>
                    <a:lnR>
                      <a:noFill/>
                    </a:lnR>
                    <a:lnT>
                      <a:noFill/>
                    </a:lnT>
                    <a:lnB>
                      <a:noFill/>
                    </a:lnB>
                    <a:solidFill>
                      <a:srgbClr val="A7DBB5"/>
                    </a:solidFill>
                  </a:tcPr>
                </a:tc>
                <a:tc>
                  <a:txBody>
                    <a:bodyPr/>
                    <a:lstStyle/>
                    <a:p>
                      <a:pPr algn="r" fontAlgn="b"/>
                      <a:r>
                        <a:rPr lang="en-US" sz="1200" b="0" i="0" u="none" strike="noStrike">
                          <a:solidFill>
                            <a:srgbClr val="000000"/>
                          </a:solidFill>
                          <a:effectLst/>
                          <a:latin typeface="Calibri" panose="020F0502020204030204" pitchFamily="34" charset="0"/>
                        </a:rPr>
                        <a:t>7.22512E-11</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730031527"/>
                  </a:ext>
                </a:extLst>
              </a:tr>
              <a:tr h="185974">
                <a:tc>
                  <a:txBody>
                    <a:bodyPr/>
                    <a:lstStyle/>
                    <a:p>
                      <a:pPr algn="l" fontAlgn="b"/>
                      <a:r>
                        <a:rPr lang="en-US" sz="1200" b="0" i="0" u="none" strike="noStrike">
                          <a:solidFill>
                            <a:srgbClr val="000000"/>
                          </a:solidFill>
                          <a:effectLst/>
                          <a:latin typeface="Calibri" panose="020F0502020204030204" pitchFamily="34" charset="0"/>
                        </a:rPr>
                        <a:t>Michigan</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-0.672829392</a:t>
                      </a:r>
                    </a:p>
                  </a:txBody>
                  <a:tcPr marL="7188" marR="7188" marT="7188" marB="0" anchor="b">
                    <a:lnL>
                      <a:noFill/>
                    </a:lnL>
                    <a:lnR>
                      <a:noFill/>
                    </a:lnR>
                    <a:lnT>
                      <a:noFill/>
                    </a:lnT>
                    <a:lnB>
                      <a:noFill/>
                    </a:lnB>
                    <a:solidFill>
                      <a:srgbClr val="F98283"/>
                    </a:solidFill>
                  </a:tcPr>
                </a:tc>
                <a:tc>
                  <a:txBody>
                    <a:bodyPr/>
                    <a:lstStyle/>
                    <a:p>
                      <a:pPr algn="r" fontAlgn="b"/>
                      <a:r>
                        <a:rPr lang="en-US" sz="1200" b="0" i="0" u="none" strike="noStrike">
                          <a:solidFill>
                            <a:srgbClr val="000000"/>
                          </a:solidFill>
                          <a:effectLst/>
                          <a:latin typeface="Calibri" panose="020F0502020204030204" pitchFamily="34" charset="0"/>
                        </a:rPr>
                        <a:t>0.005982788</a:t>
                      </a:r>
                    </a:p>
                  </a:txBody>
                  <a:tcPr marL="7188" marR="7188" marT="7188" marB="0" anchor="b">
                    <a:lnL>
                      <a:noFill/>
                    </a:lnL>
                    <a:lnR>
                      <a:noFill/>
                    </a:lnR>
                    <a:lnT>
                      <a:noFill/>
                    </a:lnT>
                    <a:lnB>
                      <a:noFill/>
                    </a:lnB>
                    <a:solidFill>
                      <a:srgbClr val="1179C4"/>
                    </a:solidFill>
                  </a:tcPr>
                </a:tc>
                <a:extLst>
                  <a:ext uri="{0D108BD9-81ED-4DB2-BD59-A6C34878D82A}">
                    <a16:rowId xmlns:a16="http://schemas.microsoft.com/office/drawing/2014/main" val="3367594371"/>
                  </a:ext>
                </a:extLst>
              </a:tr>
              <a:tr h="185974">
                <a:tc>
                  <a:txBody>
                    <a:bodyPr/>
                    <a:lstStyle/>
                    <a:p>
                      <a:pPr algn="l" fontAlgn="b"/>
                      <a:r>
                        <a:rPr lang="en-US" sz="1200" b="0" i="0" u="none" strike="noStrike">
                          <a:solidFill>
                            <a:srgbClr val="000000"/>
                          </a:solidFill>
                          <a:effectLst/>
                          <a:latin typeface="Calibri" panose="020F0502020204030204" pitchFamily="34" charset="0"/>
                        </a:rPr>
                        <a:t>Minnesota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0.968776376</a:t>
                      </a:r>
                    </a:p>
                  </a:txBody>
                  <a:tcPr marL="7188" marR="7188" marT="7188" marB="0" anchor="b">
                    <a:lnL>
                      <a:noFill/>
                    </a:lnL>
                    <a:lnR>
                      <a:noFill/>
                    </a:lnR>
                    <a:lnT>
                      <a:noFill/>
                    </a:lnT>
                    <a:lnB>
                      <a:noFill/>
                    </a:lnB>
                    <a:solidFill>
                      <a:srgbClr val="DCF1E2"/>
                    </a:solidFill>
                  </a:tcPr>
                </a:tc>
                <a:tc>
                  <a:txBody>
                    <a:bodyPr/>
                    <a:lstStyle/>
                    <a:p>
                      <a:pPr algn="r" fontAlgn="b"/>
                      <a:r>
                        <a:rPr lang="en-US" sz="1200" b="0" i="0" u="none" strike="noStrike">
                          <a:solidFill>
                            <a:srgbClr val="000000"/>
                          </a:solidFill>
                          <a:effectLst/>
                          <a:latin typeface="Calibri" panose="020F0502020204030204" pitchFamily="34" charset="0"/>
                        </a:rPr>
                        <a:t>2.98497E-09</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332413626"/>
                  </a:ext>
                </a:extLst>
              </a:tr>
              <a:tr h="185974">
                <a:tc>
                  <a:txBody>
                    <a:bodyPr/>
                    <a:lstStyle/>
                    <a:p>
                      <a:pPr algn="l" fontAlgn="b"/>
                      <a:r>
                        <a:rPr lang="en-US" sz="1200" b="0" i="0" u="none" strike="noStrike">
                          <a:solidFill>
                            <a:srgbClr val="000000"/>
                          </a:solidFill>
                          <a:effectLst/>
                          <a:latin typeface="Calibri" panose="020F0502020204030204" pitchFamily="34" charset="0"/>
                        </a:rPr>
                        <a:t>Mississippi</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0.967425078</a:t>
                      </a:r>
                    </a:p>
                  </a:txBody>
                  <a:tcPr marL="7188" marR="7188" marT="7188" marB="0" anchor="b">
                    <a:lnL>
                      <a:noFill/>
                    </a:lnL>
                    <a:lnR>
                      <a:noFill/>
                    </a:lnR>
                    <a:lnT>
                      <a:noFill/>
                    </a:lnT>
                    <a:lnB>
                      <a:noFill/>
                    </a:lnB>
                    <a:solidFill>
                      <a:srgbClr val="E2F3E6"/>
                    </a:solidFill>
                  </a:tcPr>
                </a:tc>
                <a:tc>
                  <a:txBody>
                    <a:bodyPr/>
                    <a:lstStyle/>
                    <a:p>
                      <a:pPr algn="r" fontAlgn="b"/>
                      <a:r>
                        <a:rPr lang="en-US" sz="1200" b="0" i="0" u="none" strike="noStrike">
                          <a:solidFill>
                            <a:srgbClr val="000000"/>
                          </a:solidFill>
                          <a:effectLst/>
                          <a:latin typeface="Calibri" panose="020F0502020204030204" pitchFamily="34" charset="0"/>
                        </a:rPr>
                        <a:t>3.91854E-09</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653892014"/>
                  </a:ext>
                </a:extLst>
              </a:tr>
              <a:tr h="185974">
                <a:tc>
                  <a:txBody>
                    <a:bodyPr/>
                    <a:lstStyle/>
                    <a:p>
                      <a:pPr algn="l" fontAlgn="b"/>
                      <a:r>
                        <a:rPr lang="en-US" sz="1200" b="0" i="0" u="none" strike="noStrike">
                          <a:solidFill>
                            <a:srgbClr val="000000"/>
                          </a:solidFill>
                          <a:effectLst/>
                          <a:latin typeface="Calibri" panose="020F0502020204030204" pitchFamily="34" charset="0"/>
                        </a:rPr>
                        <a:t>Missouri</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0.901944375</a:t>
                      </a:r>
                    </a:p>
                  </a:txBody>
                  <a:tcPr marL="7188" marR="7188" marT="7188" marB="0" anchor="b">
                    <a:lnL>
                      <a:noFill/>
                    </a:lnL>
                    <a:lnR>
                      <a:noFill/>
                    </a:lnR>
                    <a:lnT>
                      <a:noFill/>
                    </a:lnT>
                    <a:lnB>
                      <a:noFill/>
                    </a:lnB>
                    <a:solidFill>
                      <a:srgbClr val="FEFAFA"/>
                    </a:solidFill>
                  </a:tcPr>
                </a:tc>
                <a:tc>
                  <a:txBody>
                    <a:bodyPr/>
                    <a:lstStyle/>
                    <a:p>
                      <a:pPr algn="r" fontAlgn="b"/>
                      <a:r>
                        <a:rPr lang="en-US" sz="1200" b="0" i="0" u="none" strike="noStrike">
                          <a:solidFill>
                            <a:srgbClr val="000000"/>
                          </a:solidFill>
                          <a:effectLst/>
                          <a:latin typeface="Calibri" panose="020F0502020204030204" pitchFamily="34" charset="0"/>
                        </a:rPr>
                        <a:t>4.30894E-06</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2529695763"/>
                  </a:ext>
                </a:extLst>
              </a:tr>
              <a:tr h="185974">
                <a:tc>
                  <a:txBody>
                    <a:bodyPr/>
                    <a:lstStyle/>
                    <a:p>
                      <a:pPr algn="l" fontAlgn="b"/>
                      <a:r>
                        <a:rPr lang="en-US" sz="1200" b="0" i="0" u="none" strike="noStrike">
                          <a:solidFill>
                            <a:srgbClr val="000000"/>
                          </a:solidFill>
                          <a:effectLst/>
                          <a:latin typeface="Calibri" panose="020F0502020204030204" pitchFamily="34" charset="0"/>
                        </a:rPr>
                        <a:t>Montana</a:t>
                      </a:r>
                    </a:p>
                  </a:txBody>
                  <a:tcPr marL="7188" marR="7188" marT="7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0.948347477</a:t>
                      </a:r>
                    </a:p>
                  </a:txBody>
                  <a:tcPr marL="7188" marR="7188" marT="7188" marB="0" anchor="b">
                    <a:lnL>
                      <a:noFill/>
                    </a:lnL>
                    <a:lnR>
                      <a:noFill/>
                    </a:lnR>
                    <a:lnT>
                      <a:noFill/>
                    </a:lnT>
                    <a:lnB>
                      <a:noFill/>
                    </a:lnB>
                    <a:solidFill>
                      <a:srgbClr val="FEFEFE"/>
                    </a:solidFill>
                  </a:tcPr>
                </a:tc>
                <a:tc>
                  <a:txBody>
                    <a:bodyPr/>
                    <a:lstStyle/>
                    <a:p>
                      <a:pPr algn="r" fontAlgn="b"/>
                      <a:r>
                        <a:rPr lang="en-US" sz="1200" b="0" i="0" u="none" strike="noStrike" dirty="0">
                          <a:solidFill>
                            <a:srgbClr val="000000"/>
                          </a:solidFill>
                          <a:effectLst/>
                          <a:latin typeface="Calibri" panose="020F0502020204030204" pitchFamily="34" charset="0"/>
                        </a:rPr>
                        <a:t>7.4885E-08</a:t>
                      </a:r>
                    </a:p>
                  </a:txBody>
                  <a:tcPr marL="7188" marR="7188" marT="7188" marB="0" anchor="b">
                    <a:lnL>
                      <a:noFill/>
                    </a:lnL>
                    <a:lnR>
                      <a:noFill/>
                    </a:lnR>
                    <a:lnT>
                      <a:noFill/>
                    </a:lnT>
                    <a:lnB>
                      <a:noFill/>
                    </a:lnB>
                    <a:solidFill>
                      <a:srgbClr val="0070C0"/>
                    </a:solidFill>
                  </a:tcPr>
                </a:tc>
                <a:extLst>
                  <a:ext uri="{0D108BD9-81ED-4DB2-BD59-A6C34878D82A}">
                    <a16:rowId xmlns:a16="http://schemas.microsoft.com/office/drawing/2014/main" val="3536055469"/>
                  </a:ext>
                </a:extLst>
              </a:tr>
            </a:tbl>
          </a:graphicData>
        </a:graphic>
      </p:graphicFrame>
      <p:graphicFrame>
        <p:nvGraphicFramePr>
          <p:cNvPr id="10" name="Content Placeholder 9">
            <a:extLst>
              <a:ext uri="{FF2B5EF4-FFF2-40B4-BE49-F238E27FC236}">
                <a16:creationId xmlns:a16="http://schemas.microsoft.com/office/drawing/2014/main" id="{A891FFD8-758C-4D3D-A250-CE86776AD7BC}"/>
              </a:ext>
            </a:extLst>
          </p:cNvPr>
          <p:cNvGraphicFramePr>
            <a:graphicFrameLocks noGrp="1"/>
          </p:cNvGraphicFramePr>
          <p:nvPr>
            <p:ph sz="half" idx="2"/>
            <p:extLst>
              <p:ext uri="{D42A27DB-BD31-4B8C-83A1-F6EECF244321}">
                <p14:modId xmlns:p14="http://schemas.microsoft.com/office/powerpoint/2010/main" val="1787578046"/>
              </p:ext>
            </p:extLst>
          </p:nvPr>
        </p:nvGraphicFramePr>
        <p:xfrm>
          <a:off x="5736131" y="880813"/>
          <a:ext cx="2670331" cy="5751904"/>
        </p:xfrm>
        <a:graphic>
          <a:graphicData uri="http://schemas.openxmlformats.org/drawingml/2006/table">
            <a:tbl>
              <a:tblPr/>
              <a:tblGrid>
                <a:gridCol w="1060158">
                  <a:extLst>
                    <a:ext uri="{9D8B030D-6E8A-4147-A177-3AD203B41FA5}">
                      <a16:colId xmlns:a16="http://schemas.microsoft.com/office/drawing/2014/main" val="893015121"/>
                    </a:ext>
                  </a:extLst>
                </a:gridCol>
                <a:gridCol w="771818">
                  <a:extLst>
                    <a:ext uri="{9D8B030D-6E8A-4147-A177-3AD203B41FA5}">
                      <a16:colId xmlns:a16="http://schemas.microsoft.com/office/drawing/2014/main" val="4283034299"/>
                    </a:ext>
                  </a:extLst>
                </a:gridCol>
                <a:gridCol w="838355">
                  <a:extLst>
                    <a:ext uri="{9D8B030D-6E8A-4147-A177-3AD203B41FA5}">
                      <a16:colId xmlns:a16="http://schemas.microsoft.com/office/drawing/2014/main" val="1877816375"/>
                    </a:ext>
                  </a:extLst>
                </a:gridCol>
              </a:tblGrid>
              <a:tr h="135281">
                <a:tc>
                  <a:txBody>
                    <a:bodyPr/>
                    <a:lstStyle/>
                    <a:p>
                      <a:pPr algn="ctr" fontAlgn="t"/>
                      <a:r>
                        <a:rPr lang="en-US" sz="1200" b="1" i="0" u="none" strike="noStrike">
                          <a:solidFill>
                            <a:srgbClr val="000000"/>
                          </a:solidFill>
                          <a:effectLst/>
                          <a:latin typeface="Calibri" panose="020F0502020204030204" pitchFamily="34" charset="0"/>
                        </a:rPr>
                        <a:t>State</a:t>
                      </a:r>
                    </a:p>
                  </a:txBody>
                  <a:tcPr marL="5188" marR="5188" marT="51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Calibri" panose="020F0502020204030204" pitchFamily="34" charset="0"/>
                        </a:rPr>
                        <a:t>Correlation</a:t>
                      </a:r>
                    </a:p>
                  </a:txBody>
                  <a:tcPr marL="5188" marR="5188" marT="51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effectLst/>
                          <a:latin typeface="Calibri" panose="020F0502020204030204" pitchFamily="34" charset="0"/>
                        </a:rPr>
                        <a:t>p-value</a:t>
                      </a:r>
                    </a:p>
                  </a:txBody>
                  <a:tcPr marL="5188" marR="5188" marT="518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914911"/>
                  </a:ext>
                </a:extLst>
              </a:tr>
              <a:tr h="135281">
                <a:tc>
                  <a:txBody>
                    <a:bodyPr/>
                    <a:lstStyle/>
                    <a:p>
                      <a:pPr algn="l" fontAlgn="b"/>
                      <a:r>
                        <a:rPr lang="en-US" sz="1200" b="0" i="0" u="none" strike="noStrike">
                          <a:solidFill>
                            <a:srgbClr val="000000"/>
                          </a:solidFill>
                          <a:effectLst/>
                          <a:latin typeface="Calibri" panose="020F0502020204030204" pitchFamily="34" charset="0"/>
                        </a:rPr>
                        <a:t>Nebraska</a:t>
                      </a:r>
                    </a:p>
                  </a:txBody>
                  <a:tcPr marL="5188" marR="5188" marT="518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0.99290215</a:t>
                      </a:r>
                    </a:p>
                  </a:txBody>
                  <a:tcPr marL="5188" marR="5188" marT="5188" marB="0" anchor="b">
                    <a:lnL>
                      <a:noFill/>
                    </a:lnL>
                    <a:lnR>
                      <a:noFill/>
                    </a:lnR>
                    <a:lnT w="6350" cap="flat" cmpd="sng" algn="ctr">
                      <a:solidFill>
                        <a:srgbClr val="000000"/>
                      </a:solidFill>
                      <a:prstDash val="solid"/>
                      <a:round/>
                      <a:headEnd type="none" w="med" len="med"/>
                      <a:tailEnd type="none" w="med" len="med"/>
                    </a:lnT>
                    <a:lnB>
                      <a:noFill/>
                    </a:lnB>
                    <a:solidFill>
                      <a:srgbClr val="7FCA93"/>
                    </a:solidFill>
                  </a:tcPr>
                </a:tc>
                <a:tc>
                  <a:txBody>
                    <a:bodyPr/>
                    <a:lstStyle/>
                    <a:p>
                      <a:pPr algn="r" fontAlgn="b"/>
                      <a:r>
                        <a:rPr lang="en-US" sz="1200" b="0" i="0" u="none" strike="noStrike">
                          <a:solidFill>
                            <a:srgbClr val="000000"/>
                          </a:solidFill>
                          <a:effectLst/>
                          <a:latin typeface="Calibri" panose="020F0502020204030204" pitchFamily="34" charset="0"/>
                        </a:rPr>
                        <a:t>2.08107E-13</a:t>
                      </a:r>
                    </a:p>
                  </a:txBody>
                  <a:tcPr marL="5188" marR="5188" marT="5188" marB="0" anchor="b">
                    <a:lnL>
                      <a:noFill/>
                    </a:lnL>
                    <a:lnR>
                      <a:noFill/>
                    </a:lnR>
                    <a:lnT w="6350" cap="flat" cmpd="sng" algn="ctr">
                      <a:solidFill>
                        <a:srgbClr val="000000"/>
                      </a:solidFill>
                      <a:prstDash val="solid"/>
                      <a:round/>
                      <a:headEnd type="none" w="med" len="med"/>
                      <a:tailEnd type="none" w="med" len="med"/>
                    </a:lnT>
                    <a:lnB>
                      <a:noFill/>
                    </a:lnB>
                    <a:solidFill>
                      <a:srgbClr val="0070C0"/>
                    </a:solidFill>
                  </a:tcPr>
                </a:tc>
                <a:extLst>
                  <a:ext uri="{0D108BD9-81ED-4DB2-BD59-A6C34878D82A}">
                    <a16:rowId xmlns:a16="http://schemas.microsoft.com/office/drawing/2014/main" val="1500874536"/>
                  </a:ext>
                </a:extLst>
              </a:tr>
              <a:tr h="135281">
                <a:tc>
                  <a:txBody>
                    <a:bodyPr/>
                    <a:lstStyle/>
                    <a:p>
                      <a:pPr algn="l" fontAlgn="b"/>
                      <a:r>
                        <a:rPr lang="en-US" sz="1200" b="0" i="0" u="none" strike="noStrike">
                          <a:solidFill>
                            <a:srgbClr val="000000"/>
                          </a:solidFill>
                          <a:effectLst/>
                          <a:latin typeface="Calibri" panose="020F0502020204030204" pitchFamily="34" charset="0"/>
                        </a:rPr>
                        <a:t>Nevada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0.8963137</a:t>
                      </a:r>
                    </a:p>
                  </a:txBody>
                  <a:tcPr marL="5188" marR="5188" marT="5188" marB="0" anchor="b">
                    <a:lnL>
                      <a:noFill/>
                    </a:lnL>
                    <a:lnR>
                      <a:noFill/>
                    </a:lnR>
                    <a:lnT>
                      <a:noFill/>
                    </a:lnT>
                    <a:lnB>
                      <a:noFill/>
                    </a:lnB>
                    <a:solidFill>
                      <a:srgbClr val="FEFAFA"/>
                    </a:solidFill>
                  </a:tcPr>
                </a:tc>
                <a:tc>
                  <a:txBody>
                    <a:bodyPr/>
                    <a:lstStyle/>
                    <a:p>
                      <a:pPr algn="r" fontAlgn="b"/>
                      <a:r>
                        <a:rPr lang="en-US" sz="1200" b="0" i="0" u="none" strike="noStrike">
                          <a:solidFill>
                            <a:srgbClr val="000000"/>
                          </a:solidFill>
                          <a:effectLst/>
                          <a:latin typeface="Calibri" panose="020F0502020204030204" pitchFamily="34" charset="0"/>
                        </a:rPr>
                        <a:t>6.10826E-06</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900750568"/>
                  </a:ext>
                </a:extLst>
              </a:tr>
              <a:tr h="364440">
                <a:tc>
                  <a:txBody>
                    <a:bodyPr/>
                    <a:lstStyle/>
                    <a:p>
                      <a:pPr algn="l" fontAlgn="b"/>
                      <a:r>
                        <a:rPr lang="en-US" sz="1200" b="0" i="0" u="none" strike="noStrike">
                          <a:solidFill>
                            <a:srgbClr val="000000"/>
                          </a:solidFill>
                          <a:effectLst/>
                          <a:latin typeface="Calibri" panose="020F0502020204030204" pitchFamily="34" charset="0"/>
                        </a:rPr>
                        <a:t>New Hampshire</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0.8268408</a:t>
                      </a:r>
                    </a:p>
                  </a:txBody>
                  <a:tcPr marL="5188" marR="5188" marT="5188" marB="0" anchor="b">
                    <a:lnL>
                      <a:noFill/>
                    </a:lnL>
                    <a:lnR>
                      <a:noFill/>
                    </a:lnR>
                    <a:lnT>
                      <a:noFill/>
                    </a:lnT>
                    <a:lnB>
                      <a:noFill/>
                    </a:lnB>
                    <a:solidFill>
                      <a:srgbClr val="FEF4F4"/>
                    </a:solidFill>
                  </a:tcPr>
                </a:tc>
                <a:tc>
                  <a:txBody>
                    <a:bodyPr/>
                    <a:lstStyle/>
                    <a:p>
                      <a:pPr algn="r" fontAlgn="b"/>
                      <a:r>
                        <a:rPr lang="en-US" sz="1200" b="0" i="0" u="none" strike="noStrike">
                          <a:solidFill>
                            <a:srgbClr val="000000"/>
                          </a:solidFill>
                          <a:effectLst/>
                          <a:latin typeface="Calibri" panose="020F0502020204030204" pitchFamily="34" charset="0"/>
                        </a:rPr>
                        <a:t>0.000143732</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1673927545"/>
                  </a:ext>
                </a:extLst>
              </a:tr>
              <a:tr h="245215">
                <a:tc>
                  <a:txBody>
                    <a:bodyPr/>
                    <a:lstStyle/>
                    <a:p>
                      <a:pPr algn="l" fontAlgn="b"/>
                      <a:r>
                        <a:rPr lang="en-US" sz="1200" b="0" i="0" u="none" strike="noStrike">
                          <a:solidFill>
                            <a:srgbClr val="000000"/>
                          </a:solidFill>
                          <a:effectLst/>
                          <a:latin typeface="Calibri" panose="020F0502020204030204" pitchFamily="34" charset="0"/>
                        </a:rPr>
                        <a:t>New Jersey</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0.97682852</a:t>
                      </a:r>
                    </a:p>
                  </a:txBody>
                  <a:tcPr marL="5188" marR="5188" marT="5188" marB="0" anchor="b">
                    <a:lnL>
                      <a:noFill/>
                    </a:lnL>
                    <a:lnR>
                      <a:noFill/>
                    </a:lnR>
                    <a:lnT>
                      <a:noFill/>
                    </a:lnT>
                    <a:lnB>
                      <a:noFill/>
                    </a:lnB>
                    <a:solidFill>
                      <a:srgbClr val="BDE4C7"/>
                    </a:solidFill>
                  </a:tcPr>
                </a:tc>
                <a:tc>
                  <a:txBody>
                    <a:bodyPr/>
                    <a:lstStyle/>
                    <a:p>
                      <a:pPr algn="r" fontAlgn="b"/>
                      <a:r>
                        <a:rPr lang="en-US" sz="1200" b="0" i="0" u="none" strike="noStrike">
                          <a:solidFill>
                            <a:srgbClr val="000000"/>
                          </a:solidFill>
                          <a:effectLst/>
                          <a:latin typeface="Calibri" panose="020F0502020204030204" pitchFamily="34" charset="0"/>
                        </a:rPr>
                        <a:t>4.37949E-10</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1392157658"/>
                  </a:ext>
                </a:extLst>
              </a:tr>
              <a:tr h="245215">
                <a:tc>
                  <a:txBody>
                    <a:bodyPr/>
                    <a:lstStyle/>
                    <a:p>
                      <a:pPr algn="l" fontAlgn="b"/>
                      <a:r>
                        <a:rPr lang="en-US" sz="1200" b="0" i="0" u="none" strike="noStrike">
                          <a:solidFill>
                            <a:srgbClr val="000000"/>
                          </a:solidFill>
                          <a:effectLst/>
                          <a:latin typeface="Calibri" panose="020F0502020204030204" pitchFamily="34" charset="0"/>
                        </a:rPr>
                        <a:t>New Mexico</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0.96159339</a:t>
                      </a:r>
                    </a:p>
                  </a:txBody>
                  <a:tcPr marL="5188" marR="5188" marT="5188" marB="0" anchor="b">
                    <a:lnL>
                      <a:noFill/>
                    </a:lnL>
                    <a:lnR>
                      <a:noFill/>
                    </a:lnR>
                    <a:lnT>
                      <a:noFill/>
                    </a:lnT>
                    <a:lnB>
                      <a:noFill/>
                    </a:lnB>
                    <a:solidFill>
                      <a:srgbClr val="F8FCF9"/>
                    </a:solidFill>
                  </a:tcPr>
                </a:tc>
                <a:tc>
                  <a:txBody>
                    <a:bodyPr/>
                    <a:lstStyle/>
                    <a:p>
                      <a:pPr algn="r" fontAlgn="b"/>
                      <a:r>
                        <a:rPr lang="en-US" sz="1200" b="0" i="0" u="none" strike="noStrike">
                          <a:solidFill>
                            <a:srgbClr val="000000"/>
                          </a:solidFill>
                          <a:effectLst/>
                          <a:latin typeface="Calibri" panose="020F0502020204030204" pitchFamily="34" charset="0"/>
                        </a:rPr>
                        <a:t>1.12693E-08</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1829286800"/>
                  </a:ext>
                </a:extLst>
              </a:tr>
              <a:tr h="135281">
                <a:tc>
                  <a:txBody>
                    <a:bodyPr/>
                    <a:lstStyle/>
                    <a:p>
                      <a:pPr algn="l" fontAlgn="b"/>
                      <a:r>
                        <a:rPr lang="en-US" sz="1200" b="0" i="0" u="none" strike="noStrike">
                          <a:solidFill>
                            <a:srgbClr val="000000"/>
                          </a:solidFill>
                          <a:effectLst/>
                          <a:latin typeface="Calibri" panose="020F0502020204030204" pitchFamily="34" charset="0"/>
                        </a:rPr>
                        <a:t>New York</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0.92358691</a:t>
                      </a:r>
                    </a:p>
                  </a:txBody>
                  <a:tcPr marL="5188" marR="5188" marT="5188" marB="0" anchor="b">
                    <a:lnL>
                      <a:noFill/>
                    </a:lnL>
                    <a:lnR>
                      <a:noFill/>
                    </a:lnR>
                    <a:lnT>
                      <a:noFill/>
                    </a:lnT>
                    <a:lnB>
                      <a:noFill/>
                    </a:lnB>
                    <a:solidFill>
                      <a:srgbClr val="FEFCFC"/>
                    </a:solidFill>
                  </a:tcPr>
                </a:tc>
                <a:tc>
                  <a:txBody>
                    <a:bodyPr/>
                    <a:lstStyle/>
                    <a:p>
                      <a:pPr algn="r" fontAlgn="b"/>
                      <a:r>
                        <a:rPr lang="en-US" sz="1200" b="0" i="0" u="none" strike="noStrike">
                          <a:solidFill>
                            <a:srgbClr val="000000"/>
                          </a:solidFill>
                          <a:effectLst/>
                          <a:latin typeface="Calibri" panose="020F0502020204030204" pitchFamily="34" charset="0"/>
                        </a:rPr>
                        <a:t>8.98655E-07</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4211512691"/>
                  </a:ext>
                </a:extLst>
              </a:tr>
              <a:tr h="245215">
                <a:tc>
                  <a:txBody>
                    <a:bodyPr/>
                    <a:lstStyle/>
                    <a:p>
                      <a:pPr algn="l" fontAlgn="b"/>
                      <a:r>
                        <a:rPr lang="en-US" sz="1200" b="0" i="0" u="none" strike="noStrike">
                          <a:solidFill>
                            <a:srgbClr val="000000"/>
                          </a:solidFill>
                          <a:effectLst/>
                          <a:latin typeface="Calibri" panose="020F0502020204030204" pitchFamily="34" charset="0"/>
                        </a:rPr>
                        <a:t>North Carolina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0.97455413</a:t>
                      </a:r>
                    </a:p>
                  </a:txBody>
                  <a:tcPr marL="5188" marR="5188" marT="5188" marB="0" anchor="b">
                    <a:lnL>
                      <a:noFill/>
                    </a:lnL>
                    <a:lnR>
                      <a:noFill/>
                    </a:lnR>
                    <a:lnT>
                      <a:noFill/>
                    </a:lnT>
                    <a:lnB>
                      <a:noFill/>
                    </a:lnB>
                    <a:solidFill>
                      <a:srgbClr val="C6E8CF"/>
                    </a:solidFill>
                  </a:tcPr>
                </a:tc>
                <a:tc>
                  <a:txBody>
                    <a:bodyPr/>
                    <a:lstStyle/>
                    <a:p>
                      <a:pPr algn="r" fontAlgn="b"/>
                      <a:r>
                        <a:rPr lang="en-US" sz="1200" b="0" i="0" u="none" strike="noStrike">
                          <a:solidFill>
                            <a:srgbClr val="000000"/>
                          </a:solidFill>
                          <a:effectLst/>
                          <a:latin typeface="Calibri" panose="020F0502020204030204" pitchFamily="34" charset="0"/>
                        </a:rPr>
                        <a:t>8.00497E-10</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3280111485"/>
                  </a:ext>
                </a:extLst>
              </a:tr>
              <a:tr h="245215">
                <a:tc>
                  <a:txBody>
                    <a:bodyPr/>
                    <a:lstStyle/>
                    <a:p>
                      <a:pPr algn="l" fontAlgn="b"/>
                      <a:r>
                        <a:rPr lang="en-US" sz="1200" b="0" i="0" u="none" strike="noStrike">
                          <a:solidFill>
                            <a:srgbClr val="000000"/>
                          </a:solidFill>
                          <a:effectLst/>
                          <a:latin typeface="Calibri" panose="020F0502020204030204" pitchFamily="34" charset="0"/>
                        </a:rPr>
                        <a:t>North Dakota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0.45328183</a:t>
                      </a:r>
                    </a:p>
                  </a:txBody>
                  <a:tcPr marL="5188" marR="5188" marT="5188" marB="0" anchor="b">
                    <a:lnL>
                      <a:noFill/>
                    </a:lnL>
                    <a:lnR>
                      <a:noFill/>
                    </a:lnR>
                    <a:lnT>
                      <a:noFill/>
                    </a:lnT>
                    <a:lnB>
                      <a:noFill/>
                    </a:lnB>
                    <a:solidFill>
                      <a:srgbClr val="FDD8D8"/>
                    </a:solidFill>
                  </a:tcPr>
                </a:tc>
                <a:tc>
                  <a:txBody>
                    <a:bodyPr/>
                    <a:lstStyle/>
                    <a:p>
                      <a:pPr algn="r" fontAlgn="b"/>
                      <a:r>
                        <a:rPr lang="en-US" sz="1200" b="0" i="0" u="none" strike="noStrike">
                          <a:solidFill>
                            <a:srgbClr val="000000"/>
                          </a:solidFill>
                          <a:effectLst/>
                          <a:latin typeface="Calibri" panose="020F0502020204030204" pitchFamily="34" charset="0"/>
                        </a:rPr>
                        <a:t>0.089716362</a:t>
                      </a:r>
                    </a:p>
                  </a:txBody>
                  <a:tcPr marL="5188" marR="5188" marT="5188" marB="0" anchor="b">
                    <a:lnL>
                      <a:noFill/>
                    </a:lnL>
                    <a:lnR>
                      <a:noFill/>
                    </a:lnR>
                    <a:lnT>
                      <a:noFill/>
                    </a:lnT>
                    <a:lnB>
                      <a:noFill/>
                    </a:lnB>
                    <a:solidFill>
                      <a:srgbClr val="FFFFFF"/>
                    </a:solidFill>
                  </a:tcPr>
                </a:tc>
                <a:extLst>
                  <a:ext uri="{0D108BD9-81ED-4DB2-BD59-A6C34878D82A}">
                    <a16:rowId xmlns:a16="http://schemas.microsoft.com/office/drawing/2014/main" val="465188614"/>
                  </a:ext>
                </a:extLst>
              </a:tr>
              <a:tr h="135281">
                <a:tc>
                  <a:txBody>
                    <a:bodyPr/>
                    <a:lstStyle/>
                    <a:p>
                      <a:pPr algn="l" fontAlgn="b"/>
                      <a:r>
                        <a:rPr lang="en-US" sz="1200" b="0" i="0" u="none" strike="noStrike">
                          <a:solidFill>
                            <a:srgbClr val="000000"/>
                          </a:solidFill>
                          <a:effectLst/>
                          <a:latin typeface="Calibri" panose="020F0502020204030204" pitchFamily="34" charset="0"/>
                        </a:rPr>
                        <a:t>Ohio</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0.61208264</a:t>
                      </a:r>
                    </a:p>
                  </a:txBody>
                  <a:tcPr marL="5188" marR="5188" marT="5188" marB="0" anchor="b">
                    <a:lnL>
                      <a:noFill/>
                    </a:lnL>
                    <a:lnR>
                      <a:noFill/>
                    </a:lnR>
                    <a:lnT>
                      <a:noFill/>
                    </a:lnT>
                    <a:lnB>
                      <a:noFill/>
                    </a:lnB>
                    <a:solidFill>
                      <a:srgbClr val="FDE4E4"/>
                    </a:solidFill>
                  </a:tcPr>
                </a:tc>
                <a:tc>
                  <a:txBody>
                    <a:bodyPr/>
                    <a:lstStyle/>
                    <a:p>
                      <a:pPr algn="r" fontAlgn="b"/>
                      <a:r>
                        <a:rPr lang="en-US" sz="1200" b="0" i="0" u="none" strike="noStrike">
                          <a:solidFill>
                            <a:srgbClr val="000000"/>
                          </a:solidFill>
                          <a:effectLst/>
                          <a:latin typeface="Calibri" panose="020F0502020204030204" pitchFamily="34" charset="0"/>
                        </a:rPr>
                        <a:t>0.015298619</a:t>
                      </a:r>
                    </a:p>
                  </a:txBody>
                  <a:tcPr marL="5188" marR="5188" marT="5188" marB="0" anchor="b">
                    <a:lnL>
                      <a:noFill/>
                    </a:lnL>
                    <a:lnR>
                      <a:noFill/>
                    </a:lnR>
                    <a:lnT>
                      <a:noFill/>
                    </a:lnT>
                    <a:lnB>
                      <a:noFill/>
                    </a:lnB>
                    <a:solidFill>
                      <a:srgbClr val="2B88CA"/>
                    </a:solidFill>
                  </a:tcPr>
                </a:tc>
                <a:extLst>
                  <a:ext uri="{0D108BD9-81ED-4DB2-BD59-A6C34878D82A}">
                    <a16:rowId xmlns:a16="http://schemas.microsoft.com/office/drawing/2014/main" val="622640239"/>
                  </a:ext>
                </a:extLst>
              </a:tr>
              <a:tr h="135281">
                <a:tc>
                  <a:txBody>
                    <a:bodyPr/>
                    <a:lstStyle/>
                    <a:p>
                      <a:pPr algn="l" fontAlgn="b"/>
                      <a:r>
                        <a:rPr lang="en-US" sz="1200" b="0" i="0" u="none" strike="noStrike">
                          <a:solidFill>
                            <a:srgbClr val="000000"/>
                          </a:solidFill>
                          <a:effectLst/>
                          <a:latin typeface="Calibri" panose="020F0502020204030204" pitchFamily="34" charset="0"/>
                        </a:rPr>
                        <a:t>Oklahoma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0.97544562</a:t>
                      </a:r>
                    </a:p>
                  </a:txBody>
                  <a:tcPr marL="5188" marR="5188" marT="5188" marB="0" anchor="b">
                    <a:lnL>
                      <a:noFill/>
                    </a:lnL>
                    <a:lnR>
                      <a:noFill/>
                    </a:lnR>
                    <a:lnT>
                      <a:noFill/>
                    </a:lnT>
                    <a:lnB>
                      <a:noFill/>
                    </a:lnB>
                    <a:solidFill>
                      <a:srgbClr val="C3E6CC"/>
                    </a:solidFill>
                  </a:tcPr>
                </a:tc>
                <a:tc>
                  <a:txBody>
                    <a:bodyPr/>
                    <a:lstStyle/>
                    <a:p>
                      <a:pPr algn="r" fontAlgn="b"/>
                      <a:r>
                        <a:rPr lang="en-US" sz="1200" b="0" i="0" u="none" strike="noStrike">
                          <a:solidFill>
                            <a:srgbClr val="000000"/>
                          </a:solidFill>
                          <a:effectLst/>
                          <a:latin typeface="Calibri" panose="020F0502020204030204" pitchFamily="34" charset="0"/>
                        </a:rPr>
                        <a:t>6.36236E-10</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2234707948"/>
                  </a:ext>
                </a:extLst>
              </a:tr>
              <a:tr h="135281">
                <a:tc>
                  <a:txBody>
                    <a:bodyPr/>
                    <a:lstStyle/>
                    <a:p>
                      <a:pPr algn="l" fontAlgn="b"/>
                      <a:r>
                        <a:rPr lang="en-US" sz="1200" b="0" i="0" u="none" strike="noStrike">
                          <a:solidFill>
                            <a:srgbClr val="000000"/>
                          </a:solidFill>
                          <a:effectLst/>
                          <a:latin typeface="Calibri" panose="020F0502020204030204" pitchFamily="34" charset="0"/>
                        </a:rPr>
                        <a:t>Oregon</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0.91556524</a:t>
                      </a:r>
                    </a:p>
                  </a:txBody>
                  <a:tcPr marL="5188" marR="5188" marT="5188" marB="0" anchor="b">
                    <a:lnL>
                      <a:noFill/>
                    </a:lnL>
                    <a:lnR>
                      <a:noFill/>
                    </a:lnR>
                    <a:lnT>
                      <a:noFill/>
                    </a:lnT>
                    <a:lnB>
                      <a:noFill/>
                    </a:lnB>
                    <a:solidFill>
                      <a:srgbClr val="FEFBFB"/>
                    </a:solidFill>
                  </a:tcPr>
                </a:tc>
                <a:tc>
                  <a:txBody>
                    <a:bodyPr/>
                    <a:lstStyle/>
                    <a:p>
                      <a:pPr algn="r" fontAlgn="b"/>
                      <a:r>
                        <a:rPr lang="en-US" sz="1200" b="0" i="0" u="none" strike="noStrike">
                          <a:solidFill>
                            <a:srgbClr val="000000"/>
                          </a:solidFill>
                          <a:effectLst/>
                          <a:latin typeface="Calibri" panose="020F0502020204030204" pitchFamily="34" charset="0"/>
                        </a:rPr>
                        <a:t>1.68583E-06</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3639981733"/>
                  </a:ext>
                </a:extLst>
              </a:tr>
              <a:tr h="245215">
                <a:tc>
                  <a:txBody>
                    <a:bodyPr/>
                    <a:lstStyle/>
                    <a:p>
                      <a:pPr algn="l" fontAlgn="b"/>
                      <a:r>
                        <a:rPr lang="en-US" sz="1200" b="0" i="0" u="none" strike="noStrike">
                          <a:solidFill>
                            <a:srgbClr val="000000"/>
                          </a:solidFill>
                          <a:effectLst/>
                          <a:latin typeface="Calibri" panose="020F0502020204030204" pitchFamily="34" charset="0"/>
                        </a:rPr>
                        <a:t>Pennsylvania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0.95970666</a:t>
                      </a:r>
                    </a:p>
                  </a:txBody>
                  <a:tcPr marL="5188" marR="5188" marT="5188" marB="0" anchor="b">
                    <a:lnL>
                      <a:noFill/>
                    </a:lnL>
                    <a:lnR>
                      <a:noFill/>
                    </a:lnR>
                    <a:lnT>
                      <a:noFill/>
                    </a:lnT>
                    <a:lnB>
                      <a:noFill/>
                    </a:lnB>
                    <a:solidFill>
                      <a:srgbClr val="FFFFFF"/>
                    </a:solidFill>
                  </a:tcPr>
                </a:tc>
                <a:tc>
                  <a:txBody>
                    <a:bodyPr/>
                    <a:lstStyle/>
                    <a:p>
                      <a:pPr algn="r" fontAlgn="b"/>
                      <a:r>
                        <a:rPr lang="en-US" sz="1200" b="0" i="0" u="none" strike="noStrike">
                          <a:solidFill>
                            <a:srgbClr val="000000"/>
                          </a:solidFill>
                          <a:effectLst/>
                          <a:latin typeface="Calibri" panose="020F0502020204030204" pitchFamily="34" charset="0"/>
                        </a:rPr>
                        <a:t>1.53212E-08</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2487957772"/>
                  </a:ext>
                </a:extLst>
              </a:tr>
              <a:tr h="245215">
                <a:tc>
                  <a:txBody>
                    <a:bodyPr/>
                    <a:lstStyle/>
                    <a:p>
                      <a:pPr algn="l" fontAlgn="b"/>
                      <a:r>
                        <a:rPr lang="en-US" sz="1200" b="0" i="0" u="none" strike="noStrike">
                          <a:solidFill>
                            <a:srgbClr val="000000"/>
                          </a:solidFill>
                          <a:effectLst/>
                          <a:latin typeface="Calibri" panose="020F0502020204030204" pitchFamily="34" charset="0"/>
                        </a:rPr>
                        <a:t>Rhode Island</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0.5780477</a:t>
                      </a:r>
                    </a:p>
                  </a:txBody>
                  <a:tcPr marL="5188" marR="5188" marT="5188" marB="0" anchor="b">
                    <a:lnL>
                      <a:noFill/>
                    </a:lnL>
                    <a:lnR>
                      <a:noFill/>
                    </a:lnR>
                    <a:lnT>
                      <a:noFill/>
                    </a:lnT>
                    <a:lnB>
                      <a:noFill/>
                    </a:lnB>
                    <a:solidFill>
                      <a:srgbClr val="FDE1E2"/>
                    </a:solidFill>
                  </a:tcPr>
                </a:tc>
                <a:tc>
                  <a:txBody>
                    <a:bodyPr/>
                    <a:lstStyle/>
                    <a:p>
                      <a:pPr algn="r" fontAlgn="b"/>
                      <a:r>
                        <a:rPr lang="en-US" sz="1200" b="0" i="0" u="none" strike="noStrike">
                          <a:solidFill>
                            <a:srgbClr val="000000"/>
                          </a:solidFill>
                          <a:effectLst/>
                          <a:latin typeface="Calibri" panose="020F0502020204030204" pitchFamily="34" charset="0"/>
                        </a:rPr>
                        <a:t>0.02400413</a:t>
                      </a:r>
                    </a:p>
                  </a:txBody>
                  <a:tcPr marL="5188" marR="5188" marT="5188" marB="0" anchor="b">
                    <a:lnL>
                      <a:noFill/>
                    </a:lnL>
                    <a:lnR>
                      <a:noFill/>
                    </a:lnR>
                    <a:lnT>
                      <a:noFill/>
                    </a:lnT>
                    <a:lnB>
                      <a:noFill/>
                    </a:lnB>
                    <a:solidFill>
                      <a:srgbClr val="4496D0"/>
                    </a:solidFill>
                  </a:tcPr>
                </a:tc>
                <a:extLst>
                  <a:ext uri="{0D108BD9-81ED-4DB2-BD59-A6C34878D82A}">
                    <a16:rowId xmlns:a16="http://schemas.microsoft.com/office/drawing/2014/main" val="3586935589"/>
                  </a:ext>
                </a:extLst>
              </a:tr>
              <a:tr h="245215">
                <a:tc>
                  <a:txBody>
                    <a:bodyPr/>
                    <a:lstStyle/>
                    <a:p>
                      <a:pPr algn="l" fontAlgn="b"/>
                      <a:r>
                        <a:rPr lang="en-US" sz="1200" b="0" i="0" u="none" strike="noStrike">
                          <a:solidFill>
                            <a:srgbClr val="000000"/>
                          </a:solidFill>
                          <a:effectLst/>
                          <a:latin typeface="Calibri" panose="020F0502020204030204" pitchFamily="34" charset="0"/>
                        </a:rPr>
                        <a:t>South Carolina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0.96338151</a:t>
                      </a:r>
                    </a:p>
                  </a:txBody>
                  <a:tcPr marL="5188" marR="5188" marT="5188" marB="0" anchor="b">
                    <a:lnL>
                      <a:noFill/>
                    </a:lnL>
                    <a:lnR>
                      <a:noFill/>
                    </a:lnR>
                    <a:lnT>
                      <a:noFill/>
                    </a:lnT>
                    <a:lnB>
                      <a:noFill/>
                    </a:lnB>
                    <a:solidFill>
                      <a:srgbClr val="F1FAF3"/>
                    </a:solidFill>
                  </a:tcPr>
                </a:tc>
                <a:tc>
                  <a:txBody>
                    <a:bodyPr/>
                    <a:lstStyle/>
                    <a:p>
                      <a:pPr algn="r" fontAlgn="b"/>
                      <a:r>
                        <a:rPr lang="en-US" sz="1200" b="0" i="0" u="none" strike="noStrike">
                          <a:solidFill>
                            <a:srgbClr val="000000"/>
                          </a:solidFill>
                          <a:effectLst/>
                          <a:latin typeface="Calibri" panose="020F0502020204030204" pitchFamily="34" charset="0"/>
                        </a:rPr>
                        <a:t>8.30217E-09</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1223700502"/>
                  </a:ext>
                </a:extLst>
              </a:tr>
              <a:tr h="245215">
                <a:tc>
                  <a:txBody>
                    <a:bodyPr/>
                    <a:lstStyle/>
                    <a:p>
                      <a:pPr algn="l" fontAlgn="b"/>
                      <a:r>
                        <a:rPr lang="en-US" sz="1200" b="0" i="0" u="none" strike="noStrike">
                          <a:solidFill>
                            <a:srgbClr val="000000"/>
                          </a:solidFill>
                          <a:effectLst/>
                          <a:latin typeface="Calibri" panose="020F0502020204030204" pitchFamily="34" charset="0"/>
                        </a:rPr>
                        <a:t>South Dakota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0.96173515</a:t>
                      </a:r>
                    </a:p>
                  </a:txBody>
                  <a:tcPr marL="5188" marR="5188" marT="5188" marB="0" anchor="b">
                    <a:lnL>
                      <a:noFill/>
                    </a:lnL>
                    <a:lnR>
                      <a:noFill/>
                    </a:lnR>
                    <a:lnT>
                      <a:noFill/>
                    </a:lnT>
                    <a:lnB>
                      <a:noFill/>
                    </a:lnB>
                    <a:solidFill>
                      <a:srgbClr val="F8FCF9"/>
                    </a:solidFill>
                  </a:tcPr>
                </a:tc>
                <a:tc>
                  <a:txBody>
                    <a:bodyPr/>
                    <a:lstStyle/>
                    <a:p>
                      <a:pPr algn="r" fontAlgn="b"/>
                      <a:r>
                        <a:rPr lang="en-US" sz="1200" b="0" i="0" u="none" strike="noStrike">
                          <a:solidFill>
                            <a:srgbClr val="000000"/>
                          </a:solidFill>
                          <a:effectLst/>
                          <a:latin typeface="Calibri" panose="020F0502020204030204" pitchFamily="34" charset="0"/>
                        </a:rPr>
                        <a:t>1.10055E-08</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1826372484"/>
                  </a:ext>
                </a:extLst>
              </a:tr>
              <a:tr h="245215">
                <a:tc>
                  <a:txBody>
                    <a:bodyPr/>
                    <a:lstStyle/>
                    <a:p>
                      <a:pPr algn="l" fontAlgn="b"/>
                      <a:r>
                        <a:rPr lang="en-US" sz="1200" b="0" i="0" u="none" strike="noStrike">
                          <a:solidFill>
                            <a:srgbClr val="000000"/>
                          </a:solidFill>
                          <a:effectLst/>
                          <a:latin typeface="Calibri" panose="020F0502020204030204" pitchFamily="34" charset="0"/>
                        </a:rPr>
                        <a:t>Tennessee</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0.96136133</a:t>
                      </a:r>
                    </a:p>
                  </a:txBody>
                  <a:tcPr marL="5188" marR="5188" marT="5188" marB="0" anchor="b">
                    <a:lnL>
                      <a:noFill/>
                    </a:lnL>
                    <a:lnR>
                      <a:noFill/>
                    </a:lnR>
                    <a:lnT>
                      <a:noFill/>
                    </a:lnT>
                    <a:lnB>
                      <a:noFill/>
                    </a:lnB>
                    <a:solidFill>
                      <a:srgbClr val="F9FDFA"/>
                    </a:solidFill>
                  </a:tcPr>
                </a:tc>
                <a:tc>
                  <a:txBody>
                    <a:bodyPr/>
                    <a:lstStyle/>
                    <a:p>
                      <a:pPr algn="r" fontAlgn="b"/>
                      <a:r>
                        <a:rPr lang="en-US" sz="1200" b="0" i="0" u="none" strike="noStrike">
                          <a:solidFill>
                            <a:srgbClr val="000000"/>
                          </a:solidFill>
                          <a:effectLst/>
                          <a:latin typeface="Calibri" panose="020F0502020204030204" pitchFamily="34" charset="0"/>
                        </a:rPr>
                        <a:t>1.17128E-08</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1739980592"/>
                  </a:ext>
                </a:extLst>
              </a:tr>
              <a:tr h="135281">
                <a:tc>
                  <a:txBody>
                    <a:bodyPr/>
                    <a:lstStyle/>
                    <a:p>
                      <a:pPr algn="l" fontAlgn="b"/>
                      <a:r>
                        <a:rPr lang="en-US" sz="1200" b="0" i="0" u="none" strike="noStrike">
                          <a:solidFill>
                            <a:srgbClr val="000000"/>
                          </a:solidFill>
                          <a:effectLst/>
                          <a:latin typeface="Calibri" panose="020F0502020204030204" pitchFamily="34" charset="0"/>
                        </a:rPr>
                        <a:t>Texas</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0.97389735</a:t>
                      </a:r>
                    </a:p>
                  </a:txBody>
                  <a:tcPr marL="5188" marR="5188" marT="5188" marB="0" anchor="b">
                    <a:lnL>
                      <a:noFill/>
                    </a:lnL>
                    <a:lnR>
                      <a:noFill/>
                    </a:lnR>
                    <a:lnT>
                      <a:noFill/>
                    </a:lnT>
                    <a:lnB>
                      <a:noFill/>
                    </a:lnB>
                    <a:solidFill>
                      <a:srgbClr val="C9E9D1"/>
                    </a:solidFill>
                  </a:tcPr>
                </a:tc>
                <a:tc>
                  <a:txBody>
                    <a:bodyPr/>
                    <a:lstStyle/>
                    <a:p>
                      <a:pPr algn="r" fontAlgn="b"/>
                      <a:r>
                        <a:rPr lang="en-US" sz="1200" b="0" i="0" u="none" strike="noStrike">
                          <a:solidFill>
                            <a:srgbClr val="000000"/>
                          </a:solidFill>
                          <a:effectLst/>
                          <a:latin typeface="Calibri" panose="020F0502020204030204" pitchFamily="34" charset="0"/>
                        </a:rPr>
                        <a:t>9.43214E-10</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3430260825"/>
                  </a:ext>
                </a:extLst>
              </a:tr>
              <a:tr h="135281">
                <a:tc>
                  <a:txBody>
                    <a:bodyPr/>
                    <a:lstStyle/>
                    <a:p>
                      <a:pPr algn="l" fontAlgn="b"/>
                      <a:r>
                        <a:rPr lang="en-US" sz="1200" b="0" i="0" u="none" strike="noStrike">
                          <a:solidFill>
                            <a:srgbClr val="000000"/>
                          </a:solidFill>
                          <a:effectLst/>
                          <a:latin typeface="Calibri" panose="020F0502020204030204" pitchFamily="34" charset="0"/>
                        </a:rPr>
                        <a:t>Utah</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0.93957856</a:t>
                      </a:r>
                    </a:p>
                  </a:txBody>
                  <a:tcPr marL="5188" marR="5188" marT="5188" marB="0" anchor="b">
                    <a:lnL>
                      <a:noFill/>
                    </a:lnL>
                    <a:lnR>
                      <a:noFill/>
                    </a:lnR>
                    <a:lnT>
                      <a:noFill/>
                    </a:lnT>
                    <a:lnB>
                      <a:noFill/>
                    </a:lnB>
                    <a:solidFill>
                      <a:srgbClr val="FEFDFD"/>
                    </a:solidFill>
                  </a:tcPr>
                </a:tc>
                <a:tc>
                  <a:txBody>
                    <a:bodyPr/>
                    <a:lstStyle/>
                    <a:p>
                      <a:pPr algn="r" fontAlgn="b"/>
                      <a:r>
                        <a:rPr lang="en-US" sz="1200" b="0" i="0" u="none" strike="noStrike">
                          <a:solidFill>
                            <a:srgbClr val="000000"/>
                          </a:solidFill>
                          <a:effectLst/>
                          <a:latin typeface="Calibri" panose="020F0502020204030204" pitchFamily="34" charset="0"/>
                        </a:rPr>
                        <a:t>2.03123E-07</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4167880507"/>
                  </a:ext>
                </a:extLst>
              </a:tr>
              <a:tr h="135281">
                <a:tc>
                  <a:txBody>
                    <a:bodyPr/>
                    <a:lstStyle/>
                    <a:p>
                      <a:pPr algn="l" fontAlgn="b"/>
                      <a:r>
                        <a:rPr lang="en-US" sz="1200" b="0" i="0" u="none" strike="noStrike">
                          <a:solidFill>
                            <a:srgbClr val="000000"/>
                          </a:solidFill>
                          <a:effectLst/>
                          <a:latin typeface="Calibri" panose="020F0502020204030204" pitchFamily="34" charset="0"/>
                        </a:rPr>
                        <a:t>Vermont</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0.49619085</a:t>
                      </a:r>
                    </a:p>
                  </a:txBody>
                  <a:tcPr marL="5188" marR="5188" marT="5188" marB="0" anchor="b">
                    <a:lnL>
                      <a:noFill/>
                    </a:lnL>
                    <a:lnR>
                      <a:noFill/>
                    </a:lnR>
                    <a:lnT>
                      <a:noFill/>
                    </a:lnT>
                    <a:lnB>
                      <a:noFill/>
                    </a:lnB>
                    <a:solidFill>
                      <a:srgbClr val="FDDBDB"/>
                    </a:solidFill>
                  </a:tcPr>
                </a:tc>
                <a:tc>
                  <a:txBody>
                    <a:bodyPr/>
                    <a:lstStyle/>
                    <a:p>
                      <a:pPr algn="r" fontAlgn="b"/>
                      <a:r>
                        <a:rPr lang="en-US" sz="1200" b="0" i="0" u="none" strike="noStrike">
                          <a:solidFill>
                            <a:srgbClr val="000000"/>
                          </a:solidFill>
                          <a:effectLst/>
                          <a:latin typeface="Calibri" panose="020F0502020204030204" pitchFamily="34" charset="0"/>
                        </a:rPr>
                        <a:t>0.059939046</a:t>
                      </a:r>
                    </a:p>
                  </a:txBody>
                  <a:tcPr marL="5188" marR="5188" marT="5188" marB="0" anchor="b">
                    <a:lnL>
                      <a:noFill/>
                    </a:lnL>
                    <a:lnR>
                      <a:noFill/>
                    </a:lnR>
                    <a:lnT>
                      <a:noFill/>
                    </a:lnT>
                    <a:lnB>
                      <a:noFill/>
                    </a:lnB>
                    <a:solidFill>
                      <a:srgbClr val="AACFEA"/>
                    </a:solidFill>
                  </a:tcPr>
                </a:tc>
                <a:extLst>
                  <a:ext uri="{0D108BD9-81ED-4DB2-BD59-A6C34878D82A}">
                    <a16:rowId xmlns:a16="http://schemas.microsoft.com/office/drawing/2014/main" val="3674016870"/>
                  </a:ext>
                </a:extLst>
              </a:tr>
              <a:tr h="135281">
                <a:tc>
                  <a:txBody>
                    <a:bodyPr/>
                    <a:lstStyle/>
                    <a:p>
                      <a:pPr algn="l" fontAlgn="b"/>
                      <a:r>
                        <a:rPr lang="en-US" sz="1200" b="0" i="0" u="none" strike="noStrike">
                          <a:solidFill>
                            <a:srgbClr val="000000"/>
                          </a:solidFill>
                          <a:effectLst/>
                          <a:latin typeface="Calibri" panose="020F0502020204030204" pitchFamily="34" charset="0"/>
                        </a:rPr>
                        <a:t>Virginia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0.99018116</a:t>
                      </a:r>
                    </a:p>
                  </a:txBody>
                  <a:tcPr marL="5188" marR="5188" marT="5188" marB="0" anchor="b">
                    <a:lnL>
                      <a:noFill/>
                    </a:lnL>
                    <a:lnR>
                      <a:noFill/>
                    </a:lnR>
                    <a:lnT>
                      <a:noFill/>
                    </a:lnT>
                    <a:lnB>
                      <a:noFill/>
                    </a:lnB>
                    <a:solidFill>
                      <a:srgbClr val="8ACE9C"/>
                    </a:solidFill>
                  </a:tcPr>
                </a:tc>
                <a:tc>
                  <a:txBody>
                    <a:bodyPr/>
                    <a:lstStyle/>
                    <a:p>
                      <a:pPr algn="r" fontAlgn="b"/>
                      <a:r>
                        <a:rPr lang="en-US" sz="1200" b="0" i="0" u="none" strike="noStrike">
                          <a:solidFill>
                            <a:srgbClr val="000000"/>
                          </a:solidFill>
                          <a:effectLst/>
                          <a:latin typeface="Calibri" panose="020F0502020204030204" pitchFamily="34" charset="0"/>
                        </a:rPr>
                        <a:t>1.70422E-12</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3403152539"/>
                  </a:ext>
                </a:extLst>
              </a:tr>
              <a:tr h="245215">
                <a:tc>
                  <a:txBody>
                    <a:bodyPr/>
                    <a:lstStyle/>
                    <a:p>
                      <a:pPr algn="l" fontAlgn="b"/>
                      <a:r>
                        <a:rPr lang="en-US" sz="1200" b="0" i="0" u="none" strike="noStrike">
                          <a:solidFill>
                            <a:srgbClr val="000000"/>
                          </a:solidFill>
                          <a:effectLst/>
                          <a:latin typeface="Calibri" panose="020F0502020204030204" pitchFamily="34" charset="0"/>
                        </a:rPr>
                        <a:t>Washington</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0.9770834</a:t>
                      </a:r>
                    </a:p>
                  </a:txBody>
                  <a:tcPr marL="5188" marR="5188" marT="5188" marB="0" anchor="b">
                    <a:lnL>
                      <a:noFill/>
                    </a:lnL>
                    <a:lnR>
                      <a:noFill/>
                    </a:lnR>
                    <a:lnT>
                      <a:noFill/>
                    </a:lnT>
                    <a:lnB>
                      <a:noFill/>
                    </a:lnB>
                    <a:solidFill>
                      <a:srgbClr val="BCE3C7"/>
                    </a:solidFill>
                  </a:tcPr>
                </a:tc>
                <a:tc>
                  <a:txBody>
                    <a:bodyPr/>
                    <a:lstStyle/>
                    <a:p>
                      <a:pPr algn="r" fontAlgn="b"/>
                      <a:r>
                        <a:rPr lang="en-US" sz="1200" b="0" i="0" u="none" strike="noStrike">
                          <a:solidFill>
                            <a:srgbClr val="000000"/>
                          </a:solidFill>
                          <a:effectLst/>
                          <a:latin typeface="Calibri" panose="020F0502020204030204" pitchFamily="34" charset="0"/>
                        </a:rPr>
                        <a:t>4.07818E-10</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1682157278"/>
                  </a:ext>
                </a:extLst>
              </a:tr>
              <a:tr h="245215">
                <a:tc>
                  <a:txBody>
                    <a:bodyPr/>
                    <a:lstStyle/>
                    <a:p>
                      <a:pPr algn="l" fontAlgn="b"/>
                      <a:r>
                        <a:rPr lang="en-US" sz="1200" b="0" i="0" u="none" strike="noStrike">
                          <a:solidFill>
                            <a:srgbClr val="000000"/>
                          </a:solidFill>
                          <a:effectLst/>
                          <a:latin typeface="Calibri" panose="020F0502020204030204" pitchFamily="34" charset="0"/>
                        </a:rPr>
                        <a:t>Washington D.C.</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0.94483063</a:t>
                      </a:r>
                    </a:p>
                  </a:txBody>
                  <a:tcPr marL="5188" marR="5188" marT="5188" marB="0" anchor="b">
                    <a:lnL>
                      <a:noFill/>
                    </a:lnL>
                    <a:lnR>
                      <a:noFill/>
                    </a:lnR>
                    <a:lnT>
                      <a:noFill/>
                    </a:lnT>
                    <a:lnB>
                      <a:noFill/>
                    </a:lnB>
                    <a:solidFill>
                      <a:srgbClr val="FEFDFD"/>
                    </a:solidFill>
                  </a:tcPr>
                </a:tc>
                <a:tc>
                  <a:txBody>
                    <a:bodyPr/>
                    <a:lstStyle/>
                    <a:p>
                      <a:pPr algn="r" fontAlgn="b"/>
                      <a:r>
                        <a:rPr lang="en-US" sz="1200" b="0" i="0" u="none" strike="noStrike">
                          <a:solidFill>
                            <a:srgbClr val="000000"/>
                          </a:solidFill>
                          <a:effectLst/>
                          <a:latin typeface="Calibri" panose="020F0502020204030204" pitchFamily="34" charset="0"/>
                        </a:rPr>
                        <a:t>1.13925E-07</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1013253463"/>
                  </a:ext>
                </a:extLst>
              </a:tr>
              <a:tr h="245215">
                <a:tc>
                  <a:txBody>
                    <a:bodyPr/>
                    <a:lstStyle/>
                    <a:p>
                      <a:pPr algn="l" fontAlgn="b"/>
                      <a:r>
                        <a:rPr lang="en-US" sz="1200" b="0" i="0" u="none" strike="noStrike">
                          <a:solidFill>
                            <a:srgbClr val="000000"/>
                          </a:solidFill>
                          <a:effectLst/>
                          <a:latin typeface="Calibri" panose="020F0502020204030204" pitchFamily="34" charset="0"/>
                        </a:rPr>
                        <a:t>West Virginia</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0.74469779</a:t>
                      </a:r>
                    </a:p>
                  </a:txBody>
                  <a:tcPr marL="5188" marR="5188" marT="5188" marB="0" anchor="b">
                    <a:lnL>
                      <a:noFill/>
                    </a:lnL>
                    <a:lnR>
                      <a:noFill/>
                    </a:lnR>
                    <a:lnT>
                      <a:noFill/>
                    </a:lnT>
                    <a:lnB>
                      <a:noFill/>
                    </a:lnB>
                    <a:solidFill>
                      <a:srgbClr val="FEEEEE"/>
                    </a:solidFill>
                  </a:tcPr>
                </a:tc>
                <a:tc>
                  <a:txBody>
                    <a:bodyPr/>
                    <a:lstStyle/>
                    <a:p>
                      <a:pPr algn="r" fontAlgn="b"/>
                      <a:r>
                        <a:rPr lang="en-US" sz="1200" b="0" i="0" u="none" strike="noStrike">
                          <a:solidFill>
                            <a:srgbClr val="000000"/>
                          </a:solidFill>
                          <a:effectLst/>
                          <a:latin typeface="Calibri" panose="020F0502020204030204" pitchFamily="34" charset="0"/>
                        </a:rPr>
                        <a:t>0.001447666</a:t>
                      </a:r>
                    </a:p>
                  </a:txBody>
                  <a:tcPr marL="5188" marR="5188" marT="5188" marB="0" anchor="b">
                    <a:lnL>
                      <a:noFill/>
                    </a:lnL>
                    <a:lnR>
                      <a:noFill/>
                    </a:lnR>
                    <a:lnT>
                      <a:noFill/>
                    </a:lnT>
                    <a:lnB>
                      <a:noFill/>
                    </a:lnB>
                    <a:solidFill>
                      <a:srgbClr val="0472C1"/>
                    </a:solidFill>
                  </a:tcPr>
                </a:tc>
                <a:extLst>
                  <a:ext uri="{0D108BD9-81ED-4DB2-BD59-A6C34878D82A}">
                    <a16:rowId xmlns:a16="http://schemas.microsoft.com/office/drawing/2014/main" val="3690899072"/>
                  </a:ext>
                </a:extLst>
              </a:tr>
              <a:tr h="135281">
                <a:tc>
                  <a:txBody>
                    <a:bodyPr/>
                    <a:lstStyle/>
                    <a:p>
                      <a:pPr algn="l" fontAlgn="b"/>
                      <a:r>
                        <a:rPr lang="en-US" sz="1200" b="0" i="0" u="none" strike="noStrike">
                          <a:solidFill>
                            <a:srgbClr val="000000"/>
                          </a:solidFill>
                          <a:effectLst/>
                          <a:latin typeface="Calibri" panose="020F0502020204030204" pitchFamily="34" charset="0"/>
                        </a:rPr>
                        <a:t>Wisconsin</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0.86836794</a:t>
                      </a:r>
                    </a:p>
                  </a:txBody>
                  <a:tcPr marL="5188" marR="5188" marT="5188" marB="0" anchor="b">
                    <a:lnL>
                      <a:noFill/>
                    </a:lnL>
                    <a:lnR>
                      <a:noFill/>
                    </a:lnR>
                    <a:lnT>
                      <a:noFill/>
                    </a:lnT>
                    <a:lnB>
                      <a:noFill/>
                    </a:lnB>
                    <a:solidFill>
                      <a:srgbClr val="FEF8F8"/>
                    </a:solidFill>
                  </a:tcPr>
                </a:tc>
                <a:tc>
                  <a:txBody>
                    <a:bodyPr/>
                    <a:lstStyle/>
                    <a:p>
                      <a:pPr algn="r" fontAlgn="b"/>
                      <a:r>
                        <a:rPr lang="en-US" sz="1200" b="0" i="0" u="none" strike="noStrike">
                          <a:solidFill>
                            <a:srgbClr val="000000"/>
                          </a:solidFill>
                          <a:effectLst/>
                          <a:latin typeface="Calibri" panose="020F0502020204030204" pitchFamily="34" charset="0"/>
                        </a:rPr>
                        <a:t>2.68685E-05</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3945414519"/>
                  </a:ext>
                </a:extLst>
              </a:tr>
              <a:tr h="135281">
                <a:tc>
                  <a:txBody>
                    <a:bodyPr/>
                    <a:lstStyle/>
                    <a:p>
                      <a:pPr algn="l" fontAlgn="b"/>
                      <a:r>
                        <a:rPr lang="en-US" sz="1200" b="0" i="0" u="none" strike="noStrike">
                          <a:solidFill>
                            <a:srgbClr val="000000"/>
                          </a:solidFill>
                          <a:effectLst/>
                          <a:latin typeface="Calibri" panose="020F0502020204030204" pitchFamily="34" charset="0"/>
                        </a:rPr>
                        <a:t>Wyoming</a:t>
                      </a:r>
                    </a:p>
                  </a:txBody>
                  <a:tcPr marL="5188" marR="5188" marT="5188"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0.96136833</a:t>
                      </a:r>
                    </a:p>
                  </a:txBody>
                  <a:tcPr marL="5188" marR="5188" marT="5188" marB="0" anchor="b">
                    <a:lnL>
                      <a:noFill/>
                    </a:lnL>
                    <a:lnR>
                      <a:noFill/>
                    </a:lnR>
                    <a:lnT>
                      <a:noFill/>
                    </a:lnT>
                    <a:lnB>
                      <a:noFill/>
                    </a:lnB>
                    <a:solidFill>
                      <a:srgbClr val="F9FDFA"/>
                    </a:solidFill>
                  </a:tcPr>
                </a:tc>
                <a:tc>
                  <a:txBody>
                    <a:bodyPr/>
                    <a:lstStyle/>
                    <a:p>
                      <a:pPr algn="r" fontAlgn="b"/>
                      <a:r>
                        <a:rPr lang="en-US" sz="1200" b="0" i="0" u="none" strike="noStrike" dirty="0">
                          <a:solidFill>
                            <a:srgbClr val="000000"/>
                          </a:solidFill>
                          <a:effectLst/>
                          <a:latin typeface="Calibri" panose="020F0502020204030204" pitchFamily="34" charset="0"/>
                        </a:rPr>
                        <a:t>1.16992E-08</a:t>
                      </a:r>
                    </a:p>
                  </a:txBody>
                  <a:tcPr marL="5188" marR="5188" marT="5188" marB="0" anchor="b">
                    <a:lnL>
                      <a:noFill/>
                    </a:lnL>
                    <a:lnR>
                      <a:noFill/>
                    </a:lnR>
                    <a:lnT>
                      <a:noFill/>
                    </a:lnT>
                    <a:lnB>
                      <a:noFill/>
                    </a:lnB>
                    <a:solidFill>
                      <a:srgbClr val="0070C0"/>
                    </a:solidFill>
                  </a:tcPr>
                </a:tc>
                <a:extLst>
                  <a:ext uri="{0D108BD9-81ED-4DB2-BD59-A6C34878D82A}">
                    <a16:rowId xmlns:a16="http://schemas.microsoft.com/office/drawing/2014/main" val="2471657638"/>
                  </a:ext>
                </a:extLst>
              </a:tr>
            </a:tbl>
          </a:graphicData>
        </a:graphic>
      </p:graphicFrame>
    </p:spTree>
    <p:extLst>
      <p:ext uri="{BB962C8B-B14F-4D97-AF65-F5344CB8AC3E}">
        <p14:creationId xmlns:p14="http://schemas.microsoft.com/office/powerpoint/2010/main" val="602193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68DE-4D99-4474-9E20-90C4E0269478}"/>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636728F6-D045-4777-AE53-5D3D523E5722}"/>
              </a:ext>
            </a:extLst>
          </p:cNvPr>
          <p:cNvSpPr>
            <a:spLocks noGrp="1"/>
          </p:cNvSpPr>
          <p:nvPr>
            <p:ph idx="1"/>
          </p:nvPr>
        </p:nvSpPr>
        <p:spPr/>
        <p:txBody>
          <a:bodyPr/>
          <a:lstStyle/>
          <a:p>
            <a:r>
              <a:rPr lang="en-US" dirty="0"/>
              <a:t>Hypothesis that the adult population was correlated with the rate of adults on disability returned with mixed results. Although most of the states came back with very high correlations, most of the regions came back with negative and weaker correlations. This was surprising seen as the regions exhibited high correlations when only considering population or rate of disability. </a:t>
            </a:r>
          </a:p>
          <a:p>
            <a:r>
              <a:rPr lang="en-US" dirty="0"/>
              <a:t>There is a chance that both of these variables happen to be correlated due to outside forces. Evidence of this could be seen in Michigan since with high correlations elsewhere, we would expect the rate to go down if it were true. As the sole state with a negative population growth, this may be a telling sign.</a:t>
            </a:r>
          </a:p>
        </p:txBody>
      </p:sp>
    </p:spTree>
    <p:extLst>
      <p:ext uri="{BB962C8B-B14F-4D97-AF65-F5344CB8AC3E}">
        <p14:creationId xmlns:p14="http://schemas.microsoft.com/office/powerpoint/2010/main" val="241845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C929-525F-45E1-A414-96520374C190}"/>
              </a:ext>
            </a:extLst>
          </p:cNvPr>
          <p:cNvSpPr>
            <a:spLocks noGrp="1"/>
          </p:cNvSpPr>
          <p:nvPr>
            <p:ph type="title"/>
          </p:nvPr>
        </p:nvSpPr>
        <p:spPr>
          <a:xfrm>
            <a:off x="642609" y="581829"/>
            <a:ext cx="8596668" cy="1320800"/>
          </a:xfrm>
        </p:spPr>
        <p:txBody>
          <a:bodyPr/>
          <a:lstStyle/>
          <a:p>
            <a:r>
              <a:rPr lang="en-US" dirty="0"/>
              <a:t>Comparing Disability Rate to Other Variables</a:t>
            </a:r>
          </a:p>
        </p:txBody>
      </p:sp>
      <p:pic>
        <p:nvPicPr>
          <p:cNvPr id="5" name="Content Placeholder 4">
            <a:extLst>
              <a:ext uri="{FF2B5EF4-FFF2-40B4-BE49-F238E27FC236}">
                <a16:creationId xmlns:a16="http://schemas.microsoft.com/office/drawing/2014/main" id="{33C30CAE-BFEB-4E7D-8EDD-110BB99F5DB6}"/>
              </a:ext>
            </a:extLst>
          </p:cNvPr>
          <p:cNvPicPr>
            <a:picLocks noGrp="1" noChangeAspect="1"/>
          </p:cNvPicPr>
          <p:nvPr>
            <p:ph idx="1"/>
          </p:nvPr>
        </p:nvPicPr>
        <p:blipFill>
          <a:blip r:embed="rId2"/>
          <a:stretch>
            <a:fillRect/>
          </a:stretch>
        </p:blipFill>
        <p:spPr>
          <a:xfrm>
            <a:off x="225920" y="2349661"/>
            <a:ext cx="3898687" cy="2814013"/>
          </a:xfrm>
          <a:prstGeom prst="rect">
            <a:avLst/>
          </a:prstGeom>
        </p:spPr>
      </p:pic>
      <p:pic>
        <p:nvPicPr>
          <p:cNvPr id="6" name="Picture 5">
            <a:extLst>
              <a:ext uri="{FF2B5EF4-FFF2-40B4-BE49-F238E27FC236}">
                <a16:creationId xmlns:a16="http://schemas.microsoft.com/office/drawing/2014/main" id="{DE7A26FC-8FF8-41CC-981A-F82F01B6323F}"/>
              </a:ext>
            </a:extLst>
          </p:cNvPr>
          <p:cNvPicPr>
            <a:picLocks noChangeAspect="1"/>
          </p:cNvPicPr>
          <p:nvPr/>
        </p:nvPicPr>
        <p:blipFill>
          <a:blip r:embed="rId3"/>
          <a:stretch>
            <a:fillRect/>
          </a:stretch>
        </p:blipFill>
        <p:spPr>
          <a:xfrm>
            <a:off x="8116532" y="2349661"/>
            <a:ext cx="3929388" cy="2814015"/>
          </a:xfrm>
          <a:prstGeom prst="rect">
            <a:avLst/>
          </a:prstGeom>
        </p:spPr>
      </p:pic>
      <p:pic>
        <p:nvPicPr>
          <p:cNvPr id="7" name="Picture 6">
            <a:extLst>
              <a:ext uri="{FF2B5EF4-FFF2-40B4-BE49-F238E27FC236}">
                <a16:creationId xmlns:a16="http://schemas.microsoft.com/office/drawing/2014/main" id="{6C889674-1637-4B56-AC05-167A8A935434}"/>
              </a:ext>
            </a:extLst>
          </p:cNvPr>
          <p:cNvPicPr>
            <a:picLocks noChangeAspect="1"/>
          </p:cNvPicPr>
          <p:nvPr/>
        </p:nvPicPr>
        <p:blipFill>
          <a:blip r:embed="rId4"/>
          <a:stretch>
            <a:fillRect/>
          </a:stretch>
        </p:blipFill>
        <p:spPr>
          <a:xfrm>
            <a:off x="4171226" y="2349661"/>
            <a:ext cx="3898687" cy="2814013"/>
          </a:xfrm>
          <a:prstGeom prst="rect">
            <a:avLst/>
          </a:prstGeom>
        </p:spPr>
      </p:pic>
    </p:spTree>
    <p:extLst>
      <p:ext uri="{BB962C8B-B14F-4D97-AF65-F5344CB8AC3E}">
        <p14:creationId xmlns:p14="http://schemas.microsoft.com/office/powerpoint/2010/main" val="245134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9BB9-7CD7-4765-A6A7-1652887A4DDF}"/>
              </a:ext>
            </a:extLst>
          </p:cNvPr>
          <p:cNvSpPr>
            <a:spLocks noGrp="1"/>
          </p:cNvSpPr>
          <p:nvPr>
            <p:ph type="title"/>
          </p:nvPr>
        </p:nvSpPr>
        <p:spPr/>
        <p:txBody>
          <a:bodyPr/>
          <a:lstStyle/>
          <a:p>
            <a:r>
              <a:rPr lang="en-US" dirty="0"/>
              <a:t>Linear Regression using </a:t>
            </a:r>
            <a:r>
              <a:rPr lang="en-US" dirty="0" err="1"/>
              <a:t>sklearn</a:t>
            </a:r>
            <a:endParaRPr lang="en-US" dirty="0"/>
          </a:p>
        </p:txBody>
      </p:sp>
      <p:sp>
        <p:nvSpPr>
          <p:cNvPr id="3" name="Content Placeholder 2">
            <a:extLst>
              <a:ext uri="{FF2B5EF4-FFF2-40B4-BE49-F238E27FC236}">
                <a16:creationId xmlns:a16="http://schemas.microsoft.com/office/drawing/2014/main" id="{70A0A4C3-CD1F-434B-A710-4FAFA8286F0D}"/>
              </a:ext>
            </a:extLst>
          </p:cNvPr>
          <p:cNvSpPr>
            <a:spLocks noGrp="1"/>
          </p:cNvSpPr>
          <p:nvPr>
            <p:ph idx="1"/>
          </p:nvPr>
        </p:nvSpPr>
        <p:spPr>
          <a:xfrm>
            <a:off x="677334" y="2160590"/>
            <a:ext cx="8596668" cy="2358248"/>
          </a:xfrm>
        </p:spPr>
        <p:txBody>
          <a:bodyPr/>
          <a:lstStyle/>
          <a:p>
            <a:r>
              <a:rPr lang="en-US" dirty="0"/>
              <a:t>Now that we have explored the data, it is time to try to apply a model.</a:t>
            </a:r>
          </a:p>
          <a:p>
            <a:r>
              <a:rPr lang="en-US" dirty="0"/>
              <a:t>A linear regression model was applied using all numerical features in the data set to predict the adult disability rate overall.</a:t>
            </a:r>
          </a:p>
          <a:p>
            <a:r>
              <a:rPr lang="en-US" dirty="0"/>
              <a:t>Another linear model was then created using features that that had larger coefficients to improve the result.</a:t>
            </a:r>
          </a:p>
          <a:p>
            <a:r>
              <a:rPr lang="en-US" dirty="0"/>
              <a:t>The model was then applied to predict the rate for the country.</a:t>
            </a:r>
          </a:p>
          <a:p>
            <a:endParaRPr lang="en-US" dirty="0"/>
          </a:p>
        </p:txBody>
      </p:sp>
    </p:spTree>
    <p:extLst>
      <p:ext uri="{BB962C8B-B14F-4D97-AF65-F5344CB8AC3E}">
        <p14:creationId xmlns:p14="http://schemas.microsoft.com/office/powerpoint/2010/main" val="3196579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CFE3-7ABF-45F0-B05E-D2A289A3BA71}"/>
              </a:ext>
            </a:extLst>
          </p:cNvPr>
          <p:cNvSpPr>
            <a:spLocks noGrp="1"/>
          </p:cNvSpPr>
          <p:nvPr>
            <p:ph type="title"/>
          </p:nvPr>
        </p:nvSpPr>
        <p:spPr/>
        <p:txBody>
          <a:bodyPr/>
          <a:lstStyle/>
          <a:p>
            <a:r>
              <a:rPr lang="en-US" dirty="0"/>
              <a:t>Linear Regression using </a:t>
            </a:r>
            <a:r>
              <a:rPr lang="en-US" dirty="0" err="1"/>
              <a:t>sklearn</a:t>
            </a:r>
            <a:endParaRPr lang="en-US" dirty="0"/>
          </a:p>
        </p:txBody>
      </p:sp>
      <p:pic>
        <p:nvPicPr>
          <p:cNvPr id="5" name="Picture 4">
            <a:extLst>
              <a:ext uri="{FF2B5EF4-FFF2-40B4-BE49-F238E27FC236}">
                <a16:creationId xmlns:a16="http://schemas.microsoft.com/office/drawing/2014/main" id="{6E032F6F-873B-4756-B003-67123F18980D}"/>
              </a:ext>
            </a:extLst>
          </p:cNvPr>
          <p:cNvPicPr>
            <a:picLocks noChangeAspect="1"/>
          </p:cNvPicPr>
          <p:nvPr/>
        </p:nvPicPr>
        <p:blipFill>
          <a:blip r:embed="rId2"/>
          <a:stretch>
            <a:fillRect/>
          </a:stretch>
        </p:blipFill>
        <p:spPr>
          <a:xfrm>
            <a:off x="1999782" y="1358082"/>
            <a:ext cx="5247854" cy="3709923"/>
          </a:xfrm>
          <a:prstGeom prst="rect">
            <a:avLst/>
          </a:prstGeom>
        </p:spPr>
      </p:pic>
      <p:graphicFrame>
        <p:nvGraphicFramePr>
          <p:cNvPr id="6" name="Table 5">
            <a:extLst>
              <a:ext uri="{FF2B5EF4-FFF2-40B4-BE49-F238E27FC236}">
                <a16:creationId xmlns:a16="http://schemas.microsoft.com/office/drawing/2014/main" id="{378D007C-9231-4CC9-9760-E130199609E1}"/>
              </a:ext>
            </a:extLst>
          </p:cNvPr>
          <p:cNvGraphicFramePr>
            <a:graphicFrameLocks noGrp="1"/>
          </p:cNvGraphicFramePr>
          <p:nvPr>
            <p:extLst>
              <p:ext uri="{D42A27DB-BD31-4B8C-83A1-F6EECF244321}">
                <p14:modId xmlns:p14="http://schemas.microsoft.com/office/powerpoint/2010/main" val="972352173"/>
              </p:ext>
            </p:extLst>
          </p:nvPr>
        </p:nvGraphicFramePr>
        <p:xfrm>
          <a:off x="677334" y="517433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22198800"/>
                    </a:ext>
                  </a:extLst>
                </a:gridCol>
                <a:gridCol w="2709333">
                  <a:extLst>
                    <a:ext uri="{9D8B030D-6E8A-4147-A177-3AD203B41FA5}">
                      <a16:colId xmlns:a16="http://schemas.microsoft.com/office/drawing/2014/main" val="936529301"/>
                    </a:ext>
                  </a:extLst>
                </a:gridCol>
                <a:gridCol w="2709333">
                  <a:extLst>
                    <a:ext uri="{9D8B030D-6E8A-4147-A177-3AD203B41FA5}">
                      <a16:colId xmlns:a16="http://schemas.microsoft.com/office/drawing/2014/main" val="3153258138"/>
                    </a:ext>
                  </a:extLst>
                </a:gridCol>
              </a:tblGrid>
              <a:tr h="370840">
                <a:tc>
                  <a:txBody>
                    <a:bodyPr/>
                    <a:lstStyle/>
                    <a:p>
                      <a:pPr algn="ctr"/>
                      <a:r>
                        <a:rPr lang="en-US" dirty="0"/>
                        <a:t>Predicted Rate</a:t>
                      </a:r>
                    </a:p>
                  </a:txBody>
                  <a:tcPr/>
                </a:tc>
                <a:tc>
                  <a:txBody>
                    <a:bodyPr/>
                    <a:lstStyle/>
                    <a:p>
                      <a:pPr algn="ctr"/>
                      <a:r>
                        <a:rPr lang="en-US" dirty="0"/>
                        <a:t>Standard Deviation</a:t>
                      </a:r>
                    </a:p>
                  </a:txBody>
                  <a:tcPr/>
                </a:tc>
                <a:tc>
                  <a:txBody>
                    <a:bodyPr/>
                    <a:lstStyle/>
                    <a:p>
                      <a:pPr algn="ctr"/>
                      <a:r>
                        <a:rPr lang="en-US" dirty="0"/>
                        <a:t>R</a:t>
                      </a:r>
                      <a:r>
                        <a:rPr lang="en-US" baseline="30000" dirty="0"/>
                        <a:t>2</a:t>
                      </a:r>
                      <a:endParaRPr lang="en-US" dirty="0"/>
                    </a:p>
                  </a:txBody>
                  <a:tcPr/>
                </a:tc>
                <a:extLst>
                  <a:ext uri="{0D108BD9-81ED-4DB2-BD59-A6C34878D82A}">
                    <a16:rowId xmlns:a16="http://schemas.microsoft.com/office/drawing/2014/main" val="2973713596"/>
                  </a:ext>
                </a:extLst>
              </a:tr>
              <a:tr h="370840">
                <a:tc>
                  <a:txBody>
                    <a:bodyPr/>
                    <a:lstStyle/>
                    <a:p>
                      <a:pPr algn="ctr"/>
                      <a:r>
                        <a:rPr lang="en-US" dirty="0"/>
                        <a:t>5.83418259932</a:t>
                      </a:r>
                    </a:p>
                  </a:txBody>
                  <a:tcPr/>
                </a:tc>
                <a:tc>
                  <a:txBody>
                    <a:bodyPr/>
                    <a:lstStyle/>
                    <a:p>
                      <a:pPr algn="ctr"/>
                      <a:r>
                        <a:rPr lang="en-US" dirty="0"/>
                        <a:t>1.58886115697</a:t>
                      </a:r>
                    </a:p>
                  </a:txBody>
                  <a:tcPr/>
                </a:tc>
                <a:tc>
                  <a:txBody>
                    <a:bodyPr/>
                    <a:lstStyle/>
                    <a:p>
                      <a:pPr algn="ctr"/>
                      <a:r>
                        <a:rPr lang="en-US" dirty="0"/>
                        <a:t>0.812496761262</a:t>
                      </a:r>
                    </a:p>
                  </a:txBody>
                  <a:tcPr/>
                </a:tc>
                <a:extLst>
                  <a:ext uri="{0D108BD9-81ED-4DB2-BD59-A6C34878D82A}">
                    <a16:rowId xmlns:a16="http://schemas.microsoft.com/office/drawing/2014/main" val="4104413721"/>
                  </a:ext>
                </a:extLst>
              </a:tr>
            </a:tbl>
          </a:graphicData>
        </a:graphic>
      </p:graphicFrame>
    </p:spTree>
    <p:extLst>
      <p:ext uri="{BB962C8B-B14F-4D97-AF65-F5344CB8AC3E}">
        <p14:creationId xmlns:p14="http://schemas.microsoft.com/office/powerpoint/2010/main" val="395214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1C9C-1BCF-48B6-AEA6-B12490582EA5}"/>
              </a:ext>
            </a:extLst>
          </p:cNvPr>
          <p:cNvSpPr>
            <a:spLocks noGrp="1"/>
          </p:cNvSpPr>
          <p:nvPr>
            <p:ph type="title"/>
          </p:nvPr>
        </p:nvSpPr>
        <p:spPr/>
        <p:txBody>
          <a:bodyPr/>
          <a:lstStyle/>
          <a:p>
            <a:r>
              <a:rPr lang="en-US" dirty="0"/>
              <a:t>Breaking the Rate Down Further</a:t>
            </a:r>
          </a:p>
        </p:txBody>
      </p:sp>
      <p:sp>
        <p:nvSpPr>
          <p:cNvPr id="3" name="Content Placeholder 2">
            <a:extLst>
              <a:ext uri="{FF2B5EF4-FFF2-40B4-BE49-F238E27FC236}">
                <a16:creationId xmlns:a16="http://schemas.microsoft.com/office/drawing/2014/main" id="{BA5BFBFE-2261-4A2C-89A6-A5A95AA98C4D}"/>
              </a:ext>
            </a:extLst>
          </p:cNvPr>
          <p:cNvSpPr>
            <a:spLocks noGrp="1"/>
          </p:cNvSpPr>
          <p:nvPr>
            <p:ph idx="1"/>
          </p:nvPr>
        </p:nvSpPr>
        <p:spPr/>
        <p:txBody>
          <a:bodyPr/>
          <a:lstStyle/>
          <a:p>
            <a:r>
              <a:rPr lang="en-US" dirty="0"/>
              <a:t>Now that we have a model to predict using the whole dataset.  Let’s try to break down these numbers into smaller groups.</a:t>
            </a:r>
          </a:p>
          <a:p>
            <a:r>
              <a:rPr lang="en-US" dirty="0"/>
              <a:t>We begin by attempting to cluster the regions together using clustering to see if we build a better model. </a:t>
            </a:r>
          </a:p>
          <a:p>
            <a:r>
              <a:rPr lang="en-US" dirty="0"/>
              <a:t>The ‘elbow graph’ on the following slide shows the result of the mean squared error as we increase the number of clustered used.</a:t>
            </a:r>
          </a:p>
          <a:p>
            <a:r>
              <a:rPr lang="en-US" dirty="0"/>
              <a:t>After the point K=3 clusters, the graph flattens off as adding more clusters does not explain much more of the variance.</a:t>
            </a:r>
          </a:p>
        </p:txBody>
      </p:sp>
    </p:spTree>
    <p:extLst>
      <p:ext uri="{BB962C8B-B14F-4D97-AF65-F5344CB8AC3E}">
        <p14:creationId xmlns:p14="http://schemas.microsoft.com/office/powerpoint/2010/main" val="37248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72D3-47B4-435C-95DA-EA23441C7032}"/>
              </a:ext>
            </a:extLst>
          </p:cNvPr>
          <p:cNvSpPr>
            <a:spLocks noGrp="1"/>
          </p:cNvSpPr>
          <p:nvPr>
            <p:ph type="title"/>
          </p:nvPr>
        </p:nvSpPr>
        <p:spPr/>
        <p:txBody>
          <a:bodyPr/>
          <a:lstStyle/>
          <a:p>
            <a:r>
              <a:rPr lang="en-US" dirty="0"/>
              <a:t>Clustering by Region</a:t>
            </a:r>
          </a:p>
        </p:txBody>
      </p:sp>
      <p:pic>
        <p:nvPicPr>
          <p:cNvPr id="4" name="Picture 3">
            <a:extLst>
              <a:ext uri="{FF2B5EF4-FFF2-40B4-BE49-F238E27FC236}">
                <a16:creationId xmlns:a16="http://schemas.microsoft.com/office/drawing/2014/main" id="{9374C277-CA04-46A1-AB92-F18762424CA0}"/>
              </a:ext>
            </a:extLst>
          </p:cNvPr>
          <p:cNvPicPr>
            <a:picLocks noChangeAspect="1"/>
          </p:cNvPicPr>
          <p:nvPr/>
        </p:nvPicPr>
        <p:blipFill>
          <a:blip r:embed="rId2"/>
          <a:stretch>
            <a:fillRect/>
          </a:stretch>
        </p:blipFill>
        <p:spPr>
          <a:xfrm>
            <a:off x="1930255" y="1930400"/>
            <a:ext cx="6090826" cy="4466605"/>
          </a:xfrm>
          <a:prstGeom prst="rect">
            <a:avLst/>
          </a:prstGeom>
        </p:spPr>
      </p:pic>
    </p:spTree>
    <p:extLst>
      <p:ext uri="{BB962C8B-B14F-4D97-AF65-F5344CB8AC3E}">
        <p14:creationId xmlns:p14="http://schemas.microsoft.com/office/powerpoint/2010/main" val="3639587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84C3-2ADA-489F-BFD0-1E64A4F0B054}"/>
              </a:ext>
            </a:extLst>
          </p:cNvPr>
          <p:cNvSpPr>
            <a:spLocks noGrp="1"/>
          </p:cNvSpPr>
          <p:nvPr>
            <p:ph type="title"/>
          </p:nvPr>
        </p:nvSpPr>
        <p:spPr/>
        <p:txBody>
          <a:bodyPr/>
          <a:lstStyle/>
          <a:p>
            <a:r>
              <a:rPr lang="en-US" dirty="0"/>
              <a:t>Clustering on Regions</a:t>
            </a:r>
          </a:p>
        </p:txBody>
      </p:sp>
      <p:sp>
        <p:nvSpPr>
          <p:cNvPr id="3" name="Content Placeholder 2">
            <a:extLst>
              <a:ext uri="{FF2B5EF4-FFF2-40B4-BE49-F238E27FC236}">
                <a16:creationId xmlns:a16="http://schemas.microsoft.com/office/drawing/2014/main" id="{86BD8426-2831-4E8D-A847-59FD28C3B5C8}"/>
              </a:ext>
            </a:extLst>
          </p:cNvPr>
          <p:cNvSpPr>
            <a:spLocks noGrp="1"/>
          </p:cNvSpPr>
          <p:nvPr>
            <p:ph idx="1"/>
          </p:nvPr>
        </p:nvSpPr>
        <p:spPr/>
        <p:txBody>
          <a:bodyPr/>
          <a:lstStyle/>
          <a:p>
            <a:r>
              <a:rPr lang="en-US" dirty="0"/>
              <a:t>Clustering on region resulted in three clusters grouped as follows:</a:t>
            </a:r>
          </a:p>
          <a:p>
            <a:endParaRPr lang="en-US" dirty="0"/>
          </a:p>
          <a:p>
            <a:r>
              <a:rPr lang="en-US" u="sng" dirty="0"/>
              <a:t>Cluster 0:</a:t>
            </a:r>
            <a:r>
              <a:rPr lang="en-US" dirty="0"/>
              <a:t>  Dallas</a:t>
            </a:r>
          </a:p>
          <a:p>
            <a:r>
              <a:rPr lang="en-US" u="sng" dirty="0"/>
              <a:t>Cluster 1:</a:t>
            </a:r>
            <a:r>
              <a:rPr lang="en-US" dirty="0"/>
              <a:t> San Francisco</a:t>
            </a:r>
          </a:p>
          <a:p>
            <a:r>
              <a:rPr lang="en-US" u="sng" dirty="0"/>
              <a:t>Cluster 2:</a:t>
            </a:r>
            <a:r>
              <a:rPr lang="en-US" dirty="0"/>
              <a:t> Atlanta, Boston, Chicago, Denver, Kansas City, New York, 		Philadelphia, Seattle</a:t>
            </a:r>
          </a:p>
          <a:p>
            <a:endParaRPr lang="en-US" dirty="0"/>
          </a:p>
          <a:p>
            <a:r>
              <a:rPr lang="en-US" dirty="0"/>
              <a:t>We will now apply linear regression to these clusters separately and see if we explain more of the variance.</a:t>
            </a:r>
          </a:p>
        </p:txBody>
      </p:sp>
    </p:spTree>
    <p:extLst>
      <p:ext uri="{BB962C8B-B14F-4D97-AF65-F5344CB8AC3E}">
        <p14:creationId xmlns:p14="http://schemas.microsoft.com/office/powerpoint/2010/main" val="231889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6640-6CFC-40D4-84A5-B27DDE518FA5}"/>
              </a:ext>
            </a:extLst>
          </p:cNvPr>
          <p:cNvSpPr>
            <a:spLocks noGrp="1"/>
          </p:cNvSpPr>
          <p:nvPr>
            <p:ph type="title"/>
          </p:nvPr>
        </p:nvSpPr>
        <p:spPr/>
        <p:txBody>
          <a:bodyPr/>
          <a:lstStyle/>
          <a:p>
            <a:r>
              <a:rPr lang="en-US" dirty="0"/>
              <a:t>Adult population growth by region</a:t>
            </a:r>
          </a:p>
        </p:txBody>
      </p:sp>
      <p:pic>
        <p:nvPicPr>
          <p:cNvPr id="7" name="Content Placeholder 6">
            <a:extLst>
              <a:ext uri="{FF2B5EF4-FFF2-40B4-BE49-F238E27FC236}">
                <a16:creationId xmlns:a16="http://schemas.microsoft.com/office/drawing/2014/main" id="{37BFB8FC-8A2A-43A6-84AC-D099C9D32288}"/>
              </a:ext>
            </a:extLst>
          </p:cNvPr>
          <p:cNvPicPr>
            <a:picLocks noGrp="1" noChangeAspect="1"/>
          </p:cNvPicPr>
          <p:nvPr>
            <p:ph idx="1"/>
          </p:nvPr>
        </p:nvPicPr>
        <p:blipFill>
          <a:blip r:embed="rId2"/>
          <a:stretch>
            <a:fillRect/>
          </a:stretch>
        </p:blipFill>
        <p:spPr>
          <a:xfrm>
            <a:off x="677334" y="2157383"/>
            <a:ext cx="6065133" cy="4280341"/>
          </a:xfrm>
          <a:prstGeom prst="rect">
            <a:avLst/>
          </a:prstGeom>
        </p:spPr>
      </p:pic>
      <p:sp>
        <p:nvSpPr>
          <p:cNvPr id="4" name="AutoShape 2" descr="data:image/png;base64,iVBORw0KGgoAAAANSUhEUgAAAYUAAAERCAYAAACU1LsdAAAABHNCSVQICAgIfAhkiAAAAAlwSFlz%0AAAALEgAACxIB0t1+/AAAADl0RVh0U29mdHdhcmUAbWF0cGxvdGxpYiB2ZXJzaW9uIDIuMS4wLCBo%0AdHRwOi8vbWF0cGxvdGxpYi5vcmcvpW3flQAAIABJREFUeJzsvXu8XFV5//9+9p7rueZyQkISAhGC%0AQgQiBKkIihQotXzJT0C5KFclxQISASnYVqMWpYoGa9RCEYVWggVFkCJYBQRFbYAGCwQUKcqBkBtJ%0Azn0uez+/P/aemT1zZubMSc6ck5M8b16bdd1rnjkwn7X2s9ZeS1QVwzAMwwBwJtoAwzAMY+fBOgXD%0AMAyjiHUKhmEYRhHrFAzDMIwi1ikYhmEYRaxTMAzDMIpMyk5BRG4RkQ0i8kwDdVeIyJrw+p2IbB0P%0AGw3DMCYjMhnfUxCRdwF9wG2q+tZR3Hcp8DZVvaBpxhmGYUxiJuWTgqo+CrwRzRORfUXkARF5UkQe%0AE5G3VLn1TGDVuBhpGIYxCYlNtAFjyE3ARar6exE5AvgGcGyhUET2BuYDD02QfYZhGDs9u0SnICJt%0AwJHAnSJSyE5WVDsDuEtVvfG0zTAMYzKxS3QKBG6wraq6qE6dM4CLx8kewzCMScmknFOoRFV7gP8T%0AkfcDSMAhhXIReTMwFfjVBJloGIYxKZiUnYKIrCIQ+DeLSLeIfBj4IPBhEXkaeBZYErnlTOAOnYxL%0ArQzDMMaRSbkk1TAMw2gOk/JJwTAMw2gOk26iuaurS/fZZ5+JNsMwDGNS8eSTT25S1Rkj1Zt0ncI+%0A++zDE088MdFmGIZhTCpE5I+N1DP3kWEYhlHEOgXDMAyjiHUKhmEYRpFJN6dQjVwuR3d3N0NDQxNt%0AStNIpVLMnTuXeDw+0aYYhrELs0t0Ct3d3bS3t7PPPvsQ2ftol0FV2bx5M93d3cyfP3+izTEMYxdm%0Al3AfDQ0NMX369F2yQwAQEaZPn75LPwkZhrFzsEt0CsAu2yEU2NW/n2EYOwe7hPvIMAxjLFGFTBYG%0AszCUhcFMjbBGuec3x67/dyQcXu34sDGkqZ2CiJwIfBVwgZtV9bqK8r2BW4AZBCepfUhVu5tpUzO5%0A++67OeWUU1i7di25XI6zzz4bgD/96U90dnbS2dlJV1cXN998MyeddBLPPDPiEdOGsUvi+5DJBQKa%0ACYV1KBvJqwyzkPMgm4NcPojn8pFrFOlsvjxeTdSHsjv2/Zr1YD97+iTuFETEBb4OHA90A6tF5F5V%0AfS5S7XqCc5ZvFZFjgS8AZzfLpmazatUqjjrqKO644w6WL1/OmjVrADjvvPM46aSTOO200wB4+eWX%0AJ9BKw6iPaiCKfYPQOxCEdeODpXjfYElYK0U/KvS5/Nja7DoQj0Uud+R0e0sQTycgnYRUtTAxPL9e%0AWSrMcyaxY76ZTwpvB15U1ZcAROQOgu2so53CgcDHw/jDwA+baE9T6evr45e//CUPP/wwJ598MsuX%0AL59ok4wmU3Ax9A5CT38giLk85L2xvTwffA1G16qROEHoa5jvj66sIPyVIt832Lj7w3GgPQ1tkSud%0AhNYUTGsPBDIZCmUyXh6W5Y1QJ5koF/ZEROBj7uQW4Z2NZnYKc4BXIulu4IiKOk8DpxK4mN4HtIvI%0AdFXdHK0kIkuBpQDz5s2r+6HLvgZrXtwxwytZtB/ccGn9Oj/84Q858cQT2X///Zk2bRpPPfUUhx56%0A6NgaYowJmSz0DARC2NNfEvXegUh+g+VjPeKtxHUCwXOdwCXhSJAuixOEI5WJlMdTiUDEZ0yBN80u%0AiXpU5Ntb6sdTiea5SoyJoZmdQrX/VSoPb7gSWCki5wGPAq8Cw35mqnoTcBPA4sWLd8oDIFatWsWy%0AZcsAOOOMM1i1apV1CmNMLh+Ic88AbOsLwp5+2NZfES/U6R9ef1t/4JduhLY0dLQGItnRGgjhvlOC%0AsKMlDCPlbelgBBtzx+ZyXRNcY/xpZqfQDewVSc8FXotWUNXXgFMARKQNOFVVt+3Ih440om8Gmzdv%0A5qGHHuKZZ55BRPA8DxHhi1/84m67lFQVBobKXRK1XBX1rt7BkqAPZkb+3JgLna2BSHe0QGdbMDn3%0AlnlhfkuprFLUo2LfljaXhLF70sxOYTWwQETmEzwBnAGcFa0gIl3AG6rqA9cQrESadNx1112cc845%0A3HjjjcW8d7/73fziF7/g6KOPnkDLGkM1ENxGJxMrRb2ayPcPBe02QjW/dFsaZk2D/dKBsEcFvSD6%0A1fLMnWEYO0bTOgVVzYvIJcCDBEtSb1HVZ0Xks8ATqnovcAzwBRFRAvfRxc2yp5msWrWKq6++uizv%0A1FNP5fbbb6/ZKbzwwgvMnTu3mF6xYgXvf//7R/3Zvh+4SLb2NX5VWzHiNzix6DrlvuWCf3nujOH5%0AlX7oWpcJuWHsPEy6M5oXL16slYfsrF27lgMOOGCCLNoxCitD8j544UqTwoqTyvSfXl7Lp+84oEzg%0AewZGHpF3tMLUNpjSFoy622sIdq1JxejkY9IE3DAmJSLypKouHqmevdE8Bvh+ScTz0bAg7F5t0c83%0AMEJ3w9UneS+Yqd97FhwSivxIV0dLMGFpGIbRCNYphFSO2PNeebwg4PkKkc97wfrveohAzAnEufCS%0ATSpMR/NjYViZLozM12bh519t/t/CMIzdl92mU+gL15rnI6P1SoGvp+0i4VLBULSTcYglQ2GPiHk1%0AkbdVLIZhTBZ2q07htc0lV0xhLXgiXhLyWETgK+Mm7IZh7A7sNp3CHlNg5lSbJDUMw6jHbtMp2Ejf%0AMAxjZEwqxwjXdVm0aBGHHHIIhx56KI8//nix7Nlnn+XYY49l//33Z8GCBXzuc5+jsBR4/fr1nHTS%0ASRxyyCEceOCBvPe9752or2AYhmGdwliRTqdZs2YNTz/9NF/4whe45pprABgcHOTkk0/m6quv5ne/%0A+x1PP/00jz/+ON/4xjcA+NSnPsXxxx/P008/zXPPPcd1111X72MMwzCainUKTaCnp4epU6cCcPvt%0At/POd76TE044AYCWlhZWrlxZFP9169aVvdl88MEHj7/BhmEYIbvcnMLl/TewxhvbvbMXufvxldZl%0AdesMDg6yaNEihoaGWLduHQ899BAQuI4OO+ywsrr77rsvfX199PT0cPHFF3P66aezcuVKjjvuOM4/%0A/3xmz549pvYbhmE0ij0pjBEF99Hzzz/PAw88wDnnnIOqoqo1d0oVEf7iL/6Cl156iQsvvJDnn3+e%0At73tbWzcuHGcrTcMwwjY5Z4URhrRjwfveMc72LRpExs3bmThwoU8+uijZeUvvfQSbW1ttLe3AzBt%0A2jTOOusszjrrLE466SQeffRRTj311Ikw3TCM3Rx7UmgCzz//PJ7nMX36dD74wQ/yi1/8gp/+9KdA%0A4Gb62Mc+xlVXXQXAQw89xMDAAAC9vb384Q9/GPF0OcMwjGaxyz0pTBSFOQUAVeXWW2/FdV3S6TT3%0A3HMPl156KRdffDGe53H22WdzySWXAPDkk09yySWXEIvF8H2fj3zkIxx++OET+VUMw9iNsa2zJxG7%0Ay/c0DGPsaXTr7Ka6j0TkRBF5QUReFJGrq5TPE5GHReR/ROS3ImJvbhmGYUwgo+oUROS2UdR1ga8D%0AfwkcCJwpIgdWVPt74D9U9W0Ex3V+YzT2GIZhGGNLzTkFEbm3Mgt4j4hMAVDVk0do++3Ai6r6Utje%0AHcAS4LlIHQU6wngn8FrjphuGYRhjTb2J5rkEAn4zgXgLsBj4coNtzwFeiaS7gSMq6iwHfiIilwKt%0AwHHVGhKRpcBSwFbmGIZhNJF67qPFwJPA3wHbVPURYFBVf66qP2+g7WpvbFXOap8JfEdV5wLvBf5N%0ARIbZpKo3qepiVV08Y8aMBj7aMAzD2B5qPimoqg+sEJE7w3B9vfpV6Ab2iqTnMtw99GHgxPDzfiUi%0AKaAL2DCKzzEMwzDGiBFFXlW7gfeLyF8BPaNoezWwQETmA68STCSfVVHnT8CfA98RkQOAFDBp93h4%0A/fXXWbZsGatXryaZTLLPPvtwww03cMopp/DMM88U6y1fvpy2tjauvPJKzjvvPE466SROO+20CbTc%0AMIztRVUZ3OrTt8ErXvlMc5b673V4khkLEk1pu8BoRv4vACkROVBVnxupsqrmReQS4EHABW5R1WdF%0A5LPAE6p6L3AF8K8i8nEC19J5OtlenAhRVd73vvdx7rnncscddwCwZs0a1q9fP8GWGYaxPagq2T4N%0AhH6jVwrXl6f7N3p4ufGx6fh/mDpxnYKIPAy8X1U3icjZwD8AjwLLReQmVf3aSI2r6v3A/RV5n4rE%0AnwPeub3G70w8/PDDxONxLrroomLeokWLePnllyfOKMMwylBVcoNKptcn06cMbvHo2+AXRb4/Kv4b%0APHKDw8eoiTahbYZL20yXuYcladvDDdKRMN7SnHN/4+nmnydc70lhhqpuCuMfA96hqptFpAX4NTBi%0ApzAR9C67itya345pm/FFB9N+wxfr1nnmmWeGbZFd4A9/+ENxCwwI3ExXXnnlmNpoGLsD+Uwo6L0+%0AmT6fTG9Fuk/J9FSLh3X7fNSr3nYsKYGw7+Ey84A4b3p3ivY9ysW+dYZLomXX3jKuXqeQE5E5qvoq%0A0Af0h/kZAneQ0SD77rsva9asKaaXL18+ccYYxgTi55Whgoj3KEM9QXyoxw/yt4Vhj89Qr4ZhkM70%0A+iO7aQSSbUKy3SHZ5pBsd2if6dK1XzzMExLtDqmwPNXpFDuCZLvU3OZ+d6Jep/BxgncIvg88Czwk%0AIg8ARwPfHg/jtoeRRvTNYuHChdx1110T8tmGMd4U/O0Db3j0b/YZ2Owx8IbPwBseQxXCPrStJPy5%0AgfpThk4MUh0OyY5QuDscOue4gaB3FIReioJfEPpCPNEiiGPCviPUW5L6iIgcSbBiqJ3gnYUMcKmq%0APj9O9k0ajj32WD75yU/yr//6r1x44YUArF69urgttmHs7Hi5YBVN/2aPgc2BwEfFvlL8vWz1dhJt%0AUhT0VLvDlL1ipDoC4U51OKWwo5CWYn48baP1iabu6iNV3QZ8s5AWkVmq+nrTrZqEiAh33303y5Yt%0A47rrriOVShWXpBrGRJLPBCtoetfn6V0frJ7pXe/Rv6kk/v2bfYa2+VXvd+PQMs2lZbpDy3SXrgVx%0AWqe7tExzwvygrHWaS3qqgxs3UZ/MjGrrbBF5SlUPbaI9I2JbZ+/639NonEyfHxH6ctEPOgKPwS3D%0AxT7RJrR2uYG4Tw/FfZpTEvvppXSizUbvuwKNbp092kN27P8Mw2gifl7J9iuZfp9sv0+2L/DJ9xaF%0APk/v6yXRz/YPH9S1TAsmT9tnuux5cIL2mS7tM2O0zXSD1TQzXZJtu/YKGmP7GW2n8K9NscIwJjle%0ALph0zfaFgt6ngaj3B8sgs/2FdLBUslBWWSc/VPvJXRyK6+O79osz/52pQPxnhaIfrqKJJW3sZmw/%0AdTsFEZkH9KjqVhHZB9ggIm9V1Wfq3WcYuxLZAb/oiql0zfStz9O7waN/kz98u8cK3AQkWh0SrcHq%0AmUSrQ2uXy9S9HRJtQjIsS7QFq2iSbUF+qiMY+bdOd3FiJvhGc6n3RvPVwF8DGRG5HrgS+CXwGRH5%0Alqp+ZZxsNIymUNyzZpjQe/RuKAl+pme42ic7pDg6n7F/graZwQtOxbXwobAn2sJ0q03AGpODek8K%0AZxOcmNYCvAy8SVU3ikgr8BvAOgVjp8T3lIEtPv0bgxU2weWXxXvX5+nbUGVZpUBrl0P7zBhT5sXZ%0A6+2lt1rbZ7lFF82u/larsftSr1PwVHVQRLLAILAZQFX7bSWCMd6oBhOw/Zu8UOwjIr/Zo29jKT24%0AxUerrK5Mtgcrblqmu8w+OFmaeJ3lFoW/tcu1Eb2xW1OvU3hKRG4nOBHtZ8Ct4RvNx1J+pKYBuK7L%0AQQcdRC6XIxaLce6557Js2TIcpzSivOyyy7jrrrt45ZVXivnf+c53eOKJJ1i5cuVEmT7heDktum6C%0AlTX5MpdO/+agE6g2CevECJZWdrl07Omy50GJYrq1yynFpzvE0za6N4yRqNcpfAR4P8H02V0EZy6f%0ARbCF9tebb9rkIp1OF/c32rBhA2eddRbbtm3jM5/5DAC+73P33Xez11578eijj3LMMcdMoLXjR24o%0AnKR9vXyiNugAgnX1A5uHD+vjLULHrGADstmHJIsi3zbDLRP9VIdj2xoYxhhSb5uLPLAqkvV4eBkj%0AsMcee3DTTTdx+OGHs3z5ckSEhx9+mLe+9a2cfvrprFq1apfoFLIDwSRtz+uRl6deL4l+33qPwa3D%0ABb8wSds+02XmAcEkbfvM0tLK9pnBhK1hGOPPaN9TAEBEfqyqfznWxowFD123hQ3Pj+2JF3u8Jc6x%0AV08d1T1vetOb8H2fDRs2MHPmTFatWsWZZ57JkiVL+OQnP0kulyMej4+pnWNJpeD3hKP63teDq2+9%0Ax1DPcMFPTw12peyY5TL7kEQg8rNC0Z8ZrLG3SVrD2HmptyS11nYWAiyqUVbZxonAVwm22r5ZVa+r%0AKF8BvCdMtgB7qOqURtqeDBS2EMlms9x///2sWLGC9vZ2jjjiCH7yk5/wV3/1VxNiV3bAL3PnVAp+%0A7/p81WWYLdMc2ma6TJkbHC7SMSsQ+ULYPjNmL04ZxiSn3pPCauDnVN/aYkThFhGXYO7heKAbWC0i%0A90aP8lTVj0fqXwq8rUG7azLaEX2zeOmll3Bdlz322IMf/ehHbNu2jYMOOgiAgYEBWlpamtIpqCoD%0Am3161uXpec1j22t5etZ59K7Ls+01j5512yP4gUvHBN8wdn3qdQprgb9W1d9XFojIKw20/XbgRVV9%0AKbznDmAJtVcunQl8uoF2d3o2btzIRRddxCWXXIKIsGrVKm6++WbOPPNMAPr7+5k/f/52bavt5ZTe%0A9R49odgXxD+arlx7n2gTOvaM0bGny5xFCTr2jJngG4ZRlXqdwnKglvP30gbangNEO49u4IhqFUVk%0Ab2A+8FCN8qXAUoB58+Y18NHjz+DgIIsWLSouST377LO5/PLLGRgY4MEHH+TGG28s1m1tbeWoo47i%0ARz/6ERAsS/3hD39YLH/skceZPXMuXk7DC7xs0BmsOL172Br81i6Hjj1j7PGWOPu9J03HbLfYCXTM%0AjpHqMB++YRiNUW/1Uc1jxFT1h7XKIlQbetbaHeYM4C7V6qenqupNwE0QbJ3dwGePO55X/eDXlpYW%0A3njjDSBw7fj5YLT/3W/fiZ8L4kue+yBeNoirD2Rgy5/yxTbcOLhxIZaEP1vaURT7ztku7bPMj28Y%0AxtixXauPGqQb2CuSngu8VqPuGcDFTbRlXPB9xY+M7L2cFoW/MOKvRJxA8N04JFocnIQUOwE3Ljgx%0AinvZrx9yOfSSznH+VoZh7E40s1NYDSwQkfnAqwTCf1ZlJRF5MzAV+FUTbRkT1A/FPRzV57Maij/4%0AOcWv8rDgxAKBj7c4pKJiH8Yd10b5hmHsPDStU1DVvIhcAjxIsCT1FlV9VkQ+CzyhqveGVc8E7tDR%0AHAHXJFQjI/uski90AIVRf768vgiBuCeEeNopjvgD0Q/itk+UYRiTiRE7BRFpAa4A5qnqhSKyAHiz%0Aqt430r2qej9wf0XepyrSy0dl8Q6gqqgXFf1Q8LOlJ4BKCiKfbHOCeCIY6buJcteOYRjGrkAjTwrf%0ABp4E3hGmu4E7gRE7hZ2J/s3B5mqVK3ccN3TvpIRUR0nwC52B7atjGMbuRCOdwr6qerqInAkQbqc9%0A6ZQylhTSU0IXT4LSaN98+oZhGEUaWcCeFZE04XJSEdkXyDTVqiaQbAvW8rd2uaQ6XOJpZ0w7BNd1%0AWbRoEQsXLuSQQw7hK1/5Cr4fPJY88sgjdHZ2smjRouL105/+FAjcT1dccUWxneuvv57ly5ePmV2G%0AYRijoZEnhU8DDwB7ich3gXcC5zXTqMnISFtnH3300dx333CPWzKZ5Ac/+AHXXHMNXV1d42qzYRhG%0AJSM+KajqfwGnEHQEq4DFqvpIc82a3BS2zl65ciUjLaqKxWIsXbqUFStWjJN1hmEYtWlk9VFht9R1%0AYThPRDqBP4ZnLuxcvLQM+teMbZuti+BNN4zqlujW2QCPPfYYixaVNpf9/ve/z7777gvAxRdfzMEH%0AH8xVV101djYbhmFsB424j74BHAr8lmDrireG8ekicpGq/qSJ9k1qok8JtdxHAB0dHZxzzjn88z//%0AM+l0erzMMwzDGEYjncLLwIdV9VkAETkQ+ATwOeAHwM7VKYxyRN8soltnr127dsT6y5Yt49BDD+X8%0A888fB+sMwzCq08jqo7cUOgSA8DyEtxW2xDaGU7l1diNMmzaND3zgA3zrW99qsnWGYRi1aaRTeEFE%0Aviki7w6vbwC/E5EkMLbnXk5iCltnL1y4kOOOO44TTjiBT3+6dDxEYU6hcN111/BNaK+44go2bdo0%0AnmYbhmGU0Yj76Dzgb4BlBHMKvwCuJOgQ3lP7tt2LWltnAxxzzDFs27atallfX18xPnPmzO06eMcw%0ADGOsGLFTUNVB4MvhVUlflTzDMAxjktLIktQFwBeAA4FUIV9V39REuwzDMIwJoJE5hW8D3wTyBO6i%0A24B/a6ZRhmEYxsTQSKeQVtWfAaKqfwy3uj62uWYZhmEYE0EjncKQiDjA70XkEhF5H7BHI42LyIki%0A8oKIvCgiV9eo8wEReU5EnhWR20dhu2EYhjHGNLL6aBnQAnyM4IW19wDnjnSTiLjA14HjCc5gWC0i%0A94bvORTqLACuAd6pqltEpKHOxjAMw2gOjWyIt1pV+1S1W1XPV9VTVfXXDbT9duBFVX1JVbPAHcCS%0AijoXAl9X1S3hZ20Y7RfYWWhrayvG77//fhYsWMCf/vQnAG677Tbe+ta3snDhQg488ECuv/56AM47%0A7zxaWlro7e0t3nvZZZchIva+gmEYE0Ij7qPtZQ7wSiTdHeZF2R/YX0R+KSK/FpETqzUkIktF5AkR%0AeWLjxo1NMnds+NnPfsall17KAw88wLx58/jxj3/MDTfcwE9+8hOeffZZnnrqKTo7O4v199tvP+65%0A5x4AfN/n4YcfZs6cyj+TYRjG+NDMTqHa/g6V+0jHgAXAMcCZwM0iMmXYTao3qepiVV08Y8aMMTd0%0ArHjssce48MIL+c///M/iDqhf+MIXuP7665k9ezYAqVSKCy+8sHjPmWeeyfe+9z0gOIznne98J7FY%0AI149wzCMsaeZ6tMN7BVJzwVeq1Ln16qaA/5PRF4g6CRWb++HLlsPa4a29+7qLErBDTPr18lkMixZ%0AsoRHHnmEt7zlLcX8Z555hsMOO6zmfQsWLOCee+5hy5YtrFq1ig996EP8+Mc/HivTDcMwRsWITwoi%0A8kUR6RCRuIj8TEQ2iciHGmh7NbBAROaLSAI4A7i3os4PCbfKEJEuAnfSpNxoLx6Pc+SRR27Xhnan%0AnHIKd9xxB7/5zW84+uijm2CdYRhGYzTypHCCql4VLkXtBt4PPAz8e72bVDUvIpcADwIucIuqPisi%0AnwWeUNV7w7ITROQ5wAM+oaqbd+D7jDiibxaO4/Af//EfHHfccXz+85/nk5/8JAALFy7kySef5Nhj%0Aa7/accYZZ3DooYdy7rnn4jjN9OgZhmHUpxEFiofhe4FVqvpGo42r6v2qur+q7quq14Z5nwo7BDTg%0AclU9UFUPUtU7Rv0NdiJaWlq47777+O53v1t8Yrjmmmu46qqreP3114HAzfTP//zPZffNmzePa6+9%0Alr/5m78Zd5sNwzCiNPKk8CMReR4YBP5GRGYAY+y133WYNm0aDzzwAO9617vo6upiyZIlrF+/nuOO%0AOw5VRUS44IILht3313/91xNgrWEYRjky0sHy4bkJLUCPqnoi0gq0qer68TCwksWLF+sTTzxRlrd2%0A7VoOOOCAiTBnXNldvqdhGGOPiDypqotHqteI++hXqrpFVT0AVe0HbHmMYRjGLkhN95GIzCJ42Swt%0AIm+j9N5BB8GTg2EYhrGLUW9O4S8ITl2bC3wlkt8LfLKJNhmGYRgTRM1OQVVvBW4VkVNV9fvjaJNh%0AGIYxQdRzH11eLV5AVb9SmWcYhmFMbuq5j9rHzQrDGCdUFfJ5yGbRbBZyOTSbC8MxSHseeB6a90px%0Azws+0/NQzy/mk88HZcV6frFe2X2AJJOQSCDJBCSTSCIR5sWDMJlEKuKFeiSDukE8GbSRSAR/kILd%0A2Ryay4V/l8j3yWbRXJW/VzZbvX4uByLguuC6SBiW4k71slgpXlkWpJ3of8Sq8bKFlDXqVE1DYHN4%0AiZSnR7qkVlkTiB+xmNib929K2wXquY8+09RP3sUQES6//HK+/OUvA3D99dfT19fHkUceyac//Wke%0Af/xxRATP8zjssMP4xje+wZFHHsltt93GF7/4RVQVVeWCCy7gyiuvnOBv0zzU92FoCB0cRAdLIYOD%0A6NBQ9bxMFjKZ6vGhITSTqRHPoplMKT40BJlMdVEYS2Kx4eIWqxTBQh2nVC/Mi95DPHh3VIcy6Lae%0A4Ltns8F3zIbfL5MtCvi4kEgg8XgQJuIQjwcdTiIefC9A83kIO8Box1dKV5QVOkOjLu3fvGHiOoUC%0AIvJthu9uiqoOfwNrNyaZTPKDH/yAa665hq6urmL+CSecwC233MK3vvUtPvKRj/C1r32Nww8/nCOP%0APLJsW+3Zs2czNDTEv/3b+Bx/raqBqAwOokOZclEORZuhTLFcBwfDOpk694RCXhD2oSEYLO8Adli4%0Akslg1JtKVo2TTOC0t5dG1KlU9XgiEYpbrLbIxeOjT0/gNiXF/6bZsOPM5oKwIk6hU4FAyIvfpVLk%0AI3+fsA6xWDAybtZ38P0qHUh4RT93R+KVadURL1UNVLDRuk3C6ZretLYLNPJG832ReAp4H8N3O93t%0AicViLF26lBUrVnDttdeWla1YsYKjjjqKd7zjHaxcuZL//u//Bmpvq62F/8F8v3ip76NDGTI/+Rna%0A348ODJaFDAyg/QNoNBwYHJ7XPxCI9dDQjo2Y43EknQ4EOQwlnQ6vFDKlM5KXCuoUygp5qdTwvGi9%0AVCpoP5UquU+aKEiTHREpdY7tk9P7K44DjlN8QrL/2uPPiJ1C5cojEVkF/LRpFu0gy74Ga14c2zYX%0A7Qc3XFqepxHBxvcB+Og557IFxI3KAAAgAElEQVToHe/gyqVL0f5+/P5+vNfXs4fCx847j3f82Z+x%0A4tOfpmPrNvKbt/DMb3/LIW0d5J9dW2rPK7Q3XLD9TRvZ+penVjfSdZHWVqQlPTycNjUIW1qCMCK6%0AZYJeFPhUUagplqVK96RSgYvDMIxdju05T2EBMG+sDWk6qqB+qLVaDIuPhdQIVfHfGCL3zOvBI2xB%0AvCtH2b5P67rX+eAJJ/DVL1xHOplEBwfxu18F4KIT38snP/95zjn+L9CBwZKbwXWD0Z3jBJNpzvBL%0AHAdcB8cRpv7yp4G4t7aUhcTjNoo2DGOHaWROoZdAHiUMXwf+tsl2bTeVI/oC3rr1+K+O4PWSQHyL%0AYlyMu+CkwQ0F2nHL64Whu/9+fPxT/8Dio4/mvHPOweloJ/a2Q4I6IojrEj/koOLHLTzoIJ7etoVj%0AD3tbQ99N0ikShzZW1zAMY3toxH00OZ2TFThTpwSuD6ck/JUCv6Mjbaejg66ODj5w+unccuutXHDB%0ABXXdLIVtte+77z5mzZpFJpPhxhtv5GMf+9gO2WEYhrG91Ht57dB6N6rqUyM1LiInAl8lOGTnZlW9%0ArqL8POBLwKth1kpVvXmkdreHYNIy1Yymh3HFFVewcuXKEeu9973vbWhbbcMwjPGi3pPCl8MwBSwG%0AniZwIR0M/AY4ql7DIuICXweOJzixbbWI3Kuqz1VU/Z6qXrIdtu9U9PX1FeMzZ85kYGCgbp0C559/%0APueff35TbTMMw2iUei+vFc5OvgNYqqr/G6bfCjTydtXbgRdV9aVIO0uAyk7BMAxjp0dVyQ0qQ9t8%0Ahnr8IIzGI6GXa44Niz7Qyvyj0s1pPKSR1UdvKXQIAKr6jIgsauC+OcArkXQ3cESVeqeKyLuA3wEf%0AV9VXKiuIyFJgKQRHVxqGYWwPfl7JDii5AZ9sv5Lp92uLfCQ+uM0nM4LYOzFIdTikOh3cRHNWAmb7%0Am/w2Po11CmtF5Gbg3wlWH30IWNvAfdX+KpXf6EcE5z5nROQi4FZg2An3qnoTcBMEJ6818NmGYewC%0AeDkl2x8IeLbfJzugQXzAJzcQ5BXCIL+8rKzugJIfGlk+Eq1CqjMQ91SHw/T94sV4NEx3OiQ7gjDV%0A6RBPB/sgRV5dGnPG44X5RjqF84GPApeF6UeBbzZwXzewVyQ9l4o3oVV1cyT5r8A/NdCuYRg7KQUX%0AS1HE+wJRLqaj4t5XEu1h5WHYqBtG3EDMEy0OiRYh0eoQbxE6p7rE04KbEty0g5MUJBWEJBw0IfhJ%0Ah3zcIRt3GHIcBnPCQAY2DcFABgai4WvQ/4cq+ZFwMNO8v+83Pw4XLWle+9DYktQhYEV4jYbVwAIR%0AmU+wuugM4KxoBRHZU1XXhcmTaewJxDCMJqIajKiH+cuLcWVomxeGQf5g6GLJ9vnQyChZgERJmDXu%0A4McFL+bitQr5Doe8K2Qdh6wjZB0hg0MmDAcRBnEY9IUBdRjyIOsJ2Rzk8pDdBtlNkPN2fNSeiENL%0AElpSQdiaKsWndZSXtaQgnYR4k174P/wtzWk3SiMvry0AvgAcSLASCQBVfVO9+1Q1LyKXAA8SLEm9%0ARVWfFZHPAk+o6r3Ax0TkZCAPvEFw0pthGGOMqtK/2afn1Tyb/pjn9f/z2Pa6x2Ao6tlen1yfj9fv%0Ao4M+1Nmw1AcyrsOg4zCAQx8Og06MAXEYTDpkRMhIEA6FYcYpz89Ssb10PriScUh4YRiHRAwSbngV%0A0vFAdFviMKWQjpWXFerGY8Pvi5Yl49CaHi7sRYFPBJvX7k408nW/DXya4EnhPQTupIZmUVT1fuD+%0AirxPReLXANc0auzOjOu6HHTQQeTzeQ444ABuvfVWWlpaaGtrK1uK+p3vfIcnnniClStXsnz5ctra%0A2nbprbKN5uL7sLUPNm5VXu/2ef2lPG+84tHzWp6hDXm8Nzyc3jypAQ/XL/enD4owKA6D4jDgOAxK%0APIgngrxs3IGkA2kHt9Uh1uoQb3dItwltLUJrGtrSMDcM29LBKDqVCEQ3mSiJcTIizJVliVCcXbdp%0AxxAYo6CRTiGtqj8TEVHVPwLLReQxgo7CCEmn06xZswaAD37wg/zLv/wLl18+7MA6w6iKKvQPBgK/%0AtQ+29JXib/TApm3wxgaf3nV5Mhvz6BYPtzdPejDPFM9jmp8nGdmPywEQh8GkS6Yljj8jjTvNJTUj%0ARsecGNP3ctlrqkN7S0nQ2yrEfXcbIRsBjfxnHxIRB/h96A56FdijuWZNbo4++mh++9vfTrQZxjii%0AGkwwbu0bfm3prZLfq/RuC3zyud7AbZPyfFp8j1b1afH9YtjmB6K/T8UmjH5c0M4Yseku6T2SdM6J%0A0bV3jD33dZm3f4ypXRN3toMxeWmkU1gGtAAfAz5H4EI6t5lG7QiX99/AGm9s985e5O7HV1qXNVQ3%0An8/z4x//mBNPPBGAwcFBFi0qvdbxxhtvcPLJJ4+pfcb2k81BTz/0DgZhzwD0DlTEw3RZPFq/X8n1%0ABaLe6gdC3qI+rb5HiwbxFt+nHZ+p+MxVj2Tex62zOtJJC4lw6WNbl8v0eUmmzHXpnBujc3aMzrku%0AqY4d36/LMCppZPXR6jDaRzCfYFQhKv5HH300H/7wh4FytxKU5hSMsSObC0bjb/QGrpbKsFrZtlDk%0AMxVLHkWVlCqt6pWN1qfFPKY4Ph3iMxufFi8Q9kTOx836SA2BFweSnQ7pKQ4tUx3SU2KkOxOkpgR5%0A6U6H1BSHlqlukBeueXfjJvbGxLDLeQ0bHdGPNZXib4we1WD0vWErbNwKG7aEvvTe+qLfN1i7TUGZ%0A1arMSXnMTHgc6Hp0Oj6trR7pVCjqGR9nyIOBwI1Ta0mlE4P0VIf0FDcQ+KnBS00tU13SUwriHr7Y%0ANCXIS7SJjeaNScUu1ykYOxeDmUDcN4Qiv3FrKV7M21ZKZ2u8rJSIw7T2YF34tHbYu0tZPMtjmuPR%0AqT6tnkcq6xHPeEifj9frkdvqMfiGh7dpeHtOjGCkPtUlvYdDekq8lJ4ajuIL19SgE4i3mMAbuz71%0Ats7+J1X9WxF5v6reOZ5G7U784z/+IzfccEMx3d3dPYHW1KewQmbTtuDaWAi3BmFU6Auj/Vqj+HQS%0AZk6FGZ3KnE7l0NnKjJTP9KTPlLjS7vq0Okoi66G9HtmtPv2bPfo3efT/LlhbHyUbXi3THFqmu3R0%0AObQuSNI2w6W1y6W1ywlDl9bpLskOE3jDqIZojcPbReR/gUOB36hq3bMVxpPFixdrpU9+7dq1HHDA%0AARNk0fgx1t8zn4fNPSVRjwp9VOyj5UPZSAOqxNFghYz4zGpV9mjx6Ur6TE0oHTGfNscnrUpSfeJ5%0AHyen6JBPLtzKINPr4+fr2xlLSZmoB0Lv0DrdpTUi+i3TXPPFG0YNRORJVV08Ur167qMHgE1Aq4j0%0AUDqOUwBV1Y4xsdQYM7K5kntm49ba8YLAb+kN7nNUSYcTqulwtcz0eCDuc2I+B7o+rfik4z4JxyeW%0A9WHIxx/w0aigvzHcJnFBWh2kXXDaHJJtDslZLom2OMk2IdnmkGhzSLZH4pH89BSHRKuN6g1jvKh3%0AnsIngE+IyD2q2uQtmIxq+D7kveDKeYErZsWdpUnYjdsi8a3KUL+WhD1cFplWnzYCkZ8Z89lPghU1%0ASc8nlvNxMj5k6+8cmWiT4o6QwS6RVXaN7HBCIQ8EPdkeiHlh50jDMCYHjSxJXSIiM4HDw6zfqOrG%0A5pq1a6AKvoLngRcKfDSsnq/4eVAf8BVRcFAcoH+rz0P/tIVWfKa4PvuLz6KCwGd9pM7GX26CQMDb%0Ag5UxqQ6XVGe8uPVvMhT26HbAyY6gvhMzUTeM3YVGNsR7P3A98AiB6+hrIvIJVb2rybbtNPgVwj0s%0A7kG+KPKK74HvgXqKQJmwOxSEPoi7QBxIhvn15Heb+vy501/cyz3Y8z0YtacLo/ZOp6I83Os9ZW+3%0AGoYxMo0sSf174HBV3QAgIjOAnwKTqlNQrSLuoZBXF/qSuIsqTlTYtSDwJWFPRUR9pHG1OMHluILj%0ABn53x3XCPJBifhA6ThB/Q2Is+++5zf5TGYaxG9NIp+AUOoSQzYT7bU0mXt+kbNhcIe6UBN4tjtqD%0A0b0zwgFNBQF3YlIU9UC8A7GvKvBh+fb62M01bxhGs2mkU3hARB4EVoXp06nYDnsykMz7zPSqbBIv%0AJXF3CoLuluJOLDJiL5ZXF/Zrr72W22+/Hdd1cRyHG2+8kb/9279l3bp1pNPBYdv77bcfd91Vesg6%0A5JBDOPDAA1m1atWw9gzDMMabRiaaPyEipwBHEXhGblLVu5tu2RjTMU3It7rlgu+COGMz/P7Vr37F%0Afffdx1NPPUUymWTTpk1ks8Gi/u9+97ssXjx8efDatWvxfZ9HH32U/v5+Wltbx8QWwzCM7aUhN5Cq%0A/kBVL1fVj4+mQxCRE0XkBRF5UUSurlPvNBFRERnxxYrtJZZ0SHW4JFuDSVc3LmPWIQCsW7eOrq4u%0AkskkAF1dXcyePbvuPbfffjtnn302J5xwAvfee++Y2WIYhrG9NG3vIxFxga8DxwPdwGoRuVdVn6uo%0A106wLfdvxuJze5ddRW7N2J5lEF90MO03fLFunRNOOIHPfvaz7L///hx33HGcfvrpvPvd7waCQ3cK%0A7qPjjz+eL33pSwB873vf47/+67944YUXWLlyJWeeeeaY2m0YhjFamrkh3tuBF1X1JQARuQNYAjxX%0AUe9zwBeBSX0mZVtbG08++SSPPfYYDz/8MKeffjrXXXcdUN19tHr1ambMmMHee+/N3LlzueCCC9iy%0AZQtTp06dCPMNwzCA5nYKc4BXIulu4IhoBRF5G7CXqt4nIjU7BRFZCiwFmDdvXt0PHWlE30xc1+WY%0AY47hmGOO4aCDDuLWW2+tWXfVqlU8//zz7LPPPgD09PTw/e9/n4985CPjZK1hGMZwRpxTEJF3ish/%0AicjvROQlEfk/EXmpgbarOeyLCz3DIz5XAFeM1JCq3qSqi1V18YwZMxr46PHnhRde4Pe//30xvWbN%0AGvbee++qdX3f58477+S3v/0tL7/8Mi+//DL33HOPrUAyDGPCaeRJ4VvAx4EngSprOmvSDewVSc8F%0AXouk24G3Ao+EyztnAfeKyMmqOumOJuvr6+PSSy9l69atxGIx9ttvP2666SZOO+20sjmFrq4u/v7v%0A/545c+YwZ86c4v3vete7eO6551i3bh177rnnRH0NwzB2cxrpFLap6o+3o+3VwAIRmQ+8CpwBnFUo%0AVNVtQFchLSKPAFdOxg4B4LDDDuPxxx8flv/II49Urf/rX/+6LO26LuvWrWuGaYZhGA3TSKfwsIh8%0ACfgBkClkqupT9W5S1byIXAI8CLjALar6rIh8FnhCVW0NpmEYxk5GI51CYXI4unxGgWNHulFV76fi%0A7WdV/VSNusc0YIthGIbRRBp5o/k942GIYRiGMfE0svqoU0S+IiJPhNeXRaRzPIwzDMMwxpdGtrm4%0ABegFPhBePcC3m2mUYRiGMTE0Mqewr6qeGkl/RkTWNMsgwzAMY+Jo5ElhUESOKiRE5J3AYPNMmrxc%0Ae+21LFy4kIMPPphFixbxm9/8hmOOOYY3v/nNLFq0iEWLFhW3ze7u7mbJkiUsWLCAfffdl8suu6y4%0Aq6phGMZE0ciTwkeBW8N5BAHeAM5rplGTkdFsna2qnHLKKXz0ox/lnnvuwfM8li5dyt/93d8VN8sz%0ADMOYCBpZfbQGOEREOsJ0T9OtmoRU2zq7Fg899BCpVIrzzz8fCF5cW7FiBfPnz+czn/kMLS0t42Kz%0AYRhGJTU7BRH5kKr+u4hcXpEPgKp+pcm2bRcPXbeFDc/nxrTNPd4S59ir6+9e2ujW2T/72c949tln%0AOeyww8ru7+joYN68ebz44oscfPDBY2q/YRhGo9R7UigcA9ZepWyEE4x3P0azdbaqVj3Os1a+YRjG%0AeFGzU1DVG8PoT1X1l9GycLJ5p2SkEX0zaXTr7IULF/L973+/LK+np4dXXnmFfffddzxMNQzDqEoj%0Aq4++1mDebs1ots7+8z//cwYGBrjtttsA8DyPK664gvPOO8/mEwzDmFBqdgoi8g4RuQKYISKXR67l%0ABBvcGRH6+vo499xzOfDAAzn44IN57rnnWL58edW6IsLdd9/NnXfeyYIFC9h///1JpVJ8/vOfH1+j%0ADcMwKqg3p5AA2sI60XmFHuC0Zho1GRnt1tl77bUXP/rRj5pslWGMjKqSxyNLjqzmyJInR74YD8Ic%0AOQ3rkCOreXLkyGk+qBO518fHVw1CCmEkPqysFHrqoVXyg38rviqFf3zqxFWL7SjUjWukzUIehbJI%0AXjRdVq7D720WV6U/yCmJ5m5HV29O4efAz0XkO6r6x6ZaYRjGqMlqjm3axzbtZ5v2sVX76Imm/T62%0AaR89NcoHNBOIPflxt93BwUGGh+JULZPwHhFBEByk+E/NuNSvQzEnjEXqF5Z7SJX7ojUESvdJ+b3N%0AIEWyia0HNPLy2kB4nsJCIFXIVNURt842DCPAU48BhujXIfp1kD4dDOIMMhDmFdKFOkH+EL0MsC0U%0A+GgnMFg63qQmbaSZ4rTTKa10SBsznKnsJ3vRKa20SJoEMRLESUg8iEucBHHiuMV4QmLEi2G1+kFe%0APCyP4eJIQdSrCLytsNupaaRT+C7wPeAk4CLgXGBjI42LyInAVwnmIG5W1esqyi8CLiY45rMPWKqq%0AzzVsfYRdfTmnqq0CjhJ1eeQ0dHeQD90Zw/Ny5IsukGBs7JHTfBCSJ69hWCc/X8z3qtbPkqNfhxio%0AIvBDjG4LkwRxWiVFq6RpI02HtNIpbeztzqJT2orpTmllipREvzzdiis2/WeMjkY6hemq+i0RuSzi%0AUvr5SDeJiAt8HTie4Lzm1SJyb4Xo366q/xLWPxn4CnDiaL9EKpVi8+bNTJ8+fZfsGFSVzZs3k0ql%0ARq48xvjqkyFHRrMVYY4M2bIwW6Vetlg3kle1jerltUQ/P6rjwrcfQYqj37iEITFiEoRx3Eg8RlpS%0AdDlT2Jt0UdSDK0VrWV6Klop0q6RpJQjj0shP0zDGnkb+zyu8HrxORP4KeA2Y28B9bwdeVNWXAETk%0ADmAJUOwUKrbMaGU7X4qbO3cu3d3dbNzY0APMTk9pAiuMi0LSIbenw+u5ZxgiUybCQxXinCHLUIXA%0ADg0T9ajwDhfmQjiW/uY4MZLESUqiIoyTIEFS4rSQZKrTTrLCRRG4LWLEIi6Mgrui4NYYHg/kPC5u%0A6BKJle6JCHul4EfjjjSyatswdh0a6RT+MdwM7wqC9xM6gI83cN8c4JVIupvS0Z5FRORi4HKC1U5V%0A5ylEZCmwFGDevHnDyuPxOPPnz2/ApNqoKjnyDBUENRTbQEyDsCS+gShXlhfyMmFeeTpXrFuZHqpI%0A12SUe9MmQ6EtCHCqmE6QCPMLAhwV6BQJElWEOxm5v9BuggQpibRLrIbox01gDWMS0MiGePeF0W3A%0AaNZCVfPjDHsSUNWvA18XkbOAvyeYs6iscxNwE8DixYu362niu5kHWTl0V1GUh8rEODNqn28tEgRi%0AGQhlSYgLQpsiQbvTQrIgpoW6JIoiWkrHy+olJUFiWHko+BVCnCC+S7rSDMNoLvU2xPsaddw5qvqx%0AEdruBvaKpOcSuJ5qcQfwzRHa3G6SEoyKU2VinAzFOh7JD8JoPBkR9oLQl5cHQm2jYcMwJjv1nhSe%0A2MG2VwMLRGQ+8CpwBnBWtIKILFDVwt4QfwX8niZxWuJYTkvYKlrDMIx61Ht5rfpubg2iqnkRuQR4%0AkGBJ6i2q+qyIfBZ4QlXvBS4RkeMIJrO3UMV1ZBiGYYwfI84piMjDVJ8LGHHYrar3A/dX5H0qEr+s%0AMTMNwzCM8aCR1UdXRuIp4FSYgPfiDcMwjKbTyOqjJyuyftnIy2uGYRjG5KMR99G0SNIBDgNmNc0i%0AwzAMY8JoxH30JMGcghC4jf4P+HAzjTIMwzAmhkbcRzv2qrBhGIYxaWjEfZQC/gY4iuCJ4RfAN1V1%0AqMm2GYZhGONMI+6j24BeSucynwn8G/D+ZhllGIZhTAyNdApvVtVDIumHReTpZhlkGIZhTByNbNTz%0APyLyZ4WEiBwB/LJ5JhmGYRgTRSNPCkcA54jIn8L0PGCtiPwvoKp6cNOsMwzDMMaVRjqFUZ+EZhiG%0AYUxOGlmS+kcROQQ4Osx6TFVtTsEwDGMXZMQ5BRG5DPgusEd4/buIXNpswwzDMIzxpxH30YeBI1S1%0AH0BE/gn4FaUlqoZhGMYuQiOdggBeJO1R/ahNwzDGGF8hp8GPztNgnxkvTOdHmV+tnl9RXgh9hueV%0AlVXmR8pqUU00Gs2D4M1ZrYirVqQr62iVe6rUqSwf9nlV2qka367Dghvnw1PguNbmfkYjncK3gd+I%0AyN1h+v8DvtVI4yJyIvBVgkN2blbV6yrKLwc+QvD/6kbgAlX9Y4O2GwYQ/BA9AvHMhcJXjGtwglO1%0AeD6sGw1z0byKeK5afvS+sE5WS59fjFORVshG7KysW4jXE9mdBSH4gbsCru8T8zwc38Px/eBSHyJx%0A1/MQXxH1i3UkzC/EHd9HfB9HNawf3BsL6xTacX0fBx/XC+5xI+2U1QnbdP1CGNSJ+R6xXI6Y5xHL%0A54jnc8TyeWL5HK7nEc/ncMN0LJ8n5uWL6XguqBOL1HG9PLF8HmlS7+BfsQw+tKQpbRdoZKL5KyLy%0ACME2FwKcr6r/M9J9IuICXweOJzivebWI3Kuqz0Wq/Q+wWFUHROSjwBeB00f/NYzRoBGBy1WIVqV4%0ARq98ZR6161eKYbXPqZlHqY18JC9fw5aJPNwjDsQkvIC4QEKCsBivyG9xgrxh9QQS+TzpbIZ0LkMy%0AnyWVzZDIZYl5eeKeR8zzcPN54l4+ECAvX8xz/SAsCJdbyPfyOJ4XhPkg7uTzuPkcTiaDk8vhZLNI%0AGJdMBslmy69MBrI5JJeFME4mg2azkM2hmQxks+B59f9gkwURiMchFkPicYi5YRgrhsRjFXkupONI%0ALAVOc85qb5mabEq7UWp2CuGeRxcB+wH/C3xDVUfz+3s78KKqvhS2dwewBCh2Cqr6cKT+r4EPjaL9%0ApuOPIIZRQawcZUbvG6msrB61xbqqLdshvOP5s3UpCV88Gq+VB7QKxJ3qdWKRdCxSXjVeJR2jPB4V%0A9Jj6xDJDJAYHiWUyxIYGccO4OzSIMziEmxkqxskMoYND6OAgDA6iQ5lAHDMZNJMtxYv52erlkTj+%0ABDwbJJNIMgmJOJJMIolEMU4iUSpray2rRyKBJOLB/YkEkkyUhNRxAmF03SB0HMSRYryQX6wXyS+r%0AF7mk0FbxXilrP7i38nOldF+NOhKPVXQAseCe3ZR6Twq3EmjJY8BfAgcAy0bR9hzglUi6m+BFuFp8%0AGPhxtQIRWQosBZg3b94oTCjx3W3wtS31RbVyxDsRj+4F0aolftVENS3Q4dSvUy1dq91YjTYqxXak%0A+nEBZztnn9Tz0IGBQGxD4dXBIXRoqJQ3FBHlSFyHMmGd8npF4Q7LKMbDdjOZmvYU/Oa5WhUcB0mn%0AQ4FNFENJJkvxdAqZ0hkpTzYUJ5FAYm4wOo3FkDAk5gZx1y3LL6vrRu+ryE8kApEUmyI0StTrFA5U%0A1YMARORbwH+Psu1q/6dVdbSJyIeAxcC7q5Wr6k3ATQCLFy/eLmddQqDTrSJgbL8YDht5RurHKu6N%0AVcSjolwocwmeWnd21PdDEa4Q7IEBtL8f7R9ABwbIhKH2h/kDg2Xlw/IHBot59QR6RBIJJJ1GUklI%0ApwMxTqeRVCqIT50ShIV0Og2ReOm+dFk9om2k05BKhnXSwQjTMHYB6nUKxUGRqua3YzTRDewVSc8F%0AXqusJCLHAX8HvFtVd0AJ6vP+juDaFVBVyOWGuyeGhgJXRDjqLXNnROs0NMoupIePsslmR2+0CNLS%0AgrS2QBhKayvSksbZc1aQLuRHywsCXCnslUIeijep1G796G8YO0q9TuEQEekJ4wKkw7QQ7Hk0ksSu%0ABhaIyHzgVeAM4KxoBRF5G3AjcKKqbtieLzCeqGogsJWujKFMSYgrfcXV8it8z0EY5Bfjhfwagj8m%0Aa9+qjahTEZEtjKjDNKlU/dFza+twUW9JI62twb2T4THIMHZzanYKqrpDw63w6eIS4EECz8gtqvqs%0AiHwWeEJV7wW+BLQBd4aC8SdVPXlHPrcWuSf/h+xjj5f7mqv5n8NwmC87HFHvsBiLVPcbJxOBuIZx%0Ap60tiKfCuqnQN51KBfeFdYv5o6hT9H3biNowjAoaeU9hu1HV+4H7K/I+FYkf18zPj5J9+FH6PvF3%0ApYzoqLcwEg5DZ+oUZPas0G1RXqdqXipVmkyMxIeJfyoVTPLZiNkwjJ2UpnYKOxMtH/0I6QvOLvmi%0ATZgNwzCGsdt0CoG/u8nvhxuGYUxymvPanWEYhjEpsU7BMAzDKLLbuI8MY7xQVXx88njBpV4pXkzn%0AyePh4ZeXl9XNk1cPP/LOp0TeCZWKvPKyMC8ydVZZT1H80FYfDf8dhB4+vpbyS2EY17BOZT5+uKNo%0A8E/hczQMS+nyslr5qrXvqWyvbjuFtJZygGJZ4R+/LFVeFv1eNetEPqsZnJ88iePihzetfbBOYadD%0AVfFCsfDRMKbFH2gxXSjXivQI9X38YUJQ9sPWgjhQJhJRMSj8cCoFwVO/KCiFz43mlYVl+VG7w/si%0AbdS3uWBTKc+rkV95T6l1LdpVsq3637RUL3KPltL58L+e0RyiHZtEukGpyJGR6opUlIODU4xLRYvF%0AuFTJi6SDNprH/4sf1cTWA3abTmFN/nf8Ov8sefLkNDISqxydafCjrj3Ky9csC8TEK4mD+sW2vIJY%0Aav20z2TYLHlscMKfkIsbhg6OOEFIRShB3cI9ZaEMz5ca98WIIwiuRD9Lyj6v0F4xXbCxLD/ymeIW%0A0zHc4BK3SjxWlnYL9YvpQjxWdm9BZqLjz+hIOBpC9HwArVvfqfi+lX9XV5yq+cF3Lv9vV/q7B2VQ%0AS5hri3bNe2yl4Liy2/MljtQAAAmGSURBVHQKP82t5urBb9Qsj1f8EAvxuFTmxyp+wMGVIoHrBD+R%0Awo/dlYo0Lm4oRIU8p24dl0pBGvZDFImIV6G8XAxLtaUkiFT/wQc/6hriG/7gA8kdfp9bQ9ALnxfN%0Asx+7Yeyc7DadwkWp93F28i+HCz1ucWRjGIaxu7PbdApt0kKbtEy0GYZhGDs1NkQ2DMMwilinYBiG%0AYRSxTsEwDMMostvMKRiGMQlRBTxQDzRf/2KE8rr3VLbv7WBZk15gm/XXMPUvmtN2iHUKhtFsisLW%0AqFjlKoTLA/UhfKWwGK+Whx9+XmVetfJKmyo/Nw9+rorgVtSrmu9FvnNE1MsEvrJOlbyd5r0dFyQG%0AUgjDOLHydDG/SU4Yb1tz2o1gnYIxeVA/EB4/Cxpe1eKN5mk2FL1spN1c9bKydL2yaqPRSfqGs8RD%0AkYtHhC96RfKpKHOSEYF0q8cLIopbLqjV8nDr2FHnqrRr2OVW1HOHl+NOjsPTx4imdgoiciLwVYKT%0A125W1esqyt8F3AAcDJyhqnc10x6D0qi1MALUXGSEVy+sUebnKI0oMxERzlSIcK2yTIV4Z6rfUxDc%0ApuCAkwhFJwydREU8Uua2QyyS50TKRiNcIwpW2BYOiBMJpRRG83BC8arMq1KOjCD0Nt24u9K0TkFE%0AXODrwPFAN7BaRO5V1eci1f4EnAdc2Sw7Ro164agxV0UMI5cfLRuFP3PUboSRPr+eXdXqNEtYq+GE%0AI8ZEKKzJiNgmystibaWyQn5RcJM17q8SbygvXhG3Y0kNo0AznxTeDryoqi8BiMgdwBKg2Cmo6sth%0AWfMdh+u/Ba9+qSSWVUU1D03c4bA+Fb7KslFbvHQ58Yp0GqSjoqzinqr3VrYfa6AsVuUzomGleJvY%0AGsZko5mdwhzglUi6GzhiexoSkaXAUoB58+ZtnzWxGdBySIWwVV6x6sJbV5ir+FerugcqfZXReruX%0Az9IwjJ2XZnYK1VRuu4bhqnoTcBPA4sWLt28oP/3k4DIMwzBq0szZpG5gr0h6LvBaEz/PMAzD2EGa%0A2SmsBhaIyHwRSQBnAPc28fMMw/j/27u3ELvKM4zj/8cZQxNj8FQ1UVOVRoz0wsZEcvBEUBpDEbxQ%0AIw3G0htpA0qJJcEDHhBqbEVFLyIoYqsYT1XReKiaXqRGSTQaTYbUJthmbPCAxBwuPJDXi++b5eow%0Ae45rudeG5webWflmzTvPkLX3u9dhf8tsjGprChHxLbAUeBnoAR6PiC2SbpF0EYCkWZJ6gUuAVZK2%0A1JXHzMyGVuvnFCJiDbCm39iNpeUNpMNKZmbWAP6EipmZFdwUzMys4KZgZmYFNwUzMyso6pr3uyaS%0APgP+0+4c/RwFfN7uECPQSXmdtT6dlLeTskIz8/4kIn481Eod1xSaSNLGiJjZ7hzD1Ul5nbU+nZS3%0Ak7JC5+Ut8+EjMzMruCmYmVnBTaEa97c7wAh1Ul5nrU8n5e2krNB5eQs+p2BmZgXvKZiZWcFNwczM%0ACm4KA5B0gqS1knokbZF0dR4/QtLfJX2Yvx6exyXpHkn/lrRZ0ow8frqk9bnGZkmXNTlvqd4kSR9L%0AurfJWSVNlfRKrrVV0okNz7sy1+jJ61R6u71RZD01b59fSVrWr9YCSdvy37G8ypxVZm1Vp6l5S/W6%0AJG2S9HwdecckIvzo9wAmAzPy8qHAv4DTgJXA8jy+HLg9Ly8EXiTdbW428FYePwWYlpenALuAw5qa%0At1TvbuBR4N4mZwX+AVyQlycCE5qaF5gL/BPoyo/1wHltzno0MAu4DVhWqtMFbAdOBsYB7wGnNTTr%0AgHUasB0MmLdU7/f5OfZ81VnH/Le2O0AnPIBngQuAbcDk0kayLS+vAi4vrV+s16/Oe+Qm0dS8wBnA%0AY8CV1NAUqsqan5DrOmVbAOYAbwPjgQnARmB6O7OW1rup3wvtHODl0r9XACuamLVVnXZvB4PlJd0u%0A4DVgfhObgg8fDSEfkvg58BZwTETsAshfj86rHQfsLP1Ybx4r1zmT9K5re1PzSjoI+DNwbZ0Zq8hK%0A2gvbLenpvBt+h6SupuaNiPXAWtLe4i7Si25Pm7O2MuT2XKUxZm1VpzYV5L0L+ANwoKaIY+KmMAhJ%0AE4GngGsiYs9gqw4wVlzrK2ky8Bfg1xFR24ZQQd7fAmsiYucA369UBVm7gbOBZaTd9JNJeze1GGte%0AST8FppPeJR4HzJd0TvVJR5S1ZYkBxmq5dr2CrJXWqfv3SPol8GlEvF15uIq4KbQg6WDSf/4jEfF0%0AHv4kv8D3vdB/msd7gRNKP3488L+83iTgBeD6iHiz4XnnAEslfQT8CbhC0h8bmrUX2BQROyLd+vUZ%0A4P9OmDcs78XAmxGxLyL2kc47zG5z1lZabs8NzNqqTuUqyjsPuCg/xx4jvTn4a02RR8VNYQD5qpAH%0AgJ6IuLP0reeAJXl5Cem4Yt/4FfnKk9nAlxGxS9I44G/AwxHxRNPzRsSvImJqRJxIegf+cERUeuVJ%0AVVmBDcDhkvpmfZwPbK0ya8V5/wucK6k7v7icS7p3eTuztrIBmCbppLwNL8o1Gpd1kDqVqipvRKyI%0AiOPzc2wR8HpELK4h8ui1+6RGEx/AWaTd5c3Au/mxEDiSdILow/z1iLy+gPtI5wveB2bm8cXAN6Ua%0A7wKnNzVvv5pXUs/VR5VlJZ3o25zHHwLGNTUv6YqeVaRGsBW4swFZjyXtFewBduflSfl7C0lX2GwH%0Armtq1lZ1mpq3X83zaOCJZk9zYWZmBR8+MjOzgpuCmZkV3BTMzKzgpmBmZgU3BTMzK7gpmA0if95g%0AnaQLS2OXSnqpnbnM6uJLUs2GIOlnwBOk+W66SNeoL4iIUc9jJak70iexzRrFTcFsGCStBPYDhwB7%0AI+JWSUuA35EmOnwDWBoRByTdT5pyYzywOiJuyTV6SR9gWwDcFTV+yt1stLrbHcCsQ9wMvAN8DczM%0Aew8XA3Mj4tvcCBaR5shfHhFfSOoG1kp6MiL6puDYHxHz2vEHmA2Hm4LZMETEfkmrgX0R8ZWk80mz%0As25M0+Iwnu+nm75c0m9Iz68ppHs/9DWF1T9scrORcVMwG74DfD8HvoAHI+KG8gqSpgFXA2dGxO48%0AA+aPSqvs/0GSmo2Srz4yG51XgUslHQUg6UhJU0mTtO0F9uSplH/RxoxmI+Y9BbNRiIj3Jd0MvJrv%0AWPcNcBXpNptbgQ+AHaT7Mpt1DF99ZGZmBR8+MjOzgpuCmZkV3BTMzKzgpmBmZgU3BTMzK7gpmJlZ%0AwU3BzMwK3wGgGhnzSVPu5QAAAABJRU5ErkJggg==">
            <a:extLst>
              <a:ext uri="{FF2B5EF4-FFF2-40B4-BE49-F238E27FC236}">
                <a16:creationId xmlns:a16="http://schemas.microsoft.com/office/drawing/2014/main" id="{399340A6-4758-4565-95D4-A01EBAD1C7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5563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3FB-4864-4328-801F-9E2DC3D7E294}"/>
              </a:ext>
            </a:extLst>
          </p:cNvPr>
          <p:cNvSpPr>
            <a:spLocks noGrp="1"/>
          </p:cNvSpPr>
          <p:nvPr>
            <p:ph type="title"/>
          </p:nvPr>
        </p:nvSpPr>
        <p:spPr/>
        <p:txBody>
          <a:bodyPr/>
          <a:lstStyle/>
          <a:p>
            <a:r>
              <a:rPr lang="en-US" dirty="0"/>
              <a:t>Clustering on Regions</a:t>
            </a:r>
          </a:p>
        </p:txBody>
      </p:sp>
      <p:sp>
        <p:nvSpPr>
          <p:cNvPr id="3" name="Content Placeholder 2">
            <a:extLst>
              <a:ext uri="{FF2B5EF4-FFF2-40B4-BE49-F238E27FC236}">
                <a16:creationId xmlns:a16="http://schemas.microsoft.com/office/drawing/2014/main" id="{AAF21A68-B7FF-4685-923A-154C3ECE16DE}"/>
              </a:ext>
            </a:extLst>
          </p:cNvPr>
          <p:cNvSpPr>
            <a:spLocks noGrp="1"/>
          </p:cNvSpPr>
          <p:nvPr>
            <p:ph idx="1"/>
          </p:nvPr>
        </p:nvSpPr>
        <p:spPr>
          <a:xfrm>
            <a:off x="677334" y="3455581"/>
            <a:ext cx="8596668" cy="2585781"/>
          </a:xfrm>
        </p:spPr>
        <p:txBody>
          <a:bodyPr>
            <a:normAutofit fontScale="92500" lnSpcReduction="10000"/>
          </a:bodyPr>
          <a:lstStyle/>
          <a:p>
            <a:r>
              <a:rPr lang="en-US" dirty="0"/>
              <a:t>Using the linear regression model by clustering had a large improvement on the cluster with just the DAL region with an R^2 score of 0.882. </a:t>
            </a:r>
          </a:p>
          <a:p>
            <a:r>
              <a:rPr lang="en-US" dirty="0"/>
              <a:t>The SFO region greatly underperformed the model with only 60.1% of the variance explained by the model. </a:t>
            </a:r>
          </a:p>
          <a:p>
            <a:r>
              <a:rPr lang="en-US" dirty="0"/>
              <a:t>The third cluster with all the other values did marginally worse at 0.801, a decease of 1.1% from the original model. Overall, this model may be an improvement is an improvement for the SFO region and on par for cluster 2. </a:t>
            </a:r>
          </a:p>
          <a:p>
            <a:r>
              <a:rPr lang="en-US" dirty="0"/>
              <a:t>Playing around with other coefficients for DAL did not result in an increase in explained variance.</a:t>
            </a:r>
          </a:p>
        </p:txBody>
      </p:sp>
      <p:graphicFrame>
        <p:nvGraphicFramePr>
          <p:cNvPr id="4" name="Table 3">
            <a:extLst>
              <a:ext uri="{FF2B5EF4-FFF2-40B4-BE49-F238E27FC236}">
                <a16:creationId xmlns:a16="http://schemas.microsoft.com/office/drawing/2014/main" id="{8D8B9E35-DF99-4454-B597-6FC8002DFB26}"/>
              </a:ext>
            </a:extLst>
          </p:cNvPr>
          <p:cNvGraphicFramePr>
            <a:graphicFrameLocks noGrp="1"/>
          </p:cNvGraphicFramePr>
          <p:nvPr>
            <p:extLst>
              <p:ext uri="{D42A27DB-BD31-4B8C-83A1-F6EECF244321}">
                <p14:modId xmlns:p14="http://schemas.microsoft.com/office/powerpoint/2010/main" val="2366440639"/>
              </p:ext>
            </p:extLst>
          </p:nvPr>
        </p:nvGraphicFramePr>
        <p:xfrm>
          <a:off x="911668" y="176165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0416562"/>
                    </a:ext>
                  </a:extLst>
                </a:gridCol>
                <a:gridCol w="4064000">
                  <a:extLst>
                    <a:ext uri="{9D8B030D-6E8A-4147-A177-3AD203B41FA5}">
                      <a16:colId xmlns:a16="http://schemas.microsoft.com/office/drawing/2014/main" val="2266100785"/>
                    </a:ext>
                  </a:extLst>
                </a:gridCol>
              </a:tblGrid>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endParaRPr lang="en-US" dirty="0"/>
                    </a:p>
                  </a:txBody>
                  <a:tcPr/>
                </a:tc>
                <a:extLst>
                  <a:ext uri="{0D108BD9-81ED-4DB2-BD59-A6C34878D82A}">
                    <a16:rowId xmlns:a16="http://schemas.microsoft.com/office/drawing/2014/main" val="2128345498"/>
                  </a:ext>
                </a:extLst>
              </a:tr>
              <a:tr h="370840">
                <a:tc>
                  <a:txBody>
                    <a:bodyPr/>
                    <a:lstStyle/>
                    <a:p>
                      <a:r>
                        <a:rPr lang="en-US" dirty="0"/>
                        <a:t>Cluster 0</a:t>
                      </a:r>
                    </a:p>
                  </a:txBody>
                  <a:tcPr/>
                </a:tc>
                <a:tc>
                  <a:txBody>
                    <a:bodyPr/>
                    <a:lstStyle/>
                    <a:p>
                      <a:r>
                        <a:rPr lang="en-US" dirty="0"/>
                        <a:t>0.88209411099</a:t>
                      </a:r>
                    </a:p>
                  </a:txBody>
                  <a:tcPr/>
                </a:tc>
                <a:extLst>
                  <a:ext uri="{0D108BD9-81ED-4DB2-BD59-A6C34878D82A}">
                    <a16:rowId xmlns:a16="http://schemas.microsoft.com/office/drawing/2014/main" val="306105674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1</a:t>
                      </a:r>
                    </a:p>
                  </a:txBody>
                  <a:tcPr/>
                </a:tc>
                <a:tc>
                  <a:txBody>
                    <a:bodyPr/>
                    <a:lstStyle/>
                    <a:p>
                      <a:r>
                        <a:rPr lang="en-US" dirty="0"/>
                        <a:t>0.600866881961</a:t>
                      </a:r>
                    </a:p>
                  </a:txBody>
                  <a:tcPr/>
                </a:tc>
                <a:extLst>
                  <a:ext uri="{0D108BD9-81ED-4DB2-BD59-A6C34878D82A}">
                    <a16:rowId xmlns:a16="http://schemas.microsoft.com/office/drawing/2014/main" val="31311311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2</a:t>
                      </a:r>
                    </a:p>
                  </a:txBody>
                  <a:tcPr/>
                </a:tc>
                <a:tc>
                  <a:txBody>
                    <a:bodyPr/>
                    <a:lstStyle/>
                    <a:p>
                      <a:r>
                        <a:rPr lang="en-US" dirty="0"/>
                        <a:t>0.800543024604</a:t>
                      </a:r>
                    </a:p>
                  </a:txBody>
                  <a:tcPr/>
                </a:tc>
                <a:extLst>
                  <a:ext uri="{0D108BD9-81ED-4DB2-BD59-A6C34878D82A}">
                    <a16:rowId xmlns:a16="http://schemas.microsoft.com/office/drawing/2014/main" val="321379"/>
                  </a:ext>
                </a:extLst>
              </a:tr>
            </a:tbl>
          </a:graphicData>
        </a:graphic>
      </p:graphicFrame>
    </p:spTree>
    <p:extLst>
      <p:ext uri="{BB962C8B-B14F-4D97-AF65-F5344CB8AC3E}">
        <p14:creationId xmlns:p14="http://schemas.microsoft.com/office/powerpoint/2010/main" val="2799618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AC17-89FA-43D1-88B2-A2F531B42AF1}"/>
              </a:ext>
            </a:extLst>
          </p:cNvPr>
          <p:cNvSpPr>
            <a:spLocks noGrp="1"/>
          </p:cNvSpPr>
          <p:nvPr>
            <p:ph type="title"/>
          </p:nvPr>
        </p:nvSpPr>
        <p:spPr/>
        <p:txBody>
          <a:bodyPr/>
          <a:lstStyle/>
          <a:p>
            <a:r>
              <a:rPr lang="en-US" dirty="0"/>
              <a:t>Clustering by State</a:t>
            </a:r>
          </a:p>
        </p:txBody>
      </p:sp>
      <p:sp>
        <p:nvSpPr>
          <p:cNvPr id="3" name="Content Placeholder 2">
            <a:extLst>
              <a:ext uri="{FF2B5EF4-FFF2-40B4-BE49-F238E27FC236}">
                <a16:creationId xmlns:a16="http://schemas.microsoft.com/office/drawing/2014/main" id="{89D5854E-CA1B-4227-B5D0-8CEF4CB0797F}"/>
              </a:ext>
            </a:extLst>
          </p:cNvPr>
          <p:cNvSpPr>
            <a:spLocks noGrp="1"/>
          </p:cNvSpPr>
          <p:nvPr>
            <p:ph idx="1"/>
          </p:nvPr>
        </p:nvSpPr>
        <p:spPr/>
        <p:txBody>
          <a:bodyPr/>
          <a:lstStyle/>
          <a:p>
            <a:r>
              <a:rPr lang="en-US" dirty="0"/>
              <a:t>Since clustering by region gave a few useful pieces to use as a model, we will attempt to use clustering again by using the states instead.</a:t>
            </a:r>
          </a:p>
          <a:p>
            <a:r>
              <a:rPr lang="en-US" dirty="0"/>
              <a:t>A more refined breakdown may expose outliers and allow them to be plotted more accurately.</a:t>
            </a:r>
          </a:p>
          <a:p>
            <a:r>
              <a:rPr lang="en-US" dirty="0"/>
              <a:t>Again the ‘elbow graph’ recommends 3 clusters and we will use linear regression again to predict the adult disability rate.</a:t>
            </a:r>
            <a:br>
              <a:rPr lang="en-US" dirty="0"/>
            </a:br>
            <a:endParaRPr lang="en-US" dirty="0"/>
          </a:p>
        </p:txBody>
      </p:sp>
    </p:spTree>
    <p:extLst>
      <p:ext uri="{BB962C8B-B14F-4D97-AF65-F5344CB8AC3E}">
        <p14:creationId xmlns:p14="http://schemas.microsoft.com/office/powerpoint/2010/main" val="2410062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9A9A-C86D-4DC6-8F69-5FDCAF12F993}"/>
              </a:ext>
            </a:extLst>
          </p:cNvPr>
          <p:cNvSpPr>
            <a:spLocks noGrp="1"/>
          </p:cNvSpPr>
          <p:nvPr>
            <p:ph type="title"/>
          </p:nvPr>
        </p:nvSpPr>
        <p:spPr/>
        <p:txBody>
          <a:bodyPr/>
          <a:lstStyle/>
          <a:p>
            <a:r>
              <a:rPr lang="en-US" dirty="0"/>
              <a:t>Clustering by State</a:t>
            </a:r>
          </a:p>
        </p:txBody>
      </p:sp>
      <p:pic>
        <p:nvPicPr>
          <p:cNvPr id="5" name="Picture 4">
            <a:extLst>
              <a:ext uri="{FF2B5EF4-FFF2-40B4-BE49-F238E27FC236}">
                <a16:creationId xmlns:a16="http://schemas.microsoft.com/office/drawing/2014/main" id="{FE921FB9-A065-46C0-AF11-C022A224638F}"/>
              </a:ext>
            </a:extLst>
          </p:cNvPr>
          <p:cNvPicPr>
            <a:picLocks noChangeAspect="1"/>
          </p:cNvPicPr>
          <p:nvPr/>
        </p:nvPicPr>
        <p:blipFill>
          <a:blip r:embed="rId2"/>
          <a:stretch>
            <a:fillRect/>
          </a:stretch>
        </p:blipFill>
        <p:spPr>
          <a:xfrm>
            <a:off x="1980714" y="1930400"/>
            <a:ext cx="5989907" cy="4289647"/>
          </a:xfrm>
          <a:prstGeom prst="rect">
            <a:avLst/>
          </a:prstGeom>
        </p:spPr>
      </p:pic>
    </p:spTree>
    <p:extLst>
      <p:ext uri="{BB962C8B-B14F-4D97-AF65-F5344CB8AC3E}">
        <p14:creationId xmlns:p14="http://schemas.microsoft.com/office/powerpoint/2010/main" val="1951324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CCFE-4847-4ABA-A48B-283C1E87BBE6}"/>
              </a:ext>
            </a:extLst>
          </p:cNvPr>
          <p:cNvSpPr>
            <a:spLocks noGrp="1"/>
          </p:cNvSpPr>
          <p:nvPr>
            <p:ph type="title"/>
          </p:nvPr>
        </p:nvSpPr>
        <p:spPr/>
        <p:txBody>
          <a:bodyPr/>
          <a:lstStyle/>
          <a:p>
            <a:r>
              <a:rPr lang="en-US" dirty="0"/>
              <a:t>Cluster by State</a:t>
            </a:r>
          </a:p>
        </p:txBody>
      </p:sp>
      <p:graphicFrame>
        <p:nvGraphicFramePr>
          <p:cNvPr id="4" name="Table 3">
            <a:extLst>
              <a:ext uri="{FF2B5EF4-FFF2-40B4-BE49-F238E27FC236}">
                <a16:creationId xmlns:a16="http://schemas.microsoft.com/office/drawing/2014/main" id="{77847C15-15D0-4E46-A106-68B021279C1D}"/>
              </a:ext>
            </a:extLst>
          </p:cNvPr>
          <p:cNvGraphicFramePr>
            <a:graphicFrameLocks noGrp="1"/>
          </p:cNvGraphicFramePr>
          <p:nvPr>
            <p:extLst>
              <p:ext uri="{D42A27DB-BD31-4B8C-83A1-F6EECF244321}">
                <p14:modId xmlns:p14="http://schemas.microsoft.com/office/powerpoint/2010/main" val="3916436320"/>
              </p:ext>
            </p:extLst>
          </p:nvPr>
        </p:nvGraphicFramePr>
        <p:xfrm>
          <a:off x="911668" y="2197591"/>
          <a:ext cx="8128000" cy="2575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3912991"/>
                    </a:ext>
                  </a:extLst>
                </a:gridCol>
                <a:gridCol w="4064000">
                  <a:extLst>
                    <a:ext uri="{9D8B030D-6E8A-4147-A177-3AD203B41FA5}">
                      <a16:colId xmlns:a16="http://schemas.microsoft.com/office/drawing/2014/main" val="152806350"/>
                    </a:ext>
                  </a:extLst>
                </a:gridCol>
              </a:tblGrid>
              <a:tr h="370840">
                <a:tc>
                  <a:txBody>
                    <a:bodyPr/>
                    <a:lstStyle/>
                    <a:p>
                      <a:endParaRPr lang="en-US" dirty="0"/>
                    </a:p>
                  </a:txBody>
                  <a:tcPr/>
                </a:tc>
                <a:tc>
                  <a:txBody>
                    <a:bodyPr/>
                    <a:lstStyle/>
                    <a:p>
                      <a:r>
                        <a:rPr lang="en-US" dirty="0"/>
                        <a:t>States</a:t>
                      </a:r>
                    </a:p>
                  </a:txBody>
                  <a:tcPr/>
                </a:tc>
                <a:extLst>
                  <a:ext uri="{0D108BD9-81ED-4DB2-BD59-A6C34878D82A}">
                    <a16:rowId xmlns:a16="http://schemas.microsoft.com/office/drawing/2014/main" val="1453900587"/>
                  </a:ext>
                </a:extLst>
              </a:tr>
              <a:tr h="370840">
                <a:tc>
                  <a:txBody>
                    <a:bodyPr/>
                    <a:lstStyle/>
                    <a:p>
                      <a:r>
                        <a:rPr lang="en-US" dirty="0"/>
                        <a:t>Cluster 0</a:t>
                      </a:r>
                    </a:p>
                  </a:txBody>
                  <a:tcPr/>
                </a:tc>
                <a:tc>
                  <a:txBody>
                    <a:bodyPr/>
                    <a:lstStyle/>
                    <a:p>
                      <a:r>
                        <a:rPr lang="en-US" dirty="0"/>
                        <a:t>AZ, CA, FL, GA, IL, MI, NC, NY</a:t>
                      </a:r>
                    </a:p>
                  </a:txBody>
                  <a:tcPr/>
                </a:tc>
                <a:extLst>
                  <a:ext uri="{0D108BD9-81ED-4DB2-BD59-A6C34878D82A}">
                    <a16:rowId xmlns:a16="http://schemas.microsoft.com/office/drawing/2014/main" val="3835646257"/>
                  </a:ext>
                </a:extLst>
              </a:tr>
              <a:tr h="370840">
                <a:tc>
                  <a:txBody>
                    <a:bodyPr/>
                    <a:lstStyle/>
                    <a:p>
                      <a:r>
                        <a:rPr lang="en-US" dirty="0"/>
                        <a:t>Cluster 1</a:t>
                      </a:r>
                    </a:p>
                  </a:txBody>
                  <a:tcPr/>
                </a:tc>
                <a:tc>
                  <a:txBody>
                    <a:bodyPr/>
                    <a:lstStyle/>
                    <a:p>
                      <a:r>
                        <a:rPr lang="en-US" dirty="0"/>
                        <a:t>TX</a:t>
                      </a:r>
                    </a:p>
                  </a:txBody>
                  <a:tcPr/>
                </a:tc>
                <a:extLst>
                  <a:ext uri="{0D108BD9-81ED-4DB2-BD59-A6C34878D82A}">
                    <a16:rowId xmlns:a16="http://schemas.microsoft.com/office/drawing/2014/main" val="2356654207"/>
                  </a:ext>
                </a:extLst>
              </a:tr>
              <a:tr h="370840">
                <a:tc>
                  <a:txBody>
                    <a:bodyPr/>
                    <a:lstStyle/>
                    <a:p>
                      <a:r>
                        <a:rPr lang="en-US" dirty="0"/>
                        <a:t>Cluster 2</a:t>
                      </a:r>
                    </a:p>
                  </a:txBody>
                  <a:tcPr/>
                </a:tc>
                <a:tc>
                  <a:txBody>
                    <a:bodyPr/>
                    <a:lstStyle/>
                    <a:p>
                      <a:r>
                        <a:rPr lang="en-US" dirty="0"/>
                        <a:t>AK, AL, AR, CO, CT, DC, DE, HI, IA, ID, IN, KS, KY, LA, MA, MD, ME, MN, MO, MS, MT, ND, NE, NH, NJ, NM, NV, OH, OK, OR, PA, RI, SC, SD, TN, UT, VA, VT, WA, WI, WV,WY</a:t>
                      </a:r>
                    </a:p>
                  </a:txBody>
                  <a:tcPr/>
                </a:tc>
                <a:extLst>
                  <a:ext uri="{0D108BD9-81ED-4DB2-BD59-A6C34878D82A}">
                    <a16:rowId xmlns:a16="http://schemas.microsoft.com/office/drawing/2014/main" val="4031610367"/>
                  </a:ext>
                </a:extLst>
              </a:tr>
            </a:tbl>
          </a:graphicData>
        </a:graphic>
      </p:graphicFrame>
    </p:spTree>
    <p:extLst>
      <p:ext uri="{BB962C8B-B14F-4D97-AF65-F5344CB8AC3E}">
        <p14:creationId xmlns:p14="http://schemas.microsoft.com/office/powerpoint/2010/main" val="247204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3FB-4864-4328-801F-9E2DC3D7E294}"/>
              </a:ext>
            </a:extLst>
          </p:cNvPr>
          <p:cNvSpPr>
            <a:spLocks noGrp="1"/>
          </p:cNvSpPr>
          <p:nvPr>
            <p:ph type="title"/>
          </p:nvPr>
        </p:nvSpPr>
        <p:spPr/>
        <p:txBody>
          <a:bodyPr/>
          <a:lstStyle/>
          <a:p>
            <a:r>
              <a:rPr lang="en-US" dirty="0"/>
              <a:t>Clustering on State</a:t>
            </a:r>
          </a:p>
        </p:txBody>
      </p:sp>
      <p:sp>
        <p:nvSpPr>
          <p:cNvPr id="3" name="Content Placeholder 2">
            <a:extLst>
              <a:ext uri="{FF2B5EF4-FFF2-40B4-BE49-F238E27FC236}">
                <a16:creationId xmlns:a16="http://schemas.microsoft.com/office/drawing/2014/main" id="{AAF21A68-B7FF-4685-923A-154C3ECE16DE}"/>
              </a:ext>
            </a:extLst>
          </p:cNvPr>
          <p:cNvSpPr>
            <a:spLocks noGrp="1"/>
          </p:cNvSpPr>
          <p:nvPr>
            <p:ph idx="1"/>
          </p:nvPr>
        </p:nvSpPr>
        <p:spPr>
          <a:xfrm>
            <a:off x="677334" y="3455581"/>
            <a:ext cx="8596668" cy="2585781"/>
          </a:xfrm>
        </p:spPr>
        <p:txBody>
          <a:bodyPr>
            <a:normAutofit/>
          </a:bodyPr>
          <a:lstStyle/>
          <a:p>
            <a:r>
              <a:rPr lang="en-US" dirty="0"/>
              <a:t>Clustering states into three clusters resulted in an improvement in Cluster 1, but underperformance in Clusters 0 and 2. </a:t>
            </a:r>
          </a:p>
          <a:p>
            <a:r>
              <a:rPr lang="en-US" dirty="0"/>
              <a:t>This model appears to be worse than the previous model where the regions were grouped together.</a:t>
            </a:r>
          </a:p>
        </p:txBody>
      </p:sp>
      <p:graphicFrame>
        <p:nvGraphicFramePr>
          <p:cNvPr id="4" name="Table 3">
            <a:extLst>
              <a:ext uri="{FF2B5EF4-FFF2-40B4-BE49-F238E27FC236}">
                <a16:creationId xmlns:a16="http://schemas.microsoft.com/office/drawing/2014/main" id="{8D8B9E35-DF99-4454-B597-6FC8002DFB26}"/>
              </a:ext>
            </a:extLst>
          </p:cNvPr>
          <p:cNvGraphicFramePr>
            <a:graphicFrameLocks noGrp="1"/>
          </p:cNvGraphicFramePr>
          <p:nvPr>
            <p:extLst>
              <p:ext uri="{D42A27DB-BD31-4B8C-83A1-F6EECF244321}">
                <p14:modId xmlns:p14="http://schemas.microsoft.com/office/powerpoint/2010/main" val="1970492149"/>
              </p:ext>
            </p:extLst>
          </p:nvPr>
        </p:nvGraphicFramePr>
        <p:xfrm>
          <a:off x="911668" y="176165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0416562"/>
                    </a:ext>
                  </a:extLst>
                </a:gridCol>
                <a:gridCol w="4064000">
                  <a:extLst>
                    <a:ext uri="{9D8B030D-6E8A-4147-A177-3AD203B41FA5}">
                      <a16:colId xmlns:a16="http://schemas.microsoft.com/office/drawing/2014/main" val="2266100785"/>
                    </a:ext>
                  </a:extLst>
                </a:gridCol>
              </a:tblGrid>
              <a:tr h="37084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a:t>
                      </a:r>
                      <a:r>
                        <a:rPr lang="en-US" baseline="30000" dirty="0"/>
                        <a:t>2</a:t>
                      </a:r>
                      <a:endParaRPr lang="en-US" dirty="0"/>
                    </a:p>
                  </a:txBody>
                  <a:tcPr/>
                </a:tc>
                <a:extLst>
                  <a:ext uri="{0D108BD9-81ED-4DB2-BD59-A6C34878D82A}">
                    <a16:rowId xmlns:a16="http://schemas.microsoft.com/office/drawing/2014/main" val="2128345498"/>
                  </a:ext>
                </a:extLst>
              </a:tr>
              <a:tr h="370840">
                <a:tc>
                  <a:txBody>
                    <a:bodyPr/>
                    <a:lstStyle/>
                    <a:p>
                      <a:r>
                        <a:rPr lang="en-US" dirty="0"/>
                        <a:t>Cluster 0</a:t>
                      </a:r>
                    </a:p>
                  </a:txBody>
                  <a:tcPr/>
                </a:tc>
                <a:tc>
                  <a:txBody>
                    <a:bodyPr/>
                    <a:lstStyle/>
                    <a:p>
                      <a:r>
                        <a:rPr lang="en-US" dirty="0"/>
                        <a:t>0.609903659084</a:t>
                      </a:r>
                    </a:p>
                  </a:txBody>
                  <a:tcPr/>
                </a:tc>
                <a:extLst>
                  <a:ext uri="{0D108BD9-81ED-4DB2-BD59-A6C34878D82A}">
                    <a16:rowId xmlns:a16="http://schemas.microsoft.com/office/drawing/2014/main" val="306105674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1</a:t>
                      </a:r>
                    </a:p>
                  </a:txBody>
                  <a:tcPr/>
                </a:tc>
                <a:tc>
                  <a:txBody>
                    <a:bodyPr/>
                    <a:lstStyle/>
                    <a:p>
                      <a:r>
                        <a:rPr lang="en-US" dirty="0"/>
                        <a:t>0.875622428889</a:t>
                      </a:r>
                    </a:p>
                  </a:txBody>
                  <a:tcPr/>
                </a:tc>
                <a:extLst>
                  <a:ext uri="{0D108BD9-81ED-4DB2-BD59-A6C34878D82A}">
                    <a16:rowId xmlns:a16="http://schemas.microsoft.com/office/drawing/2014/main" val="313113115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Cluster 2</a:t>
                      </a:r>
                    </a:p>
                  </a:txBody>
                  <a:tcPr/>
                </a:tc>
                <a:tc>
                  <a:txBody>
                    <a:bodyPr/>
                    <a:lstStyle/>
                    <a:p>
                      <a:r>
                        <a:rPr lang="en-US" dirty="0"/>
                        <a:t>0.788179869502</a:t>
                      </a:r>
                    </a:p>
                  </a:txBody>
                  <a:tcPr/>
                </a:tc>
                <a:extLst>
                  <a:ext uri="{0D108BD9-81ED-4DB2-BD59-A6C34878D82A}">
                    <a16:rowId xmlns:a16="http://schemas.microsoft.com/office/drawing/2014/main" val="321379"/>
                  </a:ext>
                </a:extLst>
              </a:tr>
            </a:tbl>
          </a:graphicData>
        </a:graphic>
      </p:graphicFrame>
    </p:spTree>
    <p:extLst>
      <p:ext uri="{BB962C8B-B14F-4D97-AF65-F5344CB8AC3E}">
        <p14:creationId xmlns:p14="http://schemas.microsoft.com/office/powerpoint/2010/main" val="1992299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8253-46D7-40D8-B6B3-4AEE0ED1CB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D2034F6-26D8-4B02-9C7E-35EA64E9B6B1}"/>
              </a:ext>
            </a:extLst>
          </p:cNvPr>
          <p:cNvSpPr>
            <a:spLocks noGrp="1"/>
          </p:cNvSpPr>
          <p:nvPr>
            <p:ph idx="1"/>
          </p:nvPr>
        </p:nvSpPr>
        <p:spPr/>
        <p:txBody>
          <a:bodyPr/>
          <a:lstStyle/>
          <a:p>
            <a:r>
              <a:rPr lang="en-US" dirty="0"/>
              <a:t>Overall the </a:t>
            </a:r>
            <a:r>
              <a:rPr lang="en-US" dirty="0" err="1"/>
              <a:t>reclustering</a:t>
            </a:r>
            <a:r>
              <a:rPr lang="en-US" dirty="0"/>
              <a:t> was able to find some outlier groups that behaved differently than the rest of the population and model them.  These variations can be combined to use the model that fits the data best.  </a:t>
            </a:r>
          </a:p>
          <a:p>
            <a:r>
              <a:rPr lang="en-US" dirty="0"/>
              <a:t>The SFO region and Texas are groups where the clustering models did a better job than the overall model.  We can use the first model for everything else since it preformed the best for those items.</a:t>
            </a:r>
          </a:p>
        </p:txBody>
      </p:sp>
    </p:spTree>
    <p:extLst>
      <p:ext uri="{BB962C8B-B14F-4D97-AF65-F5344CB8AC3E}">
        <p14:creationId xmlns:p14="http://schemas.microsoft.com/office/powerpoint/2010/main" val="83921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EB8F-1C40-4872-8EE7-7362A2950918}"/>
              </a:ext>
            </a:extLst>
          </p:cNvPr>
          <p:cNvSpPr>
            <a:spLocks noGrp="1"/>
          </p:cNvSpPr>
          <p:nvPr>
            <p:ph type="title"/>
          </p:nvPr>
        </p:nvSpPr>
        <p:spPr/>
        <p:txBody>
          <a:bodyPr/>
          <a:lstStyle/>
          <a:p>
            <a:r>
              <a:rPr lang="en-US" dirty="0"/>
              <a:t>Adult Population of Regions plotted individually.</a:t>
            </a:r>
          </a:p>
        </p:txBody>
      </p:sp>
      <p:pic>
        <p:nvPicPr>
          <p:cNvPr id="4" name="Content Placeholder 3">
            <a:extLst>
              <a:ext uri="{FF2B5EF4-FFF2-40B4-BE49-F238E27FC236}">
                <a16:creationId xmlns:a16="http://schemas.microsoft.com/office/drawing/2014/main" id="{607C9F4A-D4CE-43B7-8C6A-A860F77C7FFD}"/>
              </a:ext>
            </a:extLst>
          </p:cNvPr>
          <p:cNvPicPr>
            <a:picLocks noGrp="1" noChangeAspect="1"/>
          </p:cNvPicPr>
          <p:nvPr>
            <p:ph idx="1"/>
          </p:nvPr>
        </p:nvPicPr>
        <p:blipFill>
          <a:blip r:embed="rId2"/>
          <a:stretch>
            <a:fillRect/>
          </a:stretch>
        </p:blipFill>
        <p:spPr>
          <a:xfrm>
            <a:off x="1273002" y="2127099"/>
            <a:ext cx="4000500" cy="2628900"/>
          </a:xfrm>
          <a:prstGeom prst="rect">
            <a:avLst/>
          </a:prstGeom>
        </p:spPr>
      </p:pic>
      <p:pic>
        <p:nvPicPr>
          <p:cNvPr id="5" name="Picture 4">
            <a:extLst>
              <a:ext uri="{FF2B5EF4-FFF2-40B4-BE49-F238E27FC236}">
                <a16:creationId xmlns:a16="http://schemas.microsoft.com/office/drawing/2014/main" id="{FD4C602E-E04F-47BA-A9CC-20A9FD2A2CBC}"/>
              </a:ext>
            </a:extLst>
          </p:cNvPr>
          <p:cNvPicPr>
            <a:picLocks noChangeAspect="1"/>
          </p:cNvPicPr>
          <p:nvPr/>
        </p:nvPicPr>
        <p:blipFill>
          <a:blip r:embed="rId3"/>
          <a:stretch>
            <a:fillRect/>
          </a:stretch>
        </p:blipFill>
        <p:spPr>
          <a:xfrm>
            <a:off x="5273502" y="2127099"/>
            <a:ext cx="4000500" cy="2628900"/>
          </a:xfrm>
          <a:prstGeom prst="rect">
            <a:avLst/>
          </a:prstGeom>
        </p:spPr>
      </p:pic>
      <p:pic>
        <p:nvPicPr>
          <p:cNvPr id="6" name="Picture 5">
            <a:extLst>
              <a:ext uri="{FF2B5EF4-FFF2-40B4-BE49-F238E27FC236}">
                <a16:creationId xmlns:a16="http://schemas.microsoft.com/office/drawing/2014/main" id="{5D513E5A-A582-46DE-A632-65AEA874D516}"/>
              </a:ext>
            </a:extLst>
          </p:cNvPr>
          <p:cNvPicPr>
            <a:picLocks noChangeAspect="1"/>
          </p:cNvPicPr>
          <p:nvPr/>
        </p:nvPicPr>
        <p:blipFill>
          <a:blip r:embed="rId4"/>
          <a:stretch>
            <a:fillRect/>
          </a:stretch>
        </p:blipFill>
        <p:spPr>
          <a:xfrm>
            <a:off x="3273252" y="4755999"/>
            <a:ext cx="4000500" cy="1457325"/>
          </a:xfrm>
          <a:prstGeom prst="rect">
            <a:avLst/>
          </a:prstGeom>
        </p:spPr>
      </p:pic>
    </p:spTree>
    <p:extLst>
      <p:ext uri="{BB962C8B-B14F-4D97-AF65-F5344CB8AC3E}">
        <p14:creationId xmlns:p14="http://schemas.microsoft.com/office/powerpoint/2010/main" val="205770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6DAD-446A-4F5D-9D04-E217ED333BF7}"/>
              </a:ext>
            </a:extLst>
          </p:cNvPr>
          <p:cNvSpPr>
            <a:spLocks noGrp="1"/>
          </p:cNvSpPr>
          <p:nvPr>
            <p:ph type="title"/>
          </p:nvPr>
        </p:nvSpPr>
        <p:spPr/>
        <p:txBody>
          <a:bodyPr/>
          <a:lstStyle/>
          <a:p>
            <a:r>
              <a:rPr lang="en-US" dirty="0"/>
              <a:t>Adult population growth by region</a:t>
            </a:r>
          </a:p>
        </p:txBody>
      </p:sp>
      <p:sp>
        <p:nvSpPr>
          <p:cNvPr id="3" name="Content Placeholder 2">
            <a:extLst>
              <a:ext uri="{FF2B5EF4-FFF2-40B4-BE49-F238E27FC236}">
                <a16:creationId xmlns:a16="http://schemas.microsoft.com/office/drawing/2014/main" id="{953731BE-597D-4CC3-8ED8-096810A5C861}"/>
              </a:ext>
            </a:extLst>
          </p:cNvPr>
          <p:cNvSpPr>
            <a:spLocks noGrp="1"/>
          </p:cNvSpPr>
          <p:nvPr>
            <p:ph idx="1"/>
          </p:nvPr>
        </p:nvSpPr>
        <p:spPr/>
        <p:txBody>
          <a:bodyPr/>
          <a:lstStyle/>
          <a:p>
            <a:r>
              <a:rPr lang="en-US" dirty="0"/>
              <a:t>Initially looking at the population, all regions appear to be very highly correlated with each other.  In fact, the lowest correlation between regions was between Dallas and Chicago at 0.86.</a:t>
            </a:r>
          </a:p>
          <a:p>
            <a:r>
              <a:rPr lang="en-US" dirty="0"/>
              <a:t>A breakdown of how individual state population fluctuate within regions is plotted on the following slides.  The effects of major events is evident in some of these charts.</a:t>
            </a:r>
          </a:p>
          <a:p>
            <a:endParaRPr lang="en-US" dirty="0"/>
          </a:p>
        </p:txBody>
      </p:sp>
    </p:spTree>
    <p:extLst>
      <p:ext uri="{BB962C8B-B14F-4D97-AF65-F5344CB8AC3E}">
        <p14:creationId xmlns:p14="http://schemas.microsoft.com/office/powerpoint/2010/main" val="40086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86FC-6030-44A9-979A-090C03301E4C}"/>
              </a:ext>
            </a:extLst>
          </p:cNvPr>
          <p:cNvSpPr>
            <a:spLocks noGrp="1"/>
          </p:cNvSpPr>
          <p:nvPr>
            <p:ph type="title"/>
          </p:nvPr>
        </p:nvSpPr>
        <p:spPr/>
        <p:txBody>
          <a:bodyPr/>
          <a:lstStyle/>
          <a:p>
            <a:r>
              <a:rPr lang="en-US" dirty="0"/>
              <a:t>Atlanta Region</a:t>
            </a:r>
          </a:p>
        </p:txBody>
      </p:sp>
      <p:pic>
        <p:nvPicPr>
          <p:cNvPr id="4" name="Picture 3">
            <a:extLst>
              <a:ext uri="{FF2B5EF4-FFF2-40B4-BE49-F238E27FC236}">
                <a16:creationId xmlns:a16="http://schemas.microsoft.com/office/drawing/2014/main" id="{5FC3AE0C-E464-4015-B1AE-3F5FE2F042FC}"/>
              </a:ext>
            </a:extLst>
          </p:cNvPr>
          <p:cNvPicPr>
            <a:picLocks noChangeAspect="1"/>
          </p:cNvPicPr>
          <p:nvPr/>
        </p:nvPicPr>
        <p:blipFill>
          <a:blip r:embed="rId2"/>
          <a:stretch>
            <a:fillRect/>
          </a:stretch>
        </p:blipFill>
        <p:spPr>
          <a:xfrm>
            <a:off x="293988" y="1925638"/>
            <a:ext cx="3657600" cy="2619375"/>
          </a:xfrm>
          <a:prstGeom prst="rect">
            <a:avLst/>
          </a:prstGeom>
        </p:spPr>
      </p:pic>
      <p:pic>
        <p:nvPicPr>
          <p:cNvPr id="5" name="Picture 4">
            <a:extLst>
              <a:ext uri="{FF2B5EF4-FFF2-40B4-BE49-F238E27FC236}">
                <a16:creationId xmlns:a16="http://schemas.microsoft.com/office/drawing/2014/main" id="{3A81DABA-F1EF-48FB-93D8-F8FF289F0E05}"/>
              </a:ext>
            </a:extLst>
          </p:cNvPr>
          <p:cNvPicPr>
            <a:picLocks noChangeAspect="1"/>
          </p:cNvPicPr>
          <p:nvPr/>
        </p:nvPicPr>
        <p:blipFill>
          <a:blip r:embed="rId3"/>
          <a:stretch>
            <a:fillRect/>
          </a:stretch>
        </p:blipFill>
        <p:spPr>
          <a:xfrm>
            <a:off x="4743932" y="606425"/>
            <a:ext cx="4000500" cy="2628900"/>
          </a:xfrm>
          <a:prstGeom prst="rect">
            <a:avLst/>
          </a:prstGeom>
        </p:spPr>
      </p:pic>
      <p:pic>
        <p:nvPicPr>
          <p:cNvPr id="6" name="Picture 5">
            <a:extLst>
              <a:ext uri="{FF2B5EF4-FFF2-40B4-BE49-F238E27FC236}">
                <a16:creationId xmlns:a16="http://schemas.microsoft.com/office/drawing/2014/main" id="{D6F13B18-AE04-4930-972F-C2DC20C1B6E0}"/>
              </a:ext>
            </a:extLst>
          </p:cNvPr>
          <p:cNvPicPr>
            <a:picLocks noChangeAspect="1"/>
          </p:cNvPicPr>
          <p:nvPr/>
        </p:nvPicPr>
        <p:blipFill>
          <a:blip r:embed="rId4"/>
          <a:stretch>
            <a:fillRect/>
          </a:stretch>
        </p:blipFill>
        <p:spPr>
          <a:xfrm>
            <a:off x="4743932" y="3240087"/>
            <a:ext cx="4000500" cy="2628900"/>
          </a:xfrm>
          <a:prstGeom prst="rect">
            <a:avLst/>
          </a:prstGeom>
        </p:spPr>
      </p:pic>
      <p:sp>
        <p:nvSpPr>
          <p:cNvPr id="7" name="TextBox 6">
            <a:extLst>
              <a:ext uri="{FF2B5EF4-FFF2-40B4-BE49-F238E27FC236}">
                <a16:creationId xmlns:a16="http://schemas.microsoft.com/office/drawing/2014/main" id="{04552E6B-C424-49FA-9AD3-0866386729B8}"/>
              </a:ext>
            </a:extLst>
          </p:cNvPr>
          <p:cNvSpPr txBox="1"/>
          <p:nvPr/>
        </p:nvSpPr>
        <p:spPr>
          <a:xfrm>
            <a:off x="719290" y="4805917"/>
            <a:ext cx="3232298" cy="1477328"/>
          </a:xfrm>
          <a:prstGeom prst="rect">
            <a:avLst/>
          </a:prstGeom>
          <a:noFill/>
        </p:spPr>
        <p:txBody>
          <a:bodyPr wrap="square" rtlCol="0">
            <a:spAutoFit/>
          </a:bodyPr>
          <a:lstStyle/>
          <a:p>
            <a:r>
              <a:rPr lang="en-US" dirty="0"/>
              <a:t>Although Florida may seem like an outlier, The data is in fact accurate and matches that in other data sets on the web.</a:t>
            </a:r>
          </a:p>
        </p:txBody>
      </p:sp>
    </p:spTree>
    <p:extLst>
      <p:ext uri="{BB962C8B-B14F-4D97-AF65-F5344CB8AC3E}">
        <p14:creationId xmlns:p14="http://schemas.microsoft.com/office/powerpoint/2010/main" val="366273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7726-4ED4-4C96-8783-E5190E681DA2}"/>
              </a:ext>
            </a:extLst>
          </p:cNvPr>
          <p:cNvSpPr>
            <a:spLocks noGrp="1"/>
          </p:cNvSpPr>
          <p:nvPr>
            <p:ph type="title"/>
          </p:nvPr>
        </p:nvSpPr>
        <p:spPr/>
        <p:txBody>
          <a:bodyPr/>
          <a:lstStyle/>
          <a:p>
            <a:r>
              <a:rPr lang="en-US" dirty="0"/>
              <a:t>Boston Region</a:t>
            </a:r>
          </a:p>
        </p:txBody>
      </p:sp>
      <p:pic>
        <p:nvPicPr>
          <p:cNvPr id="4" name="Picture 3">
            <a:extLst>
              <a:ext uri="{FF2B5EF4-FFF2-40B4-BE49-F238E27FC236}">
                <a16:creationId xmlns:a16="http://schemas.microsoft.com/office/drawing/2014/main" id="{D24C8488-553C-4CE2-AFA2-61E3A872BE20}"/>
              </a:ext>
            </a:extLst>
          </p:cNvPr>
          <p:cNvPicPr>
            <a:picLocks noChangeAspect="1"/>
          </p:cNvPicPr>
          <p:nvPr/>
        </p:nvPicPr>
        <p:blipFill>
          <a:blip r:embed="rId2"/>
          <a:stretch>
            <a:fillRect/>
          </a:stretch>
        </p:blipFill>
        <p:spPr>
          <a:xfrm>
            <a:off x="449002" y="1930400"/>
            <a:ext cx="3886200" cy="2619375"/>
          </a:xfrm>
          <a:prstGeom prst="rect">
            <a:avLst/>
          </a:prstGeom>
        </p:spPr>
      </p:pic>
      <p:pic>
        <p:nvPicPr>
          <p:cNvPr id="5" name="Picture 4">
            <a:extLst>
              <a:ext uri="{FF2B5EF4-FFF2-40B4-BE49-F238E27FC236}">
                <a16:creationId xmlns:a16="http://schemas.microsoft.com/office/drawing/2014/main" id="{5E79F6DF-F9DD-4EAE-80B6-68923E7D48C9}"/>
              </a:ext>
            </a:extLst>
          </p:cNvPr>
          <p:cNvPicPr>
            <a:picLocks noChangeAspect="1"/>
          </p:cNvPicPr>
          <p:nvPr/>
        </p:nvPicPr>
        <p:blipFill>
          <a:blip r:embed="rId3"/>
          <a:stretch>
            <a:fillRect/>
          </a:stretch>
        </p:blipFill>
        <p:spPr>
          <a:xfrm>
            <a:off x="5273502" y="611188"/>
            <a:ext cx="4000500" cy="2628900"/>
          </a:xfrm>
          <a:prstGeom prst="rect">
            <a:avLst/>
          </a:prstGeom>
        </p:spPr>
      </p:pic>
      <p:pic>
        <p:nvPicPr>
          <p:cNvPr id="6" name="Picture 5">
            <a:extLst>
              <a:ext uri="{FF2B5EF4-FFF2-40B4-BE49-F238E27FC236}">
                <a16:creationId xmlns:a16="http://schemas.microsoft.com/office/drawing/2014/main" id="{49601423-2419-4295-AD44-27E2567D6E13}"/>
              </a:ext>
            </a:extLst>
          </p:cNvPr>
          <p:cNvPicPr>
            <a:picLocks noChangeAspect="1"/>
          </p:cNvPicPr>
          <p:nvPr/>
        </p:nvPicPr>
        <p:blipFill>
          <a:blip r:embed="rId4"/>
          <a:stretch>
            <a:fillRect/>
          </a:stretch>
        </p:blipFill>
        <p:spPr>
          <a:xfrm>
            <a:off x="5273502" y="3240087"/>
            <a:ext cx="4000500" cy="1457325"/>
          </a:xfrm>
          <a:prstGeom prst="rect">
            <a:avLst/>
          </a:prstGeom>
        </p:spPr>
      </p:pic>
      <p:sp>
        <p:nvSpPr>
          <p:cNvPr id="7" name="TextBox 6">
            <a:extLst>
              <a:ext uri="{FF2B5EF4-FFF2-40B4-BE49-F238E27FC236}">
                <a16:creationId xmlns:a16="http://schemas.microsoft.com/office/drawing/2014/main" id="{B98F0808-E28C-4F5B-B592-A3BE33EDFAA9}"/>
              </a:ext>
            </a:extLst>
          </p:cNvPr>
          <p:cNvSpPr txBox="1"/>
          <p:nvPr/>
        </p:nvSpPr>
        <p:spPr>
          <a:xfrm>
            <a:off x="1250066" y="4953965"/>
            <a:ext cx="7628120" cy="1200329"/>
          </a:xfrm>
          <a:prstGeom prst="rect">
            <a:avLst/>
          </a:prstGeom>
          <a:noFill/>
        </p:spPr>
        <p:txBody>
          <a:bodyPr wrap="square" rtlCol="0">
            <a:spAutoFit/>
          </a:bodyPr>
          <a:lstStyle/>
          <a:p>
            <a:r>
              <a:rPr lang="en-US" dirty="0"/>
              <a:t>New Hampshire, Vermont, and Maine all have very similar trends in population since they all share the same forest and mountain geography. Rhode Island has been struggling to build industry since losing manufacturing to overseas.</a:t>
            </a:r>
          </a:p>
        </p:txBody>
      </p:sp>
    </p:spTree>
    <p:extLst>
      <p:ext uri="{BB962C8B-B14F-4D97-AF65-F5344CB8AC3E}">
        <p14:creationId xmlns:p14="http://schemas.microsoft.com/office/powerpoint/2010/main" val="112911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2B3C-F462-45A4-B87E-C519BB82CB5B}"/>
              </a:ext>
            </a:extLst>
          </p:cNvPr>
          <p:cNvSpPr>
            <a:spLocks noGrp="1"/>
          </p:cNvSpPr>
          <p:nvPr>
            <p:ph type="title"/>
          </p:nvPr>
        </p:nvSpPr>
        <p:spPr/>
        <p:txBody>
          <a:bodyPr/>
          <a:lstStyle/>
          <a:p>
            <a:r>
              <a:rPr lang="en-US" dirty="0"/>
              <a:t>Chicago Region</a:t>
            </a:r>
          </a:p>
        </p:txBody>
      </p:sp>
      <p:pic>
        <p:nvPicPr>
          <p:cNvPr id="4" name="Picture 3">
            <a:extLst>
              <a:ext uri="{FF2B5EF4-FFF2-40B4-BE49-F238E27FC236}">
                <a16:creationId xmlns:a16="http://schemas.microsoft.com/office/drawing/2014/main" id="{5FA642CF-C3E0-4B50-B01A-A2042FF08BE1}"/>
              </a:ext>
            </a:extLst>
          </p:cNvPr>
          <p:cNvPicPr>
            <a:picLocks noChangeAspect="1"/>
          </p:cNvPicPr>
          <p:nvPr/>
        </p:nvPicPr>
        <p:blipFill>
          <a:blip r:embed="rId2"/>
          <a:stretch>
            <a:fillRect/>
          </a:stretch>
        </p:blipFill>
        <p:spPr>
          <a:xfrm>
            <a:off x="677334" y="1930400"/>
            <a:ext cx="3886200" cy="2619375"/>
          </a:xfrm>
          <a:prstGeom prst="rect">
            <a:avLst/>
          </a:prstGeom>
        </p:spPr>
      </p:pic>
      <p:pic>
        <p:nvPicPr>
          <p:cNvPr id="5" name="Picture 4">
            <a:extLst>
              <a:ext uri="{FF2B5EF4-FFF2-40B4-BE49-F238E27FC236}">
                <a16:creationId xmlns:a16="http://schemas.microsoft.com/office/drawing/2014/main" id="{EDEB9BF0-7898-4C6B-90F6-87E27A4AD42A}"/>
              </a:ext>
            </a:extLst>
          </p:cNvPr>
          <p:cNvPicPr>
            <a:picLocks noChangeAspect="1"/>
          </p:cNvPicPr>
          <p:nvPr/>
        </p:nvPicPr>
        <p:blipFill>
          <a:blip r:embed="rId3"/>
          <a:stretch>
            <a:fillRect/>
          </a:stretch>
        </p:blipFill>
        <p:spPr>
          <a:xfrm>
            <a:off x="5273502" y="609600"/>
            <a:ext cx="4000500" cy="2628900"/>
          </a:xfrm>
          <a:prstGeom prst="rect">
            <a:avLst/>
          </a:prstGeom>
        </p:spPr>
      </p:pic>
      <p:pic>
        <p:nvPicPr>
          <p:cNvPr id="6" name="Picture 5">
            <a:extLst>
              <a:ext uri="{FF2B5EF4-FFF2-40B4-BE49-F238E27FC236}">
                <a16:creationId xmlns:a16="http://schemas.microsoft.com/office/drawing/2014/main" id="{651C141F-FAAA-4ECA-AAD2-7DCA23092FE2}"/>
              </a:ext>
            </a:extLst>
          </p:cNvPr>
          <p:cNvPicPr>
            <a:picLocks noChangeAspect="1"/>
          </p:cNvPicPr>
          <p:nvPr/>
        </p:nvPicPr>
        <p:blipFill>
          <a:blip r:embed="rId4"/>
          <a:stretch>
            <a:fillRect/>
          </a:stretch>
        </p:blipFill>
        <p:spPr>
          <a:xfrm>
            <a:off x="5273502" y="3238500"/>
            <a:ext cx="4000500" cy="1457325"/>
          </a:xfrm>
          <a:prstGeom prst="rect">
            <a:avLst/>
          </a:prstGeom>
        </p:spPr>
      </p:pic>
      <p:sp>
        <p:nvSpPr>
          <p:cNvPr id="7" name="TextBox 6">
            <a:extLst>
              <a:ext uri="{FF2B5EF4-FFF2-40B4-BE49-F238E27FC236}">
                <a16:creationId xmlns:a16="http://schemas.microsoft.com/office/drawing/2014/main" id="{CE417FC9-3D3C-47BF-BE46-C9501609185A}"/>
              </a:ext>
            </a:extLst>
          </p:cNvPr>
          <p:cNvSpPr txBox="1"/>
          <p:nvPr/>
        </p:nvSpPr>
        <p:spPr>
          <a:xfrm>
            <a:off x="836070" y="4887210"/>
            <a:ext cx="8437932" cy="1754326"/>
          </a:xfrm>
          <a:prstGeom prst="rect">
            <a:avLst/>
          </a:prstGeom>
          <a:noFill/>
        </p:spPr>
        <p:txBody>
          <a:bodyPr wrap="square" rtlCol="0">
            <a:spAutoFit/>
          </a:bodyPr>
          <a:lstStyle/>
          <a:p>
            <a:r>
              <a:rPr lang="en-US" dirty="0"/>
              <a:t>Michigan was hit especially hard by the financial crisis and lost many jobs related to the auto industry, which it relied heavily on. Ohio is also losing jobs, especially in manufacturing which could be related to the decline in it's youth population. Illinois has had a steady decline for some time and consensus on the web seems to be tax related. Their severe financial burden is chasing residents out in addition to the state's stagnant growth.</a:t>
            </a:r>
          </a:p>
        </p:txBody>
      </p:sp>
    </p:spTree>
    <p:extLst>
      <p:ext uri="{BB962C8B-B14F-4D97-AF65-F5344CB8AC3E}">
        <p14:creationId xmlns:p14="http://schemas.microsoft.com/office/powerpoint/2010/main" val="1633126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5933</TotalTime>
  <Words>1569</Words>
  <Application>Microsoft Office PowerPoint</Application>
  <PresentationFormat>Widescreen</PresentationFormat>
  <Paragraphs>311</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Trebuchet MS</vt:lpstr>
      <vt:lpstr>Wingdings 3</vt:lpstr>
      <vt:lpstr>Facet</vt:lpstr>
      <vt:lpstr>Social Security Administration Data Set</vt:lpstr>
      <vt:lpstr>About this project:</vt:lpstr>
      <vt:lpstr>Exploratory Data Analysis (EDA)</vt:lpstr>
      <vt:lpstr>Adult population growth by region</vt:lpstr>
      <vt:lpstr>Adult Population of Regions plotted individually.</vt:lpstr>
      <vt:lpstr>Adult population growth by region</vt:lpstr>
      <vt:lpstr>Atlanta Region</vt:lpstr>
      <vt:lpstr>Boston Region</vt:lpstr>
      <vt:lpstr>Chicago Region</vt:lpstr>
      <vt:lpstr>Dallas Region</vt:lpstr>
      <vt:lpstr>Denver Region</vt:lpstr>
      <vt:lpstr>Kansas City Region</vt:lpstr>
      <vt:lpstr>New York City Region</vt:lpstr>
      <vt:lpstr>Philadelphia Region</vt:lpstr>
      <vt:lpstr>Seattle Region</vt:lpstr>
      <vt:lpstr>San Francisco Region</vt:lpstr>
      <vt:lpstr>Adult Disability Rate</vt:lpstr>
      <vt:lpstr>Disability Rates by Region</vt:lpstr>
      <vt:lpstr>Regions plotted individually</vt:lpstr>
      <vt:lpstr>Atlanta Region</vt:lpstr>
      <vt:lpstr>Boston Region</vt:lpstr>
      <vt:lpstr>Chicago Region</vt:lpstr>
      <vt:lpstr>Dallas Region</vt:lpstr>
      <vt:lpstr>Denver Region</vt:lpstr>
      <vt:lpstr>Kansas City Region</vt:lpstr>
      <vt:lpstr>New York City Region</vt:lpstr>
      <vt:lpstr>Philadelphia Region</vt:lpstr>
      <vt:lpstr>Seattle Region</vt:lpstr>
      <vt:lpstr>San Francisco Region</vt:lpstr>
      <vt:lpstr>Correlation</vt:lpstr>
      <vt:lpstr>Correlation by Region</vt:lpstr>
      <vt:lpstr>Correlation by State</vt:lpstr>
      <vt:lpstr>Correlation</vt:lpstr>
      <vt:lpstr>Comparing Disability Rate to Other Variables</vt:lpstr>
      <vt:lpstr>Linear Regression using sklearn</vt:lpstr>
      <vt:lpstr>Linear Regression using sklearn</vt:lpstr>
      <vt:lpstr>Breaking the Rate Down Further</vt:lpstr>
      <vt:lpstr>Clustering by Region</vt:lpstr>
      <vt:lpstr>Clustering on Regions</vt:lpstr>
      <vt:lpstr>Clustering on Regions</vt:lpstr>
      <vt:lpstr>Clustering by State</vt:lpstr>
      <vt:lpstr>Clustering by State</vt:lpstr>
      <vt:lpstr>Cluster by State</vt:lpstr>
      <vt:lpstr>Clustering on State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Security Administration Data Set</dc:title>
  <dc:creator>Justin D</dc:creator>
  <cp:lastModifiedBy>Justin D</cp:lastModifiedBy>
  <cp:revision>34</cp:revision>
  <dcterms:created xsi:type="dcterms:W3CDTF">2018-05-31T14:47:59Z</dcterms:created>
  <dcterms:modified xsi:type="dcterms:W3CDTF">2018-06-04T17:41:09Z</dcterms:modified>
</cp:coreProperties>
</file>