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3" r:id="rId8"/>
    <p:sldId id="264" r:id="rId9"/>
    <p:sldId id="266" r:id="rId10"/>
    <p:sldId id="265" r:id="rId11"/>
    <p:sldId id="267" r:id="rId12"/>
    <p:sldId id="268" r:id="rId13"/>
    <p:sldId id="269" r:id="rId14"/>
    <p:sldId id="270" r:id="rId15"/>
    <p:sldId id="271" r:id="rId16"/>
    <p:sldId id="273" r:id="rId17"/>
    <p:sldId id="274" r:id="rId18"/>
    <p:sldId id="279" r:id="rId19"/>
    <p:sldId id="275" r:id="rId20"/>
    <p:sldId id="276" r:id="rId21"/>
    <p:sldId id="277" r:id="rId22"/>
    <p:sldId id="278" r:id="rId23"/>
    <p:sldId id="27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4" d="100"/>
          <a:sy n="84" d="100"/>
        </p:scale>
        <p:origin x="120"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smtClean="0"/>
              <a:t>8/6/2018</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321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8/6/2018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41998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8/6/2018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22496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8/6/2018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14740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8/6/2018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8817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8/6/2018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1189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8/6/2018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58375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8/6/2018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81992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8/6/2018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2499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8/6/2018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36457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8/6/2018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57361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smtClean="0"/>
              <a:pPr/>
              <a:t>8/6/2018</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1229572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lendingclub.com/info/download-data.ac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1A41-307B-47AE-93C7-8C8E9D08F49F}"/>
              </a:ext>
            </a:extLst>
          </p:cNvPr>
          <p:cNvSpPr>
            <a:spLocks noGrp="1"/>
          </p:cNvSpPr>
          <p:nvPr>
            <p:ph type="ctrTitle"/>
          </p:nvPr>
        </p:nvSpPr>
        <p:spPr/>
        <p:txBody>
          <a:bodyPr/>
          <a:lstStyle/>
          <a:p>
            <a:r>
              <a:rPr lang="en-US" dirty="0"/>
              <a:t>Lendingclub.com loan data </a:t>
            </a:r>
          </a:p>
        </p:txBody>
      </p:sp>
      <p:sp>
        <p:nvSpPr>
          <p:cNvPr id="3" name="Subtitle 2">
            <a:extLst>
              <a:ext uri="{FF2B5EF4-FFF2-40B4-BE49-F238E27FC236}">
                <a16:creationId xmlns:a16="http://schemas.microsoft.com/office/drawing/2014/main" id="{8814F0A6-1532-4F64-A7A9-C755BF177C5F}"/>
              </a:ext>
            </a:extLst>
          </p:cNvPr>
          <p:cNvSpPr>
            <a:spLocks noGrp="1"/>
          </p:cNvSpPr>
          <p:nvPr>
            <p:ph type="subTitle" idx="1"/>
          </p:nvPr>
        </p:nvSpPr>
        <p:spPr/>
        <p:txBody>
          <a:bodyPr/>
          <a:lstStyle/>
          <a:p>
            <a:r>
              <a:rPr lang="en-US" dirty="0"/>
              <a:t>Exploring LendingClub.com loan data and looking to predict if a loan will ultimately be paid off in full or charged off.</a:t>
            </a:r>
          </a:p>
        </p:txBody>
      </p:sp>
    </p:spTree>
    <p:extLst>
      <p:ext uri="{BB962C8B-B14F-4D97-AF65-F5344CB8AC3E}">
        <p14:creationId xmlns:p14="http://schemas.microsoft.com/office/powerpoint/2010/main" val="1682519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9B37C-D448-452C-9CE1-6A2E01FC3730}"/>
              </a:ext>
            </a:extLst>
          </p:cNvPr>
          <p:cNvSpPr>
            <a:spLocks noGrp="1"/>
          </p:cNvSpPr>
          <p:nvPr>
            <p:ph type="title"/>
          </p:nvPr>
        </p:nvSpPr>
        <p:spPr/>
        <p:txBody>
          <a:bodyPr/>
          <a:lstStyle/>
          <a:p>
            <a:r>
              <a:rPr lang="en-US" dirty="0"/>
              <a:t>Purpose of the loan</a:t>
            </a:r>
          </a:p>
        </p:txBody>
      </p:sp>
      <p:sp>
        <p:nvSpPr>
          <p:cNvPr id="3" name="Content Placeholder 2">
            <a:extLst>
              <a:ext uri="{FF2B5EF4-FFF2-40B4-BE49-F238E27FC236}">
                <a16:creationId xmlns:a16="http://schemas.microsoft.com/office/drawing/2014/main" id="{47185CD0-12DA-4034-9C4D-B824F44D6966}"/>
              </a:ext>
            </a:extLst>
          </p:cNvPr>
          <p:cNvSpPr>
            <a:spLocks noGrp="1"/>
          </p:cNvSpPr>
          <p:nvPr>
            <p:ph idx="1"/>
          </p:nvPr>
        </p:nvSpPr>
        <p:spPr>
          <a:xfrm>
            <a:off x="6936059" y="3078866"/>
            <a:ext cx="4079812" cy="1134319"/>
          </a:xfrm>
        </p:spPr>
        <p:txBody>
          <a:bodyPr/>
          <a:lstStyle/>
          <a:p>
            <a:r>
              <a:rPr lang="en-US" dirty="0"/>
              <a:t>Small business loans appear to be higher risk than loans used for any other reason.</a:t>
            </a:r>
          </a:p>
        </p:txBody>
      </p:sp>
      <p:pic>
        <p:nvPicPr>
          <p:cNvPr id="4" name="Picture 3">
            <a:extLst>
              <a:ext uri="{FF2B5EF4-FFF2-40B4-BE49-F238E27FC236}">
                <a16:creationId xmlns:a16="http://schemas.microsoft.com/office/drawing/2014/main" id="{C72357E6-0BED-4EB7-A65A-0EE2C080965D}"/>
              </a:ext>
            </a:extLst>
          </p:cNvPr>
          <p:cNvPicPr>
            <a:picLocks noChangeAspect="1"/>
          </p:cNvPicPr>
          <p:nvPr/>
        </p:nvPicPr>
        <p:blipFill>
          <a:blip r:embed="rId2"/>
          <a:stretch>
            <a:fillRect/>
          </a:stretch>
        </p:blipFill>
        <p:spPr>
          <a:xfrm>
            <a:off x="1143000" y="2057400"/>
            <a:ext cx="5350397" cy="3865480"/>
          </a:xfrm>
          <a:prstGeom prst="rect">
            <a:avLst/>
          </a:prstGeom>
        </p:spPr>
      </p:pic>
    </p:spTree>
    <p:extLst>
      <p:ext uri="{BB962C8B-B14F-4D97-AF65-F5344CB8AC3E}">
        <p14:creationId xmlns:p14="http://schemas.microsoft.com/office/powerpoint/2010/main" val="1537995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D12EC-1E9B-4125-9868-EFF3F18BC8B0}"/>
              </a:ext>
            </a:extLst>
          </p:cNvPr>
          <p:cNvSpPr>
            <a:spLocks noGrp="1"/>
          </p:cNvSpPr>
          <p:nvPr>
            <p:ph type="title"/>
          </p:nvPr>
        </p:nvSpPr>
        <p:spPr/>
        <p:txBody>
          <a:bodyPr/>
          <a:lstStyle/>
          <a:p>
            <a:r>
              <a:rPr lang="en-US" dirty="0"/>
              <a:t>Amount of the loan</a:t>
            </a:r>
          </a:p>
        </p:txBody>
      </p:sp>
      <p:sp>
        <p:nvSpPr>
          <p:cNvPr id="3" name="Content Placeholder 2">
            <a:extLst>
              <a:ext uri="{FF2B5EF4-FFF2-40B4-BE49-F238E27FC236}">
                <a16:creationId xmlns:a16="http://schemas.microsoft.com/office/drawing/2014/main" id="{95BDC786-4440-4E95-B48E-44CBAE11D9EF}"/>
              </a:ext>
            </a:extLst>
          </p:cNvPr>
          <p:cNvSpPr>
            <a:spLocks noGrp="1"/>
          </p:cNvSpPr>
          <p:nvPr>
            <p:ph idx="1"/>
          </p:nvPr>
        </p:nvSpPr>
        <p:spPr>
          <a:xfrm>
            <a:off x="1143000" y="2057400"/>
            <a:ext cx="3228278" cy="4038600"/>
          </a:xfrm>
        </p:spPr>
        <p:txBody>
          <a:bodyPr/>
          <a:lstStyle/>
          <a:p>
            <a:r>
              <a:rPr lang="en-US" dirty="0"/>
              <a:t>There are several spikes loans of certain amounts are lent, but there is a large amount of overlap between paid and defaulted.</a:t>
            </a:r>
          </a:p>
        </p:txBody>
      </p:sp>
      <p:pic>
        <p:nvPicPr>
          <p:cNvPr id="4" name="Picture 3">
            <a:extLst>
              <a:ext uri="{FF2B5EF4-FFF2-40B4-BE49-F238E27FC236}">
                <a16:creationId xmlns:a16="http://schemas.microsoft.com/office/drawing/2014/main" id="{08BCF641-F1EC-4669-BAD2-CA9FAD4F5DD3}"/>
              </a:ext>
            </a:extLst>
          </p:cNvPr>
          <p:cNvPicPr>
            <a:picLocks noChangeAspect="1"/>
          </p:cNvPicPr>
          <p:nvPr/>
        </p:nvPicPr>
        <p:blipFill>
          <a:blip r:embed="rId2"/>
          <a:stretch>
            <a:fillRect/>
          </a:stretch>
        </p:blipFill>
        <p:spPr>
          <a:xfrm>
            <a:off x="6035534" y="2057400"/>
            <a:ext cx="4982986" cy="3492976"/>
          </a:xfrm>
          <a:prstGeom prst="rect">
            <a:avLst/>
          </a:prstGeom>
        </p:spPr>
      </p:pic>
    </p:spTree>
    <p:extLst>
      <p:ext uri="{BB962C8B-B14F-4D97-AF65-F5344CB8AC3E}">
        <p14:creationId xmlns:p14="http://schemas.microsoft.com/office/powerpoint/2010/main" val="1203353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A045E-712B-474E-9200-E78A91D878D0}"/>
              </a:ext>
            </a:extLst>
          </p:cNvPr>
          <p:cNvSpPr>
            <a:spLocks noGrp="1"/>
          </p:cNvSpPr>
          <p:nvPr>
            <p:ph type="title"/>
          </p:nvPr>
        </p:nvSpPr>
        <p:spPr/>
        <p:txBody>
          <a:bodyPr/>
          <a:lstStyle/>
          <a:p>
            <a:r>
              <a:rPr lang="en-US" dirty="0"/>
              <a:t>Amount of each payment</a:t>
            </a:r>
          </a:p>
        </p:txBody>
      </p:sp>
      <p:sp>
        <p:nvSpPr>
          <p:cNvPr id="3" name="Content Placeholder 2">
            <a:extLst>
              <a:ext uri="{FF2B5EF4-FFF2-40B4-BE49-F238E27FC236}">
                <a16:creationId xmlns:a16="http://schemas.microsoft.com/office/drawing/2014/main" id="{4852092C-6DCA-4FF4-B138-8B8890542A0E}"/>
              </a:ext>
            </a:extLst>
          </p:cNvPr>
          <p:cNvSpPr>
            <a:spLocks noGrp="1"/>
          </p:cNvSpPr>
          <p:nvPr>
            <p:ph idx="1"/>
          </p:nvPr>
        </p:nvSpPr>
        <p:spPr>
          <a:xfrm>
            <a:off x="7595641" y="3254215"/>
            <a:ext cx="3422879" cy="1496028"/>
          </a:xfrm>
        </p:spPr>
        <p:txBody>
          <a:bodyPr/>
          <a:lstStyle/>
          <a:p>
            <a:r>
              <a:rPr lang="en-US" dirty="0"/>
              <a:t>Again the overlap is almost identical for each group</a:t>
            </a:r>
          </a:p>
        </p:txBody>
      </p:sp>
      <p:pic>
        <p:nvPicPr>
          <p:cNvPr id="4" name="Picture 3">
            <a:extLst>
              <a:ext uri="{FF2B5EF4-FFF2-40B4-BE49-F238E27FC236}">
                <a16:creationId xmlns:a16="http://schemas.microsoft.com/office/drawing/2014/main" id="{FB5FFA59-A4E8-4754-8A03-1FDEC6C41D06}"/>
              </a:ext>
            </a:extLst>
          </p:cNvPr>
          <p:cNvPicPr>
            <a:picLocks noChangeAspect="1"/>
          </p:cNvPicPr>
          <p:nvPr/>
        </p:nvPicPr>
        <p:blipFill>
          <a:blip r:embed="rId2"/>
          <a:stretch>
            <a:fillRect/>
          </a:stretch>
        </p:blipFill>
        <p:spPr>
          <a:xfrm>
            <a:off x="1143000" y="2057400"/>
            <a:ext cx="5454570" cy="3889659"/>
          </a:xfrm>
          <a:prstGeom prst="rect">
            <a:avLst/>
          </a:prstGeom>
        </p:spPr>
      </p:pic>
    </p:spTree>
    <p:extLst>
      <p:ext uri="{BB962C8B-B14F-4D97-AF65-F5344CB8AC3E}">
        <p14:creationId xmlns:p14="http://schemas.microsoft.com/office/powerpoint/2010/main" val="3709771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1CAE9-822B-4E3B-A90E-5E74F1674158}"/>
              </a:ext>
            </a:extLst>
          </p:cNvPr>
          <p:cNvSpPr>
            <a:spLocks noGrp="1"/>
          </p:cNvSpPr>
          <p:nvPr>
            <p:ph type="title"/>
          </p:nvPr>
        </p:nvSpPr>
        <p:spPr/>
        <p:txBody>
          <a:bodyPr/>
          <a:lstStyle/>
          <a:p>
            <a:r>
              <a:rPr lang="en-US" dirty="0"/>
              <a:t>Credit Length</a:t>
            </a:r>
          </a:p>
        </p:txBody>
      </p:sp>
      <p:sp>
        <p:nvSpPr>
          <p:cNvPr id="3" name="Content Placeholder 2">
            <a:extLst>
              <a:ext uri="{FF2B5EF4-FFF2-40B4-BE49-F238E27FC236}">
                <a16:creationId xmlns:a16="http://schemas.microsoft.com/office/drawing/2014/main" id="{93691910-077F-43B7-BE9B-2FFE06AFDF69}"/>
              </a:ext>
            </a:extLst>
          </p:cNvPr>
          <p:cNvSpPr>
            <a:spLocks noGrp="1"/>
          </p:cNvSpPr>
          <p:nvPr>
            <p:ph idx="1"/>
          </p:nvPr>
        </p:nvSpPr>
        <p:spPr>
          <a:xfrm>
            <a:off x="1432368" y="2922326"/>
            <a:ext cx="2919714" cy="2144210"/>
          </a:xfrm>
        </p:spPr>
        <p:txBody>
          <a:bodyPr/>
          <a:lstStyle/>
          <a:p>
            <a:r>
              <a:rPr lang="en-US" dirty="0"/>
              <a:t>Here we begin to see that those with shorter credit histories tend to default more often.</a:t>
            </a:r>
          </a:p>
        </p:txBody>
      </p:sp>
      <p:pic>
        <p:nvPicPr>
          <p:cNvPr id="4" name="Picture 3">
            <a:extLst>
              <a:ext uri="{FF2B5EF4-FFF2-40B4-BE49-F238E27FC236}">
                <a16:creationId xmlns:a16="http://schemas.microsoft.com/office/drawing/2014/main" id="{B7471C96-3B5F-4907-BE68-F0745D4C1878}"/>
              </a:ext>
            </a:extLst>
          </p:cNvPr>
          <p:cNvPicPr>
            <a:picLocks noChangeAspect="1"/>
          </p:cNvPicPr>
          <p:nvPr/>
        </p:nvPicPr>
        <p:blipFill>
          <a:blip r:embed="rId2"/>
          <a:stretch>
            <a:fillRect/>
          </a:stretch>
        </p:blipFill>
        <p:spPr>
          <a:xfrm>
            <a:off x="5489756" y="1965960"/>
            <a:ext cx="5528764" cy="4056942"/>
          </a:xfrm>
          <a:prstGeom prst="rect">
            <a:avLst/>
          </a:prstGeom>
        </p:spPr>
      </p:pic>
    </p:spTree>
    <p:extLst>
      <p:ext uri="{BB962C8B-B14F-4D97-AF65-F5344CB8AC3E}">
        <p14:creationId xmlns:p14="http://schemas.microsoft.com/office/powerpoint/2010/main" val="3554876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D808-64ED-42B8-9369-D2BCB2E00F3B}"/>
              </a:ext>
            </a:extLst>
          </p:cNvPr>
          <p:cNvSpPr>
            <a:spLocks noGrp="1"/>
          </p:cNvSpPr>
          <p:nvPr>
            <p:ph type="title"/>
          </p:nvPr>
        </p:nvSpPr>
        <p:spPr/>
        <p:txBody>
          <a:bodyPr/>
          <a:lstStyle/>
          <a:p>
            <a:r>
              <a:rPr lang="en-US" dirty="0"/>
              <a:t>Open accounts </a:t>
            </a:r>
          </a:p>
        </p:txBody>
      </p:sp>
      <p:sp>
        <p:nvSpPr>
          <p:cNvPr id="3" name="Content Placeholder 2">
            <a:extLst>
              <a:ext uri="{FF2B5EF4-FFF2-40B4-BE49-F238E27FC236}">
                <a16:creationId xmlns:a16="http://schemas.microsoft.com/office/drawing/2014/main" id="{517E5B97-733C-4CC1-8F04-BDF60117126C}"/>
              </a:ext>
            </a:extLst>
          </p:cNvPr>
          <p:cNvSpPr>
            <a:spLocks noGrp="1"/>
          </p:cNvSpPr>
          <p:nvPr>
            <p:ph idx="1"/>
          </p:nvPr>
        </p:nvSpPr>
        <p:spPr>
          <a:xfrm>
            <a:off x="8047054" y="3245448"/>
            <a:ext cx="2971466" cy="1391856"/>
          </a:xfrm>
        </p:spPr>
        <p:txBody>
          <a:bodyPr/>
          <a:lstStyle/>
          <a:p>
            <a:r>
              <a:rPr lang="en-US" dirty="0"/>
              <a:t>Borrowers with fewer accounts tend to be more likely to pay off their loans.</a:t>
            </a:r>
          </a:p>
        </p:txBody>
      </p:sp>
      <p:pic>
        <p:nvPicPr>
          <p:cNvPr id="4" name="Picture 3">
            <a:extLst>
              <a:ext uri="{FF2B5EF4-FFF2-40B4-BE49-F238E27FC236}">
                <a16:creationId xmlns:a16="http://schemas.microsoft.com/office/drawing/2014/main" id="{8D1D61AD-251B-4568-89D1-C209DBB030E9}"/>
              </a:ext>
            </a:extLst>
          </p:cNvPr>
          <p:cNvPicPr/>
          <p:nvPr/>
        </p:nvPicPr>
        <p:blipFill>
          <a:blip r:embed="rId2">
            <a:extLst>
              <a:ext uri="{28A0092B-C50C-407E-A947-70E740481C1C}">
                <a14:useLocalDpi xmlns:a14="http://schemas.microsoft.com/office/drawing/2010/main" val="0"/>
              </a:ext>
            </a:extLst>
          </a:blip>
          <a:stretch>
            <a:fillRect/>
          </a:stretch>
        </p:blipFill>
        <p:spPr>
          <a:xfrm>
            <a:off x="1752057" y="2245489"/>
            <a:ext cx="5204328" cy="3391774"/>
          </a:xfrm>
          <a:prstGeom prst="rect">
            <a:avLst/>
          </a:prstGeom>
        </p:spPr>
      </p:pic>
    </p:spTree>
    <p:extLst>
      <p:ext uri="{BB962C8B-B14F-4D97-AF65-F5344CB8AC3E}">
        <p14:creationId xmlns:p14="http://schemas.microsoft.com/office/powerpoint/2010/main" val="2915828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8D43-4029-48CD-A2B5-BADC6C096F8D}"/>
              </a:ext>
            </a:extLst>
          </p:cNvPr>
          <p:cNvSpPr>
            <a:spLocks noGrp="1"/>
          </p:cNvSpPr>
          <p:nvPr>
            <p:ph type="title"/>
          </p:nvPr>
        </p:nvSpPr>
        <p:spPr/>
        <p:txBody>
          <a:bodyPr/>
          <a:lstStyle/>
          <a:p>
            <a:r>
              <a:rPr lang="en-US" dirty="0"/>
              <a:t>Debt-to-income ratio</a:t>
            </a:r>
          </a:p>
        </p:txBody>
      </p:sp>
      <p:sp>
        <p:nvSpPr>
          <p:cNvPr id="3" name="Content Placeholder 2">
            <a:extLst>
              <a:ext uri="{FF2B5EF4-FFF2-40B4-BE49-F238E27FC236}">
                <a16:creationId xmlns:a16="http://schemas.microsoft.com/office/drawing/2014/main" id="{06E6FBFA-40F9-414F-ADA7-7E1A33D0FA1F}"/>
              </a:ext>
            </a:extLst>
          </p:cNvPr>
          <p:cNvSpPr>
            <a:spLocks noGrp="1"/>
          </p:cNvSpPr>
          <p:nvPr>
            <p:ph idx="1"/>
          </p:nvPr>
        </p:nvSpPr>
        <p:spPr>
          <a:xfrm>
            <a:off x="946231" y="3105486"/>
            <a:ext cx="4829537" cy="1739096"/>
          </a:xfrm>
        </p:spPr>
        <p:txBody>
          <a:bodyPr/>
          <a:lstStyle/>
          <a:p>
            <a:r>
              <a:rPr lang="en-US" dirty="0"/>
              <a:t>Those with ratios lower than about 17 tend to be more successful in paying off their loans.</a:t>
            </a:r>
          </a:p>
        </p:txBody>
      </p:sp>
      <p:pic>
        <p:nvPicPr>
          <p:cNvPr id="4" name="Picture 3">
            <a:extLst>
              <a:ext uri="{FF2B5EF4-FFF2-40B4-BE49-F238E27FC236}">
                <a16:creationId xmlns:a16="http://schemas.microsoft.com/office/drawing/2014/main" id="{D51D25C2-1ADB-481F-B0A6-0664C219C77A}"/>
              </a:ext>
            </a:extLst>
          </p:cNvPr>
          <p:cNvPicPr/>
          <p:nvPr/>
        </p:nvPicPr>
        <p:blipFill>
          <a:blip r:embed="rId2">
            <a:extLst>
              <a:ext uri="{28A0092B-C50C-407E-A947-70E740481C1C}">
                <a14:useLocalDpi xmlns:a14="http://schemas.microsoft.com/office/drawing/2010/main" val="0"/>
              </a:ext>
            </a:extLst>
          </a:blip>
          <a:stretch>
            <a:fillRect/>
          </a:stretch>
        </p:blipFill>
        <p:spPr>
          <a:xfrm>
            <a:off x="5972537" y="1965959"/>
            <a:ext cx="5045984" cy="4018151"/>
          </a:xfrm>
          <a:prstGeom prst="rect">
            <a:avLst/>
          </a:prstGeom>
        </p:spPr>
      </p:pic>
    </p:spTree>
    <p:extLst>
      <p:ext uri="{BB962C8B-B14F-4D97-AF65-F5344CB8AC3E}">
        <p14:creationId xmlns:p14="http://schemas.microsoft.com/office/powerpoint/2010/main" val="289341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03611-88C3-46F5-A88C-89379C598066}"/>
              </a:ext>
            </a:extLst>
          </p:cNvPr>
          <p:cNvSpPr>
            <a:spLocks noGrp="1"/>
          </p:cNvSpPr>
          <p:nvPr>
            <p:ph type="title"/>
          </p:nvPr>
        </p:nvSpPr>
        <p:spPr/>
        <p:txBody>
          <a:bodyPr/>
          <a:lstStyle/>
          <a:p>
            <a:r>
              <a:rPr lang="en-US" dirty="0"/>
              <a:t>Scaling</a:t>
            </a:r>
          </a:p>
        </p:txBody>
      </p:sp>
      <p:sp>
        <p:nvSpPr>
          <p:cNvPr id="3" name="Content Placeholder 2">
            <a:extLst>
              <a:ext uri="{FF2B5EF4-FFF2-40B4-BE49-F238E27FC236}">
                <a16:creationId xmlns:a16="http://schemas.microsoft.com/office/drawing/2014/main" id="{A34EE2E9-811D-418E-A218-D42A0001AC43}"/>
              </a:ext>
            </a:extLst>
          </p:cNvPr>
          <p:cNvSpPr>
            <a:spLocks noGrp="1"/>
          </p:cNvSpPr>
          <p:nvPr>
            <p:ph idx="1"/>
          </p:nvPr>
        </p:nvSpPr>
        <p:spPr>
          <a:xfrm>
            <a:off x="1143000" y="2057400"/>
            <a:ext cx="9872871" cy="1387549"/>
          </a:xfrm>
        </p:spPr>
        <p:txBody>
          <a:bodyPr>
            <a:normAutofit lnSpcReduction="10000"/>
          </a:bodyPr>
          <a:lstStyle/>
          <a:p>
            <a:r>
              <a:rPr lang="en-US" dirty="0"/>
              <a:t>As one may expect, there are not as many people who fail to pay off their loans as those who do.</a:t>
            </a:r>
          </a:p>
          <a:p>
            <a:r>
              <a:rPr lang="en-US" dirty="0"/>
              <a:t>To balance the data, we up-sampled the default column to give equal amounts during the training set.</a:t>
            </a:r>
          </a:p>
        </p:txBody>
      </p:sp>
      <p:graphicFrame>
        <p:nvGraphicFramePr>
          <p:cNvPr id="4" name="Table 3">
            <a:extLst>
              <a:ext uri="{FF2B5EF4-FFF2-40B4-BE49-F238E27FC236}">
                <a16:creationId xmlns:a16="http://schemas.microsoft.com/office/drawing/2014/main" id="{C3BA4F77-FF46-4884-806C-04BE473599BC}"/>
              </a:ext>
            </a:extLst>
          </p:cNvPr>
          <p:cNvGraphicFramePr>
            <a:graphicFrameLocks noGrp="1"/>
          </p:cNvGraphicFramePr>
          <p:nvPr>
            <p:extLst>
              <p:ext uri="{D42A27DB-BD31-4B8C-83A1-F6EECF244321}">
                <p14:modId xmlns:p14="http://schemas.microsoft.com/office/powerpoint/2010/main" val="4183283083"/>
              </p:ext>
            </p:extLst>
          </p:nvPr>
        </p:nvGraphicFramePr>
        <p:xfrm>
          <a:off x="883684" y="4441061"/>
          <a:ext cx="4092354" cy="1112520"/>
        </p:xfrm>
        <a:graphic>
          <a:graphicData uri="http://schemas.openxmlformats.org/drawingml/2006/table">
            <a:tbl>
              <a:tblPr firstRow="1" bandRow="1">
                <a:tableStyleId>{5C22544A-7EE6-4342-B048-85BDC9FD1C3A}</a:tableStyleId>
              </a:tblPr>
              <a:tblGrid>
                <a:gridCol w="2046177">
                  <a:extLst>
                    <a:ext uri="{9D8B030D-6E8A-4147-A177-3AD203B41FA5}">
                      <a16:colId xmlns:a16="http://schemas.microsoft.com/office/drawing/2014/main" val="3549093629"/>
                    </a:ext>
                  </a:extLst>
                </a:gridCol>
                <a:gridCol w="2046177">
                  <a:extLst>
                    <a:ext uri="{9D8B030D-6E8A-4147-A177-3AD203B41FA5}">
                      <a16:colId xmlns:a16="http://schemas.microsoft.com/office/drawing/2014/main" val="2009013485"/>
                    </a:ext>
                  </a:extLst>
                </a:gridCol>
              </a:tblGrid>
              <a:tr h="370840">
                <a:tc gridSpan="2">
                  <a:txBody>
                    <a:bodyPr/>
                    <a:lstStyle/>
                    <a:p>
                      <a:r>
                        <a:rPr lang="en-US" dirty="0"/>
                        <a:t>Before Scaling:</a:t>
                      </a:r>
                    </a:p>
                  </a:txBody>
                  <a:tcPr/>
                </a:tc>
                <a:tc hMerge="1">
                  <a:txBody>
                    <a:bodyPr/>
                    <a:lstStyle/>
                    <a:p>
                      <a:endParaRPr lang="en-US" dirty="0"/>
                    </a:p>
                  </a:txBody>
                  <a:tcPr/>
                </a:tc>
                <a:extLst>
                  <a:ext uri="{0D108BD9-81ED-4DB2-BD59-A6C34878D82A}">
                    <a16:rowId xmlns:a16="http://schemas.microsoft.com/office/drawing/2014/main" val="2253374648"/>
                  </a:ext>
                </a:extLst>
              </a:tr>
              <a:tr h="370840">
                <a:tc>
                  <a:txBody>
                    <a:bodyPr/>
                    <a:lstStyle/>
                    <a:p>
                      <a:r>
                        <a:rPr lang="en-US" dirty="0"/>
                        <a:t>True</a:t>
                      </a:r>
                    </a:p>
                  </a:txBody>
                  <a:tcPr/>
                </a:tc>
                <a:tc>
                  <a:txBody>
                    <a:bodyPr/>
                    <a:lstStyle/>
                    <a:p>
                      <a:r>
                        <a:rPr lang="en-US" dirty="0"/>
                        <a:t>65257</a:t>
                      </a:r>
                    </a:p>
                  </a:txBody>
                  <a:tcPr/>
                </a:tc>
                <a:extLst>
                  <a:ext uri="{0D108BD9-81ED-4DB2-BD59-A6C34878D82A}">
                    <a16:rowId xmlns:a16="http://schemas.microsoft.com/office/drawing/2014/main" val="3193279710"/>
                  </a:ext>
                </a:extLst>
              </a:tr>
              <a:tr h="370840">
                <a:tc>
                  <a:txBody>
                    <a:bodyPr/>
                    <a:lstStyle/>
                    <a:p>
                      <a:r>
                        <a:rPr lang="en-US" dirty="0"/>
                        <a:t>False</a:t>
                      </a:r>
                    </a:p>
                  </a:txBody>
                  <a:tcPr/>
                </a:tc>
                <a:tc>
                  <a:txBody>
                    <a:bodyPr/>
                    <a:lstStyle/>
                    <a:p>
                      <a:r>
                        <a:rPr lang="en-US" dirty="0"/>
                        <a:t>387170</a:t>
                      </a:r>
                    </a:p>
                  </a:txBody>
                  <a:tcPr/>
                </a:tc>
                <a:extLst>
                  <a:ext uri="{0D108BD9-81ED-4DB2-BD59-A6C34878D82A}">
                    <a16:rowId xmlns:a16="http://schemas.microsoft.com/office/drawing/2014/main" val="2660977527"/>
                  </a:ext>
                </a:extLst>
              </a:tr>
            </a:tbl>
          </a:graphicData>
        </a:graphic>
      </p:graphicFrame>
      <p:graphicFrame>
        <p:nvGraphicFramePr>
          <p:cNvPr id="5" name="Table 4">
            <a:extLst>
              <a:ext uri="{FF2B5EF4-FFF2-40B4-BE49-F238E27FC236}">
                <a16:creationId xmlns:a16="http://schemas.microsoft.com/office/drawing/2014/main" id="{FC141E83-F932-4B1C-9D79-4AF7880B3DBE}"/>
              </a:ext>
            </a:extLst>
          </p:cNvPr>
          <p:cNvGraphicFramePr>
            <a:graphicFrameLocks noGrp="1"/>
          </p:cNvGraphicFramePr>
          <p:nvPr>
            <p:extLst>
              <p:ext uri="{D42A27DB-BD31-4B8C-83A1-F6EECF244321}">
                <p14:modId xmlns:p14="http://schemas.microsoft.com/office/powerpoint/2010/main" val="1933251051"/>
              </p:ext>
            </p:extLst>
          </p:nvPr>
        </p:nvGraphicFramePr>
        <p:xfrm>
          <a:off x="6288568" y="4441061"/>
          <a:ext cx="4092354" cy="1112520"/>
        </p:xfrm>
        <a:graphic>
          <a:graphicData uri="http://schemas.openxmlformats.org/drawingml/2006/table">
            <a:tbl>
              <a:tblPr firstRow="1" bandRow="1">
                <a:tableStyleId>{5C22544A-7EE6-4342-B048-85BDC9FD1C3A}</a:tableStyleId>
              </a:tblPr>
              <a:tblGrid>
                <a:gridCol w="2046177">
                  <a:extLst>
                    <a:ext uri="{9D8B030D-6E8A-4147-A177-3AD203B41FA5}">
                      <a16:colId xmlns:a16="http://schemas.microsoft.com/office/drawing/2014/main" val="3549093629"/>
                    </a:ext>
                  </a:extLst>
                </a:gridCol>
                <a:gridCol w="2046177">
                  <a:extLst>
                    <a:ext uri="{9D8B030D-6E8A-4147-A177-3AD203B41FA5}">
                      <a16:colId xmlns:a16="http://schemas.microsoft.com/office/drawing/2014/main" val="2009013485"/>
                    </a:ext>
                  </a:extLst>
                </a:gridCol>
              </a:tblGrid>
              <a:tr h="370840">
                <a:tc gridSpan="2">
                  <a:txBody>
                    <a:bodyPr/>
                    <a:lstStyle/>
                    <a:p>
                      <a:r>
                        <a:rPr lang="en-US" dirty="0"/>
                        <a:t>After Scaling:</a:t>
                      </a:r>
                    </a:p>
                  </a:txBody>
                  <a:tcPr/>
                </a:tc>
                <a:tc hMerge="1">
                  <a:txBody>
                    <a:bodyPr/>
                    <a:lstStyle/>
                    <a:p>
                      <a:endParaRPr lang="en-US" dirty="0"/>
                    </a:p>
                  </a:txBody>
                  <a:tcPr/>
                </a:tc>
                <a:extLst>
                  <a:ext uri="{0D108BD9-81ED-4DB2-BD59-A6C34878D82A}">
                    <a16:rowId xmlns:a16="http://schemas.microsoft.com/office/drawing/2014/main" val="2253374648"/>
                  </a:ext>
                </a:extLst>
              </a:tr>
              <a:tr h="370840">
                <a:tc>
                  <a:txBody>
                    <a:bodyPr/>
                    <a:lstStyle/>
                    <a:p>
                      <a:r>
                        <a:rPr lang="en-US" dirty="0"/>
                        <a:t>True</a:t>
                      </a:r>
                    </a:p>
                  </a:txBody>
                  <a:tcPr/>
                </a:tc>
                <a:tc>
                  <a:txBody>
                    <a:bodyPr/>
                    <a:lstStyle/>
                    <a:p>
                      <a:r>
                        <a:rPr lang="en-US" dirty="0"/>
                        <a:t>308090</a:t>
                      </a:r>
                    </a:p>
                  </a:txBody>
                  <a:tcPr/>
                </a:tc>
                <a:extLst>
                  <a:ext uri="{0D108BD9-81ED-4DB2-BD59-A6C34878D82A}">
                    <a16:rowId xmlns:a16="http://schemas.microsoft.com/office/drawing/2014/main" val="3193279710"/>
                  </a:ext>
                </a:extLst>
              </a:tr>
              <a:tr h="370840">
                <a:tc>
                  <a:txBody>
                    <a:bodyPr/>
                    <a:lstStyle/>
                    <a:p>
                      <a:r>
                        <a:rPr lang="en-US" dirty="0"/>
                        <a:t>False</a:t>
                      </a:r>
                    </a:p>
                  </a:txBody>
                  <a:tcPr/>
                </a:tc>
                <a:tc>
                  <a:txBody>
                    <a:bodyPr/>
                    <a:lstStyle/>
                    <a:p>
                      <a:r>
                        <a:rPr lang="en-US" dirty="0"/>
                        <a:t>308090</a:t>
                      </a:r>
                    </a:p>
                  </a:txBody>
                  <a:tcPr/>
                </a:tc>
                <a:extLst>
                  <a:ext uri="{0D108BD9-81ED-4DB2-BD59-A6C34878D82A}">
                    <a16:rowId xmlns:a16="http://schemas.microsoft.com/office/drawing/2014/main" val="2660977527"/>
                  </a:ext>
                </a:extLst>
              </a:tr>
            </a:tbl>
          </a:graphicData>
        </a:graphic>
      </p:graphicFrame>
    </p:spTree>
    <p:extLst>
      <p:ext uri="{BB962C8B-B14F-4D97-AF65-F5344CB8AC3E}">
        <p14:creationId xmlns:p14="http://schemas.microsoft.com/office/powerpoint/2010/main" val="2382249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12635-7470-440E-BFF9-A66AF37326D4}"/>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D91F7B18-F7DA-41D9-A77C-E49E089CB490}"/>
              </a:ext>
            </a:extLst>
          </p:cNvPr>
          <p:cNvSpPr>
            <a:spLocks noGrp="1"/>
          </p:cNvSpPr>
          <p:nvPr>
            <p:ph idx="1"/>
          </p:nvPr>
        </p:nvSpPr>
        <p:spPr/>
        <p:txBody>
          <a:bodyPr/>
          <a:lstStyle/>
          <a:p>
            <a:r>
              <a:rPr lang="en-US" dirty="0"/>
              <a:t>When setting up for modeling, features that used string statements were converted to binary variables using the </a:t>
            </a:r>
            <a:r>
              <a:rPr lang="en-US" dirty="0" err="1"/>
              <a:t>pandas.get_dummies</a:t>
            </a:r>
            <a:r>
              <a:rPr lang="en-US" dirty="0"/>
              <a:t> function.  </a:t>
            </a:r>
          </a:p>
          <a:p>
            <a:r>
              <a:rPr lang="en-US" dirty="0"/>
              <a:t>Three more binary variables were created to distinguish borrowers that:  </a:t>
            </a:r>
          </a:p>
          <a:p>
            <a:pPr lvl="1"/>
            <a:r>
              <a:rPr lang="en-US" dirty="0"/>
              <a:t>Had a debt-to-income ratios over sixteen.</a:t>
            </a:r>
          </a:p>
          <a:p>
            <a:pPr lvl="1"/>
            <a:r>
              <a:rPr lang="en-US" dirty="0"/>
              <a:t>Had an income over $50,000 per year.</a:t>
            </a:r>
          </a:p>
          <a:p>
            <a:pPr lvl="1"/>
            <a:r>
              <a:rPr lang="en-US" dirty="0"/>
              <a:t>Had a revolving utility above fifty percent.</a:t>
            </a:r>
          </a:p>
          <a:p>
            <a:endParaRPr lang="en-US" dirty="0"/>
          </a:p>
        </p:txBody>
      </p:sp>
    </p:spTree>
    <p:extLst>
      <p:ext uri="{BB962C8B-B14F-4D97-AF65-F5344CB8AC3E}">
        <p14:creationId xmlns:p14="http://schemas.microsoft.com/office/powerpoint/2010/main" val="3272428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1829D-A8A6-4735-981C-F2B7DFF17C0A}"/>
              </a:ext>
            </a:extLst>
          </p:cNvPr>
          <p:cNvSpPr>
            <a:spLocks noGrp="1"/>
          </p:cNvSpPr>
          <p:nvPr>
            <p:ph type="title"/>
          </p:nvPr>
        </p:nvSpPr>
        <p:spPr/>
        <p:txBody>
          <a:bodyPr/>
          <a:lstStyle/>
          <a:p>
            <a:r>
              <a:rPr lang="en-US" dirty="0"/>
              <a:t>Machine Learning</a:t>
            </a:r>
          </a:p>
        </p:txBody>
      </p:sp>
      <p:sp>
        <p:nvSpPr>
          <p:cNvPr id="3" name="Content Placeholder 2">
            <a:extLst>
              <a:ext uri="{FF2B5EF4-FFF2-40B4-BE49-F238E27FC236}">
                <a16:creationId xmlns:a16="http://schemas.microsoft.com/office/drawing/2014/main" id="{A83131A8-0918-4601-B9C7-1ABA72A99784}"/>
              </a:ext>
            </a:extLst>
          </p:cNvPr>
          <p:cNvSpPr>
            <a:spLocks noGrp="1"/>
          </p:cNvSpPr>
          <p:nvPr>
            <p:ph idx="1"/>
          </p:nvPr>
        </p:nvSpPr>
        <p:spPr/>
        <p:txBody>
          <a:bodyPr/>
          <a:lstStyle/>
          <a:p>
            <a:r>
              <a:rPr lang="en-US" dirty="0"/>
              <a:t>Focusing on building a precise model would be ideal as the loans predicted as safe would not be charged off.</a:t>
            </a:r>
          </a:p>
          <a:p>
            <a:r>
              <a:rPr lang="en-US" dirty="0"/>
              <a:t>Four different machine learning algorithms were tested to find which model would do the best in measuring precision.</a:t>
            </a:r>
          </a:p>
          <a:p>
            <a:r>
              <a:rPr lang="en-US" dirty="0"/>
              <a:t>Models were cross validated and hyperparameters were adjusted to optimize the results.</a:t>
            </a:r>
          </a:p>
        </p:txBody>
      </p:sp>
    </p:spTree>
    <p:extLst>
      <p:ext uri="{BB962C8B-B14F-4D97-AF65-F5344CB8AC3E}">
        <p14:creationId xmlns:p14="http://schemas.microsoft.com/office/powerpoint/2010/main" val="2575961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6FA4E-2287-44CC-B041-883F17C5CB03}"/>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0A13C88D-F0A8-49B6-B72A-2BAF4CA2CFEB}"/>
              </a:ext>
            </a:extLst>
          </p:cNvPr>
          <p:cNvSpPr>
            <a:spLocks noGrp="1"/>
          </p:cNvSpPr>
          <p:nvPr>
            <p:ph idx="1"/>
          </p:nvPr>
        </p:nvSpPr>
        <p:spPr/>
        <p:txBody>
          <a:bodyPr>
            <a:normAutofit/>
          </a:bodyPr>
          <a:lstStyle/>
          <a:p>
            <a:pPr marL="45720" indent="0">
              <a:buNone/>
            </a:pPr>
            <a:r>
              <a:rPr lang="en-US" dirty="0"/>
              <a:t>Pro:</a:t>
            </a:r>
          </a:p>
          <a:p>
            <a:r>
              <a:rPr lang="en-US" dirty="0"/>
              <a:t>Simple</a:t>
            </a:r>
          </a:p>
          <a:p>
            <a:r>
              <a:rPr lang="en-US" dirty="0"/>
              <a:t>Fast and does not take up much memory</a:t>
            </a:r>
          </a:p>
          <a:p>
            <a:pPr marL="45720" indent="0">
              <a:buNone/>
            </a:pPr>
            <a:r>
              <a:rPr lang="en-US" dirty="0"/>
              <a:t>Cons:</a:t>
            </a:r>
          </a:p>
          <a:p>
            <a:r>
              <a:rPr lang="en-US" dirty="0"/>
              <a:t>Works best with linear data</a:t>
            </a:r>
          </a:p>
          <a:p>
            <a:r>
              <a:rPr lang="en-US" dirty="0"/>
              <a:t>Has trouble with multicollinearity</a:t>
            </a:r>
          </a:p>
          <a:p>
            <a:endParaRPr lang="en-US" dirty="0"/>
          </a:p>
          <a:p>
            <a:pPr marL="45720" indent="0">
              <a:buNone/>
            </a:pPr>
            <a:r>
              <a:rPr lang="en-US" dirty="0"/>
              <a:t>Used ridge regression and a regularization value (C) of 1.</a:t>
            </a:r>
          </a:p>
        </p:txBody>
      </p:sp>
    </p:spTree>
    <p:extLst>
      <p:ext uri="{BB962C8B-B14F-4D97-AF65-F5344CB8AC3E}">
        <p14:creationId xmlns:p14="http://schemas.microsoft.com/office/powerpoint/2010/main" val="955040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BF3E0-C3BD-4159-ABB5-CB120082804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F3ABA92-4B6B-4AE3-A81F-D1E88B6F9691}"/>
              </a:ext>
            </a:extLst>
          </p:cNvPr>
          <p:cNvSpPr>
            <a:spLocks noGrp="1"/>
          </p:cNvSpPr>
          <p:nvPr>
            <p:ph idx="1"/>
          </p:nvPr>
        </p:nvSpPr>
        <p:spPr/>
        <p:txBody>
          <a:bodyPr>
            <a:normAutofit lnSpcReduction="10000"/>
          </a:bodyPr>
          <a:lstStyle/>
          <a:p>
            <a:r>
              <a:rPr lang="en-US" dirty="0"/>
              <a:t>Banks make a significant portion of their money in the form of interest from loans.  In addition to many of the other risks that banks face, an important risk factor is if a loan will be paid off.  The risk that the payer of the loan is unable to pay the full amount of the loan.  </a:t>
            </a:r>
          </a:p>
          <a:p>
            <a:r>
              <a:rPr lang="en-US" dirty="0"/>
              <a:t>Thus the ability to foresee who these customers are is valuable in that we can charge them appropriately in order to adequately account for the risk, or deny them completely.</a:t>
            </a:r>
          </a:p>
          <a:p>
            <a:r>
              <a:rPr lang="en-US" dirty="0"/>
              <a:t>The client could be any variety of firms that hand out loans to potential customers from large banks to small businesses like car dealerships and medical companies looking to keep loans ‘in-house’.  </a:t>
            </a:r>
          </a:p>
          <a:p>
            <a:r>
              <a:rPr lang="en-US" dirty="0"/>
              <a:t>Clients will be able to use this information for a variety of purposes from pricing interest rates to marketing more aggressively to particular audiences.</a:t>
            </a:r>
          </a:p>
          <a:p>
            <a:endParaRPr lang="en-US" dirty="0"/>
          </a:p>
        </p:txBody>
      </p:sp>
    </p:spTree>
    <p:extLst>
      <p:ext uri="{BB962C8B-B14F-4D97-AF65-F5344CB8AC3E}">
        <p14:creationId xmlns:p14="http://schemas.microsoft.com/office/powerpoint/2010/main" val="3723513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6FA4E-2287-44CC-B041-883F17C5CB03}"/>
              </a:ext>
            </a:extLst>
          </p:cNvPr>
          <p:cNvSpPr>
            <a:spLocks noGrp="1"/>
          </p:cNvSpPr>
          <p:nvPr>
            <p:ph type="title"/>
          </p:nvPr>
        </p:nvSpPr>
        <p:spPr/>
        <p:txBody>
          <a:bodyPr/>
          <a:lstStyle/>
          <a:p>
            <a:r>
              <a:rPr lang="en-US" dirty="0"/>
              <a:t>Linear Stochastic Vector Classifier</a:t>
            </a:r>
          </a:p>
        </p:txBody>
      </p:sp>
      <p:sp>
        <p:nvSpPr>
          <p:cNvPr id="3" name="Content Placeholder 2">
            <a:extLst>
              <a:ext uri="{FF2B5EF4-FFF2-40B4-BE49-F238E27FC236}">
                <a16:creationId xmlns:a16="http://schemas.microsoft.com/office/drawing/2014/main" id="{0A13C88D-F0A8-49B6-B72A-2BAF4CA2CFEB}"/>
              </a:ext>
            </a:extLst>
          </p:cNvPr>
          <p:cNvSpPr>
            <a:spLocks noGrp="1"/>
          </p:cNvSpPr>
          <p:nvPr>
            <p:ph idx="1"/>
          </p:nvPr>
        </p:nvSpPr>
        <p:spPr/>
        <p:txBody>
          <a:bodyPr>
            <a:normAutofit/>
          </a:bodyPr>
          <a:lstStyle/>
          <a:p>
            <a:pPr marL="45720" indent="0">
              <a:buNone/>
            </a:pPr>
            <a:r>
              <a:rPr lang="en-US" dirty="0"/>
              <a:t>Pro:</a:t>
            </a:r>
          </a:p>
          <a:p>
            <a:r>
              <a:rPr lang="en-US" dirty="0"/>
              <a:t>Fast predictions</a:t>
            </a:r>
          </a:p>
          <a:p>
            <a:r>
              <a:rPr lang="en-US" dirty="0"/>
              <a:t>Low memory</a:t>
            </a:r>
          </a:p>
          <a:p>
            <a:pPr marL="45720" indent="0">
              <a:buNone/>
            </a:pPr>
            <a:r>
              <a:rPr lang="en-US" dirty="0"/>
              <a:t>Cons:</a:t>
            </a:r>
          </a:p>
          <a:p>
            <a:r>
              <a:rPr lang="en-US" dirty="0"/>
              <a:t>Hard to tell the significance of individual features</a:t>
            </a:r>
          </a:p>
          <a:p>
            <a:r>
              <a:rPr lang="en-US" dirty="0"/>
              <a:t>Does not work well if decision boundary is not linear</a:t>
            </a:r>
          </a:p>
        </p:txBody>
      </p:sp>
    </p:spTree>
    <p:extLst>
      <p:ext uri="{BB962C8B-B14F-4D97-AF65-F5344CB8AC3E}">
        <p14:creationId xmlns:p14="http://schemas.microsoft.com/office/powerpoint/2010/main" val="3828353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6FA4E-2287-44CC-B041-883F17C5CB03}"/>
              </a:ext>
            </a:extLst>
          </p:cNvPr>
          <p:cNvSpPr>
            <a:spLocks noGrp="1"/>
          </p:cNvSpPr>
          <p:nvPr>
            <p:ph type="title"/>
          </p:nvPr>
        </p:nvSpPr>
        <p:spPr/>
        <p:txBody>
          <a:bodyPr/>
          <a:lstStyle/>
          <a:p>
            <a:r>
              <a:rPr lang="en-US" dirty="0"/>
              <a:t>K Nearest Neighbors</a:t>
            </a:r>
          </a:p>
        </p:txBody>
      </p:sp>
      <p:sp>
        <p:nvSpPr>
          <p:cNvPr id="3" name="Content Placeholder 2">
            <a:extLst>
              <a:ext uri="{FF2B5EF4-FFF2-40B4-BE49-F238E27FC236}">
                <a16:creationId xmlns:a16="http://schemas.microsoft.com/office/drawing/2014/main" id="{0A13C88D-F0A8-49B6-B72A-2BAF4CA2CFEB}"/>
              </a:ext>
            </a:extLst>
          </p:cNvPr>
          <p:cNvSpPr>
            <a:spLocks noGrp="1"/>
          </p:cNvSpPr>
          <p:nvPr>
            <p:ph idx="1"/>
          </p:nvPr>
        </p:nvSpPr>
        <p:spPr/>
        <p:txBody>
          <a:bodyPr>
            <a:normAutofit/>
          </a:bodyPr>
          <a:lstStyle/>
          <a:p>
            <a:pPr marL="45720" indent="0">
              <a:buNone/>
            </a:pPr>
            <a:r>
              <a:rPr lang="en-US" dirty="0"/>
              <a:t>Pro:</a:t>
            </a:r>
          </a:p>
          <a:p>
            <a:r>
              <a:rPr lang="en-US" dirty="0"/>
              <a:t>Works well with lots of data</a:t>
            </a:r>
          </a:p>
          <a:p>
            <a:r>
              <a:rPr lang="en-US" dirty="0"/>
              <a:t>Simple to implement</a:t>
            </a:r>
          </a:p>
          <a:p>
            <a:pPr marL="45720" indent="0">
              <a:buNone/>
            </a:pPr>
            <a:r>
              <a:rPr lang="en-US" dirty="0"/>
              <a:t>Cons:</a:t>
            </a:r>
          </a:p>
          <a:p>
            <a:r>
              <a:rPr lang="en-US" dirty="0"/>
              <a:t>Uses a lot of memory</a:t>
            </a:r>
          </a:p>
          <a:p>
            <a:r>
              <a:rPr lang="en-US" dirty="0"/>
              <a:t>Testing for the right K value can be time intensive</a:t>
            </a:r>
          </a:p>
          <a:p>
            <a:pPr marL="45720" indent="0">
              <a:buNone/>
            </a:pPr>
            <a:endParaRPr lang="en-US" dirty="0"/>
          </a:p>
          <a:p>
            <a:pPr marL="45720" indent="0">
              <a:buNone/>
            </a:pPr>
            <a:r>
              <a:rPr lang="en-US" dirty="0"/>
              <a:t>K was found to be the best value to use for the model.</a:t>
            </a:r>
          </a:p>
          <a:p>
            <a:pPr marL="45720" indent="0">
              <a:buNone/>
            </a:pPr>
            <a:endParaRPr lang="en-US" dirty="0"/>
          </a:p>
        </p:txBody>
      </p:sp>
    </p:spTree>
    <p:extLst>
      <p:ext uri="{BB962C8B-B14F-4D97-AF65-F5344CB8AC3E}">
        <p14:creationId xmlns:p14="http://schemas.microsoft.com/office/powerpoint/2010/main" val="489313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6FA4E-2287-44CC-B041-883F17C5CB03}"/>
              </a:ext>
            </a:extLst>
          </p:cNvPr>
          <p:cNvSpPr>
            <a:spLocks noGrp="1"/>
          </p:cNvSpPr>
          <p:nvPr>
            <p:ph type="title"/>
          </p:nvPr>
        </p:nvSpPr>
        <p:spPr/>
        <p:txBody>
          <a:bodyPr/>
          <a:lstStyle/>
          <a:p>
            <a:r>
              <a:rPr lang="en-US" dirty="0"/>
              <a:t>Random Forest</a:t>
            </a:r>
          </a:p>
        </p:txBody>
      </p:sp>
      <p:sp>
        <p:nvSpPr>
          <p:cNvPr id="3" name="Content Placeholder 2">
            <a:extLst>
              <a:ext uri="{FF2B5EF4-FFF2-40B4-BE49-F238E27FC236}">
                <a16:creationId xmlns:a16="http://schemas.microsoft.com/office/drawing/2014/main" id="{0A13C88D-F0A8-49B6-B72A-2BAF4CA2CFEB}"/>
              </a:ext>
            </a:extLst>
          </p:cNvPr>
          <p:cNvSpPr>
            <a:spLocks noGrp="1"/>
          </p:cNvSpPr>
          <p:nvPr>
            <p:ph idx="1"/>
          </p:nvPr>
        </p:nvSpPr>
        <p:spPr/>
        <p:txBody>
          <a:bodyPr>
            <a:normAutofit/>
          </a:bodyPr>
          <a:lstStyle/>
          <a:p>
            <a:pPr marL="45720" indent="0">
              <a:buNone/>
            </a:pPr>
            <a:r>
              <a:rPr lang="en-US" dirty="0"/>
              <a:t>Pro:</a:t>
            </a:r>
          </a:p>
          <a:p>
            <a:r>
              <a:rPr lang="en-US" dirty="0"/>
              <a:t>Strong against overfitting</a:t>
            </a:r>
          </a:p>
          <a:p>
            <a:r>
              <a:rPr lang="en-US" dirty="0"/>
              <a:t>Preforms well with lots of data</a:t>
            </a:r>
          </a:p>
          <a:p>
            <a:pPr marL="45720" indent="0">
              <a:buNone/>
            </a:pPr>
            <a:r>
              <a:rPr lang="en-US" dirty="0"/>
              <a:t>Cons:</a:t>
            </a:r>
          </a:p>
          <a:p>
            <a:r>
              <a:rPr lang="en-US" dirty="0"/>
              <a:t>These models can take a lot of memory</a:t>
            </a:r>
          </a:p>
          <a:p>
            <a:r>
              <a:rPr lang="en-US" dirty="0"/>
              <a:t>Can be slow to train</a:t>
            </a:r>
          </a:p>
          <a:p>
            <a:pPr marL="45720" indent="0">
              <a:buNone/>
            </a:pPr>
            <a:endParaRPr lang="en-US" dirty="0"/>
          </a:p>
          <a:p>
            <a:pPr marL="45720" indent="0">
              <a:buNone/>
            </a:pPr>
            <a:r>
              <a:rPr lang="en-US" dirty="0"/>
              <a:t>The number of trees were limited to 75 and the maximum branches were set to 50.</a:t>
            </a:r>
          </a:p>
          <a:p>
            <a:pPr marL="45720" indent="0">
              <a:buNone/>
            </a:pPr>
            <a:endParaRPr lang="en-US" dirty="0"/>
          </a:p>
        </p:txBody>
      </p:sp>
    </p:spTree>
    <p:extLst>
      <p:ext uri="{BB962C8B-B14F-4D97-AF65-F5344CB8AC3E}">
        <p14:creationId xmlns:p14="http://schemas.microsoft.com/office/powerpoint/2010/main" val="2723867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EDAB9-0337-4293-9FDD-614D656649A8}"/>
              </a:ext>
            </a:extLst>
          </p:cNvPr>
          <p:cNvSpPr>
            <a:spLocks noGrp="1"/>
          </p:cNvSpPr>
          <p:nvPr>
            <p:ph type="title"/>
          </p:nvPr>
        </p:nvSpPr>
        <p:spPr/>
        <p:txBody>
          <a:bodyPr/>
          <a:lstStyle/>
          <a:p>
            <a:r>
              <a:rPr lang="en-US" dirty="0"/>
              <a:t>Modelling the Data</a:t>
            </a:r>
          </a:p>
        </p:txBody>
      </p:sp>
      <p:sp>
        <p:nvSpPr>
          <p:cNvPr id="3" name="Content Placeholder 2">
            <a:extLst>
              <a:ext uri="{FF2B5EF4-FFF2-40B4-BE49-F238E27FC236}">
                <a16:creationId xmlns:a16="http://schemas.microsoft.com/office/drawing/2014/main" id="{C1C8E638-1FF3-400F-A142-890BB0C6BEDA}"/>
              </a:ext>
            </a:extLst>
          </p:cNvPr>
          <p:cNvSpPr>
            <a:spLocks noGrp="1"/>
          </p:cNvSpPr>
          <p:nvPr>
            <p:ph idx="1"/>
          </p:nvPr>
        </p:nvSpPr>
        <p:spPr>
          <a:xfrm>
            <a:off x="1143000" y="2057400"/>
            <a:ext cx="9872871" cy="1187605"/>
          </a:xfrm>
        </p:spPr>
        <p:txBody>
          <a:bodyPr/>
          <a:lstStyle/>
          <a:p>
            <a:r>
              <a:rPr lang="en-US" dirty="0"/>
              <a:t>Four different models were tried to see which approach would provide the best results:  Logistic Regression, Linear SVC, K-Nearest Neighbors, and Random Forest.</a:t>
            </a:r>
          </a:p>
        </p:txBody>
      </p:sp>
      <p:pic>
        <p:nvPicPr>
          <p:cNvPr id="9" name="Picture 8">
            <a:extLst>
              <a:ext uri="{FF2B5EF4-FFF2-40B4-BE49-F238E27FC236}">
                <a16:creationId xmlns:a16="http://schemas.microsoft.com/office/drawing/2014/main" id="{A776E5DA-C78C-4D10-9BAC-6C54D4F4966B}"/>
              </a:ext>
            </a:extLst>
          </p:cNvPr>
          <p:cNvPicPr>
            <a:picLocks noChangeAspect="1"/>
          </p:cNvPicPr>
          <p:nvPr/>
        </p:nvPicPr>
        <p:blipFill>
          <a:blip r:embed="rId2"/>
          <a:stretch>
            <a:fillRect/>
          </a:stretch>
        </p:blipFill>
        <p:spPr>
          <a:xfrm>
            <a:off x="1143000" y="3336445"/>
            <a:ext cx="9872871" cy="1615542"/>
          </a:xfrm>
          <a:prstGeom prst="rect">
            <a:avLst/>
          </a:prstGeom>
        </p:spPr>
      </p:pic>
    </p:spTree>
    <p:extLst>
      <p:ext uri="{BB962C8B-B14F-4D97-AF65-F5344CB8AC3E}">
        <p14:creationId xmlns:p14="http://schemas.microsoft.com/office/powerpoint/2010/main" val="2690647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CB726-CFFD-4BB0-AB25-9B009748BD4A}"/>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4980846F-E032-461F-B403-DCB986591961}"/>
              </a:ext>
            </a:extLst>
          </p:cNvPr>
          <p:cNvSpPr>
            <a:spLocks noGrp="1"/>
          </p:cNvSpPr>
          <p:nvPr>
            <p:ph idx="1"/>
          </p:nvPr>
        </p:nvSpPr>
        <p:spPr/>
        <p:txBody>
          <a:bodyPr/>
          <a:lstStyle/>
          <a:p>
            <a:r>
              <a:rPr lang="en-US" dirty="0" err="1"/>
              <a:t>LendingClub</a:t>
            </a:r>
            <a:r>
              <a:rPr lang="en-US" dirty="0"/>
              <a:t> is a website that allows individuals and institutions to either apply for or sell loans.  </a:t>
            </a:r>
          </a:p>
          <a:p>
            <a:r>
              <a:rPr lang="en-US" dirty="0"/>
              <a:t>The data acquired as a result of these loans from 2007 to present is publicly available in the link below.  </a:t>
            </a:r>
          </a:p>
          <a:p>
            <a:r>
              <a:rPr lang="en-US" dirty="0"/>
              <a:t>Since some of the data is split up into multiple sheets, we will have to recombine these files to apply algorithms to all these data points.</a:t>
            </a:r>
          </a:p>
          <a:p>
            <a:r>
              <a:rPr lang="en-US" u="sng" dirty="0">
                <a:hlinkClick r:id="rId2"/>
              </a:rPr>
              <a:t>https://www.lendingclub.com/info/download-data.action</a:t>
            </a:r>
            <a:endParaRPr lang="en-US" dirty="0"/>
          </a:p>
        </p:txBody>
      </p:sp>
    </p:spTree>
    <p:extLst>
      <p:ext uri="{BB962C8B-B14F-4D97-AF65-F5344CB8AC3E}">
        <p14:creationId xmlns:p14="http://schemas.microsoft.com/office/powerpoint/2010/main" val="2459553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4015D-2309-45BF-9D11-BB22211CCC8F}"/>
              </a:ext>
            </a:extLst>
          </p:cNvPr>
          <p:cNvSpPr>
            <a:spLocks noGrp="1"/>
          </p:cNvSpPr>
          <p:nvPr>
            <p:ph type="title"/>
          </p:nvPr>
        </p:nvSpPr>
        <p:spPr/>
        <p:txBody>
          <a:bodyPr/>
          <a:lstStyle/>
          <a:p>
            <a:r>
              <a:rPr lang="en-US" dirty="0"/>
              <a:t>Data Wrangling</a:t>
            </a:r>
          </a:p>
        </p:txBody>
      </p:sp>
      <p:sp>
        <p:nvSpPr>
          <p:cNvPr id="3" name="Content Placeholder 2">
            <a:extLst>
              <a:ext uri="{FF2B5EF4-FFF2-40B4-BE49-F238E27FC236}">
                <a16:creationId xmlns:a16="http://schemas.microsoft.com/office/drawing/2014/main" id="{611C090F-F942-4B6F-95DF-C9DCD3A55BE1}"/>
              </a:ext>
            </a:extLst>
          </p:cNvPr>
          <p:cNvSpPr>
            <a:spLocks noGrp="1"/>
          </p:cNvSpPr>
          <p:nvPr>
            <p:ph idx="1"/>
          </p:nvPr>
        </p:nvSpPr>
        <p:spPr/>
        <p:txBody>
          <a:bodyPr>
            <a:normAutofit/>
          </a:bodyPr>
          <a:lstStyle/>
          <a:p>
            <a:r>
              <a:rPr lang="en-US" dirty="0"/>
              <a:t>Once the data was loaded after downloading the csv files.  We wanted to separate out the loans that had already been completed.  There were some loans that were extended for various reasons, but they did not make up a substantial portion of the total loans and were dropped.  </a:t>
            </a:r>
          </a:p>
          <a:p>
            <a:r>
              <a:rPr lang="en-US" dirty="0"/>
              <a:t>For purposes of this project, we will consider those whom have been charged off to have defaulted.  </a:t>
            </a:r>
          </a:p>
          <a:p>
            <a:r>
              <a:rPr lang="en-US" dirty="0"/>
              <a:t>Columns with dates were not in the pandas datetime format and had to be converted.  A new column that counted the length of the borrower’s credit in years was created from the dates.  </a:t>
            </a:r>
          </a:p>
          <a:p>
            <a:endParaRPr lang="en-US" dirty="0"/>
          </a:p>
        </p:txBody>
      </p:sp>
    </p:spTree>
    <p:extLst>
      <p:ext uri="{BB962C8B-B14F-4D97-AF65-F5344CB8AC3E}">
        <p14:creationId xmlns:p14="http://schemas.microsoft.com/office/powerpoint/2010/main" val="481887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F536A-AD81-4A2A-8D75-81ABCB84E96F}"/>
              </a:ext>
            </a:extLst>
          </p:cNvPr>
          <p:cNvSpPr>
            <a:spLocks noGrp="1"/>
          </p:cNvSpPr>
          <p:nvPr>
            <p:ph type="title"/>
          </p:nvPr>
        </p:nvSpPr>
        <p:spPr/>
        <p:txBody>
          <a:bodyPr/>
          <a:lstStyle/>
          <a:p>
            <a:r>
              <a:rPr lang="en-US" dirty="0"/>
              <a:t>Data Wrangling (cont.)</a:t>
            </a:r>
          </a:p>
        </p:txBody>
      </p:sp>
      <p:sp>
        <p:nvSpPr>
          <p:cNvPr id="3" name="Content Placeholder 2">
            <a:extLst>
              <a:ext uri="{FF2B5EF4-FFF2-40B4-BE49-F238E27FC236}">
                <a16:creationId xmlns:a16="http://schemas.microsoft.com/office/drawing/2014/main" id="{BCAB10DE-ED4E-4317-BD6E-DB6AA3DEEA18}"/>
              </a:ext>
            </a:extLst>
          </p:cNvPr>
          <p:cNvSpPr>
            <a:spLocks noGrp="1"/>
          </p:cNvSpPr>
          <p:nvPr>
            <p:ph idx="1"/>
          </p:nvPr>
        </p:nvSpPr>
        <p:spPr/>
        <p:txBody>
          <a:bodyPr>
            <a:normAutofit/>
          </a:bodyPr>
          <a:lstStyle/>
          <a:p>
            <a:r>
              <a:rPr lang="en-US" dirty="0"/>
              <a:t>The data set came with up to 151 columns per file, many of which were completely blank or referred to factors that happened after a loan was charged off.  The number of columns was reduced to those that had completed or nearly completed columns and used information that was collected before the loan began.  This reduced the columns down to 26.  </a:t>
            </a:r>
          </a:p>
          <a:p>
            <a:r>
              <a:rPr lang="en-US" dirty="0"/>
              <a:t>Next, percentage signs were removed and restated as a decimal.</a:t>
            </a:r>
          </a:p>
          <a:p>
            <a:endParaRPr lang="en-US" dirty="0"/>
          </a:p>
        </p:txBody>
      </p:sp>
    </p:spTree>
    <p:extLst>
      <p:ext uri="{BB962C8B-B14F-4D97-AF65-F5344CB8AC3E}">
        <p14:creationId xmlns:p14="http://schemas.microsoft.com/office/powerpoint/2010/main" val="2289869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F4819-6DB2-4F48-B3CA-C65A8E66B3DB}"/>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FA672D68-D577-45E6-836B-5C0EBCC66F12}"/>
              </a:ext>
            </a:extLst>
          </p:cNvPr>
          <p:cNvSpPr>
            <a:spLocks noGrp="1"/>
          </p:cNvSpPr>
          <p:nvPr>
            <p:ph idx="1"/>
          </p:nvPr>
        </p:nvSpPr>
        <p:spPr/>
        <p:txBody>
          <a:bodyPr>
            <a:normAutofit/>
          </a:bodyPr>
          <a:lstStyle/>
          <a:p>
            <a:r>
              <a:rPr lang="en-US" dirty="0"/>
              <a:t>After reducing the loans to just those that had been completed, we were still left with $5.6 billion in loans with an average loan of about $13,000.  </a:t>
            </a:r>
          </a:p>
          <a:p>
            <a:r>
              <a:rPr lang="en-US" dirty="0"/>
              <a:t>Inquiries in the last six months and delinquencies in the last two years had long narrow tails that were binned together and plotted as their respective own columns.  The variables: </a:t>
            </a:r>
            <a:r>
              <a:rPr lang="en-US" dirty="0" err="1"/>
              <a:t>pub_rec</a:t>
            </a:r>
            <a:r>
              <a:rPr lang="en-US" dirty="0"/>
              <a:t>, </a:t>
            </a:r>
            <a:r>
              <a:rPr lang="en-US" dirty="0" err="1"/>
              <a:t>revol_util</a:t>
            </a:r>
            <a:r>
              <a:rPr lang="en-US" dirty="0"/>
              <a:t>, </a:t>
            </a:r>
            <a:r>
              <a:rPr lang="en-US" dirty="0" err="1"/>
              <a:t>revol_bal</a:t>
            </a:r>
            <a:r>
              <a:rPr lang="en-US" dirty="0"/>
              <a:t>, </a:t>
            </a:r>
            <a:r>
              <a:rPr lang="en-US" dirty="0" err="1"/>
              <a:t>dti</a:t>
            </a:r>
            <a:r>
              <a:rPr lang="en-US" dirty="0"/>
              <a:t>, </a:t>
            </a:r>
            <a:r>
              <a:rPr lang="en-US" dirty="0" err="1"/>
              <a:t>total_acc</a:t>
            </a:r>
            <a:r>
              <a:rPr lang="en-US" dirty="0"/>
              <a:t> also had outliers, but these were with the other histograms.  </a:t>
            </a:r>
          </a:p>
        </p:txBody>
      </p:sp>
    </p:spTree>
    <p:extLst>
      <p:ext uri="{BB962C8B-B14F-4D97-AF65-F5344CB8AC3E}">
        <p14:creationId xmlns:p14="http://schemas.microsoft.com/office/powerpoint/2010/main" val="3405127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476A8-30B1-4B58-BFBF-D5882DC583FF}"/>
              </a:ext>
            </a:extLst>
          </p:cNvPr>
          <p:cNvSpPr>
            <a:spLocks noGrp="1"/>
          </p:cNvSpPr>
          <p:nvPr>
            <p:ph type="title"/>
          </p:nvPr>
        </p:nvSpPr>
        <p:spPr/>
        <p:txBody>
          <a:bodyPr/>
          <a:lstStyle/>
          <a:p>
            <a:r>
              <a:rPr lang="en-US" dirty="0"/>
              <a:t>Credit Inquires in the last 6 months</a:t>
            </a:r>
          </a:p>
        </p:txBody>
      </p:sp>
      <p:sp>
        <p:nvSpPr>
          <p:cNvPr id="3" name="Content Placeholder 2">
            <a:extLst>
              <a:ext uri="{FF2B5EF4-FFF2-40B4-BE49-F238E27FC236}">
                <a16:creationId xmlns:a16="http://schemas.microsoft.com/office/drawing/2014/main" id="{F38422B7-2D01-4745-A48E-81BB6ABBEA13}"/>
              </a:ext>
            </a:extLst>
          </p:cNvPr>
          <p:cNvSpPr>
            <a:spLocks noGrp="1"/>
          </p:cNvSpPr>
          <p:nvPr>
            <p:ph idx="1"/>
          </p:nvPr>
        </p:nvSpPr>
        <p:spPr>
          <a:xfrm>
            <a:off x="1143000" y="2696658"/>
            <a:ext cx="3104909" cy="2250795"/>
          </a:xfrm>
        </p:spPr>
        <p:txBody>
          <a:bodyPr>
            <a:normAutofit/>
          </a:bodyPr>
          <a:lstStyle/>
          <a:p>
            <a:r>
              <a:rPr lang="en-US" dirty="0"/>
              <a:t>More inquires means borrowers are more likely to default</a:t>
            </a:r>
          </a:p>
        </p:txBody>
      </p:sp>
      <p:pic>
        <p:nvPicPr>
          <p:cNvPr id="4" name="Picture 3">
            <a:extLst>
              <a:ext uri="{FF2B5EF4-FFF2-40B4-BE49-F238E27FC236}">
                <a16:creationId xmlns:a16="http://schemas.microsoft.com/office/drawing/2014/main" id="{A24E8685-76FB-42A4-9F6A-4CB362D2210C}"/>
              </a:ext>
            </a:extLst>
          </p:cNvPr>
          <p:cNvPicPr>
            <a:picLocks noChangeAspect="1"/>
          </p:cNvPicPr>
          <p:nvPr/>
        </p:nvPicPr>
        <p:blipFill>
          <a:blip r:embed="rId2"/>
          <a:stretch>
            <a:fillRect/>
          </a:stretch>
        </p:blipFill>
        <p:spPr>
          <a:xfrm>
            <a:off x="5116010" y="1765264"/>
            <a:ext cx="5902510" cy="4113581"/>
          </a:xfrm>
          <a:prstGeom prst="rect">
            <a:avLst/>
          </a:prstGeom>
        </p:spPr>
      </p:pic>
    </p:spTree>
    <p:extLst>
      <p:ext uri="{BB962C8B-B14F-4D97-AF65-F5344CB8AC3E}">
        <p14:creationId xmlns:p14="http://schemas.microsoft.com/office/powerpoint/2010/main" val="3086989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14ABF-9DDC-44A0-AFA1-6D712E544CAF}"/>
              </a:ext>
            </a:extLst>
          </p:cNvPr>
          <p:cNvSpPr>
            <a:spLocks noGrp="1"/>
          </p:cNvSpPr>
          <p:nvPr>
            <p:ph type="title"/>
          </p:nvPr>
        </p:nvSpPr>
        <p:spPr/>
        <p:txBody>
          <a:bodyPr/>
          <a:lstStyle/>
          <a:p>
            <a:r>
              <a:rPr lang="en-US" dirty="0"/>
              <a:t>Employment Verification Status</a:t>
            </a:r>
          </a:p>
        </p:txBody>
      </p:sp>
      <p:sp>
        <p:nvSpPr>
          <p:cNvPr id="3" name="Content Placeholder 2">
            <a:extLst>
              <a:ext uri="{FF2B5EF4-FFF2-40B4-BE49-F238E27FC236}">
                <a16:creationId xmlns:a16="http://schemas.microsoft.com/office/drawing/2014/main" id="{DB5D2968-2DC7-4405-B8B9-1DA08176D07A}"/>
              </a:ext>
            </a:extLst>
          </p:cNvPr>
          <p:cNvSpPr>
            <a:spLocks noGrp="1"/>
          </p:cNvSpPr>
          <p:nvPr>
            <p:ph idx="1"/>
          </p:nvPr>
        </p:nvSpPr>
        <p:spPr>
          <a:xfrm>
            <a:off x="8174376" y="2716877"/>
            <a:ext cx="2844144" cy="2380527"/>
          </a:xfrm>
        </p:spPr>
        <p:txBody>
          <a:bodyPr>
            <a:normAutofit fontScale="92500"/>
          </a:bodyPr>
          <a:lstStyle/>
          <a:p>
            <a:r>
              <a:rPr lang="en-US" dirty="0"/>
              <a:t>Customers that verified their income were more likely to not pay off their loans.</a:t>
            </a:r>
          </a:p>
          <a:p>
            <a:endParaRPr lang="en-US" dirty="0"/>
          </a:p>
          <a:p>
            <a:r>
              <a:rPr lang="en-US" dirty="0"/>
              <a:t>To be explored further</a:t>
            </a:r>
          </a:p>
        </p:txBody>
      </p:sp>
      <p:pic>
        <p:nvPicPr>
          <p:cNvPr id="4" name="Picture 3">
            <a:extLst>
              <a:ext uri="{FF2B5EF4-FFF2-40B4-BE49-F238E27FC236}">
                <a16:creationId xmlns:a16="http://schemas.microsoft.com/office/drawing/2014/main" id="{C4202FC2-D22B-499B-B1CE-E2F64155D800}"/>
              </a:ext>
            </a:extLst>
          </p:cNvPr>
          <p:cNvPicPr>
            <a:picLocks noChangeAspect="1"/>
          </p:cNvPicPr>
          <p:nvPr/>
        </p:nvPicPr>
        <p:blipFill>
          <a:blip r:embed="rId2"/>
          <a:stretch>
            <a:fillRect/>
          </a:stretch>
        </p:blipFill>
        <p:spPr>
          <a:xfrm>
            <a:off x="1548114" y="1965960"/>
            <a:ext cx="5882833" cy="4160557"/>
          </a:xfrm>
          <a:prstGeom prst="rect">
            <a:avLst/>
          </a:prstGeom>
        </p:spPr>
      </p:pic>
    </p:spTree>
    <p:extLst>
      <p:ext uri="{BB962C8B-B14F-4D97-AF65-F5344CB8AC3E}">
        <p14:creationId xmlns:p14="http://schemas.microsoft.com/office/powerpoint/2010/main" val="750437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7D79-4DA1-4700-B8FC-5612D9D7C2AC}"/>
              </a:ext>
            </a:extLst>
          </p:cNvPr>
          <p:cNvSpPr>
            <a:spLocks noGrp="1"/>
          </p:cNvSpPr>
          <p:nvPr>
            <p:ph type="title"/>
          </p:nvPr>
        </p:nvSpPr>
        <p:spPr/>
        <p:txBody>
          <a:bodyPr/>
          <a:lstStyle/>
          <a:p>
            <a:r>
              <a:rPr lang="en-US" dirty="0"/>
              <a:t>Delinquent records in the last 2 years</a:t>
            </a:r>
          </a:p>
        </p:txBody>
      </p:sp>
      <p:sp>
        <p:nvSpPr>
          <p:cNvPr id="3" name="Content Placeholder 2">
            <a:extLst>
              <a:ext uri="{FF2B5EF4-FFF2-40B4-BE49-F238E27FC236}">
                <a16:creationId xmlns:a16="http://schemas.microsoft.com/office/drawing/2014/main" id="{E13CB45C-5A0A-4317-9012-17B204DE49E0}"/>
              </a:ext>
            </a:extLst>
          </p:cNvPr>
          <p:cNvSpPr>
            <a:spLocks noGrp="1"/>
          </p:cNvSpPr>
          <p:nvPr>
            <p:ph idx="1"/>
          </p:nvPr>
        </p:nvSpPr>
        <p:spPr>
          <a:xfrm>
            <a:off x="1301517" y="2700952"/>
            <a:ext cx="3058610" cy="2166202"/>
          </a:xfrm>
        </p:spPr>
        <p:txBody>
          <a:bodyPr/>
          <a:lstStyle/>
          <a:p>
            <a:r>
              <a:rPr lang="en-US" dirty="0"/>
              <a:t>These numbers do not appear to have much predictive power about whether or not the borrower will pay off the loan.</a:t>
            </a:r>
          </a:p>
        </p:txBody>
      </p:sp>
      <p:pic>
        <p:nvPicPr>
          <p:cNvPr id="4" name="Picture 3">
            <a:extLst>
              <a:ext uri="{FF2B5EF4-FFF2-40B4-BE49-F238E27FC236}">
                <a16:creationId xmlns:a16="http://schemas.microsoft.com/office/drawing/2014/main" id="{B9CF255D-4848-431E-9C3F-F35696C5F403}"/>
              </a:ext>
            </a:extLst>
          </p:cNvPr>
          <p:cNvPicPr/>
          <p:nvPr/>
        </p:nvPicPr>
        <p:blipFill>
          <a:blip r:embed="rId2">
            <a:extLst>
              <a:ext uri="{28A0092B-C50C-407E-A947-70E740481C1C}">
                <a14:useLocalDpi xmlns:a14="http://schemas.microsoft.com/office/drawing/2010/main" val="0"/>
              </a:ext>
            </a:extLst>
          </a:blip>
          <a:stretch>
            <a:fillRect/>
          </a:stretch>
        </p:blipFill>
        <p:spPr>
          <a:xfrm>
            <a:off x="5934340" y="1965960"/>
            <a:ext cx="5084180" cy="3636187"/>
          </a:xfrm>
          <a:prstGeom prst="rect">
            <a:avLst/>
          </a:prstGeom>
        </p:spPr>
      </p:pic>
    </p:spTree>
    <p:extLst>
      <p:ext uri="{BB962C8B-B14F-4D97-AF65-F5344CB8AC3E}">
        <p14:creationId xmlns:p14="http://schemas.microsoft.com/office/powerpoint/2010/main" val="1820563378"/>
      </p:ext>
    </p:extLst>
  </p:cSld>
  <p:clrMapOvr>
    <a:masterClrMapping/>
  </p:clrMapOvr>
</p:sld>
</file>

<file path=ppt/theme/theme1.xml><?xml version="1.0" encoding="utf-8"?>
<a:theme xmlns:a="http://schemas.openxmlformats.org/drawingml/2006/main" name="Basi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docProps/app.xml><?xml version="1.0" encoding="utf-8"?>
<Properties xmlns="http://schemas.openxmlformats.org/officeDocument/2006/extended-properties" xmlns:vt="http://schemas.openxmlformats.org/officeDocument/2006/docPropsVTypes">
  <Template>TM03457444[[fn=Basis]]</Template>
  <TotalTime>5641</TotalTime>
  <Words>896</Words>
  <Application>Microsoft Office PowerPoint</Application>
  <PresentationFormat>Widescreen</PresentationFormat>
  <Paragraphs>101</Paragraphs>
  <Slides>23</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23</vt:i4>
      </vt:variant>
    </vt:vector>
  </HeadingPairs>
  <TitlesOfParts>
    <vt:vector size="25" baseType="lpstr">
      <vt:lpstr>Corbel</vt:lpstr>
      <vt:lpstr>Basis</vt:lpstr>
      <vt:lpstr>Lendingclub.com loan data </vt:lpstr>
      <vt:lpstr>Introduction</vt:lpstr>
      <vt:lpstr>The Data</vt:lpstr>
      <vt:lpstr>Data Wrangling</vt:lpstr>
      <vt:lpstr>Data Wrangling (cont.)</vt:lpstr>
      <vt:lpstr>Exploratory Data Analysis</vt:lpstr>
      <vt:lpstr>Credit Inquires in the last 6 months</vt:lpstr>
      <vt:lpstr>Employment Verification Status</vt:lpstr>
      <vt:lpstr>Delinquent records in the last 2 years</vt:lpstr>
      <vt:lpstr>Purpose of the loan</vt:lpstr>
      <vt:lpstr>Amount of the loan</vt:lpstr>
      <vt:lpstr>Amount of each payment</vt:lpstr>
      <vt:lpstr>Credit Length</vt:lpstr>
      <vt:lpstr>Open accounts </vt:lpstr>
      <vt:lpstr>Debt-to-income ratio</vt:lpstr>
      <vt:lpstr>Scaling</vt:lpstr>
      <vt:lpstr>Feature Engineering</vt:lpstr>
      <vt:lpstr>Machine Learning</vt:lpstr>
      <vt:lpstr>Logistic Regression</vt:lpstr>
      <vt:lpstr>Linear Stochastic Vector Classifier</vt:lpstr>
      <vt:lpstr>K Nearest Neighbors</vt:lpstr>
      <vt:lpstr>Random Forest</vt:lpstr>
      <vt:lpstr>Modelling the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Lendingclub.com loan data</dc:title>
  <dc:creator>Justin D</dc:creator>
  <cp:lastModifiedBy>Justin D</cp:lastModifiedBy>
  <cp:revision>27</cp:revision>
  <dcterms:created xsi:type="dcterms:W3CDTF">2018-07-10T03:58:48Z</dcterms:created>
  <dcterms:modified xsi:type="dcterms:W3CDTF">2018-08-08T04:41:05Z</dcterms:modified>
</cp:coreProperties>
</file>